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1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81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8175D-79C7-4C01-B9AA-DD999812AF21}" type="datetimeFigureOut">
              <a:rPr lang="en-IN" smtClean="0"/>
              <a:t>29-07-2024</a:t>
            </a:fld>
            <a:endParaRPr lang="en-IN"/>
          </a:p>
        </p:txBody>
      </p:sp>
      <p:sp>
        <p:nvSpPr>
          <p:cNvPr id="104881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82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2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82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86A5F-424C-4CB8-8FA9-AA2C9632C899}"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Slide Image Placeholder 1"/>
          <p:cNvSpPr>
            <a:spLocks noGrp="1" noRot="1" noChangeAspect="1"/>
          </p:cNvSpPr>
          <p:nvPr>
            <p:ph type="sldImg"/>
          </p:nvPr>
        </p:nvSpPr>
        <p:spPr/>
      </p:sp>
      <p:sp>
        <p:nvSpPr>
          <p:cNvPr id="1048661" name="Notes Placeholder 2"/>
          <p:cNvSpPr>
            <a:spLocks noGrp="1"/>
          </p:cNvSpPr>
          <p:nvPr>
            <p:ph type="body" idx="1"/>
          </p:nvPr>
        </p:nvSpPr>
        <p:spPr/>
        <p:txBody>
          <a:bodyPr/>
          <a:lstStyle/>
          <a:p>
            <a:endParaRPr lang="en-IN" dirty="0"/>
          </a:p>
        </p:txBody>
      </p:sp>
      <p:sp>
        <p:nvSpPr>
          <p:cNvPr id="1048662" name="Slide Number Placeholder 3"/>
          <p:cNvSpPr>
            <a:spLocks noGrp="1"/>
          </p:cNvSpPr>
          <p:nvPr>
            <p:ph type="sldNum" sz="quarter" idx="5"/>
          </p:nvPr>
        </p:nvSpPr>
        <p:spPr/>
        <p:txBody>
          <a:bodyPr/>
          <a:lstStyle/>
          <a:p>
            <a:fld id="{E7F86A5F-424C-4CB8-8FA9-AA2C9632C899}"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097159" name="Picture 2" descr="\\DROBO-FS\QuickDrops\JB\PPTX NG\Droplets\LightingOverlay.png"/>
          <p:cNvPicPr>
            <a:picLocks noChangeAspect="1" noChangeArrowheads="1"/>
          </p:cNvPicPr>
          <p:nvPr/>
        </p:nvPicPr>
        <p:blipFill>
          <a:blip r:embed="rId2">
            <a:alphaModFix amt="30000"/>
          </a:blip>
          <a:srcRect/>
          <a:stretch>
            <a:fillRect/>
          </a:stretch>
        </p:blipFill>
        <p:spPr bwMode="auto">
          <a:xfrm>
            <a:off x="0" y="-1"/>
            <a:ext cx="12192003" cy="6858001"/>
          </a:xfrm>
          <a:prstGeom prst="rect">
            <a:avLst/>
          </a:prstGeom>
          <a:noFill/>
        </p:spPr>
      </p:pic>
      <p:grpSp>
        <p:nvGrpSpPr>
          <p:cNvPr id="54"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gradFill>
        </p:grpSpPr>
        <p:sp>
          <p:nvSpPr>
            <p:cNvPr id="1048675" name="Rectangle 5"/>
            <p:cNvSpPr>
              <a:spLocks noChangeArrowheads="1"/>
            </p:cNvSpPr>
            <p:nvPr/>
          </p:nvSpPr>
          <p:spPr bwMode="auto">
            <a:xfrm>
              <a:off x="1209675" y="4763"/>
              <a:ext cx="23813" cy="2181225"/>
            </a:xfrm>
            <a:prstGeom prst="rect">
              <a:avLst/>
            </a:prstGeom>
            <a:grpFill/>
            <a:ln>
              <a:noFill/>
            </a:ln>
          </p:spPr>
        </p:sp>
        <p:sp>
          <p:nvSpPr>
            <p:cNvPr id="1048676"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77"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78" name="Rectangle 8"/>
            <p:cNvSpPr>
              <a:spLocks noChangeArrowheads="1"/>
            </p:cNvSpPr>
            <p:nvPr/>
          </p:nvSpPr>
          <p:spPr bwMode="auto">
            <a:xfrm>
              <a:off x="414338" y="9525"/>
              <a:ext cx="28575" cy="4481513"/>
            </a:xfrm>
            <a:prstGeom prst="rect">
              <a:avLst/>
            </a:prstGeom>
            <a:grpFill/>
            <a:ln>
              <a:noFill/>
            </a:ln>
          </p:spPr>
        </p:sp>
        <p:sp>
          <p:nvSpPr>
            <p:cNvPr id="1048679"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80"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048681"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048682"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83"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1048684"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048685"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86"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87"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1048688"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1048689"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1048690"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1048691"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92"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1048693"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1048694"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1048695"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1048696"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97"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1048698"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99"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1048700"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701"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1048702"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703" name="Rectangle 33"/>
            <p:cNvSpPr>
              <a:spLocks noChangeArrowheads="1"/>
            </p:cNvSpPr>
            <p:nvPr/>
          </p:nvSpPr>
          <p:spPr bwMode="auto">
            <a:xfrm>
              <a:off x="642938" y="6610350"/>
              <a:ext cx="23813" cy="242888"/>
            </a:xfrm>
            <a:prstGeom prst="rect">
              <a:avLst/>
            </a:prstGeom>
            <a:grpFill/>
            <a:ln>
              <a:noFill/>
            </a:ln>
          </p:spPr>
        </p:sp>
        <p:sp>
          <p:nvSpPr>
            <p:cNvPr id="1048704"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705"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1048706"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1048707"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1048708"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1048709"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048710"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48711"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1048712"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1048713"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1048714"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48715" name="Rectangle 45"/>
            <p:cNvSpPr>
              <a:spLocks noChangeArrowheads="1"/>
            </p:cNvSpPr>
            <p:nvPr/>
          </p:nvSpPr>
          <p:spPr bwMode="auto">
            <a:xfrm>
              <a:off x="1228725" y="4662488"/>
              <a:ext cx="23813" cy="2181225"/>
            </a:xfrm>
            <a:prstGeom prst="rect">
              <a:avLst/>
            </a:prstGeom>
            <a:grpFill/>
            <a:ln>
              <a:noFill/>
            </a:ln>
          </p:spPr>
        </p:sp>
        <p:sp>
          <p:nvSpPr>
            <p:cNvPr id="1048716"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1048717"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718"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1048719"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720"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721"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1048722"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048723"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724"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725"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1048726"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1048727"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1048728"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1048729"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1048730"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731" name="Date Placeholder 3"/>
          <p:cNvSpPr>
            <a:spLocks noGrp="1"/>
          </p:cNvSpPr>
          <p:nvPr>
            <p:ph type="dt" sz="half" idx="10"/>
          </p:nvPr>
        </p:nvSpPr>
        <p:spPr>
          <a:xfrm>
            <a:off x="7077511" y="5410201"/>
            <a:ext cx="2743200" cy="365125"/>
          </a:xfrm>
        </p:spPr>
        <p:txBody>
          <a:bodyPr/>
          <a:lstStyle/>
          <a:p>
            <a:fld id="{62FDB883-C30C-422F-A2BF-652773BC1D10}" type="datetimeFigureOut">
              <a:rPr lang="en-IN" smtClean="0"/>
              <a:t>29-07-2024</a:t>
            </a:fld>
            <a:endParaRPr lang="en-IN"/>
          </a:p>
        </p:txBody>
      </p:sp>
      <p:sp>
        <p:nvSpPr>
          <p:cNvPr id="1048732" name="Footer Placeholder 4"/>
          <p:cNvSpPr>
            <a:spLocks noGrp="1"/>
          </p:cNvSpPr>
          <p:nvPr>
            <p:ph type="ftr" sz="quarter" idx="11"/>
          </p:nvPr>
        </p:nvSpPr>
        <p:spPr>
          <a:xfrm>
            <a:off x="1876424" y="5410201"/>
            <a:ext cx="5124886" cy="365125"/>
          </a:xfrm>
        </p:spPr>
        <p:txBody>
          <a:bodyPr/>
          <a:lstStyle/>
          <a:p>
            <a:endParaRPr lang="en-IN"/>
          </a:p>
        </p:txBody>
      </p:sp>
      <p:sp>
        <p:nvSpPr>
          <p:cNvPr id="1048733" name="Slide Number Placeholder 5"/>
          <p:cNvSpPr>
            <a:spLocks noGrp="1"/>
          </p:cNvSpPr>
          <p:nvPr>
            <p:ph type="sldNum" sz="quarter" idx="12"/>
          </p:nvPr>
        </p:nvSpPr>
        <p:spPr>
          <a:xfrm>
            <a:off x="9896911" y="5410199"/>
            <a:ext cx="771089" cy="365125"/>
          </a:xfrm>
        </p:spPr>
        <p:txBody>
          <a:bodyPr/>
          <a:lstStyle/>
          <a:p>
            <a:fld id="{320490F5-ED19-4308-995A-60E8368DFD2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784"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1048785"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1048786"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87" name="Date Placeholder 4"/>
          <p:cNvSpPr>
            <a:spLocks noGrp="1"/>
          </p:cNvSpPr>
          <p:nvPr>
            <p:ph type="dt" sz="half" idx="10"/>
          </p:nvPr>
        </p:nvSpPr>
        <p:spPr/>
        <p:txBody>
          <a:bodyPr/>
          <a:lstStyle/>
          <a:p>
            <a:fld id="{62FDB883-C30C-422F-A2BF-652773BC1D10}" type="datetimeFigureOut">
              <a:rPr lang="en-IN" smtClean="0"/>
              <a:t>29-07-2024</a:t>
            </a:fld>
            <a:endParaRPr lang="en-IN"/>
          </a:p>
        </p:txBody>
      </p:sp>
      <p:sp>
        <p:nvSpPr>
          <p:cNvPr id="1048788" name="Footer Placeholder 5"/>
          <p:cNvSpPr>
            <a:spLocks noGrp="1"/>
          </p:cNvSpPr>
          <p:nvPr>
            <p:ph type="ftr" sz="quarter" idx="11"/>
          </p:nvPr>
        </p:nvSpPr>
        <p:spPr/>
        <p:txBody>
          <a:bodyPr/>
          <a:lstStyle/>
          <a:p>
            <a:endParaRPr lang="en-IN"/>
          </a:p>
        </p:txBody>
      </p:sp>
      <p:sp>
        <p:nvSpPr>
          <p:cNvPr id="1048789"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39"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1048740"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41" name="Date Placeholder 4"/>
          <p:cNvSpPr>
            <a:spLocks noGrp="1"/>
          </p:cNvSpPr>
          <p:nvPr>
            <p:ph type="dt" sz="half" idx="10"/>
          </p:nvPr>
        </p:nvSpPr>
        <p:spPr/>
        <p:txBody>
          <a:bodyPr/>
          <a:lstStyle/>
          <a:p>
            <a:fld id="{62FDB883-C30C-422F-A2BF-652773BC1D10}" type="datetimeFigureOut">
              <a:rPr lang="en-IN" smtClean="0"/>
              <a:t>29-07-2024</a:t>
            </a:fld>
            <a:endParaRPr lang="en-IN"/>
          </a:p>
        </p:txBody>
      </p:sp>
      <p:sp>
        <p:nvSpPr>
          <p:cNvPr id="1048742" name="Footer Placeholder 5"/>
          <p:cNvSpPr>
            <a:spLocks noGrp="1"/>
          </p:cNvSpPr>
          <p:nvPr>
            <p:ph type="ftr" sz="quarter" idx="11"/>
          </p:nvPr>
        </p:nvSpPr>
        <p:spPr/>
        <p:txBody>
          <a:bodyPr/>
          <a:lstStyle/>
          <a:p>
            <a:endParaRPr lang="en-IN"/>
          </a:p>
        </p:txBody>
      </p:sp>
      <p:sp>
        <p:nvSpPr>
          <p:cNvPr id="1048743"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776"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048777"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78"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79" name="Date Placeholder 4"/>
          <p:cNvSpPr>
            <a:spLocks noGrp="1"/>
          </p:cNvSpPr>
          <p:nvPr>
            <p:ph type="dt" sz="half" idx="10"/>
          </p:nvPr>
        </p:nvSpPr>
        <p:spPr/>
        <p:txBody>
          <a:bodyPr/>
          <a:lstStyle/>
          <a:p>
            <a:fld id="{62FDB883-C30C-422F-A2BF-652773BC1D10}" type="datetimeFigureOut">
              <a:rPr lang="en-IN" smtClean="0"/>
              <a:t>29-07-2024</a:t>
            </a:fld>
            <a:endParaRPr lang="en-IN"/>
          </a:p>
        </p:txBody>
      </p:sp>
      <p:sp>
        <p:nvSpPr>
          <p:cNvPr id="1048780" name="Footer Placeholder 5"/>
          <p:cNvSpPr>
            <a:spLocks noGrp="1"/>
          </p:cNvSpPr>
          <p:nvPr>
            <p:ph type="ftr" sz="quarter" idx="11"/>
          </p:nvPr>
        </p:nvSpPr>
        <p:spPr/>
        <p:txBody>
          <a:bodyPr/>
          <a:lstStyle/>
          <a:p>
            <a:endParaRPr lang="en-IN"/>
          </a:p>
        </p:txBody>
      </p:sp>
      <p:sp>
        <p:nvSpPr>
          <p:cNvPr id="1048781" name="Slide Number Placeholder 6"/>
          <p:cNvSpPr>
            <a:spLocks noGrp="1"/>
          </p:cNvSpPr>
          <p:nvPr>
            <p:ph type="sldNum" sz="quarter" idx="12"/>
          </p:nvPr>
        </p:nvSpPr>
        <p:spPr/>
        <p:txBody>
          <a:bodyPr/>
          <a:lstStyle/>
          <a:p>
            <a:fld id="{320490F5-ED19-4308-995A-60E8368DFD2A}" type="slidenum">
              <a:rPr lang="en-IN" smtClean="0"/>
              <a:t>‹#›</a:t>
            </a:fld>
            <a:endParaRPr lang="en-IN"/>
          </a:p>
        </p:txBody>
      </p:sp>
      <p:sp>
        <p:nvSpPr>
          <p:cNvPr id="1048782"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783"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734"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1048735"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36" name="Date Placeholder 4"/>
          <p:cNvSpPr>
            <a:spLocks noGrp="1"/>
          </p:cNvSpPr>
          <p:nvPr>
            <p:ph type="dt" sz="half" idx="10"/>
          </p:nvPr>
        </p:nvSpPr>
        <p:spPr/>
        <p:txBody>
          <a:bodyPr/>
          <a:lstStyle/>
          <a:p>
            <a:fld id="{62FDB883-C30C-422F-A2BF-652773BC1D10}" type="datetimeFigureOut">
              <a:rPr lang="en-IN" smtClean="0"/>
              <a:t>29-07-2024</a:t>
            </a:fld>
            <a:endParaRPr lang="en-IN"/>
          </a:p>
        </p:txBody>
      </p:sp>
      <p:sp>
        <p:nvSpPr>
          <p:cNvPr id="1048737" name="Footer Placeholder 5"/>
          <p:cNvSpPr>
            <a:spLocks noGrp="1"/>
          </p:cNvSpPr>
          <p:nvPr>
            <p:ph type="ftr" sz="quarter" idx="11"/>
          </p:nvPr>
        </p:nvSpPr>
        <p:spPr/>
        <p:txBody>
          <a:bodyPr/>
          <a:lstStyle/>
          <a:p>
            <a:endParaRPr lang="en-IN"/>
          </a:p>
        </p:txBody>
      </p:sp>
      <p:sp>
        <p:nvSpPr>
          <p:cNvPr id="1048738"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048796"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104879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9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9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0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0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0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03" name="Date Placeholder 2"/>
          <p:cNvSpPr>
            <a:spLocks noGrp="1"/>
          </p:cNvSpPr>
          <p:nvPr>
            <p:ph type="dt" sz="half" idx="10"/>
          </p:nvPr>
        </p:nvSpPr>
        <p:spPr/>
        <p:txBody>
          <a:bodyPr/>
          <a:lstStyle/>
          <a:p>
            <a:fld id="{62FDB883-C30C-422F-A2BF-652773BC1D10}" type="datetimeFigureOut">
              <a:rPr lang="en-IN" smtClean="0"/>
              <a:t>29-07-2024</a:t>
            </a:fld>
            <a:endParaRPr lang="en-IN"/>
          </a:p>
        </p:txBody>
      </p:sp>
      <p:sp>
        <p:nvSpPr>
          <p:cNvPr id="1048804" name="Footer Placeholder 3"/>
          <p:cNvSpPr>
            <a:spLocks noGrp="1"/>
          </p:cNvSpPr>
          <p:nvPr>
            <p:ph type="ftr" sz="quarter" idx="11"/>
          </p:nvPr>
        </p:nvSpPr>
        <p:spPr/>
        <p:txBody>
          <a:bodyPr/>
          <a:lstStyle/>
          <a:p>
            <a:endParaRPr lang="en-IN"/>
          </a:p>
        </p:txBody>
      </p:sp>
      <p:sp>
        <p:nvSpPr>
          <p:cNvPr id="1048805"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104875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048751"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52"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1048753"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54"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55"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1048756"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57"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58"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1048759"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60" name="Date Placeholder 2"/>
          <p:cNvSpPr>
            <a:spLocks noGrp="1"/>
          </p:cNvSpPr>
          <p:nvPr>
            <p:ph type="dt" sz="half" idx="10"/>
          </p:nvPr>
        </p:nvSpPr>
        <p:spPr/>
        <p:txBody>
          <a:bodyPr/>
          <a:lstStyle/>
          <a:p>
            <a:fld id="{62FDB883-C30C-422F-A2BF-652773BC1D10}" type="datetimeFigureOut">
              <a:rPr lang="en-IN" smtClean="0"/>
              <a:t>29-07-2024</a:t>
            </a:fld>
            <a:endParaRPr lang="en-IN"/>
          </a:p>
        </p:txBody>
      </p:sp>
      <p:sp>
        <p:nvSpPr>
          <p:cNvPr id="1048761" name="Footer Placeholder 3"/>
          <p:cNvSpPr>
            <a:spLocks noGrp="1"/>
          </p:cNvSpPr>
          <p:nvPr>
            <p:ph type="ftr" sz="quarter" idx="11"/>
          </p:nvPr>
        </p:nvSpPr>
        <p:spPr/>
        <p:txBody>
          <a:bodyPr/>
          <a:lstStyle/>
          <a:p>
            <a:endParaRPr lang="en-IN"/>
          </a:p>
        </p:txBody>
      </p:sp>
      <p:sp>
        <p:nvSpPr>
          <p:cNvPr id="1048762"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12" name="Title 1"/>
          <p:cNvSpPr>
            <a:spLocks noGrp="1"/>
          </p:cNvSpPr>
          <p:nvPr>
            <p:ph type="title"/>
          </p:nvPr>
        </p:nvSpPr>
        <p:spPr/>
        <p:txBody>
          <a:bodyPr/>
          <a:lstStyle/>
          <a:p>
            <a:r>
              <a:rPr lang="en-US"/>
              <a:t>Click to edit Master title style</a:t>
            </a:r>
            <a:endParaRPr lang="en-US" dirty="0"/>
          </a:p>
        </p:txBody>
      </p:sp>
      <p:sp>
        <p:nvSpPr>
          <p:cNvPr id="104881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14" name="Date Placeholder 3"/>
          <p:cNvSpPr>
            <a:spLocks noGrp="1"/>
          </p:cNvSpPr>
          <p:nvPr>
            <p:ph type="dt" sz="half" idx="10"/>
          </p:nvPr>
        </p:nvSpPr>
        <p:spPr/>
        <p:txBody>
          <a:bodyPr/>
          <a:lstStyle/>
          <a:p>
            <a:fld id="{62FDB883-C30C-422F-A2BF-652773BC1D10}" type="datetimeFigureOut">
              <a:rPr lang="en-IN" smtClean="0"/>
              <a:t>29-07-2024</a:t>
            </a:fld>
            <a:endParaRPr lang="en-IN"/>
          </a:p>
        </p:txBody>
      </p:sp>
      <p:sp>
        <p:nvSpPr>
          <p:cNvPr id="1048815" name="Footer Placeholder 4"/>
          <p:cNvSpPr>
            <a:spLocks noGrp="1"/>
          </p:cNvSpPr>
          <p:nvPr>
            <p:ph type="ftr" sz="quarter" idx="11"/>
          </p:nvPr>
        </p:nvSpPr>
        <p:spPr/>
        <p:txBody>
          <a:bodyPr/>
          <a:lstStyle/>
          <a:p>
            <a:endParaRPr lang="en-IN"/>
          </a:p>
        </p:txBody>
      </p:sp>
      <p:sp>
        <p:nvSpPr>
          <p:cNvPr id="104881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71"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1048772"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73" name="Date Placeholder 3"/>
          <p:cNvSpPr>
            <a:spLocks noGrp="1"/>
          </p:cNvSpPr>
          <p:nvPr>
            <p:ph type="dt" sz="half" idx="10"/>
          </p:nvPr>
        </p:nvSpPr>
        <p:spPr/>
        <p:txBody>
          <a:bodyPr/>
          <a:lstStyle/>
          <a:p>
            <a:fld id="{62FDB883-C30C-422F-A2BF-652773BC1D10}" type="datetimeFigureOut">
              <a:rPr lang="en-IN" smtClean="0"/>
              <a:t>29-07-2024</a:t>
            </a:fld>
            <a:endParaRPr lang="en-IN"/>
          </a:p>
        </p:txBody>
      </p:sp>
      <p:sp>
        <p:nvSpPr>
          <p:cNvPr id="1048774" name="Footer Placeholder 4"/>
          <p:cNvSpPr>
            <a:spLocks noGrp="1"/>
          </p:cNvSpPr>
          <p:nvPr>
            <p:ph type="ftr" sz="quarter" idx="11"/>
          </p:nvPr>
        </p:nvSpPr>
        <p:spPr/>
        <p:txBody>
          <a:bodyPr/>
          <a:lstStyle/>
          <a:p>
            <a:endParaRPr lang="en-IN"/>
          </a:p>
        </p:txBody>
      </p:sp>
      <p:sp>
        <p:nvSpPr>
          <p:cNvPr id="1048775"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42" name="Title 1"/>
          <p:cNvSpPr>
            <a:spLocks noGrp="1"/>
          </p:cNvSpPr>
          <p:nvPr>
            <p:ph type="title"/>
          </p:nvPr>
        </p:nvSpPr>
        <p:spPr/>
        <p:txBody>
          <a:bodyPr/>
          <a:lstStyle/>
          <a:p>
            <a:r>
              <a:rPr lang="en-US"/>
              <a:t>Click to edit Master title style</a:t>
            </a:r>
            <a:endParaRPr lang="en-US" dirty="0"/>
          </a:p>
        </p:txBody>
      </p:sp>
      <p:sp>
        <p:nvSpPr>
          <p:cNvPr id="104864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4" name="Date Placeholder 3"/>
          <p:cNvSpPr>
            <a:spLocks noGrp="1"/>
          </p:cNvSpPr>
          <p:nvPr>
            <p:ph type="dt" sz="half" idx="10"/>
          </p:nvPr>
        </p:nvSpPr>
        <p:spPr/>
        <p:txBody>
          <a:bodyPr/>
          <a:lstStyle/>
          <a:p>
            <a:fld id="{62FDB883-C30C-422F-A2BF-652773BC1D10}" type="datetimeFigureOut">
              <a:rPr lang="en-IN" smtClean="0"/>
              <a:t>29-07-2024</a:t>
            </a:fld>
            <a:endParaRPr lang="en-IN"/>
          </a:p>
        </p:txBody>
      </p:sp>
      <p:sp>
        <p:nvSpPr>
          <p:cNvPr id="1048645" name="Footer Placeholder 4"/>
          <p:cNvSpPr>
            <a:spLocks noGrp="1"/>
          </p:cNvSpPr>
          <p:nvPr>
            <p:ph type="ftr" sz="quarter" idx="11"/>
          </p:nvPr>
        </p:nvSpPr>
        <p:spPr/>
        <p:txBody>
          <a:bodyPr/>
          <a:lstStyle/>
          <a:p>
            <a:endParaRPr lang="en-IN"/>
          </a:p>
        </p:txBody>
      </p:sp>
      <p:sp>
        <p:nvSpPr>
          <p:cNvPr id="104864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5"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1048626"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27" name="Date Placeholder 3"/>
          <p:cNvSpPr>
            <a:spLocks noGrp="1"/>
          </p:cNvSpPr>
          <p:nvPr>
            <p:ph type="dt" sz="half" idx="10"/>
          </p:nvPr>
        </p:nvSpPr>
        <p:spPr/>
        <p:txBody>
          <a:bodyPr/>
          <a:lstStyle/>
          <a:p>
            <a:fld id="{62FDB883-C30C-422F-A2BF-652773BC1D10}" type="datetimeFigureOut">
              <a:rPr lang="en-IN" smtClean="0"/>
              <a:t>29-07-2024</a:t>
            </a:fld>
            <a:endParaRPr lang="en-IN"/>
          </a:p>
        </p:txBody>
      </p:sp>
      <p:sp>
        <p:nvSpPr>
          <p:cNvPr id="1048628" name="Footer Placeholder 4"/>
          <p:cNvSpPr>
            <a:spLocks noGrp="1"/>
          </p:cNvSpPr>
          <p:nvPr>
            <p:ph type="ftr" sz="quarter" idx="11"/>
          </p:nvPr>
        </p:nvSpPr>
        <p:spPr/>
        <p:txBody>
          <a:bodyPr/>
          <a:lstStyle/>
          <a:p>
            <a:endParaRPr lang="en-IN"/>
          </a:p>
        </p:txBody>
      </p:sp>
      <p:sp>
        <p:nvSpPr>
          <p:cNvPr id="1048629"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90" name="Title 1"/>
          <p:cNvSpPr>
            <a:spLocks noGrp="1"/>
          </p:cNvSpPr>
          <p:nvPr>
            <p:ph type="title"/>
          </p:nvPr>
        </p:nvSpPr>
        <p:spPr/>
        <p:txBody>
          <a:bodyPr/>
          <a:lstStyle/>
          <a:p>
            <a:r>
              <a:rPr lang="en-US"/>
              <a:t>Click to edit Master title style</a:t>
            </a:r>
            <a:endParaRPr lang="en-US" dirty="0"/>
          </a:p>
        </p:txBody>
      </p:sp>
      <p:sp>
        <p:nvSpPr>
          <p:cNvPr id="1048791"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92"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93" name="Date Placeholder 4"/>
          <p:cNvSpPr>
            <a:spLocks noGrp="1"/>
          </p:cNvSpPr>
          <p:nvPr>
            <p:ph type="dt" sz="half" idx="10"/>
          </p:nvPr>
        </p:nvSpPr>
        <p:spPr/>
        <p:txBody>
          <a:bodyPr/>
          <a:lstStyle/>
          <a:p>
            <a:fld id="{62FDB883-C30C-422F-A2BF-652773BC1D10}" type="datetimeFigureOut">
              <a:rPr lang="en-IN" smtClean="0"/>
              <a:t>29-07-2024</a:t>
            </a:fld>
            <a:endParaRPr lang="en-IN"/>
          </a:p>
        </p:txBody>
      </p:sp>
      <p:sp>
        <p:nvSpPr>
          <p:cNvPr id="1048794" name="Footer Placeholder 5"/>
          <p:cNvSpPr>
            <a:spLocks noGrp="1"/>
          </p:cNvSpPr>
          <p:nvPr>
            <p:ph type="ftr" sz="quarter" idx="11"/>
          </p:nvPr>
        </p:nvSpPr>
        <p:spPr/>
        <p:txBody>
          <a:bodyPr/>
          <a:lstStyle/>
          <a:p>
            <a:endParaRPr lang="en-IN"/>
          </a:p>
        </p:txBody>
      </p:sp>
      <p:sp>
        <p:nvSpPr>
          <p:cNvPr id="1048795"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63"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1048764"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65"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66"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67"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68" name="Date Placeholder 6"/>
          <p:cNvSpPr>
            <a:spLocks noGrp="1"/>
          </p:cNvSpPr>
          <p:nvPr>
            <p:ph type="dt" sz="half" idx="10"/>
          </p:nvPr>
        </p:nvSpPr>
        <p:spPr/>
        <p:txBody>
          <a:bodyPr/>
          <a:lstStyle/>
          <a:p>
            <a:fld id="{62FDB883-C30C-422F-A2BF-652773BC1D10}" type="datetimeFigureOut">
              <a:rPr lang="en-IN" smtClean="0"/>
              <a:t>29-07-2024</a:t>
            </a:fld>
            <a:endParaRPr lang="en-IN"/>
          </a:p>
        </p:txBody>
      </p:sp>
      <p:sp>
        <p:nvSpPr>
          <p:cNvPr id="1048769" name="Footer Placeholder 7"/>
          <p:cNvSpPr>
            <a:spLocks noGrp="1"/>
          </p:cNvSpPr>
          <p:nvPr>
            <p:ph type="ftr" sz="quarter" idx="11"/>
          </p:nvPr>
        </p:nvSpPr>
        <p:spPr/>
        <p:txBody>
          <a:bodyPr/>
          <a:lstStyle/>
          <a:p>
            <a:endParaRPr lang="en-IN"/>
          </a:p>
        </p:txBody>
      </p:sp>
      <p:sp>
        <p:nvSpPr>
          <p:cNvPr id="1048770" name="Slide Number Placeholder 8"/>
          <p:cNvSpPr>
            <a:spLocks noGrp="1"/>
          </p:cNvSpPr>
          <p:nvPr>
            <p:ph type="sldNum" sz="quarter" idx="12"/>
          </p:nvPr>
        </p:nvSpPr>
        <p:spPr/>
        <p:txBody>
          <a:bodyPr/>
          <a:lstStyle/>
          <a:p>
            <a:fld id="{320490F5-ED19-4308-995A-60E8368DFD2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6" name="Title 1"/>
          <p:cNvSpPr>
            <a:spLocks noGrp="1"/>
          </p:cNvSpPr>
          <p:nvPr>
            <p:ph type="title"/>
          </p:nvPr>
        </p:nvSpPr>
        <p:spPr/>
        <p:txBody>
          <a:bodyPr/>
          <a:lstStyle/>
          <a:p>
            <a:r>
              <a:rPr lang="en-US"/>
              <a:t>Click to edit Master title style</a:t>
            </a:r>
            <a:endParaRPr lang="en-US" dirty="0"/>
          </a:p>
        </p:txBody>
      </p:sp>
      <p:sp>
        <p:nvSpPr>
          <p:cNvPr id="1048637" name="Date Placeholder 2"/>
          <p:cNvSpPr>
            <a:spLocks noGrp="1"/>
          </p:cNvSpPr>
          <p:nvPr>
            <p:ph type="dt" sz="half" idx="10"/>
          </p:nvPr>
        </p:nvSpPr>
        <p:spPr/>
        <p:txBody>
          <a:bodyPr/>
          <a:lstStyle/>
          <a:p>
            <a:fld id="{62FDB883-C30C-422F-A2BF-652773BC1D10}" type="datetimeFigureOut">
              <a:rPr lang="en-IN" smtClean="0"/>
              <a:t>29-07-2024</a:t>
            </a:fld>
            <a:endParaRPr lang="en-IN"/>
          </a:p>
        </p:txBody>
      </p:sp>
      <p:sp>
        <p:nvSpPr>
          <p:cNvPr id="1048638" name="Footer Placeholder 3"/>
          <p:cNvSpPr>
            <a:spLocks noGrp="1"/>
          </p:cNvSpPr>
          <p:nvPr>
            <p:ph type="ftr" sz="quarter" idx="11"/>
          </p:nvPr>
        </p:nvSpPr>
        <p:spPr/>
        <p:txBody>
          <a:bodyPr/>
          <a:lstStyle/>
          <a:p>
            <a:endParaRPr lang="en-IN"/>
          </a:p>
        </p:txBody>
      </p:sp>
      <p:sp>
        <p:nvSpPr>
          <p:cNvPr id="1048639"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8" name="Date Placeholder 1"/>
          <p:cNvSpPr>
            <a:spLocks noGrp="1"/>
          </p:cNvSpPr>
          <p:nvPr>
            <p:ph type="dt" sz="half" idx="10"/>
          </p:nvPr>
        </p:nvSpPr>
        <p:spPr/>
        <p:txBody>
          <a:bodyPr/>
          <a:lstStyle/>
          <a:p>
            <a:fld id="{62FDB883-C30C-422F-A2BF-652773BC1D10}" type="datetimeFigureOut">
              <a:rPr lang="en-IN" smtClean="0"/>
              <a:t>29-07-2024</a:t>
            </a:fld>
            <a:endParaRPr lang="en-IN"/>
          </a:p>
        </p:txBody>
      </p:sp>
      <p:sp>
        <p:nvSpPr>
          <p:cNvPr id="1048619" name="Footer Placeholder 2"/>
          <p:cNvSpPr>
            <a:spLocks noGrp="1"/>
          </p:cNvSpPr>
          <p:nvPr>
            <p:ph type="ftr" sz="quarter" idx="11"/>
          </p:nvPr>
        </p:nvSpPr>
        <p:spPr/>
        <p:txBody>
          <a:bodyPr/>
          <a:lstStyle/>
          <a:p>
            <a:endParaRPr lang="en-IN"/>
          </a:p>
        </p:txBody>
      </p:sp>
      <p:sp>
        <p:nvSpPr>
          <p:cNvPr id="1048620" name="Slide Number Placeholder 3"/>
          <p:cNvSpPr>
            <a:spLocks noGrp="1"/>
          </p:cNvSpPr>
          <p:nvPr>
            <p:ph type="sldNum" sz="quarter" idx="12"/>
          </p:nvPr>
        </p:nvSpPr>
        <p:spPr/>
        <p:txBody>
          <a:bodyPr/>
          <a:lstStyle/>
          <a:p>
            <a:fld id="{320490F5-ED19-4308-995A-60E8368DFD2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06"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1048807"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808"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809" name="Date Placeholder 4"/>
          <p:cNvSpPr>
            <a:spLocks noGrp="1"/>
          </p:cNvSpPr>
          <p:nvPr>
            <p:ph type="dt" sz="half" idx="10"/>
          </p:nvPr>
        </p:nvSpPr>
        <p:spPr/>
        <p:txBody>
          <a:bodyPr/>
          <a:lstStyle/>
          <a:p>
            <a:fld id="{62FDB883-C30C-422F-A2BF-652773BC1D10}" type="datetimeFigureOut">
              <a:rPr lang="en-IN" smtClean="0"/>
              <a:t>29-07-2024</a:t>
            </a:fld>
            <a:endParaRPr lang="en-IN"/>
          </a:p>
        </p:txBody>
      </p:sp>
      <p:sp>
        <p:nvSpPr>
          <p:cNvPr id="1048810" name="Footer Placeholder 5"/>
          <p:cNvSpPr>
            <a:spLocks noGrp="1"/>
          </p:cNvSpPr>
          <p:nvPr>
            <p:ph type="ftr" sz="quarter" idx="11"/>
          </p:nvPr>
        </p:nvSpPr>
        <p:spPr/>
        <p:txBody>
          <a:bodyPr/>
          <a:lstStyle/>
          <a:p>
            <a:endParaRPr lang="en-IN"/>
          </a:p>
        </p:txBody>
      </p:sp>
      <p:sp>
        <p:nvSpPr>
          <p:cNvPr id="1048811"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44"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1048745"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746"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47" name="Date Placeholder 4"/>
          <p:cNvSpPr>
            <a:spLocks noGrp="1"/>
          </p:cNvSpPr>
          <p:nvPr>
            <p:ph type="dt" sz="half" idx="10"/>
          </p:nvPr>
        </p:nvSpPr>
        <p:spPr/>
        <p:txBody>
          <a:bodyPr/>
          <a:lstStyle/>
          <a:p>
            <a:fld id="{62FDB883-C30C-422F-A2BF-652773BC1D10}" type="datetimeFigureOut">
              <a:rPr lang="en-IN" smtClean="0"/>
              <a:t>29-07-2024</a:t>
            </a:fld>
            <a:endParaRPr lang="en-IN"/>
          </a:p>
        </p:txBody>
      </p:sp>
      <p:sp>
        <p:nvSpPr>
          <p:cNvPr id="1048748" name="Footer Placeholder 5"/>
          <p:cNvSpPr>
            <a:spLocks noGrp="1"/>
          </p:cNvSpPr>
          <p:nvPr>
            <p:ph type="ftr" sz="quarter" idx="11"/>
          </p:nvPr>
        </p:nvSpPr>
        <p:spPr/>
        <p:txBody>
          <a:bodyPr/>
          <a:lstStyle/>
          <a:p>
            <a:endParaRPr lang="en-IN"/>
          </a:p>
        </p:txBody>
      </p:sp>
      <p:sp>
        <p:nvSpPr>
          <p:cNvPr id="1048749"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2097152" name="Picture 2" descr="\\DROBO-FS\QuickDrops\JB\PPTX NG\Droplets\LightingOverlay.png"/>
          <p:cNvPicPr>
            <a:picLocks noChangeAspect="1" noChangeArrowheads="1"/>
          </p:cNvPicPr>
          <p:nvPr/>
        </p:nvPicPr>
        <p:blipFill>
          <a:blip r:embed="rId19">
            <a:alphaModFix amt="30000"/>
          </a:blip>
          <a:srcRect/>
          <a:stretch>
            <a:fillRect/>
          </a:stretch>
        </p:blipFill>
        <p:spPr bwMode="auto">
          <a:xfrm>
            <a:off x="0" y="-1"/>
            <a:ext cx="12192003" cy="6858001"/>
          </a:xfrm>
          <a:prstGeom prst="rect">
            <a:avLst/>
          </a:prstGeom>
          <a:noFill/>
        </p:spPr>
      </p:pic>
      <p:grpSp>
        <p:nvGrpSpPr>
          <p:cNvPr id="15" name="Group 7"/>
          <p:cNvGrpSpPr/>
          <p:nvPr/>
        </p:nvGrpSpPr>
        <p:grpSpPr>
          <a:xfrm>
            <a:off x="-14288" y="0"/>
            <a:ext cx="12053888" cy="6858001"/>
            <a:chOff x="-14288" y="0"/>
            <a:chExt cx="12053888" cy="6858001"/>
          </a:xfrm>
        </p:grpSpPr>
        <p:grpSp>
          <p:nvGrpSpPr>
            <p:cNvPr id="16"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gradFill>
          </p:grpSpPr>
          <p:sp>
            <p:nvSpPr>
              <p:cNvPr id="1048576" name="Rectangle 5"/>
              <p:cNvSpPr>
                <a:spLocks noChangeArrowheads="1"/>
              </p:cNvSpPr>
              <p:nvPr/>
            </p:nvSpPr>
            <p:spPr bwMode="auto">
              <a:xfrm>
                <a:off x="114300" y="4763"/>
                <a:ext cx="23813" cy="2181225"/>
              </a:xfrm>
              <a:prstGeom prst="rect">
                <a:avLst/>
              </a:prstGeom>
              <a:grpFill/>
              <a:ln>
                <a:noFill/>
              </a:ln>
            </p:spPr>
          </p:sp>
          <p:sp>
            <p:nvSpPr>
              <p:cNvPr id="1048577"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578"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579"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1048580"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1048581"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1048582"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048583"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1048584"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585"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1048586"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1048587"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1048588"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1048589"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1048590"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048591"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1048592" name="Rectangle 21"/>
              <p:cNvSpPr>
                <a:spLocks noChangeArrowheads="1"/>
              </p:cNvSpPr>
              <p:nvPr/>
            </p:nvSpPr>
            <p:spPr bwMode="auto">
              <a:xfrm>
                <a:off x="133350" y="4662488"/>
                <a:ext cx="23813" cy="2181225"/>
              </a:xfrm>
              <a:prstGeom prst="rect">
                <a:avLst/>
              </a:prstGeom>
              <a:grpFill/>
              <a:ln>
                <a:noFill/>
              </a:ln>
            </p:spPr>
          </p:sp>
          <p:sp>
            <p:nvSpPr>
              <p:cNvPr id="1048593"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1048594"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595"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1048596"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597"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1048598"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048599"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00"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01"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1048602"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7"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gradFill>
          </p:grpSpPr>
          <p:sp>
            <p:nvSpPr>
              <p:cNvPr id="1048603"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048604"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048605"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06"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048607"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048608"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048609"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10"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048611"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12" name="Rectangle 41"/>
              <p:cNvSpPr>
                <a:spLocks noChangeArrowheads="1"/>
              </p:cNvSpPr>
              <p:nvPr/>
            </p:nvSpPr>
            <p:spPr bwMode="auto">
              <a:xfrm>
                <a:off x="11939587" y="6596063"/>
                <a:ext cx="23813" cy="252413"/>
              </a:xfrm>
              <a:prstGeom prst="rect">
                <a:avLst/>
              </a:prstGeom>
              <a:grpFill/>
              <a:ln>
                <a:noFill/>
              </a:ln>
            </p:spPr>
          </p:sp>
        </p:grpSp>
      </p:grpSp>
      <p:sp>
        <p:nvSpPr>
          <p:cNvPr id="1048613"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1048614"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5"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FDB883-C30C-422F-A2BF-652773BC1D10}" type="datetimeFigureOut">
              <a:rPr lang="en-IN" smtClean="0"/>
              <a:t>29-07-2024</a:t>
            </a:fld>
            <a:endParaRPr lang="en-IN"/>
          </a:p>
        </p:txBody>
      </p:sp>
      <p:sp>
        <p:nvSpPr>
          <p:cNvPr id="1048616"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1048617"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20490F5-ED19-4308-995A-60E8368DFD2A}"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Harinarayana360/Steganography.gi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a:xfrm>
            <a:off x="1141414" y="1511486"/>
            <a:ext cx="9905998" cy="1478570"/>
          </a:xfrm>
        </p:spPr>
        <p:txBody>
          <a:bodyPr>
            <a:normAutofit fontScale="90000"/>
          </a:bodyPr>
          <a:lstStyle/>
          <a:p>
            <a:br>
              <a:rPr lang="en-IN" sz="4900" dirty="0"/>
            </a:br>
            <a:r>
              <a:rPr lang="en-US" altLang="te-IN-#Latn" sz="3100" dirty="0"/>
              <a:t>name: Garikipati Hari Narayana </a:t>
            </a:r>
            <a:br>
              <a:rPr lang="en-US" altLang="te-IN-#Latn" sz="3100" dirty="0"/>
            </a:br>
            <a:r>
              <a:rPr lang="en-IN" sz="3100" dirty="0"/>
              <a:t>hall ticket number:</a:t>
            </a:r>
            <a:r>
              <a:rPr lang="en-US" altLang="te-IN-#Latn" sz="3100" dirty="0"/>
              <a:t> 21x41a0585</a:t>
            </a:r>
            <a:br>
              <a:rPr lang="en-US" altLang="te-IN-#Latn" sz="3100" dirty="0"/>
            </a:br>
            <a:r>
              <a:rPr lang="en-IN" sz="3100" dirty="0"/>
              <a:t>BRANCH:</a:t>
            </a:r>
            <a:r>
              <a:rPr lang="en-US" altLang="te-IN-#Latn" sz="3100" dirty="0"/>
              <a:t> </a:t>
            </a:r>
            <a:r>
              <a:rPr lang="en-US" altLang="te-IN-#Latn" sz="3100" dirty="0" err="1"/>
              <a:t>cse</a:t>
            </a:r>
            <a:br>
              <a:rPr lang="en-IN" sz="3100" dirty="0"/>
            </a:br>
            <a:r>
              <a:rPr lang="en-IN" sz="3100" dirty="0"/>
              <a:t>COLLEGE: </a:t>
            </a:r>
            <a:r>
              <a:rPr lang="en-US" sz="3100" dirty="0" err="1"/>
              <a:t>s.r.k.institute</a:t>
            </a:r>
            <a:r>
              <a:rPr lang="en-US" sz="3100" dirty="0"/>
              <a:t> of technology</a:t>
            </a:r>
            <a:br>
              <a:rPr lang="en-US" altLang="te-IN-#Latn" sz="3100" dirty="0"/>
            </a:br>
            <a:r>
              <a:rPr lang="en-IN" sz="3100" dirty="0"/>
              <a:t>EMAIL ID:</a:t>
            </a:r>
            <a:r>
              <a:rPr lang="en-US" altLang="te-IN-#Latn" sz="3100" dirty="0"/>
              <a:t> </a:t>
            </a:r>
            <a:endParaRPr lang="zh-CN" altLang="en-US" dirty="0"/>
          </a:p>
        </p:txBody>
      </p:sp>
      <p:sp>
        <p:nvSpPr>
          <p:cNvPr id="1048648" name="Content Placeholder 2"/>
          <p:cNvSpPr>
            <a:spLocks noGrp="1"/>
          </p:cNvSpPr>
          <p:nvPr>
            <p:ph idx="1"/>
          </p:nvPr>
        </p:nvSpPr>
        <p:spPr>
          <a:xfrm>
            <a:off x="7579842" y="3429000"/>
            <a:ext cx="3469157" cy="883027"/>
          </a:xfrm>
        </p:spPr>
        <p:txBody>
          <a:bodyPr>
            <a:normAutofit fontScale="97222"/>
          </a:bodyPr>
          <a:lstStyle/>
          <a:p>
            <a:pPr marL="0" indent="0" algn="r">
              <a:buNone/>
            </a:pPr>
            <a:r>
              <a:rPr lang="en-IN" sz="3600" dirty="0">
                <a:solidFill>
                  <a:schemeClr val="tx2">
                    <a:lumMod val="75000"/>
                  </a:schemeClr>
                </a:solidFill>
              </a:rPr>
              <a:t>FINAL PROJECT</a:t>
            </a:r>
          </a:p>
        </p:txBody>
      </p:sp>
      <p:sp>
        <p:nvSpPr>
          <p:cNvPr id="1048823" name="TextBox 1048822"/>
          <p:cNvSpPr txBox="1"/>
          <p:nvPr/>
        </p:nvSpPr>
        <p:spPr>
          <a:xfrm>
            <a:off x="2847354" y="2990055"/>
            <a:ext cx="7430949" cy="584775"/>
          </a:xfrm>
          <a:prstGeom prst="rect">
            <a:avLst/>
          </a:prstGeom>
        </p:spPr>
        <p:txBody>
          <a:bodyPr wrap="square" rtlCol="0">
            <a:spAutoFit/>
          </a:bodyPr>
          <a:lstStyle/>
          <a:p>
            <a:r>
              <a:rPr lang="en-IN" sz="3200" dirty="0">
                <a:solidFill>
                  <a:srgbClr val="FFFFFF"/>
                </a:solidFill>
              </a:rPr>
              <a:t>harinarayana360@gmail.com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a:xfrm>
            <a:off x="1141411" y="508000"/>
            <a:ext cx="9906000" cy="948267"/>
          </a:xfrm>
        </p:spPr>
        <p:txBody>
          <a:bodyPr>
            <a:normAutofit/>
          </a:bodyPr>
          <a:lstStyle/>
          <a:p>
            <a:r>
              <a:rPr lang="en-IN" sz="4400" b="1" dirty="0"/>
              <a:t>results</a:t>
            </a:r>
          </a:p>
        </p:txBody>
      </p:sp>
      <p:sp>
        <p:nvSpPr>
          <p:cNvPr id="1048631" name="Text Placeholder 2"/>
          <p:cNvSpPr>
            <a:spLocks noGrp="1"/>
          </p:cNvSpPr>
          <p:nvPr>
            <p:ph type="body" idx="1"/>
          </p:nvPr>
        </p:nvSpPr>
        <p:spPr>
          <a:xfrm>
            <a:off x="1048277" y="1456267"/>
            <a:ext cx="4522790" cy="1374776"/>
          </a:xfrm>
        </p:spPr>
        <p:txBody>
          <a:bodyPr>
            <a:normAutofit fontScale="89474"/>
          </a:bodyPr>
          <a:lstStyle/>
          <a:p>
            <a:r>
              <a:rPr lang="en-IN" sz="2100" dirty="0">
                <a:solidFill>
                  <a:schemeClr val="tx2">
                    <a:lumMod val="60000"/>
                    <a:lumOff val="40000"/>
                  </a:schemeClr>
                </a:solidFill>
              </a:rPr>
              <a:t>Normal image</a:t>
            </a:r>
          </a:p>
          <a:p>
            <a:pPr marL="285750" indent="-285750">
              <a:buFont typeface="Arial" panose="020B0604020202020204" pitchFamily="34" charset="0"/>
              <a:buChar char="•"/>
            </a:pPr>
            <a:r>
              <a:rPr lang="en-US" altLang="en-US" sz="1900" cap="none" dirty="0">
                <a:solidFill>
                  <a:schemeClr val="tx1"/>
                </a:solidFill>
                <a:latin typeface="Arial" panose="020B0604020202020204" pitchFamily="34" charset="0"/>
              </a:rPr>
              <a:t>D</a:t>
            </a:r>
            <a:r>
              <a:rPr kumimoji="0" lang="en-US" altLang="en-US" sz="1900" b="0" i="0" u="none" strike="noStrike" cap="none" normalizeH="0" baseline="0" dirty="0">
                <a:ln>
                  <a:noFill/>
                </a:ln>
                <a:solidFill>
                  <a:schemeClr val="tx1"/>
                </a:solidFill>
                <a:effectLst/>
                <a:latin typeface="Arial" panose="020B0604020202020204" pitchFamily="34" charset="0"/>
              </a:rPr>
              <a:t>ownload any sample image from google</a:t>
            </a:r>
          </a:p>
          <a:p>
            <a:r>
              <a:rPr kumimoji="0" lang="en-US" altLang="en-US" sz="1900" b="0" i="0" u="none" strike="noStrike" cap="none" normalizeH="0" baseline="0" dirty="0">
                <a:ln>
                  <a:noFill/>
                </a:ln>
                <a:solidFill>
                  <a:schemeClr val="tx1"/>
                </a:solidFill>
                <a:effectLst/>
                <a:latin typeface="Arial" panose="020B0604020202020204" pitchFamily="34" charset="0"/>
              </a:rPr>
              <a:t>     or any other websites.</a:t>
            </a:r>
            <a:endParaRPr lang="en-IN" sz="1900" dirty="0"/>
          </a:p>
        </p:txBody>
      </p:sp>
      <p:sp>
        <p:nvSpPr>
          <p:cNvPr id="1048632" name="TextBox 6"/>
          <p:cNvSpPr txBox="1"/>
          <p:nvPr/>
        </p:nvSpPr>
        <p:spPr>
          <a:xfrm>
            <a:off x="1141411" y="4819910"/>
            <a:ext cx="4133321" cy="891540"/>
          </a:xfrm>
          <a:prstGeom prst="rect">
            <a:avLst/>
          </a:prstGeom>
          <a:noFill/>
        </p:spPr>
        <p:txBody>
          <a:bodyPr wrap="square" rtlCol="0">
            <a:spAutoFit/>
          </a:bodyPr>
          <a:lstStyle/>
          <a:p>
            <a:pPr marL="285750" indent="-285750">
              <a:buFont typeface="Arial" panose="020B0604020202020204" pitchFamily="34" charset="0"/>
              <a:buChar char="•"/>
            </a:pPr>
            <a:r>
              <a:rPr lang="en-IN" dirty="0"/>
              <a:t>Above image is normal image.</a:t>
            </a:r>
          </a:p>
          <a:p>
            <a:pPr marL="285750" indent="-285750">
              <a:buFont typeface="Arial" panose="020B0604020202020204" pitchFamily="34" charset="0"/>
              <a:buChar char="•"/>
            </a:pPr>
            <a:r>
              <a:rPr lang="en-IN" dirty="0"/>
              <a:t>We can choose the image on which we want to do the encryption  </a:t>
            </a:r>
          </a:p>
        </p:txBody>
      </p:sp>
      <p:sp>
        <p:nvSpPr>
          <p:cNvPr id="1048633" name="TextBox 7"/>
          <p:cNvSpPr txBox="1"/>
          <p:nvPr/>
        </p:nvSpPr>
        <p:spPr>
          <a:xfrm>
            <a:off x="6620935" y="1371600"/>
            <a:ext cx="2099732" cy="624840"/>
          </a:xfrm>
          <a:prstGeom prst="rect">
            <a:avLst/>
          </a:prstGeom>
          <a:noFill/>
        </p:spPr>
        <p:txBody>
          <a:bodyPr wrap="square" rtlCol="0">
            <a:spAutoFit/>
          </a:bodyPr>
          <a:lstStyle/>
          <a:p>
            <a:r>
              <a:rPr lang="en-IN" dirty="0">
                <a:solidFill>
                  <a:schemeClr val="tx2">
                    <a:lumMod val="60000"/>
                    <a:lumOff val="40000"/>
                  </a:schemeClr>
                </a:solidFill>
              </a:rPr>
              <a:t>ENCRYPTED IMAGE</a:t>
            </a:r>
          </a:p>
        </p:txBody>
      </p:sp>
      <p:sp>
        <p:nvSpPr>
          <p:cNvPr id="1048634" name="TextBox 8"/>
          <p:cNvSpPr txBox="1"/>
          <p:nvPr/>
        </p:nvSpPr>
        <p:spPr>
          <a:xfrm>
            <a:off x="6400800" y="1958989"/>
            <a:ext cx="3581399" cy="891539"/>
          </a:xfrm>
          <a:prstGeom prst="rect">
            <a:avLst/>
          </a:prstGeom>
          <a:noFill/>
        </p:spPr>
        <p:txBody>
          <a:bodyPr wrap="square" rtlCol="0">
            <a:spAutoFit/>
          </a:bodyPr>
          <a:lstStyle/>
          <a:p>
            <a:pPr marL="285750" indent="-285750">
              <a:buFont typeface="Arial" panose="020B0604020202020204" pitchFamily="34" charset="0"/>
              <a:buChar char="•"/>
            </a:pPr>
            <a:r>
              <a:rPr lang="en-IN" dirty="0"/>
              <a:t>After hiding the text in the image the image will be became as</a:t>
            </a:r>
          </a:p>
        </p:txBody>
      </p:sp>
      <p:sp>
        <p:nvSpPr>
          <p:cNvPr id="1048635" name="TextBox 11"/>
          <p:cNvSpPr txBox="1"/>
          <p:nvPr/>
        </p:nvSpPr>
        <p:spPr>
          <a:xfrm>
            <a:off x="6764870" y="4819910"/>
            <a:ext cx="3581399" cy="891540"/>
          </a:xfrm>
          <a:prstGeom prst="rect">
            <a:avLst/>
          </a:prstGeom>
          <a:noFill/>
        </p:spPr>
        <p:txBody>
          <a:bodyPr wrap="square" rtlCol="0">
            <a:spAutoFit/>
          </a:bodyPr>
          <a:lstStyle/>
          <a:p>
            <a:pPr marL="285750" indent="-285750">
              <a:buFont typeface="Arial" panose="020B0604020202020204" pitchFamily="34" charset="0"/>
              <a:buChar char="•"/>
            </a:pPr>
            <a:r>
              <a:rPr lang="en-IN" dirty="0"/>
              <a:t>We can see there is no difference in both the normal and encrypted images</a:t>
            </a:r>
          </a:p>
        </p:txBody>
      </p:sp>
      <p:pic>
        <p:nvPicPr>
          <p:cNvPr id="2097155" name="Picture 5"/>
          <p:cNvPicPr>
            <a:picLocks noChangeAspect="1"/>
          </p:cNvPicPr>
          <p:nvPr/>
        </p:nvPicPr>
        <p:blipFill>
          <a:blip r:embed="rId2"/>
          <a:stretch>
            <a:fillRect/>
          </a:stretch>
        </p:blipFill>
        <p:spPr>
          <a:xfrm>
            <a:off x="2007658" y="2724150"/>
            <a:ext cx="1657350" cy="1714500"/>
          </a:xfrm>
          <a:prstGeom prst="rect">
            <a:avLst/>
          </a:prstGeom>
        </p:spPr>
      </p:pic>
      <p:pic>
        <p:nvPicPr>
          <p:cNvPr id="2097156" name="Picture 10"/>
          <p:cNvPicPr>
            <a:picLocks noChangeAspect="1"/>
          </p:cNvPicPr>
          <p:nvPr/>
        </p:nvPicPr>
        <p:blipFill>
          <a:blip r:embed="rId2"/>
          <a:stretch>
            <a:fillRect/>
          </a:stretch>
        </p:blipFill>
        <p:spPr>
          <a:xfrm>
            <a:off x="7362824" y="2724150"/>
            <a:ext cx="1657350" cy="1714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extBox 1"/>
          <p:cNvSpPr txBox="1"/>
          <p:nvPr/>
        </p:nvSpPr>
        <p:spPr>
          <a:xfrm>
            <a:off x="982133" y="1498600"/>
            <a:ext cx="9414934" cy="646331"/>
          </a:xfrm>
          <a:prstGeom prst="rect">
            <a:avLst/>
          </a:prstGeom>
          <a:noFill/>
        </p:spPr>
        <p:txBody>
          <a:bodyPr wrap="square" rtlCol="0">
            <a:spAutoFit/>
          </a:bodyPr>
          <a:lstStyle/>
          <a:p>
            <a:pPr marL="285750" indent="-285750">
              <a:buFont typeface="Arial" panose="020B0604020202020204" pitchFamily="34" charset="0"/>
              <a:buChar char="•"/>
            </a:pPr>
            <a:r>
              <a:rPr lang="en-IN" dirty="0"/>
              <a:t>We can protect our text inside the image by keeping an secure password.</a:t>
            </a:r>
          </a:p>
          <a:p>
            <a:pPr marL="285750" indent="-285750">
              <a:buFont typeface="Arial" panose="020B0604020202020204" pitchFamily="34" charset="0"/>
              <a:buChar char="•"/>
            </a:pPr>
            <a:r>
              <a:rPr lang="en-IN" dirty="0"/>
              <a:t>By entering the password we can get the text hided inside the pic</a:t>
            </a:r>
          </a:p>
        </p:txBody>
      </p:sp>
      <p:sp>
        <p:nvSpPr>
          <p:cNvPr id="1048623" name="TextBox 5"/>
          <p:cNvSpPr txBox="1"/>
          <p:nvPr/>
        </p:nvSpPr>
        <p:spPr>
          <a:xfrm>
            <a:off x="5689600" y="4436070"/>
            <a:ext cx="4778039" cy="646331"/>
          </a:xfrm>
          <a:prstGeom prst="rect">
            <a:avLst/>
          </a:prstGeom>
          <a:noFill/>
        </p:spPr>
        <p:txBody>
          <a:bodyPr wrap="square" rtlCol="0">
            <a:spAutoFit/>
          </a:bodyPr>
          <a:lstStyle/>
          <a:p>
            <a:pPr marL="285750" indent="-285750">
              <a:buFont typeface="Arial" panose="020B0604020202020204" pitchFamily="34" charset="0"/>
              <a:buChar char="•"/>
            </a:pPr>
            <a:r>
              <a:rPr lang="en-IN" dirty="0"/>
              <a:t>By entering the password we can </a:t>
            </a:r>
          </a:p>
          <a:p>
            <a:r>
              <a:rPr lang="en-IN" dirty="0"/>
              <a:t>    get the text hided inside the image</a:t>
            </a:r>
          </a:p>
        </p:txBody>
      </p:sp>
      <p:sp>
        <p:nvSpPr>
          <p:cNvPr id="1048624" name="TextBox 2"/>
          <p:cNvSpPr txBox="1"/>
          <p:nvPr/>
        </p:nvSpPr>
        <p:spPr>
          <a:xfrm>
            <a:off x="768602" y="4436070"/>
            <a:ext cx="5158065" cy="1424939"/>
          </a:xfrm>
          <a:prstGeom prst="rect">
            <a:avLst/>
          </a:prstGeom>
          <a:noFill/>
        </p:spPr>
        <p:txBody>
          <a:bodyPr wrap="square" rtlCol="0">
            <a:spAutoFit/>
          </a:bodyPr>
          <a:lstStyle/>
          <a:p>
            <a:pPr marL="285750" indent="-285750">
              <a:buFont typeface="Arial" panose="020B0604020202020204" pitchFamily="34" charset="0"/>
              <a:buChar char="•"/>
            </a:pPr>
            <a:r>
              <a:rPr lang="en-IN" dirty="0"/>
              <a:t>In above image we can see the secret message</a:t>
            </a:r>
          </a:p>
          <a:p>
            <a:r>
              <a:rPr lang="en-IN" dirty="0"/>
              <a:t>    (hello everyone….its my steganography project)                     that had to be hided inside the image.</a:t>
            </a:r>
          </a:p>
          <a:p>
            <a:pPr marL="285750" indent="-285750">
              <a:buFont typeface="Arial" panose="020B0604020202020204" pitchFamily="34" charset="0"/>
              <a:buChar char="•"/>
            </a:pPr>
            <a:r>
              <a:rPr lang="en-IN" dirty="0"/>
              <a:t>And also a password to protect our text.</a:t>
            </a:r>
          </a:p>
        </p:txBody>
      </p:sp>
      <p:pic>
        <p:nvPicPr>
          <p:cNvPr id="2097153" name="Picture 6"/>
          <p:cNvPicPr>
            <a:picLocks noChangeAspect="1"/>
          </p:cNvPicPr>
          <p:nvPr/>
        </p:nvPicPr>
        <p:blipFill>
          <a:blip r:embed="rId2"/>
          <a:stretch>
            <a:fillRect/>
          </a:stretch>
        </p:blipFill>
        <p:spPr>
          <a:xfrm>
            <a:off x="768602" y="2620464"/>
            <a:ext cx="4589926" cy="994374"/>
          </a:xfrm>
          <a:prstGeom prst="rect">
            <a:avLst/>
          </a:prstGeom>
        </p:spPr>
      </p:pic>
      <p:pic>
        <p:nvPicPr>
          <p:cNvPr id="2097154" name="Picture 8"/>
          <p:cNvPicPr>
            <a:picLocks noChangeAspect="1"/>
          </p:cNvPicPr>
          <p:nvPr/>
        </p:nvPicPr>
        <p:blipFill>
          <a:blip r:embed="rId3"/>
          <a:stretch>
            <a:fillRect/>
          </a:stretch>
        </p:blipFill>
        <p:spPr>
          <a:xfrm>
            <a:off x="5689600" y="2436091"/>
            <a:ext cx="5139187" cy="16059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extBox 1"/>
          <p:cNvSpPr txBox="1"/>
          <p:nvPr/>
        </p:nvSpPr>
        <p:spPr>
          <a:xfrm>
            <a:off x="1303867" y="643467"/>
            <a:ext cx="4391392" cy="751840"/>
          </a:xfrm>
          <a:prstGeom prst="rect">
            <a:avLst/>
          </a:prstGeom>
          <a:noFill/>
        </p:spPr>
        <p:txBody>
          <a:bodyPr wrap="none" rtlCol="0">
            <a:spAutoFit/>
          </a:bodyPr>
          <a:lstStyle/>
          <a:p>
            <a:r>
              <a:rPr lang="en-IN" sz="4400" b="1" dirty="0"/>
              <a:t>PROJECT LINKS </a:t>
            </a:r>
          </a:p>
        </p:txBody>
      </p:sp>
      <p:sp>
        <p:nvSpPr>
          <p:cNvPr id="1048824" name="TextBox 1048823"/>
          <p:cNvSpPr txBox="1"/>
          <p:nvPr/>
        </p:nvSpPr>
        <p:spPr>
          <a:xfrm>
            <a:off x="1594798" y="2140400"/>
            <a:ext cx="9002405" cy="523220"/>
          </a:xfrm>
          <a:prstGeom prst="rect">
            <a:avLst/>
          </a:prstGeom>
        </p:spPr>
        <p:txBody>
          <a:bodyPr wrap="square" rtlCol="0">
            <a:spAutoFit/>
          </a:bodyPr>
          <a:lstStyle/>
          <a:p>
            <a:r>
              <a:rPr lang="en-IN" sz="2800" dirty="0">
                <a:solidFill>
                  <a:srgbClr val="000000"/>
                </a:solidFill>
                <a:hlinkClick r:id="rId2"/>
              </a:rPr>
              <a:t>https://github.com/Harinarayana360/Steganography.git</a:t>
            </a:r>
            <a:endParaRPr lang="en-IN" sz="2800" dirty="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extBox 1"/>
          <p:cNvSpPr txBox="1"/>
          <p:nvPr/>
        </p:nvSpPr>
        <p:spPr>
          <a:xfrm>
            <a:off x="309639" y="2014583"/>
            <a:ext cx="11408228" cy="2555241"/>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In an age where information security is paramount, techniques like steganography play a crucial role in safeguarding</a:t>
            </a:r>
          </a:p>
          <a:p>
            <a:r>
              <a:rPr lang="en-US" sz="1600" dirty="0"/>
              <a:t>   sensitive data. Steganography is the art and science of concealing information within other non-suspicious data, such</a:t>
            </a:r>
          </a:p>
          <a:p>
            <a:r>
              <a:rPr lang="en-US" sz="1600" dirty="0"/>
              <a:t>   as images, audio files, or even text, without arousing suspicion. Unlike cryptography, which focuses on encrypting data</a:t>
            </a:r>
          </a:p>
          <a:p>
            <a:r>
              <a:rPr lang="en-US" sz="1600" dirty="0"/>
              <a:t>   to make it unreadable, steganography aims to hide the existence of the message itself.</a:t>
            </a:r>
          </a:p>
          <a:p>
            <a:endParaRPr lang="en-US" sz="1600" dirty="0"/>
          </a:p>
          <a:p>
            <a:pPr marL="285750" indent="-285750">
              <a:buFont typeface="Wingdings" panose="05000000000000000000" pitchFamily="2" charset="2"/>
              <a:buChar char="Ø"/>
            </a:pPr>
            <a:r>
              <a:rPr lang="en-US" sz="1600" dirty="0"/>
              <a:t>In this project, we explore the application of steganography specifically in the realm of digital images. The primary</a:t>
            </a:r>
          </a:p>
          <a:p>
            <a:r>
              <a:rPr lang="en-US" sz="1600" dirty="0"/>
              <a:t>   goal is to embed textual information covertly within an image file, making it imperceptible to the human eye and </a:t>
            </a:r>
          </a:p>
          <a:p>
            <a:r>
              <a:rPr lang="en-US" sz="1600" dirty="0"/>
              <a:t>   difficult to detect without the appropriate tools. This process involves encoding the text into the pixels of the image in</a:t>
            </a:r>
          </a:p>
          <a:p>
            <a:r>
              <a:rPr lang="en-US" sz="1600" dirty="0"/>
              <a:t>   such a way that the image appears unchanged to casual inspection but can be decoded to retrieve the hidden message</a:t>
            </a:r>
            <a:r>
              <a:rPr lang="en-US" dirty="0"/>
              <a:t>.</a:t>
            </a:r>
          </a:p>
          <a:p>
            <a:endParaRPr lang="en-IN" dirty="0"/>
          </a:p>
        </p:txBody>
      </p:sp>
      <p:sp>
        <p:nvSpPr>
          <p:cNvPr id="1048651" name="TextBox 2"/>
          <p:cNvSpPr txBox="1"/>
          <p:nvPr/>
        </p:nvSpPr>
        <p:spPr>
          <a:xfrm>
            <a:off x="821268" y="635000"/>
            <a:ext cx="9575800" cy="929640"/>
          </a:xfrm>
          <a:prstGeom prst="rect">
            <a:avLst/>
          </a:prstGeom>
          <a:noFill/>
        </p:spPr>
        <p:txBody>
          <a:bodyPr wrap="square" rtlCol="0">
            <a:spAutoFit/>
          </a:bodyPr>
          <a:lstStyle/>
          <a:p>
            <a:r>
              <a:rPr lang="en-IN" sz="2800" b="1" dirty="0"/>
              <a:t>HIDING A TEXT INSIDE AN  IMAGE USING STEGANOGRAPHY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a:xfrm>
            <a:off x="1074471" y="207697"/>
            <a:ext cx="10039879" cy="2730235"/>
          </a:xfrm>
        </p:spPr>
        <p:txBody>
          <a:bodyPr>
            <a:normAutofit/>
          </a:bodyPr>
          <a:lstStyle/>
          <a:p>
            <a:r>
              <a:rPr lang="en-US" b="1" dirty="0"/>
              <a:t>Agenda for Steganography Project: Hiding Text Inside an Image</a:t>
            </a:r>
            <a:br>
              <a:rPr lang="en-US" b="1" dirty="0"/>
            </a:br>
            <a:br>
              <a:rPr lang="en-IN" dirty="0"/>
            </a:br>
            <a:endParaRPr lang="en-IN" dirty="0"/>
          </a:p>
        </p:txBody>
      </p:sp>
      <p:sp>
        <p:nvSpPr>
          <p:cNvPr id="1048653" name="Text Placeholder 2"/>
          <p:cNvSpPr>
            <a:spLocks noGrp="1"/>
          </p:cNvSpPr>
          <p:nvPr>
            <p:ph type="body" idx="1"/>
          </p:nvPr>
        </p:nvSpPr>
        <p:spPr>
          <a:xfrm>
            <a:off x="1074471" y="2150534"/>
            <a:ext cx="9906000" cy="3970338"/>
          </a:xfrm>
        </p:spPr>
        <p:txBody>
          <a:bodyPr>
            <a:normAutofit/>
          </a:bodyPr>
          <a:lstStyle/>
          <a:p>
            <a:r>
              <a:rPr lang="en-IN" dirty="0">
                <a:solidFill>
                  <a:schemeClr val="tx1">
                    <a:lumMod val="95000"/>
                  </a:schemeClr>
                </a:solidFill>
              </a:rPr>
              <a:t>1.Project overview</a:t>
            </a:r>
          </a:p>
          <a:p>
            <a:r>
              <a:rPr lang="en-IN" dirty="0">
                <a:solidFill>
                  <a:schemeClr val="tx1">
                    <a:lumMod val="95000"/>
                  </a:schemeClr>
                </a:solidFill>
              </a:rPr>
              <a:t>2.Software and tools selection</a:t>
            </a:r>
          </a:p>
          <a:p>
            <a:r>
              <a:rPr lang="en-IN" dirty="0">
                <a:solidFill>
                  <a:schemeClr val="tx1">
                    <a:lumMod val="95000"/>
                  </a:schemeClr>
                </a:solidFill>
              </a:rPr>
              <a:t>3.Who are the end users of this project?</a:t>
            </a:r>
          </a:p>
          <a:p>
            <a:r>
              <a:rPr lang="en-IN" dirty="0">
                <a:solidFill>
                  <a:schemeClr val="tx1">
                    <a:lumMod val="95000"/>
                  </a:schemeClr>
                </a:solidFill>
              </a:rPr>
              <a:t>4.Your solution and its value proposition</a:t>
            </a:r>
          </a:p>
          <a:p>
            <a:r>
              <a:rPr lang="en-IN" dirty="0">
                <a:solidFill>
                  <a:schemeClr val="tx1">
                    <a:lumMod val="95000"/>
                  </a:schemeClr>
                </a:solidFill>
              </a:rPr>
              <a:t>5.How did you customize the project and make it your own</a:t>
            </a:r>
          </a:p>
          <a:p>
            <a:r>
              <a:rPr lang="en-IN" dirty="0">
                <a:solidFill>
                  <a:schemeClr val="tx1">
                    <a:lumMod val="95000"/>
                  </a:schemeClr>
                </a:solidFill>
              </a:rPr>
              <a:t>6.Modelling</a:t>
            </a:r>
          </a:p>
          <a:p>
            <a:r>
              <a:rPr lang="en-IN" dirty="0">
                <a:solidFill>
                  <a:schemeClr val="tx1">
                    <a:lumMod val="95000"/>
                  </a:schemeClr>
                </a:solidFill>
              </a:rPr>
              <a:t>7.Results</a:t>
            </a:r>
          </a:p>
          <a:p>
            <a:r>
              <a:rPr lang="en-IN" dirty="0">
                <a:solidFill>
                  <a:schemeClr val="tx1">
                    <a:lumMod val="95000"/>
                  </a:schemeClr>
                </a:solidFill>
              </a:rPr>
              <a:t>8.links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a:xfrm>
            <a:off x="1141411" y="301627"/>
            <a:ext cx="9906000" cy="1002240"/>
          </a:xfrm>
        </p:spPr>
        <p:txBody>
          <a:bodyPr>
            <a:normAutofit/>
          </a:bodyPr>
          <a:lstStyle/>
          <a:p>
            <a:r>
              <a:rPr lang="en-IN" sz="4400" b="1" dirty="0"/>
              <a:t>Project overview</a:t>
            </a:r>
          </a:p>
        </p:txBody>
      </p:sp>
      <p:sp>
        <p:nvSpPr>
          <p:cNvPr id="1048655" name="Text Placeholder 2"/>
          <p:cNvSpPr>
            <a:spLocks noGrp="1"/>
          </p:cNvSpPr>
          <p:nvPr>
            <p:ph type="body" idx="1"/>
          </p:nvPr>
        </p:nvSpPr>
        <p:spPr>
          <a:xfrm>
            <a:off x="8356599" y="-2023534"/>
            <a:ext cx="2826277" cy="2023533"/>
          </a:xfrm>
        </p:spPr>
        <p:txBody>
          <a:bodyPr>
            <a:normAutofit/>
          </a:bodyPr>
          <a:lstStyle/>
          <a:p>
            <a:endParaRPr lang="en-IN" dirty="0"/>
          </a:p>
        </p:txBody>
      </p:sp>
      <p:sp>
        <p:nvSpPr>
          <p:cNvPr id="1048656" name="TextBox 3"/>
          <p:cNvSpPr txBox="1"/>
          <p:nvPr/>
        </p:nvSpPr>
        <p:spPr>
          <a:xfrm>
            <a:off x="905934" y="1303867"/>
            <a:ext cx="10498666" cy="891540"/>
          </a:xfrm>
          <a:prstGeom prst="rect">
            <a:avLst/>
          </a:prstGeom>
          <a:noFill/>
        </p:spPr>
        <p:txBody>
          <a:bodyPr wrap="square" rtlCol="0">
            <a:spAutoFit/>
          </a:bodyPr>
          <a:lstStyle/>
          <a:p>
            <a:r>
              <a:rPr lang="en-US" dirty="0"/>
              <a:t>Steganography is the art and science of concealing information within other non-secret data (such as images, audio files, or text) to avoid detection. This project aims to explore various techniques and applications of steganography, emphasizing practical implementation and theoretical understanding.</a:t>
            </a:r>
            <a:endParaRPr lang="en-IN" dirty="0"/>
          </a:p>
        </p:txBody>
      </p:sp>
      <p:sp>
        <p:nvSpPr>
          <p:cNvPr id="1048657" name="TextBox 4"/>
          <p:cNvSpPr txBox="1"/>
          <p:nvPr/>
        </p:nvSpPr>
        <p:spPr>
          <a:xfrm>
            <a:off x="905934" y="2391236"/>
            <a:ext cx="5052785" cy="1780541"/>
          </a:xfrm>
          <a:prstGeom prst="rect">
            <a:avLst/>
          </a:prstGeom>
          <a:noFill/>
        </p:spPr>
        <p:txBody>
          <a:bodyPr wrap="none" rtlCol="0">
            <a:spAutoFit/>
          </a:bodyPr>
          <a:lstStyle/>
          <a:p>
            <a:r>
              <a:rPr lang="en-IN" sz="2400" dirty="0">
                <a:solidFill>
                  <a:schemeClr val="tx2">
                    <a:lumMod val="60000"/>
                    <a:lumOff val="40000"/>
                  </a:schemeClr>
                </a:solidFill>
              </a:rPr>
              <a:t>Key objectives</a:t>
            </a:r>
            <a:r>
              <a:rPr lang="en-IN" sz="2400" dirty="0"/>
              <a:t>:</a:t>
            </a:r>
          </a:p>
          <a:p>
            <a:pPr marL="285750" indent="-285750">
              <a:buFont typeface="Arial" panose="020B0604020202020204" pitchFamily="34" charset="0"/>
              <a:buChar char="•"/>
            </a:pPr>
            <a:r>
              <a:rPr lang="en-IN" dirty="0"/>
              <a:t>Understanding Steganography Fundamentals</a:t>
            </a:r>
          </a:p>
          <a:p>
            <a:pPr marL="285750" indent="-285750">
              <a:buFont typeface="Arial" panose="020B0604020202020204" pitchFamily="34" charset="0"/>
              <a:buChar char="•"/>
            </a:pPr>
            <a:r>
              <a:rPr lang="en-IN" dirty="0"/>
              <a:t>Implementing Steganographic Techniques</a:t>
            </a:r>
          </a:p>
          <a:p>
            <a:pPr marL="285750" indent="-285750">
              <a:buFont typeface="Arial" panose="020B0604020202020204" pitchFamily="34" charset="0"/>
              <a:buChar char="•"/>
            </a:pPr>
            <a:r>
              <a:rPr lang="en-IN" dirty="0"/>
              <a:t>Developing a Steganographic Tool</a:t>
            </a:r>
          </a:p>
          <a:p>
            <a:pPr marL="285750" indent="-285750">
              <a:buFont typeface="Arial" panose="020B0604020202020204" pitchFamily="34" charset="0"/>
              <a:buChar char="•"/>
            </a:pPr>
            <a:r>
              <a:rPr lang="en-IN" dirty="0"/>
              <a:t>Security and Detection</a:t>
            </a:r>
          </a:p>
          <a:p>
            <a:pPr marL="285750" indent="-285750">
              <a:buFont typeface="Arial" panose="020B0604020202020204" pitchFamily="34" charset="0"/>
              <a:buChar char="•"/>
            </a:pPr>
            <a:r>
              <a:rPr lang="en-IN" dirty="0"/>
              <a:t>Applications and Ethical Considerations</a:t>
            </a:r>
          </a:p>
        </p:txBody>
      </p:sp>
      <p:sp>
        <p:nvSpPr>
          <p:cNvPr id="1048658" name="TextBox 5"/>
          <p:cNvSpPr txBox="1"/>
          <p:nvPr/>
        </p:nvSpPr>
        <p:spPr>
          <a:xfrm>
            <a:off x="905934" y="5244067"/>
            <a:ext cx="8988495" cy="1424940"/>
          </a:xfrm>
          <a:prstGeom prst="rect">
            <a:avLst/>
          </a:prstGeom>
          <a:noFill/>
        </p:spPr>
        <p:txBody>
          <a:bodyPr wrap="none" rtlCol="0">
            <a:spAutoFit/>
          </a:bodyPr>
          <a:lstStyle/>
          <a:p>
            <a:r>
              <a:rPr lang="en-US" b="1" dirty="0">
                <a:solidFill>
                  <a:schemeClr val="tx2">
                    <a:lumMod val="60000"/>
                    <a:lumOff val="40000"/>
                  </a:schemeClr>
                </a:solidFill>
              </a:rPr>
              <a:t>Conclusion</a:t>
            </a:r>
            <a:r>
              <a:rPr lang="en-US" b="1" dirty="0"/>
              <a:t>:</a:t>
            </a:r>
            <a:endParaRPr lang="en-US" dirty="0"/>
          </a:p>
          <a:p>
            <a:r>
              <a:rPr lang="en-US" dirty="0"/>
              <a:t>This project on steganography aims to provide a comprehensive exploration of both the </a:t>
            </a:r>
          </a:p>
          <a:p>
            <a:r>
              <a:rPr lang="en-US" dirty="0"/>
              <a:t>theoretical foundations and</a:t>
            </a:r>
          </a:p>
          <a:p>
            <a:r>
              <a:rPr lang="en-US" dirty="0"/>
              <a:t>practical implementations of hiding data within digital media. </a:t>
            </a:r>
          </a:p>
          <a:p>
            <a:endParaRPr lang="en-IN" dirty="0"/>
          </a:p>
        </p:txBody>
      </p:sp>
      <p:sp>
        <p:nvSpPr>
          <p:cNvPr id="1048659" name="TextBox 6"/>
          <p:cNvSpPr txBox="1"/>
          <p:nvPr/>
        </p:nvSpPr>
        <p:spPr>
          <a:xfrm>
            <a:off x="905934" y="4136072"/>
            <a:ext cx="8682752" cy="1424940"/>
          </a:xfrm>
          <a:prstGeom prst="rect">
            <a:avLst/>
          </a:prstGeom>
          <a:noFill/>
        </p:spPr>
        <p:txBody>
          <a:bodyPr wrap="none" rtlCol="0">
            <a:spAutoFit/>
          </a:bodyPr>
          <a:lstStyle/>
          <a:p>
            <a:r>
              <a:rPr lang="en-US" b="1" dirty="0">
                <a:solidFill>
                  <a:schemeClr val="tx2">
                    <a:lumMod val="60000"/>
                    <a:lumOff val="40000"/>
                  </a:schemeClr>
                </a:solidFill>
              </a:rPr>
              <a:t>Deliverables</a:t>
            </a:r>
            <a:r>
              <a:rPr lang="en-US" b="1" dirty="0"/>
              <a:t>:</a:t>
            </a:r>
            <a:endParaRPr lang="en-US" dirty="0"/>
          </a:p>
          <a:p>
            <a:pPr>
              <a:buFont typeface="Arial" panose="020B0604020202020204" pitchFamily="34" charset="0"/>
              <a:buChar char="•"/>
            </a:pPr>
            <a:r>
              <a:rPr lang="en-US" dirty="0"/>
              <a:t>A detailed report documenting the project's objectives, methodologies, and findings.</a:t>
            </a:r>
          </a:p>
          <a:p>
            <a:pPr>
              <a:buFont typeface="Arial" panose="020B0604020202020204" pitchFamily="34" charset="0"/>
              <a:buChar char="•"/>
            </a:pPr>
            <a:r>
              <a:rPr lang="en-US" dirty="0"/>
              <a:t>Source code of the steganographic tool developed during the project.</a:t>
            </a:r>
          </a:p>
          <a:p>
            <a:pPr>
              <a:buFont typeface="Arial" panose="020B0604020202020204" pitchFamily="34" charset="0"/>
              <a:buChar char="•"/>
            </a:pPr>
            <a:r>
              <a:rPr lang="en-US" dirty="0"/>
              <a:t>Demonstration videos or screenshots showcasing the tool's functionality.</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a:xfrm>
            <a:off x="1141411" y="547160"/>
            <a:ext cx="9906000" cy="714374"/>
          </a:xfrm>
        </p:spPr>
        <p:txBody>
          <a:bodyPr>
            <a:normAutofit/>
          </a:bodyPr>
          <a:lstStyle/>
          <a:p>
            <a:r>
              <a:rPr lang="en-IN" sz="4400" b="1" dirty="0"/>
              <a:t>Software and tools selection</a:t>
            </a:r>
          </a:p>
        </p:txBody>
      </p:sp>
      <p:sp>
        <p:nvSpPr>
          <p:cNvPr id="1048664" name="Rectangle 1"/>
          <p:cNvSpPr>
            <a:spLocks noGrp="1" noChangeArrowheads="1"/>
          </p:cNvSpPr>
          <p:nvPr>
            <p:ph type="body" idx="1"/>
          </p:nvPr>
        </p:nvSpPr>
        <p:spPr bwMode="auto">
          <a:xfrm>
            <a:off x="1141411" y="1998452"/>
            <a:ext cx="10486103" cy="115824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Choose programming languages and libraries (Python, OpenCV</a:t>
            </a:r>
            <a:r>
              <a:rPr lang="en-US" altLang="en-US" cap="none" dirty="0">
                <a:solidFill>
                  <a:schemeClr val="tx1"/>
                </a:solidFill>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HashLib</a:t>
            </a:r>
            <a:r>
              <a:rPr kumimoji="0" lang="en-US" altLang="en-US" sz="1800" b="0" i="0" u="none" strike="noStrike" cap="none" normalizeH="0" baseline="0" dirty="0">
                <a:ln>
                  <a:noFill/>
                </a:ln>
                <a:solidFill>
                  <a:schemeClr val="tx1"/>
                </a:solidFill>
                <a:effectLst/>
                <a:latin typeface="Arial" panose="020B0604020202020204" pitchFamily="34" charset="0"/>
              </a:rPr>
              <a:t>) suitable for implementation.</a:t>
            </a: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Install necessary software and tools for development and testing. </a:t>
            </a:r>
          </a:p>
        </p:txBody>
      </p:sp>
      <p:pic>
        <p:nvPicPr>
          <p:cNvPr id="2097157" name="Picture 4"/>
          <p:cNvPicPr>
            <a:picLocks noChangeAspect="1"/>
          </p:cNvPicPr>
          <p:nvPr/>
        </p:nvPicPr>
        <p:blipFill>
          <a:blip r:embed="rId2"/>
          <a:stretch>
            <a:fillRect/>
          </a:stretch>
        </p:blipFill>
        <p:spPr>
          <a:xfrm>
            <a:off x="8646036" y="3177736"/>
            <a:ext cx="2228655" cy="2306086"/>
          </a:xfrm>
          <a:prstGeom prst="ellipse">
            <a:avLst/>
          </a:prstGeom>
          <a:ln>
            <a:noFill/>
          </a:ln>
          <a:effectLst>
            <a:softEdge rad="112500"/>
          </a:effectLst>
        </p:spPr>
      </p:pic>
      <p:pic>
        <p:nvPicPr>
          <p:cNvPr id="2097158" name="Picture 5"/>
          <p:cNvPicPr>
            <a:picLocks noChangeAspect="1"/>
          </p:cNvPicPr>
          <p:nvPr/>
        </p:nvPicPr>
        <p:blipFill>
          <a:blip r:embed="rId3"/>
          <a:stretch>
            <a:fillRect/>
          </a:stretch>
        </p:blipFill>
        <p:spPr>
          <a:xfrm>
            <a:off x="5809312" y="3255167"/>
            <a:ext cx="2228655" cy="2228655"/>
          </a:xfrm>
          <a:prstGeom prst="ellipse">
            <a:avLst/>
          </a:prstGeom>
          <a:ln>
            <a:noFill/>
          </a:ln>
          <a:effectLst>
            <a:softEdge rad="1270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779728" y="1058862"/>
            <a:ext cx="10632544" cy="900641"/>
          </a:xfrm>
        </p:spPr>
        <p:txBody>
          <a:bodyPr>
            <a:normAutofit/>
          </a:bodyPr>
          <a:lstStyle/>
          <a:p>
            <a:r>
              <a:rPr lang="en-IN" b="1" dirty="0"/>
              <a:t>Who are the end users of this project?</a:t>
            </a:r>
          </a:p>
        </p:txBody>
      </p:sp>
      <p:sp>
        <p:nvSpPr>
          <p:cNvPr id="1048666" name="Rectangle 1"/>
          <p:cNvSpPr>
            <a:spLocks noGrp="1" noChangeArrowheads="1"/>
          </p:cNvSpPr>
          <p:nvPr>
            <p:ph type="body" idx="1"/>
          </p:nvPr>
        </p:nvSpPr>
        <p:spPr bwMode="auto">
          <a:xfrm>
            <a:off x="779728" y="2185248"/>
            <a:ext cx="9774059" cy="302514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General Users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Everyday individuals who use steganography tools to hide sensitive information</a:t>
            </a:r>
          </a:p>
          <a:p>
            <a:pPr marL="0" marR="0" lvl="0" indent="0" algn="l"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 within digital media (like images, audio files, or videos) for privacy or security reasons.</a:t>
            </a: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Law Enforcement and Intelligence Agencies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These entities may use steganography detection</a:t>
            </a:r>
          </a:p>
          <a:p>
            <a:pPr marL="0" marR="0" lvl="0" indent="0" algn="l"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 tools to uncover hidden messages or data during investigations.</a:t>
            </a: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Military Personnel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Military applications may involve embedding secret messages in images or </a:t>
            </a:r>
          </a:p>
          <a:p>
            <a:pPr marL="0" marR="0" lvl="0" indent="0" algn="l"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 other media for secure communication.</a:t>
            </a: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Security Experts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Cybersecurity professionals might utilize steganography tools to test network</a:t>
            </a:r>
          </a:p>
          <a:p>
            <a:pPr marL="0" marR="0" lvl="0" indent="0" algn="l"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 defenses or to secure data transmission.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
          <p:cNvSpPr>
            <a:spLocks noGrp="1"/>
          </p:cNvSpPr>
          <p:nvPr>
            <p:ph type="title"/>
          </p:nvPr>
        </p:nvSpPr>
        <p:spPr>
          <a:xfrm>
            <a:off x="1141411" y="703262"/>
            <a:ext cx="9906000" cy="849841"/>
          </a:xfrm>
        </p:spPr>
        <p:txBody>
          <a:bodyPr>
            <a:normAutofit fontScale="97222"/>
          </a:bodyPr>
          <a:lstStyle/>
          <a:p>
            <a:r>
              <a:rPr lang="en-IN" b="1" dirty="0"/>
              <a:t>Your solution and its value proposition</a:t>
            </a:r>
          </a:p>
        </p:txBody>
      </p:sp>
      <p:sp>
        <p:nvSpPr>
          <p:cNvPr id="1048668" name="Rectangle 1"/>
          <p:cNvSpPr>
            <a:spLocks noGrp="1" noChangeArrowheads="1"/>
          </p:cNvSpPr>
          <p:nvPr>
            <p:ph type="body" idx="1"/>
          </p:nvPr>
        </p:nvSpPr>
        <p:spPr bwMode="auto">
          <a:xfrm>
            <a:off x="1141411" y="1807994"/>
            <a:ext cx="9492722" cy="178054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SzTx/>
              <a:buFontTx/>
              <a:buChar char="•"/>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Steganography Techniques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Implementation of various steganographic techniques such  as LSB           (Least Significant Bit) embedding in images, hiding text in audio files through frequency manipulation,    or embedding data in the whitespace of text files.</a:t>
            </a:r>
          </a:p>
          <a:p>
            <a:pPr lvl="0" eaLnBrk="0" fontAlgn="base" hangingPunct="0">
              <a:lnSpc>
                <a:spcPct val="100000"/>
              </a:lnSpc>
              <a:spcBef>
                <a:spcPct val="0"/>
              </a:spcBef>
              <a:spcAft>
                <a:spcPct val="0"/>
              </a:spcAft>
              <a:buSzTx/>
              <a:buFontTx/>
              <a:buChar char="•"/>
            </a:pPr>
            <a:r>
              <a:rPr lang="en-US" altLang="en-US" sz="1600" b="1" cap="none" dirty="0">
                <a:solidFill>
                  <a:schemeClr val="tx2">
                    <a:lumMod val="60000"/>
                    <a:lumOff val="40000"/>
                  </a:schemeClr>
                </a:solidFill>
                <a:latin typeface="Arial" panose="020B0604020202020204" pitchFamily="34" charset="0"/>
              </a:rPr>
              <a:t>Encryption</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Often, steganography is combined with encryption to ensure that the hidden information    remains secure even if discovered.</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Detection and Analysis Tools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Development of tools to detect steganographic content</a:t>
            </a:r>
            <a:r>
              <a:rPr lang="en-US" altLang="en-US" sz="1600" cap="none"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within media   files, which can involve statistical analysis, anomaly detection, or visual inspection techniques.</a:t>
            </a:r>
          </a:p>
        </p:txBody>
      </p:sp>
      <p:sp>
        <p:nvSpPr>
          <p:cNvPr id="1048669" name="TextBox 6"/>
          <p:cNvSpPr txBox="1"/>
          <p:nvPr/>
        </p:nvSpPr>
        <p:spPr>
          <a:xfrm>
            <a:off x="3496733" y="5223933"/>
            <a:ext cx="184731" cy="369332"/>
          </a:xfrm>
          <a:prstGeom prst="rect">
            <a:avLst/>
          </a:prstGeom>
          <a:noFill/>
        </p:spPr>
        <p:txBody>
          <a:bodyPr wrap="none" rtlCol="0">
            <a:spAutoFit/>
          </a:bodyPr>
          <a:lstStyle/>
          <a:p>
            <a:endParaRPr lang="en-IN" dirty="0"/>
          </a:p>
        </p:txBody>
      </p:sp>
      <p:sp>
        <p:nvSpPr>
          <p:cNvPr id="1048670" name="TextBox 8"/>
          <p:cNvSpPr txBox="1"/>
          <p:nvPr/>
        </p:nvSpPr>
        <p:spPr>
          <a:xfrm>
            <a:off x="1358537" y="4458789"/>
            <a:ext cx="2475327" cy="358140"/>
          </a:xfrm>
          <a:prstGeom prst="rect">
            <a:avLst/>
          </a:prstGeom>
          <a:noFill/>
        </p:spPr>
        <p:txBody>
          <a:bodyPr wrap="square" rtlCol="0">
            <a:spAutoFit/>
          </a:bodyPr>
          <a:lstStyle/>
          <a:p>
            <a:endParaRPr lang="en-IN" dirty="0"/>
          </a:p>
        </p:txBody>
      </p:sp>
      <p:sp>
        <p:nvSpPr>
          <p:cNvPr id="1048671" name="Rectangle 2"/>
          <p:cNvSpPr>
            <a:spLocks noChangeArrowheads="1"/>
          </p:cNvSpPr>
          <p:nvPr/>
        </p:nvSpPr>
        <p:spPr bwMode="auto">
          <a:xfrm rot="10800000" flipV="1">
            <a:off x="1141411" y="3568519"/>
            <a:ext cx="11436444" cy="178054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VALUE PROPOSITION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Flexibility and Versatility</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Can be applied across various digital media types (images, audio,</a:t>
            </a:r>
          </a:p>
          <a:p>
            <a:pPr marL="0" marR="0" lvl="0" indent="0" algn="l" defTabSz="914400" rtl="0" eaLnBrk="0" fontAlgn="base" latinLnBrk="0" hangingPunct="0">
              <a:lnSpc>
                <a:spcPct val="10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 video, text), offering flexibility in how information is concealed and transmitted.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Forensic Applications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Tools for detecting steganographic content can aid forensic investigations, </a:t>
            </a:r>
          </a:p>
          <a:p>
            <a:pPr marL="0" marR="0" lvl="0" indent="0" algn="l" defTabSz="914400" rtl="0" eaLnBrk="0" fontAlgn="base" latinLnBrk="0" hangingPunct="0">
              <a:lnSpc>
                <a:spcPct val="10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 providing insights into hidden communication or digital manipulation.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Research and Development</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Supports ongoing research into new techniques and advancements </a:t>
            </a:r>
          </a:p>
          <a:p>
            <a:pPr marL="0" marR="0" lvl="0" indent="0" algn="l" defTabSz="914400" rtl="0" eaLnBrk="0" fontAlgn="base" latinLnBrk="0" hangingPunct="0">
              <a:lnSpc>
                <a:spcPct val="10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 in steganography, contributing to the field of information security and cryptography.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Title 1"/>
          <p:cNvSpPr>
            <a:spLocks noGrp="1"/>
          </p:cNvSpPr>
          <p:nvPr>
            <p:ph type="title"/>
          </p:nvPr>
        </p:nvSpPr>
        <p:spPr>
          <a:xfrm>
            <a:off x="541867" y="918613"/>
            <a:ext cx="11023600" cy="1154640"/>
          </a:xfrm>
        </p:spPr>
        <p:txBody>
          <a:bodyPr>
            <a:normAutofit fontScale="94444"/>
          </a:bodyPr>
          <a:lstStyle/>
          <a:p>
            <a:r>
              <a:rPr lang="en-IN" sz="3600" b="1" dirty="0"/>
              <a:t>How did you customize the project and make it </a:t>
            </a:r>
            <a:br>
              <a:rPr lang="en-IN" sz="3600" b="1" dirty="0"/>
            </a:br>
            <a:r>
              <a:rPr lang="en-IN" sz="3600" b="1" dirty="0"/>
              <a:t>your own</a:t>
            </a:r>
          </a:p>
        </p:txBody>
      </p:sp>
      <p:sp>
        <p:nvSpPr>
          <p:cNvPr id="1048673" name="Text Placeholder 2"/>
          <p:cNvSpPr>
            <a:spLocks noGrp="1"/>
          </p:cNvSpPr>
          <p:nvPr>
            <p:ph type="body" idx="1"/>
          </p:nvPr>
        </p:nvSpPr>
        <p:spPr>
          <a:xfrm>
            <a:off x="838202" y="2260404"/>
            <a:ext cx="9906000" cy="453845"/>
          </a:xfrm>
        </p:spPr>
        <p:txBody>
          <a:bodyPr>
            <a:normAutofit/>
          </a:bodyPr>
          <a:lstStyle/>
          <a:p>
            <a:r>
              <a:rPr lang="en-IN" b="1" dirty="0">
                <a:solidFill>
                  <a:schemeClr val="tx2">
                    <a:lumMod val="60000"/>
                    <a:lumOff val="40000"/>
                  </a:schemeClr>
                </a:solidFill>
              </a:rPr>
              <a:t>Algorithm selection and modification</a:t>
            </a:r>
            <a:r>
              <a:rPr lang="en-IN" dirty="0"/>
              <a:t>:</a:t>
            </a:r>
          </a:p>
        </p:txBody>
      </p:sp>
      <p:sp>
        <p:nvSpPr>
          <p:cNvPr id="1048674" name="TextBox 3"/>
          <p:cNvSpPr txBox="1"/>
          <p:nvPr/>
        </p:nvSpPr>
        <p:spPr>
          <a:xfrm>
            <a:off x="838202" y="2634707"/>
            <a:ext cx="10334895" cy="3558540"/>
          </a:xfrm>
          <a:prstGeom prst="rect">
            <a:avLst/>
          </a:prstGeom>
          <a:noFill/>
        </p:spPr>
        <p:txBody>
          <a:bodyPr wrap="square" rtlCol="0">
            <a:spAutoFit/>
          </a:bodyPr>
          <a:lstStyle/>
          <a:p>
            <a:pPr marL="285750" indent="-285750">
              <a:buFont typeface="Arial" panose="020B0604020202020204" pitchFamily="34" charset="0"/>
              <a:buChar char="•"/>
            </a:pPr>
            <a:r>
              <a:rPr lang="en-US" dirty="0"/>
              <a:t>The choice of steganographic algorithm was carefully considered based on its suitability for embedding data within various media types.</a:t>
            </a:r>
          </a:p>
          <a:p>
            <a:r>
              <a:rPr lang="en-US" b="1" dirty="0">
                <a:solidFill>
                  <a:schemeClr val="tx2">
                    <a:lumMod val="60000"/>
                    <a:lumOff val="40000"/>
                  </a:schemeClr>
                </a:solidFill>
              </a:rPr>
              <a:t>USER INTERFACE DESIGN</a:t>
            </a:r>
            <a:r>
              <a:rPr lang="en-US" dirty="0"/>
              <a:t>:</a:t>
            </a:r>
          </a:p>
          <a:p>
            <a:pPr marL="285750" indent="-285750">
              <a:buFont typeface="Arial" panose="020B0604020202020204" pitchFamily="34" charset="0"/>
              <a:buChar char="•"/>
            </a:pPr>
            <a:r>
              <a:rPr lang="en-US" dirty="0"/>
              <a:t>The user interface (UI) was customized to ensure ease of use and intuitive interaction.</a:t>
            </a:r>
          </a:p>
          <a:p>
            <a:r>
              <a:rPr lang="en-US" b="1" dirty="0">
                <a:solidFill>
                  <a:schemeClr val="tx2">
                    <a:lumMod val="60000"/>
                    <a:lumOff val="40000"/>
                  </a:schemeClr>
                </a:solidFill>
              </a:rPr>
              <a:t>INTEGRATION OF ADDITIONAL FEATURES</a:t>
            </a:r>
            <a:r>
              <a:rPr lang="en-US" dirty="0"/>
              <a:t>:</a:t>
            </a:r>
          </a:p>
          <a:p>
            <a:pPr marL="285750" indent="-285750">
              <a:buFont typeface="Arial" panose="020B0604020202020204" pitchFamily="34" charset="0"/>
              <a:buChar char="•"/>
            </a:pPr>
            <a:r>
              <a:rPr lang="en-US" dirty="0"/>
              <a:t>Additional functionalities were integrated to extend the utility of the application beyond basic steganographic operations.</a:t>
            </a:r>
          </a:p>
          <a:p>
            <a:r>
              <a:rPr lang="en-US" b="1" dirty="0">
                <a:solidFill>
                  <a:schemeClr val="tx2">
                    <a:lumMod val="60000"/>
                    <a:lumOff val="40000"/>
                  </a:schemeClr>
                </a:solidFill>
              </a:rPr>
              <a:t>TESTING AND VALIDATION PROCEDURES</a:t>
            </a:r>
            <a:r>
              <a:rPr lang="en-US" dirty="0"/>
              <a:t>:</a:t>
            </a:r>
          </a:p>
          <a:p>
            <a:pPr marL="285750" indent="-285750">
              <a:buFont typeface="Arial" panose="020B0604020202020204" pitchFamily="34" charset="0"/>
              <a:buChar char="•"/>
            </a:pPr>
            <a:r>
              <a:rPr lang="en-US" dirty="0"/>
              <a:t>Rigorous testing procedures were customized to validate the accuracy and reliability of the steganographic techniques employed.</a:t>
            </a:r>
          </a:p>
          <a:p>
            <a:r>
              <a:rPr lang="en-US" b="1" dirty="0">
                <a:solidFill>
                  <a:schemeClr val="tx2">
                    <a:lumMod val="60000"/>
                    <a:lumOff val="40000"/>
                  </a:schemeClr>
                </a:solidFill>
              </a:rPr>
              <a:t>DOCUMENTATION AND REPORTING</a:t>
            </a:r>
            <a:r>
              <a:rPr lang="en-US" dirty="0"/>
              <a:t>:</a:t>
            </a:r>
          </a:p>
          <a:p>
            <a:pPr marL="285750" indent="-285750">
              <a:buFont typeface="Arial" panose="020B0604020202020204" pitchFamily="34" charset="0"/>
              <a:buChar char="•"/>
            </a:pPr>
            <a:r>
              <a:rPr lang="en-US" dirty="0"/>
              <a:t>Detailed documentation was customized to provide comprehensive insights into the project’s development process.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itle 1"/>
          <p:cNvSpPr>
            <a:spLocks noGrp="1"/>
          </p:cNvSpPr>
          <p:nvPr>
            <p:ph type="title"/>
          </p:nvPr>
        </p:nvSpPr>
        <p:spPr/>
        <p:txBody>
          <a:bodyPr/>
          <a:lstStyle/>
          <a:p>
            <a:r>
              <a:rPr lang="en-IN" b="1" dirty="0"/>
              <a:t>MODELLING</a:t>
            </a:r>
          </a:p>
        </p:txBody>
      </p:sp>
      <p:sp>
        <p:nvSpPr>
          <p:cNvPr id="1048641" name="TextBox 2"/>
          <p:cNvSpPr txBox="1"/>
          <p:nvPr/>
        </p:nvSpPr>
        <p:spPr>
          <a:xfrm>
            <a:off x="374085" y="1853828"/>
            <a:ext cx="12389564" cy="3025140"/>
          </a:xfrm>
          <a:prstGeom prst="rect">
            <a:avLst/>
          </a:prstGeom>
          <a:noFill/>
        </p:spPr>
        <p:txBody>
          <a:bodyPr wrap="none" rtlCol="0">
            <a:spAutoFit/>
          </a:bodyPr>
          <a:lstStyle/>
          <a:p>
            <a:r>
              <a:rPr lang="en-US" dirty="0">
                <a:solidFill>
                  <a:schemeClr val="tx2">
                    <a:lumMod val="60000"/>
                    <a:lumOff val="40000"/>
                  </a:schemeClr>
                </a:solidFill>
              </a:rPr>
              <a:t>Data Model</a:t>
            </a:r>
            <a:r>
              <a:rPr lang="en-US" dirty="0"/>
              <a:t>: This involves defining how data will be represented and manipulated within the steganography</a:t>
            </a:r>
          </a:p>
          <a:p>
            <a:r>
              <a:rPr lang="en-US" dirty="0"/>
              <a:t> system. It includes decisions on data formats (text, binary, etc.), encoding schemes, and how data will be structured</a:t>
            </a:r>
          </a:p>
          <a:p>
            <a:r>
              <a:rPr lang="en-US" dirty="0"/>
              <a:t> for embedding and extraction.</a:t>
            </a:r>
          </a:p>
          <a:p>
            <a:endParaRPr lang="en-US" dirty="0"/>
          </a:p>
          <a:p>
            <a:r>
              <a:rPr lang="en-US" dirty="0">
                <a:solidFill>
                  <a:schemeClr val="tx2">
                    <a:lumMod val="60000"/>
                    <a:lumOff val="40000"/>
                  </a:schemeClr>
                </a:solidFill>
              </a:rPr>
              <a:t>Embedding Model</a:t>
            </a:r>
            <a:r>
              <a:rPr lang="en-US" dirty="0"/>
              <a:t>: This specifies the technique or algorithm used to embed hidden data into a cover media</a:t>
            </a:r>
          </a:p>
          <a:p>
            <a:r>
              <a:rPr lang="en-US" dirty="0"/>
              <a:t> (such as an image or audio file). Modeling here involves determining how to modify the carrier file to embed the </a:t>
            </a:r>
          </a:p>
          <a:p>
            <a:r>
              <a:rPr lang="en-US" dirty="0"/>
              <a:t>hidden information while minimizing perceptible changes and maintaining cover media integrity.</a:t>
            </a:r>
          </a:p>
          <a:p>
            <a:endParaRPr lang="en-US" dirty="0"/>
          </a:p>
          <a:p>
            <a:r>
              <a:rPr lang="en-US" dirty="0">
                <a:solidFill>
                  <a:schemeClr val="tx2">
                    <a:lumMod val="60000"/>
                    <a:lumOff val="40000"/>
                  </a:schemeClr>
                </a:solidFill>
              </a:rPr>
              <a:t>Extraction Model</a:t>
            </a:r>
            <a:r>
              <a:rPr lang="en-US" dirty="0"/>
              <a:t>: This defines the method for extracting hidden data from the carrier media. Modeling the extraction</a:t>
            </a:r>
          </a:p>
          <a:p>
            <a:r>
              <a:rPr lang="en-US" dirty="0"/>
              <a:t> process ensures that the embedded information can be accurately retrieved, even after potential alterations to the carrier</a:t>
            </a:r>
          </a:p>
          <a:p>
            <a:r>
              <a:rPr lang="en-US" dirty="0"/>
              <a:t> file.</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1133</Words>
  <Application>Microsoft Office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Tw Cen MT</vt:lpstr>
      <vt:lpstr>Wingdings</vt:lpstr>
      <vt:lpstr>Circuit</vt:lpstr>
      <vt:lpstr> name: Garikipati Hari Narayana  hall ticket number: 21x41a0585 BRANCH: cse COLLEGE: s.r.k.institute of technology EMAIL ID: </vt:lpstr>
      <vt:lpstr>PowerPoint Presentation</vt:lpstr>
      <vt:lpstr>Agenda for Steganography Project: Hiding Text Inside an Image  </vt:lpstr>
      <vt:lpstr>Project overview</vt:lpstr>
      <vt:lpstr>Software and tools selection</vt:lpstr>
      <vt:lpstr>Who are the end users of this project?</vt:lpstr>
      <vt:lpstr>Your solution and its value proposition</vt:lpstr>
      <vt:lpstr>How did you customize the project and make it  your own</vt:lpstr>
      <vt:lpstr>MODELLING</vt:lpstr>
      <vt:lpstr>results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jyothika pallavi</dc:creator>
  <cp:lastModifiedBy>Hari Narayana Garikipati</cp:lastModifiedBy>
  <cp:revision>1</cp:revision>
  <dcterms:created xsi:type="dcterms:W3CDTF">2024-06-30T19:49:23Z</dcterms:created>
  <dcterms:modified xsi:type="dcterms:W3CDTF">2024-07-29T09:32:33Z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3381871a5260470d8d9204a0b6201eb1</vt:lpwstr>
  </property>
</Properties>
</file>