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481" y="1866138"/>
            <a:ext cx="9094788" cy="12641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962" y="3371088"/>
            <a:ext cx="7489825" cy="150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987" y="1384554"/>
            <a:ext cx="4654391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0371" y="1384554"/>
            <a:ext cx="4654391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29942" y="239014"/>
            <a:ext cx="7363967" cy="865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2367" y="1793494"/>
            <a:ext cx="4871720" cy="2922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7915" y="5598414"/>
            <a:ext cx="3423920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987" y="5598414"/>
            <a:ext cx="246094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3820" y="5598414"/>
            <a:ext cx="246094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9063" y="4636719"/>
            <a:ext cx="351662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2303811714821008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HARINARAYANAN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4625" y="228981"/>
            <a:ext cx="1011631" cy="9671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1265" y="1576832"/>
            <a:ext cx="4566539" cy="3037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5334" y="4230611"/>
            <a:ext cx="1374775" cy="1513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8980" y="189839"/>
            <a:ext cx="935355" cy="9269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33395" y="274320"/>
            <a:ext cx="4690745" cy="1689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23795" y="1577339"/>
            <a:ext cx="1217168" cy="3505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121150" y="521969"/>
            <a:ext cx="1697355" cy="238760"/>
            <a:chOff x="4121150" y="521969"/>
            <a:chExt cx="1697355" cy="23876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21150" y="521969"/>
              <a:ext cx="1642364" cy="2387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779770" y="678179"/>
              <a:ext cx="38735" cy="63500"/>
            </a:xfrm>
            <a:custGeom>
              <a:avLst/>
              <a:gdLst/>
              <a:ahLst/>
              <a:cxnLst/>
              <a:rect l="l" t="t" r="r" b="b"/>
              <a:pathLst>
                <a:path w="38735" h="63500">
                  <a:moveTo>
                    <a:pt x="38735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38735" y="63500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883275" y="541655"/>
            <a:ext cx="758190" cy="168910"/>
            <a:chOff x="5883275" y="541655"/>
            <a:chExt cx="758190" cy="16891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13475" y="541655"/>
              <a:ext cx="427469" cy="16891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3275" y="543547"/>
              <a:ext cx="128270" cy="1640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29325" y="543560"/>
              <a:ext cx="121177" cy="16446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165215" y="544195"/>
              <a:ext cx="27940" cy="165100"/>
            </a:xfrm>
            <a:custGeom>
              <a:avLst/>
              <a:gdLst/>
              <a:ahLst/>
              <a:cxnLst/>
              <a:rect l="l" t="t" r="r" b="b"/>
              <a:pathLst>
                <a:path w="27939" h="165100">
                  <a:moveTo>
                    <a:pt x="27939" y="0"/>
                  </a:moveTo>
                  <a:lnTo>
                    <a:pt x="0" y="0"/>
                  </a:lnTo>
                  <a:lnTo>
                    <a:pt x="0" y="165100"/>
                  </a:lnTo>
                  <a:lnTo>
                    <a:pt x="27939" y="165100"/>
                  </a:lnTo>
                  <a:lnTo>
                    <a:pt x="27939" y="0"/>
                  </a:lnTo>
                  <a:close/>
                </a:path>
              </a:pathLst>
            </a:custGeom>
            <a:solidFill>
              <a:srgbClr val="FF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6222" y="4739132"/>
            <a:ext cx="4373880" cy="81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PRESENTED</a:t>
            </a:r>
            <a:r>
              <a:rPr sz="18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0000FF"/>
                </a:solidFill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905"/>
              </a:spcBef>
            </a:pP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2303811714821008-V.HARINARAYANAN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05" y="223167"/>
            <a:ext cx="1054347" cy="10395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0" marR="5080" indent="-169545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66"/>
                </a:solidFill>
                <a:latin typeface="Arial"/>
                <a:cs typeface="Arial"/>
              </a:rPr>
              <a:t>K.RAMAKRISHNAN</a:t>
            </a:r>
            <a:r>
              <a:rPr sz="2400" b="1" spc="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COLLEGE</a:t>
            </a:r>
            <a:r>
              <a:rPr sz="2400" b="1" spc="-5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OF</a:t>
            </a:r>
            <a:r>
              <a:rPr sz="2400" b="1" spc="-3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66"/>
                </a:solidFill>
                <a:latin typeface="Arial"/>
                <a:cs typeface="Arial"/>
              </a:rPr>
              <a:t>TECHNOLOGY </a:t>
            </a:r>
            <a:r>
              <a:rPr sz="2400" b="1" dirty="0">
                <a:solidFill>
                  <a:srgbClr val="FF0066"/>
                </a:solidFill>
                <a:latin typeface="Arial"/>
                <a:cs typeface="Arial"/>
              </a:rPr>
              <a:t>(AUTONOMOUS),</a:t>
            </a:r>
            <a:r>
              <a:rPr sz="2400" b="1" spc="-12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66"/>
                </a:solidFill>
                <a:latin typeface="Arial"/>
                <a:cs typeface="Arial"/>
              </a:rPr>
              <a:t>TRICHY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5647" y="1271142"/>
            <a:ext cx="7722234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0066"/>
                </a:solidFill>
                <a:latin typeface="Arial"/>
                <a:cs typeface="Arial"/>
              </a:rPr>
              <a:t>CIA</a:t>
            </a:r>
            <a:r>
              <a:rPr sz="3600" b="1" spc="-2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0066"/>
                </a:solidFill>
                <a:latin typeface="Arial"/>
                <a:cs typeface="Arial"/>
              </a:rPr>
              <a:t>II</a:t>
            </a:r>
            <a:r>
              <a:rPr sz="3600" b="1" spc="-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0066"/>
                </a:solidFill>
                <a:latin typeface="Arial"/>
                <a:cs typeface="Arial"/>
              </a:rPr>
              <a:t>Project</a:t>
            </a:r>
            <a:r>
              <a:rPr sz="3600" b="1" spc="-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0066"/>
                </a:solidFill>
                <a:latin typeface="Arial"/>
                <a:cs typeface="Arial"/>
              </a:rPr>
              <a:t>Review</a:t>
            </a:r>
            <a:endParaRPr sz="3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3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600" b="1" dirty="0">
                <a:solidFill>
                  <a:srgbClr val="FF0066"/>
                </a:solidFill>
                <a:latin typeface="Arial"/>
                <a:cs typeface="Arial"/>
              </a:rPr>
              <a:t>QUEUE BASED TASK </a:t>
            </a:r>
            <a:r>
              <a:rPr sz="3600" b="1" spc="-10" dirty="0">
                <a:solidFill>
                  <a:srgbClr val="FF0066"/>
                </a:solidFill>
                <a:latin typeface="Arial"/>
                <a:cs typeface="Arial"/>
              </a:rPr>
              <a:t>SCHEDULER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172" rIns="0" bIns="0" rtlCol="0">
            <a:spAutoFit/>
          </a:bodyPr>
          <a:lstStyle/>
          <a:p>
            <a:pPr marL="119316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PRESENTATION</a:t>
            </a:r>
            <a:r>
              <a:rPr sz="3000" b="1" spc="-130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OVERVIEW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3695" algn="l"/>
              </a:tabLst>
            </a:pPr>
            <a:r>
              <a:rPr dirty="0"/>
              <a:t>Module</a:t>
            </a:r>
            <a:r>
              <a:rPr spc="-25" dirty="0"/>
              <a:t> </a:t>
            </a:r>
            <a:r>
              <a:rPr spc="-10" dirty="0"/>
              <a:t>Description</a:t>
            </a:r>
          </a:p>
          <a:p>
            <a:pPr>
              <a:lnSpc>
                <a:spcPct val="100000"/>
              </a:lnSpc>
              <a:spcBef>
                <a:spcPts val="395"/>
              </a:spcBef>
              <a:buFont typeface="Wingdings"/>
              <a:buChar char=""/>
            </a:pPr>
            <a:endParaRPr spc="-10" dirty="0"/>
          </a:p>
          <a:p>
            <a:pPr marL="353695" indent="-34099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3695" algn="l"/>
              </a:tabLst>
            </a:pPr>
            <a:r>
              <a:rPr dirty="0"/>
              <a:t>Module</a:t>
            </a:r>
            <a:r>
              <a:rPr spc="-25" dirty="0"/>
              <a:t> </a:t>
            </a:r>
            <a:r>
              <a:rPr spc="-10" dirty="0"/>
              <a:t>implementation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/>
              <a:buChar char=""/>
            </a:pPr>
            <a:endParaRPr spc="-10" dirty="0"/>
          </a:p>
          <a:p>
            <a:pPr marL="353695" indent="-340995">
              <a:lnSpc>
                <a:spcPct val="100000"/>
              </a:lnSpc>
              <a:buFont typeface="Wingdings"/>
              <a:buChar char=""/>
              <a:tabLst>
                <a:tab pos="353695" algn="l"/>
              </a:tabLst>
            </a:pPr>
            <a:r>
              <a:rPr dirty="0"/>
              <a:t>Source</a:t>
            </a:r>
            <a:r>
              <a:rPr spc="-45" dirty="0"/>
              <a:t> </a:t>
            </a:r>
            <a:r>
              <a:rPr spc="-20" dirty="0"/>
              <a:t>Code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/>
              <a:buChar char=""/>
            </a:pPr>
            <a:endParaRPr spc="-20" dirty="0"/>
          </a:p>
          <a:p>
            <a:pPr marL="353695" indent="-340995">
              <a:lnSpc>
                <a:spcPct val="100000"/>
              </a:lnSpc>
              <a:buFont typeface="Wingdings"/>
              <a:buChar char=""/>
              <a:tabLst>
                <a:tab pos="353695" algn="l"/>
              </a:tabLst>
            </a:pPr>
            <a:r>
              <a:rPr spc="-10" dirty="0"/>
              <a:t>Screenshot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Wingdings"/>
              <a:buChar char=""/>
            </a:pPr>
            <a:endParaRPr spc="-10" dirty="0"/>
          </a:p>
          <a:p>
            <a:pPr marL="353695" indent="-340995">
              <a:lnSpc>
                <a:spcPct val="100000"/>
              </a:lnSpc>
              <a:buFont typeface="Wingdings"/>
              <a:buChar char=""/>
              <a:tabLst>
                <a:tab pos="353695" algn="l"/>
              </a:tabLst>
            </a:pPr>
            <a:r>
              <a:rPr dirty="0"/>
              <a:t>Conclusion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Future</a:t>
            </a:r>
            <a:r>
              <a:rPr spc="-40" dirty="0"/>
              <a:t> </a:t>
            </a:r>
            <a:r>
              <a:rPr spc="-10" dirty="0"/>
              <a:t>Enhancement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05" y="223167"/>
            <a:ext cx="1054347" cy="10395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9166" rIns="0" bIns="0" rtlCol="0">
            <a:spAutoFit/>
          </a:bodyPr>
          <a:lstStyle/>
          <a:p>
            <a:pPr marL="1882139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0066"/>
                </a:solidFill>
                <a:latin typeface="Arial"/>
                <a:cs typeface="Arial"/>
              </a:rPr>
              <a:t>Module</a:t>
            </a:r>
            <a:r>
              <a:rPr sz="3200" b="1" spc="-7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0066"/>
                </a:solidFill>
                <a:latin typeface="Arial"/>
                <a:cs typeface="Arial"/>
              </a:rPr>
              <a:t>Description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900" y="1864613"/>
            <a:ext cx="10988040" cy="373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dirty="0">
                <a:latin typeface="Times New Roman"/>
                <a:cs typeface="Times New Roman"/>
              </a:rPr>
              <a:t>Task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Scheduler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Structure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structures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tasks(function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task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scheduler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(task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array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front/rear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pointers).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200000"/>
              </a:lnSpc>
              <a:spcBef>
                <a:spcPts val="1405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Initialization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state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checks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initialize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check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empty </a:t>
            </a:r>
            <a:r>
              <a:rPr sz="2000" spc="-25" dirty="0">
                <a:latin typeface="Times New Roman"/>
                <a:cs typeface="Times New Roman"/>
              </a:rPr>
              <a:t>or </a:t>
            </a:r>
            <a:r>
              <a:rPr sz="2000" spc="-10" dirty="0">
                <a:latin typeface="Times New Roman"/>
                <a:cs typeface="Times New Roman"/>
              </a:rPr>
              <a:t>full.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90"/>
              </a:spcBef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000" b="1" dirty="0">
                <a:latin typeface="Times New Roman"/>
                <a:cs typeface="Times New Roman"/>
              </a:rPr>
              <a:t>Sample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Task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Execution: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sample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demonstration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function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initialize,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schedule,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free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scheduler.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05" y="223167"/>
            <a:ext cx="1054347" cy="10395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9166" rIns="0" bIns="0" rtlCol="0">
            <a:spAutoFit/>
          </a:bodyPr>
          <a:lstStyle/>
          <a:p>
            <a:pPr marL="1497965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0066"/>
                </a:solidFill>
                <a:latin typeface="Arial"/>
                <a:cs typeface="Arial"/>
              </a:rPr>
              <a:t>Module</a:t>
            </a:r>
            <a:r>
              <a:rPr sz="3200" b="1" spc="-7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0066"/>
                </a:solidFill>
                <a:latin typeface="Arial"/>
                <a:cs typeface="Arial"/>
              </a:rPr>
              <a:t>Implementation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579" y="1864613"/>
            <a:ext cx="10828655" cy="4522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Structure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definition: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structures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necessary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pointers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data.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200100"/>
              </a:lnSpc>
              <a:spcBef>
                <a:spcPts val="140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Initialization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Checks: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Implements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initialize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check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empty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full </a:t>
            </a:r>
            <a:r>
              <a:rPr sz="2000" spc="-10" dirty="0">
                <a:latin typeface="Times New Roman"/>
                <a:cs typeface="Times New Roman"/>
              </a:rPr>
              <a:t>status.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90"/>
              </a:spcBef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Task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Scheduling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Execution: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,manages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positions,and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executes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tasks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FIFO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order.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5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Sample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main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functions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sample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 function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demonstrate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scheduler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usage,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initialization,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scheduling,execution,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cleanup.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05" y="223167"/>
            <a:ext cx="1054347" cy="10395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9166" rIns="0" bIns="0" rtlCol="0">
            <a:spAutoFit/>
          </a:bodyPr>
          <a:lstStyle/>
          <a:p>
            <a:pPr marL="2512695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0066"/>
                </a:solidFill>
                <a:latin typeface="Arial"/>
                <a:cs typeface="Arial"/>
              </a:rPr>
              <a:t>Source</a:t>
            </a:r>
            <a:r>
              <a:rPr sz="3200" b="1" spc="-7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FF0066"/>
                </a:solidFill>
                <a:latin typeface="Arial"/>
                <a:cs typeface="Arial"/>
              </a:rPr>
              <a:t>Code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05" y="223167"/>
            <a:ext cx="1054347" cy="103956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0059" y="259079"/>
            <a:ext cx="11010900" cy="6419215"/>
            <a:chOff x="480059" y="259079"/>
            <a:chExt cx="11010900" cy="64192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5767" y="259079"/>
              <a:ext cx="1155192" cy="11033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059" y="1330452"/>
              <a:ext cx="3528060" cy="53126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6219" y="1322832"/>
              <a:ext cx="3706368" cy="53202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90688" y="1322832"/>
              <a:ext cx="3660648" cy="53553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9166" rIns="0" bIns="0" rtlCol="0">
            <a:spAutoFit/>
          </a:bodyPr>
          <a:lstStyle/>
          <a:p>
            <a:pPr marL="265938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F0066"/>
                </a:solidFill>
                <a:latin typeface="Arial"/>
                <a:cs typeface="Arial"/>
              </a:rPr>
              <a:t>Screenshot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0079" y="1946910"/>
            <a:ext cx="188595" cy="251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Wingdings"/>
                <a:cs typeface="Wingdings"/>
              </a:rPr>
              <a:t>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655"/>
              </a:spcBef>
            </a:pP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latin typeface="Wingdings"/>
                <a:cs typeface="Wingdings"/>
              </a:rPr>
              <a:t></a:t>
            </a:r>
            <a:endParaRPr sz="28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1645"/>
              </a:spcBef>
            </a:pPr>
            <a:endParaRPr sz="2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latin typeface="Wingdings"/>
                <a:cs typeface="Wingdings"/>
              </a:rPr>
              <a:t></a:t>
            </a:r>
            <a:endParaRPr sz="28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2103" y="223167"/>
            <a:ext cx="10659110" cy="5653405"/>
            <a:chOff x="832103" y="223167"/>
            <a:chExt cx="10659110" cy="56534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405" y="223167"/>
              <a:ext cx="1054347" cy="10395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5768" y="259079"/>
              <a:ext cx="1155192" cy="11033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2103" y="1271016"/>
              <a:ext cx="10527792" cy="46055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9166" rIns="0" bIns="0" rtlCol="0">
            <a:spAutoFit/>
          </a:bodyPr>
          <a:lstStyle/>
          <a:p>
            <a:pPr marL="265938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FF0066"/>
                </a:solidFill>
                <a:latin typeface="Arial"/>
                <a:cs typeface="Arial"/>
              </a:rPr>
              <a:t>Conclusion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05" y="223167"/>
            <a:ext cx="1054347" cy="10395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8340" y="1526895"/>
            <a:ext cx="10486390" cy="432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39065" indent="-287020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implementation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queue-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within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significant </a:t>
            </a:r>
            <a:r>
              <a:rPr sz="2000" dirty="0">
                <a:latin typeface="Times New Roman"/>
                <a:cs typeface="Times New Roman"/>
              </a:rPr>
              <a:t>advancement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functionality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efficiency.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strategic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enhancement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several</a:t>
            </a:r>
            <a:r>
              <a:rPr sz="2000" spc="-25" dirty="0">
                <a:latin typeface="Times New Roman"/>
                <a:cs typeface="Times New Roman"/>
              </a:rPr>
              <a:t> key </a:t>
            </a:r>
            <a:r>
              <a:rPr sz="2000" dirty="0">
                <a:latin typeface="Times New Roman"/>
                <a:cs typeface="Times New Roman"/>
              </a:rPr>
              <a:t>benefits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collectively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elevate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system's performance,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reliability,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scalability</a:t>
            </a:r>
            <a:r>
              <a:rPr sz="1800" spc="-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5"/>
              </a:spcBef>
              <a:buFont typeface="Wingdings"/>
              <a:buChar char=""/>
            </a:pPr>
            <a:endParaRPr sz="2000">
              <a:latin typeface="Arial MT"/>
              <a:cs typeface="Arial MT"/>
            </a:endParaRPr>
          </a:p>
          <a:p>
            <a:pPr marL="299085" marR="703580" indent="-287020">
              <a:lnSpc>
                <a:spcPct val="15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b="1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OCIAL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MEDIA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PLATFORM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incorporate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queue-based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Celery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with </a:t>
            </a:r>
            <a:r>
              <a:rPr sz="2000" dirty="0">
                <a:latin typeface="Times New Roman"/>
                <a:cs typeface="Times New Roman"/>
              </a:rPr>
              <a:t>RabbitMQ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efficient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management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moderation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real-</a:t>
            </a:r>
            <a:r>
              <a:rPr sz="2000" dirty="0">
                <a:latin typeface="Times New Roman"/>
                <a:cs typeface="Times New Roman"/>
              </a:rPr>
              <a:t>time</a:t>
            </a:r>
            <a:r>
              <a:rPr sz="2000" spc="-10" dirty="0">
                <a:latin typeface="Times New Roman"/>
                <a:cs typeface="Times New Roman"/>
              </a:rPr>
              <a:t> updates, </a:t>
            </a:r>
            <a:r>
              <a:rPr sz="2000" dirty="0">
                <a:latin typeface="Times New Roman"/>
                <a:cs typeface="Times New Roman"/>
              </a:rPr>
              <a:t>ensuring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platform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responsiveness.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55"/>
              </a:spcBef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800" b="1" dirty="0">
                <a:latin typeface="Times New Roman"/>
                <a:cs typeface="Times New Roman"/>
              </a:rPr>
              <a:t>GAMING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utilize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queue-based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scheduler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matchmaking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leaderboard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updates,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ensuring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smooth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gameplay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efficient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</a:t>
            </a:r>
            <a:r>
              <a:rPr sz="2000" spc="-10" dirty="0">
                <a:latin typeface="Times New Roman"/>
                <a:cs typeface="Times New Roman"/>
              </a:rPr>
              <a:t> management</a:t>
            </a:r>
            <a:r>
              <a:rPr sz="1800" spc="-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2244" rIns="0" bIns="0" rtlCol="0">
            <a:spAutoFit/>
          </a:bodyPr>
          <a:lstStyle/>
          <a:p>
            <a:pPr marL="1201420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spc="-35" dirty="0"/>
              <a:t> </a:t>
            </a:r>
            <a:r>
              <a:rPr spc="-10" dirty="0"/>
              <a:t>ENHANCEMENT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581" y="279567"/>
            <a:ext cx="1054347" cy="10410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44911" y="312420"/>
            <a:ext cx="1153668" cy="11033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78382" y="1526895"/>
            <a:ext cx="10219055" cy="4558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52450" indent="-342900">
              <a:lnSpc>
                <a:spcPct val="15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 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prioritize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errors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gracefully,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ensure </a:t>
            </a:r>
            <a:r>
              <a:rPr sz="2000" dirty="0">
                <a:latin typeface="Times New Roman"/>
                <a:cs typeface="Times New Roman"/>
              </a:rPr>
              <a:t>scalability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distributing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workload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across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multiple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workers,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leveraging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robust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queue </a:t>
            </a:r>
            <a:r>
              <a:rPr sz="2000" dirty="0">
                <a:latin typeface="Times New Roman"/>
                <a:cs typeface="Times New Roman"/>
              </a:rPr>
              <a:t>management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RabbitMQ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Kafka,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implementing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efficient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processing algorithms</a:t>
            </a:r>
            <a:r>
              <a:rPr sz="1800" spc="-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83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The future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advantages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queue-based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potential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handling</a:t>
            </a:r>
            <a:endParaRPr sz="2000">
              <a:latin typeface="Times New Roman"/>
              <a:cs typeface="Times New Roman"/>
            </a:endParaRPr>
          </a:p>
          <a:p>
            <a:pPr marL="355600" marR="1155700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increasingly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complex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diverse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workloads,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ensuring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scalability,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fault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tolerance,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efficient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utilization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rapidly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evolving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technological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landscapes</a:t>
            </a:r>
            <a:r>
              <a:rPr sz="2000" spc="-1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299085" marR="5080" indent="-287020">
              <a:lnSpc>
                <a:spcPct val="150100"/>
              </a:lnSpc>
              <a:spcBef>
                <a:spcPts val="55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future,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queue-based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scheduling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pivotal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real-time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spanning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IoT, </a:t>
            </a:r>
            <a:r>
              <a:rPr sz="2000" dirty="0">
                <a:latin typeface="Times New Roman"/>
                <a:cs typeface="Times New Roman"/>
              </a:rPr>
              <a:t>edge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computing,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autonomous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systems,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augmented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reality,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ensuring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efficient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processing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management.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3409" y="2951810"/>
            <a:ext cx="3347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THANK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" y="1628901"/>
            <a:ext cx="547624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b="1" dirty="0">
                <a:latin typeface="Times New Roman"/>
                <a:cs typeface="Times New Roman"/>
              </a:rPr>
              <a:t>PROBLEM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IDENTIFICATION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OBJECTIVE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Wingdings"/>
              <a:buChar char=""/>
              <a:tabLst>
                <a:tab pos="241300" algn="l"/>
              </a:tabLst>
            </a:pPr>
            <a:r>
              <a:rPr sz="2000" b="1" dirty="0">
                <a:latin typeface="Times New Roman"/>
                <a:cs typeface="Times New Roman"/>
              </a:rPr>
              <a:t>BLOCK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DIAGRAM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PROPOSED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b="1" dirty="0">
                <a:latin typeface="Times New Roman"/>
                <a:cs typeface="Times New Roman"/>
              </a:rPr>
              <a:t>DATA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STRCTURE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USED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41300" algn="l"/>
              </a:tabLst>
            </a:pPr>
            <a:r>
              <a:rPr sz="2000" b="1" dirty="0">
                <a:latin typeface="Times New Roman"/>
                <a:cs typeface="Times New Roman"/>
              </a:rPr>
              <a:t>ADVANTAGES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PROPOSED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980" y="190474"/>
            <a:ext cx="935355" cy="9263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29940" y="610234"/>
            <a:ext cx="4040504" cy="2533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65259" y="229234"/>
            <a:ext cx="1011631" cy="9671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7568" y="1422171"/>
            <a:ext cx="9433560" cy="378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2080" indent="-7620">
              <a:lnSpc>
                <a:spcPct val="143900"/>
              </a:lnSpc>
              <a:spcBef>
                <a:spcPts val="100"/>
              </a:spcBef>
              <a:buSzPct val="90625"/>
              <a:buAutoNum type="arabicPeriod"/>
              <a:tabLst>
                <a:tab pos="181610" algn="l"/>
              </a:tabLst>
            </a:pPr>
            <a:r>
              <a:rPr sz="1600" b="1" dirty="0">
                <a:latin typeface="Arial"/>
                <a:cs typeface="Arial"/>
              </a:rPr>
              <a:t>Project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Goals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Definition</a:t>
            </a:r>
            <a:r>
              <a:rPr sz="1050" dirty="0">
                <a:latin typeface="Arial MT"/>
                <a:cs typeface="Arial MT"/>
              </a:rPr>
              <a:t>: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Clearly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defining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project's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goals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objectives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provides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framework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for </a:t>
            </a:r>
            <a:r>
              <a:rPr sz="1600" dirty="0">
                <a:latin typeface="Arial MT"/>
                <a:cs typeface="Arial MT"/>
              </a:rPr>
              <a:t>evaluating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performance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identifying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discrepancies.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80"/>
              </a:spcBef>
              <a:buAutoNum type="arabicPeriod"/>
            </a:pPr>
            <a:endParaRPr sz="1600">
              <a:latin typeface="Arial MT"/>
              <a:cs typeface="Arial MT"/>
            </a:endParaRPr>
          </a:p>
          <a:p>
            <a:pPr marL="12700" marR="5080" indent="205740">
              <a:lnSpc>
                <a:spcPct val="143700"/>
              </a:lnSpc>
              <a:buAutoNum type="arabicPeriod"/>
              <a:tabLst>
                <a:tab pos="218440" algn="l"/>
              </a:tabLst>
            </a:pPr>
            <a:r>
              <a:rPr sz="1600" b="1" dirty="0">
                <a:latin typeface="Arial"/>
                <a:cs typeface="Arial"/>
              </a:rPr>
              <a:t>Information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Gathering</a:t>
            </a:r>
            <a:r>
              <a:rPr sz="1050" dirty="0">
                <a:latin typeface="Arial MT"/>
                <a:cs typeface="Arial MT"/>
              </a:rPr>
              <a:t>: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Collecting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diverse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sources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such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stakeholders,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end-users,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project documentation,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system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metrics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offers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valuable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insights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into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potential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areas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concern</a:t>
            </a:r>
            <a:r>
              <a:rPr sz="1050" spc="-10" dirty="0">
                <a:latin typeface="Arial MT"/>
                <a:cs typeface="Arial MT"/>
              </a:rPr>
              <a:t>.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1600">
              <a:latin typeface="Arial MT"/>
              <a:cs typeface="Arial MT"/>
            </a:endParaRPr>
          </a:p>
          <a:p>
            <a:pPr marL="12700" marR="447040" indent="-7620">
              <a:lnSpc>
                <a:spcPct val="143800"/>
              </a:lnSpc>
              <a:buSzPct val="90625"/>
              <a:buAutoNum type="arabicPeriod"/>
              <a:tabLst>
                <a:tab pos="181610" algn="l"/>
              </a:tabLst>
            </a:pPr>
            <a:r>
              <a:rPr sz="1600" b="1" dirty="0">
                <a:latin typeface="Arial"/>
                <a:cs typeface="Arial"/>
              </a:rPr>
              <a:t>Data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Analysis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Analyzing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gathered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helps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identify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patterns,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trends,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anomalies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may </a:t>
            </a:r>
            <a:r>
              <a:rPr sz="1600" dirty="0">
                <a:latin typeface="Arial MT"/>
                <a:cs typeface="Arial MT"/>
              </a:rPr>
              <a:t>indicate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underlying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issues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affecting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project's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performance.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80"/>
              </a:spcBef>
              <a:buAutoNum type="arabicPeriod"/>
            </a:pPr>
            <a:endParaRPr sz="1600">
              <a:latin typeface="Arial MT"/>
              <a:cs typeface="Arial MT"/>
            </a:endParaRPr>
          </a:p>
          <a:p>
            <a:pPr marL="12700" marR="66675" indent="208279">
              <a:lnSpc>
                <a:spcPct val="143700"/>
              </a:lnSpc>
              <a:buFont typeface="Times New Roman"/>
              <a:buAutoNum type="arabicPeriod"/>
              <a:tabLst>
                <a:tab pos="220979" algn="l"/>
              </a:tabLst>
            </a:pPr>
            <a:r>
              <a:rPr sz="1600" b="1" dirty="0">
                <a:latin typeface="Arial"/>
                <a:cs typeface="Arial"/>
              </a:rPr>
              <a:t>Feedback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Collection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Seeking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feedback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from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stakeholders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end-users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provides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firsthand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insights </a:t>
            </a:r>
            <a:r>
              <a:rPr sz="1600" dirty="0">
                <a:latin typeface="Arial MT"/>
                <a:cs typeface="Arial MT"/>
              </a:rPr>
              <a:t>into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project's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strengths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weaknesses,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helping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pinpoint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areas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improvement.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4625" y="229234"/>
            <a:ext cx="1011631" cy="9671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980" y="189839"/>
            <a:ext cx="935355" cy="9269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2820" y="626109"/>
            <a:ext cx="2606039" cy="2705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6575" y="626109"/>
            <a:ext cx="1564131" cy="2705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412" y="1438935"/>
            <a:ext cx="9218930" cy="3532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2570" indent="-2540">
              <a:lnSpc>
                <a:spcPct val="143800"/>
              </a:lnSpc>
              <a:spcBef>
                <a:spcPts val="100"/>
              </a:spcBef>
              <a:buSzPct val="93750"/>
              <a:buAutoNum type="arabicPeriod"/>
              <a:tabLst>
                <a:tab pos="181610" algn="l"/>
              </a:tabLst>
            </a:pPr>
            <a:r>
              <a:rPr sz="1600" b="1" dirty="0">
                <a:latin typeface="Arial"/>
                <a:cs typeface="Arial"/>
              </a:rPr>
              <a:t>	Enhancing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Efficiency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subtopic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involves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improving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effectiveness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task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execution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and </a:t>
            </a:r>
            <a:r>
              <a:rPr sz="1600" dirty="0">
                <a:latin typeface="Arial MT"/>
                <a:cs typeface="Arial MT"/>
              </a:rPr>
              <a:t>resource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utilization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within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system.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implementing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queue-based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task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scheduler,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tasks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be </a:t>
            </a:r>
            <a:r>
              <a:rPr sz="1600" dirty="0">
                <a:latin typeface="Arial MT"/>
                <a:cs typeface="Arial MT"/>
              </a:rPr>
              <a:t>managed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executed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more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efficiently,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reducing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delays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improving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overall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workflow.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19"/>
              </a:spcBef>
              <a:buFont typeface="Arial"/>
              <a:buAutoNum type="arabicPeriod"/>
            </a:pPr>
            <a:endParaRPr sz="1600">
              <a:latin typeface="Arial MT"/>
              <a:cs typeface="Arial MT"/>
            </a:endParaRPr>
          </a:p>
          <a:p>
            <a:pPr marL="12700" marR="5080" indent="-2540" algn="just">
              <a:lnSpc>
                <a:spcPct val="143800"/>
              </a:lnSpc>
              <a:buSzPct val="93750"/>
              <a:buAutoNum type="arabicPeriod"/>
              <a:tabLst>
                <a:tab pos="181610" algn="l"/>
              </a:tabLst>
            </a:pPr>
            <a:r>
              <a:rPr sz="1600" b="1" dirty="0">
                <a:latin typeface="Arial"/>
                <a:cs typeface="Arial"/>
              </a:rPr>
              <a:t>	Scalability: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Scalability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refers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system's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ability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handle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increasing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workloads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user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demands </a:t>
            </a:r>
            <a:r>
              <a:rPr sz="1600" dirty="0">
                <a:latin typeface="Arial MT"/>
                <a:cs typeface="Arial MT"/>
              </a:rPr>
              <a:t>without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sacrificing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performance.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scalable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system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efficiently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accommodate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growth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distributing </a:t>
            </a:r>
            <a:r>
              <a:rPr sz="1600" dirty="0">
                <a:latin typeface="Arial MT"/>
                <a:cs typeface="Arial MT"/>
              </a:rPr>
              <a:t>tasks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across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multiple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resources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nodes.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15"/>
              </a:spcBef>
              <a:buFont typeface="Arial"/>
              <a:buAutoNum type="arabicPeriod"/>
            </a:pPr>
            <a:endParaRPr sz="1600">
              <a:latin typeface="Arial MT"/>
              <a:cs typeface="Arial MT"/>
            </a:endParaRPr>
          </a:p>
          <a:p>
            <a:pPr marL="12700" marR="29209" indent="-2540" algn="just">
              <a:lnSpc>
                <a:spcPct val="143900"/>
              </a:lnSpc>
              <a:spcBef>
                <a:spcPts val="5"/>
              </a:spcBef>
              <a:buSzPct val="93750"/>
              <a:buAutoNum type="arabicPeriod"/>
              <a:tabLst>
                <a:tab pos="181610" algn="l"/>
              </a:tabLst>
            </a:pPr>
            <a:r>
              <a:rPr sz="1600" b="1" spc="-20" dirty="0">
                <a:latin typeface="Arial"/>
                <a:cs typeface="Arial"/>
              </a:rPr>
              <a:t>	Reability:</a:t>
            </a:r>
            <a:r>
              <a:rPr sz="1600" b="1" spc="-9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Reliability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system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refers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consistent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dependable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operation,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ensuring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minimal </a:t>
            </a:r>
            <a:r>
              <a:rPr sz="1600" dirty="0">
                <a:latin typeface="Arial MT"/>
                <a:cs typeface="Arial MT"/>
              </a:rPr>
              <a:t>downtime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or</a:t>
            </a:r>
            <a:r>
              <a:rPr sz="1600" spc="-10" dirty="0">
                <a:latin typeface="Arial MT"/>
                <a:cs typeface="Arial MT"/>
              </a:rPr>
              <a:t> disruptions,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thus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building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user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confidence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trust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performance</a:t>
            </a:r>
            <a:r>
              <a:rPr sz="1050" spc="-10" dirty="0">
                <a:latin typeface="Arial MT"/>
                <a:cs typeface="Arial MT"/>
              </a:rPr>
              <a:t>.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50630" y="254508"/>
            <a:ext cx="1011631" cy="9662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980" y="189839"/>
            <a:ext cx="935355" cy="9269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8175" y="599440"/>
            <a:ext cx="1815464" cy="270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0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BLOCK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DIAGRAM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PROPOSED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3260" y="864108"/>
            <a:ext cx="913752" cy="7037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984" y="1875129"/>
            <a:ext cx="9577705" cy="39465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8319" y="871829"/>
            <a:ext cx="935355" cy="9269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6DE8-3727-C70F-57AE-4020533F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9942" y="239014"/>
            <a:ext cx="7363967" cy="615553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9B715-B394-41F2-5C72-53F582235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71600"/>
            <a:ext cx="10439400" cy="4423759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68727C34-1FF4-A5DA-648E-0836995CA09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239014"/>
            <a:ext cx="935355" cy="926998"/>
          </a:xfrm>
          <a:prstGeom prst="rect">
            <a:avLst/>
          </a:prstGeom>
        </p:spPr>
      </p:pic>
      <p:pic>
        <p:nvPicPr>
          <p:cNvPr id="6" name="object 3">
            <a:extLst>
              <a:ext uri="{FF2B5EF4-FFF2-40B4-BE49-F238E27FC236}">
                <a16:creationId xmlns:a16="http://schemas.microsoft.com/office/drawing/2014/main" id="{C5F3602A-F4DB-56BE-A8FC-785D03EB240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18369" y="239014"/>
            <a:ext cx="1011631" cy="9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2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412" y="1583715"/>
            <a:ext cx="9502140" cy="424561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17170" indent="-204470">
              <a:lnSpc>
                <a:spcPct val="100000"/>
              </a:lnSpc>
              <a:spcBef>
                <a:spcPts val="940"/>
              </a:spcBef>
              <a:buFont typeface="Arial MT"/>
              <a:buAutoNum type="arabicPeriod"/>
              <a:tabLst>
                <a:tab pos="217170" algn="l"/>
              </a:tabLst>
            </a:pPr>
            <a:r>
              <a:rPr sz="1600" b="1" dirty="0">
                <a:latin typeface="Times New Roman"/>
                <a:cs typeface="Times New Roman"/>
              </a:rPr>
              <a:t>Array</a:t>
            </a:r>
            <a:r>
              <a:rPr sz="1450" b="1" spc="-60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:</a:t>
            </a:r>
            <a:r>
              <a:rPr sz="1450" b="1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*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tasks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array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within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TaskScheduler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stores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tasks.</a:t>
            </a:r>
            <a:endParaRPr sz="1600" dirty="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844"/>
              </a:spcBef>
            </a:pPr>
            <a:r>
              <a:rPr lang="en-US" sz="1600" dirty="0">
                <a:latin typeface="Times New Roman"/>
                <a:cs typeface="Times New Roman"/>
              </a:rPr>
              <a:t>   </a:t>
            </a:r>
            <a:r>
              <a:rPr sz="1600" dirty="0">
                <a:latin typeface="Times New Roman"/>
                <a:cs typeface="Times New Roman"/>
              </a:rPr>
              <a:t>*Used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queue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manage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execution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order.</a:t>
            </a:r>
            <a:endParaRPr sz="1600" dirty="0">
              <a:latin typeface="Times New Roman"/>
              <a:cs typeface="Times New Roman"/>
            </a:endParaRPr>
          </a:p>
          <a:p>
            <a:pPr marL="12700" marR="503555" indent="175895">
              <a:lnSpc>
                <a:spcPct val="144400"/>
              </a:lnSpc>
              <a:spcBef>
                <a:spcPts val="1390"/>
              </a:spcBef>
              <a:buSzPct val="90625"/>
              <a:buAutoNum type="arabicPeriod" startAt="2"/>
              <a:tabLst>
                <a:tab pos="188595" algn="l"/>
              </a:tabLst>
            </a:pPr>
            <a:r>
              <a:rPr sz="1600" b="1" dirty="0">
                <a:latin typeface="Times New Roman"/>
                <a:cs typeface="Times New Roman"/>
              </a:rPr>
              <a:t>Array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Implementation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: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Utilizing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arrays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manage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queue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elements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efficiently,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enabling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basic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enqueue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dequeue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operations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 marL="12700" marR="144780" indent="189865">
              <a:lnSpc>
                <a:spcPct val="144400"/>
              </a:lnSpc>
              <a:spcBef>
                <a:spcPts val="1370"/>
              </a:spcBef>
              <a:buAutoNum type="arabicPeriod" startAt="2"/>
              <a:tabLst>
                <a:tab pos="202565" algn="l"/>
              </a:tabLst>
            </a:pPr>
            <a:r>
              <a:rPr sz="1600" b="1" dirty="0">
                <a:latin typeface="Times New Roman"/>
                <a:cs typeface="Times New Roman"/>
              </a:rPr>
              <a:t>Linked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List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Implementation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: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Implementing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queues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linked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lists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dynamic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sizing,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allowing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flexible </a:t>
            </a:r>
            <a:r>
              <a:rPr sz="1600" dirty="0">
                <a:latin typeface="Times New Roman"/>
                <a:cs typeface="Times New Roman"/>
              </a:rPr>
              <a:t>memory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allocation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efficient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insertion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deletion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elements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4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.Priority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Queue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: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SzPct val="62500"/>
              <a:buFont typeface="Symbol"/>
              <a:buChar char=""/>
              <a:tabLst>
                <a:tab pos="469265" algn="l"/>
              </a:tabLst>
            </a:pPr>
            <a:r>
              <a:rPr sz="1600" dirty="0">
                <a:latin typeface="Times New Roman"/>
                <a:cs typeface="Times New Roman"/>
              </a:rPr>
              <a:t>Priority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queues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specialized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form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queues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where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elements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dequeued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based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their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priority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level.</a:t>
            </a:r>
            <a:endParaRPr sz="1600" dirty="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2770"/>
              </a:lnSpc>
              <a:spcBef>
                <a:spcPts val="90"/>
              </a:spcBef>
              <a:buSzPct val="62500"/>
              <a:buFont typeface="Symbol"/>
              <a:buChar char=""/>
              <a:tabLst>
                <a:tab pos="469900" algn="l"/>
              </a:tabLst>
            </a:pP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subtopic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focuses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how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priority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queues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implemented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advanced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structures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such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heaps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or </a:t>
            </a:r>
            <a:r>
              <a:rPr sz="1600" dirty="0">
                <a:latin typeface="Times New Roman"/>
                <a:cs typeface="Times New Roman"/>
              </a:rPr>
              <a:t>balanced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trees.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423" y="254482"/>
            <a:ext cx="935355" cy="9264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83344" y="264795"/>
            <a:ext cx="1011631" cy="9671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2754" y="598169"/>
            <a:ext cx="2174875" cy="2705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56375" y="598169"/>
            <a:ext cx="844042" cy="2705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08984" y="601344"/>
            <a:ext cx="856373" cy="263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961" y="1344798"/>
            <a:ext cx="8769985" cy="39192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85"/>
              </a:spcBef>
            </a:pPr>
            <a:r>
              <a:rPr sz="1550" dirty="0">
                <a:latin typeface="Arial MT"/>
                <a:cs typeface="Arial MT"/>
              </a:rPr>
              <a:t>The</a:t>
            </a:r>
            <a:r>
              <a:rPr sz="1550" spc="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proposed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system,offers</a:t>
            </a:r>
            <a:r>
              <a:rPr sz="1550" spc="-4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several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advantages</a:t>
            </a:r>
            <a:endParaRPr sz="1550">
              <a:latin typeface="Arial MT"/>
              <a:cs typeface="Arial MT"/>
            </a:endParaRPr>
          </a:p>
          <a:p>
            <a:pPr marL="213995" indent="-155575">
              <a:lnSpc>
                <a:spcPct val="100000"/>
              </a:lnSpc>
              <a:spcBef>
                <a:spcPts val="705"/>
              </a:spcBef>
              <a:buSzPct val="87500"/>
              <a:buAutoNum type="arabicPeriod"/>
              <a:tabLst>
                <a:tab pos="213995" algn="l"/>
              </a:tabLst>
            </a:pPr>
            <a:r>
              <a:rPr sz="1600" b="1" dirty="0">
                <a:latin typeface="Times New Roman"/>
                <a:cs typeface="Times New Roman"/>
              </a:rPr>
              <a:t>Modularity:</a:t>
            </a:r>
            <a:r>
              <a:rPr sz="1600" b="1" spc="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modularized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clear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separation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concerns.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Each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function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(e.g.,</a:t>
            </a:r>
            <a:endParaRPr sz="1600">
              <a:latin typeface="Times New Roman"/>
              <a:cs typeface="Times New Roman"/>
            </a:endParaRPr>
          </a:p>
          <a:p>
            <a:pPr marL="63500" marR="55880">
              <a:lnSpc>
                <a:spcPct val="144400"/>
              </a:lnSpc>
              <a:spcBef>
                <a:spcPts val="185"/>
              </a:spcBef>
            </a:pPr>
            <a:r>
              <a:rPr sz="1600" dirty="0">
                <a:latin typeface="Times New Roman"/>
                <a:cs typeface="Times New Roman"/>
              </a:rPr>
              <a:t>adding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tasks,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executing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tasks)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is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encapsulated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within</a:t>
            </a:r>
            <a:r>
              <a:rPr sz="1600" spc="2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its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own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module,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enhancing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code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2400" baseline="6944" dirty="0">
                <a:latin typeface="Times New Roman"/>
                <a:cs typeface="Times New Roman"/>
              </a:rPr>
              <a:t>readability</a:t>
            </a:r>
            <a:r>
              <a:rPr sz="2400" spc="607" baseline="6944" dirty="0">
                <a:latin typeface="Times New Roman"/>
                <a:cs typeface="Times New Roman"/>
              </a:rPr>
              <a:t> </a:t>
            </a:r>
            <a:r>
              <a:rPr sz="2400" spc="-37" baseline="6944" dirty="0">
                <a:latin typeface="Times New Roman"/>
                <a:cs typeface="Times New Roman"/>
              </a:rPr>
              <a:t>and </a:t>
            </a:r>
            <a:r>
              <a:rPr sz="1600" spc="-10" dirty="0">
                <a:latin typeface="Times New Roman"/>
                <a:cs typeface="Times New Roman"/>
              </a:rPr>
              <a:t>maintainability</a:t>
            </a:r>
            <a:r>
              <a:rPr sz="1600" spc="-10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66040" marR="1232535" indent="-10160">
              <a:lnSpc>
                <a:spcPct val="143500"/>
              </a:lnSpc>
              <a:spcBef>
                <a:spcPts val="1610"/>
              </a:spcBef>
              <a:buSzPct val="93750"/>
              <a:buFont typeface="Arial"/>
              <a:buAutoNum type="arabicPeriod" startAt="2"/>
              <a:tabLst>
                <a:tab pos="238760" algn="l"/>
              </a:tabLst>
            </a:pPr>
            <a:r>
              <a:rPr sz="1600" b="1" dirty="0">
                <a:latin typeface="Times New Roman"/>
                <a:cs typeface="Times New Roman"/>
              </a:rPr>
              <a:t>Flexibility:</a:t>
            </a:r>
            <a:r>
              <a:rPr sz="1600" b="1" spc="-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allows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tasks</a:t>
            </a:r>
            <a:r>
              <a:rPr sz="1600" spc="-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added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dynamically,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enabling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flexibility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task </a:t>
            </a:r>
            <a:r>
              <a:rPr sz="1600" dirty="0">
                <a:latin typeface="Times New Roman"/>
                <a:cs typeface="Times New Roman"/>
              </a:rPr>
              <a:t>management.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can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added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removed from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scheduler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without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affecting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overall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functionality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system.</a:t>
            </a:r>
            <a:endParaRPr sz="1600">
              <a:latin typeface="Times New Roman"/>
              <a:cs typeface="Times New Roman"/>
            </a:endParaRPr>
          </a:p>
          <a:p>
            <a:pPr marL="58419" marR="633095" indent="174625">
              <a:lnSpc>
                <a:spcPct val="144500"/>
              </a:lnSpc>
              <a:spcBef>
                <a:spcPts val="1570"/>
              </a:spcBef>
              <a:buSzPct val="93750"/>
              <a:buAutoNum type="arabicPeriod" startAt="2"/>
              <a:tabLst>
                <a:tab pos="233045" algn="l"/>
              </a:tabLst>
            </a:pPr>
            <a:r>
              <a:rPr sz="1600" b="1" dirty="0">
                <a:latin typeface="Times New Roman"/>
                <a:cs typeface="Times New Roman"/>
              </a:rPr>
              <a:t>Eﬃcient</a:t>
            </a:r>
            <a:r>
              <a:rPr sz="1600" b="1" spc="1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Task</a:t>
            </a:r>
            <a:r>
              <a:rPr sz="1600" b="1" spc="2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Management:</a:t>
            </a:r>
            <a:r>
              <a:rPr sz="1600" b="1" spc="1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using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queue-based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data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structure,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system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ensures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that </a:t>
            </a:r>
            <a:r>
              <a:rPr sz="1600" dirty="0">
                <a:latin typeface="Times New Roman"/>
                <a:cs typeface="Times New Roman"/>
              </a:rPr>
              <a:t>tasks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are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executed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order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they</a:t>
            </a:r>
            <a:r>
              <a:rPr sz="1600" spc="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were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added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(FIFO).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This</a:t>
            </a:r>
            <a:r>
              <a:rPr sz="1600" spc="1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helps</a:t>
            </a:r>
            <a:r>
              <a:rPr sz="1600" spc="1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managing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tasks</a:t>
            </a:r>
            <a:endParaRPr sz="16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  <a:spcBef>
                <a:spcPts val="840"/>
              </a:spcBef>
            </a:pPr>
            <a:r>
              <a:rPr sz="1600" dirty="0">
                <a:latin typeface="Times New Roman"/>
                <a:cs typeface="Times New Roman"/>
              </a:rPr>
              <a:t>efficiently,</a:t>
            </a:r>
            <a:r>
              <a:rPr sz="1600" spc="2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especially</a:t>
            </a:r>
            <a:r>
              <a:rPr sz="1600" spc="3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scenarios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where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tasks</a:t>
            </a:r>
            <a:r>
              <a:rPr sz="1600" spc="2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need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3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processed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sequentially</a:t>
            </a:r>
            <a:r>
              <a:rPr sz="1600" spc="-10" dirty="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9485" y="694969"/>
            <a:ext cx="2252980" cy="2702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65259" y="229234"/>
            <a:ext cx="1011631" cy="96710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6094" y="253339"/>
            <a:ext cx="935355" cy="9269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74615" y="694055"/>
            <a:ext cx="1762506" cy="2705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69455" y="701675"/>
            <a:ext cx="1324609" cy="2705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48200" y="694055"/>
            <a:ext cx="420712" cy="270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6375" y="3843502"/>
            <a:ext cx="2636647" cy="3713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889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MT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BLOCK DIAGRAM OF PROPOSED SYSTEM</vt:lpstr>
      <vt:lpstr>ARCHITECTURE DIAGRAM</vt:lpstr>
      <vt:lpstr>PowerPoint Presentation</vt:lpstr>
      <vt:lpstr>PowerPoint Presentation</vt:lpstr>
      <vt:lpstr>PowerPoint Presentation</vt:lpstr>
      <vt:lpstr>K.RAMAKRISHNAN COLLEGE OF TECHNOLOGY (AUTONOMOUS), TRICHY</vt:lpstr>
      <vt:lpstr>PRESENTATION OVERVIEW</vt:lpstr>
      <vt:lpstr>Module Description</vt:lpstr>
      <vt:lpstr>Module Implementation</vt:lpstr>
      <vt:lpstr>Source Code</vt:lpstr>
      <vt:lpstr>Screenshot</vt:lpstr>
      <vt:lpstr>Conclusion</vt:lpstr>
      <vt:lpstr>FUTURE ENHANCEMENT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Harinarayanan V</cp:lastModifiedBy>
  <cp:revision>1</cp:revision>
  <dcterms:created xsi:type="dcterms:W3CDTF">2024-06-16T17:09:39Z</dcterms:created>
  <dcterms:modified xsi:type="dcterms:W3CDTF">2024-06-17T05:48:18Z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2024-06-16T00:00:00Z</vt:filetime>
  </property>
  <property fmtid="{D5CDD505-2E9C-101B-9397-08002B2CF9AE}" pid="3" name="Producer">
    <vt:lpwstr>PSPDFKit</vt:lpwstr>
  </property>
</Properties>
</file>