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2"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3FEE2C9-5800-498D-A65F-617725B28EA0}">
          <p14:sldIdLst>
            <p14:sldId id="256"/>
            <p14:sldId id="257"/>
            <p14:sldId id="258"/>
            <p14:sldId id="262"/>
            <p14:sldId id="260"/>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92803A-F595-4D3B-8F4A-A9A56A28E97C}" type="datetimeFigureOut">
              <a:rPr lang="en-US" smtClean="0"/>
              <a:t>11/4/2024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228F6B2-4A72-46D0-A9C9-84F6DB1596C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59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2803A-F595-4D3B-8F4A-A9A56A28E97C}"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F6B2-4A72-46D0-A9C9-84F6DB1596C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125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2803A-F595-4D3B-8F4A-A9A56A28E97C}"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F6B2-4A72-46D0-A9C9-84F6DB1596C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848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92803A-F595-4D3B-8F4A-A9A56A28E97C}"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F6B2-4A72-46D0-A9C9-84F6DB1596C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8023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92803A-F595-4D3B-8F4A-A9A56A28E97C}"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28F6B2-4A72-46D0-A9C9-84F6DB1596C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44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92803A-F595-4D3B-8F4A-A9A56A28E97C}"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F6B2-4A72-46D0-A9C9-84F6DB1596C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221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2803A-F595-4D3B-8F4A-A9A56A28E97C}"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28F6B2-4A72-46D0-A9C9-84F6DB1596C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787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92803A-F595-4D3B-8F4A-A9A56A28E97C}"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28F6B2-4A72-46D0-A9C9-84F6DB1596C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3824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2803A-F595-4D3B-8F4A-A9A56A28E97C}"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28F6B2-4A72-46D0-A9C9-84F6DB1596C4}" type="slidenum">
              <a:rPr lang="en-US" smtClean="0"/>
              <a:t>‹#›</a:t>
            </a:fld>
            <a:endParaRPr lang="en-US"/>
          </a:p>
        </p:txBody>
      </p:sp>
    </p:spTree>
    <p:extLst>
      <p:ext uri="{BB962C8B-B14F-4D97-AF65-F5344CB8AC3E}">
        <p14:creationId xmlns:p14="http://schemas.microsoft.com/office/powerpoint/2010/main" val="129859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92803A-F595-4D3B-8F4A-A9A56A28E97C}"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28F6B2-4A72-46D0-A9C9-84F6DB1596C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5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692803A-F595-4D3B-8F4A-A9A56A28E97C}" type="datetimeFigureOut">
              <a:rPr lang="en-US" smtClean="0"/>
              <a:t>11/4/2024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228F6B2-4A72-46D0-A9C9-84F6DB1596C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098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92803A-F595-4D3B-8F4A-A9A56A28E97C}" type="datetimeFigureOut">
              <a:rPr lang="en-US" smtClean="0"/>
              <a:t>11/4/2024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228F6B2-4A72-46D0-A9C9-84F6DB1596C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46642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7130-7F07-9B81-7B56-631EA9E46C93}"/>
              </a:ext>
            </a:extLst>
          </p:cNvPr>
          <p:cNvSpPr>
            <a:spLocks noGrp="1"/>
          </p:cNvSpPr>
          <p:nvPr>
            <p:ph type="ctrTitle"/>
          </p:nvPr>
        </p:nvSpPr>
        <p:spPr>
          <a:xfrm>
            <a:off x="1524000" y="246888"/>
            <a:ext cx="9144000" cy="603504"/>
          </a:xfrm>
        </p:spPr>
        <p:txBody>
          <a:bodyPr>
            <a:normAutofit/>
          </a:bodyPr>
          <a:lstStyle/>
          <a:p>
            <a:endParaRPr lang="en-US"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85F9B68-4A89-34E4-84EF-D807566D65FC}"/>
              </a:ext>
            </a:extLst>
          </p:cNvPr>
          <p:cNvSpPr>
            <a:spLocks noGrp="1"/>
          </p:cNvSpPr>
          <p:nvPr>
            <p:ph type="subTitle" idx="1"/>
          </p:nvPr>
        </p:nvSpPr>
        <p:spPr>
          <a:xfrm>
            <a:off x="400812" y="1109472"/>
            <a:ext cx="11695176" cy="4334256"/>
          </a:xfrm>
        </p:spPr>
        <p:txBody>
          <a:bodyPr>
            <a:normAutofit fontScale="47500" lnSpcReduction="20000"/>
          </a:bodyPr>
          <a:lstStyle/>
          <a:p>
            <a:endParaRPr lang="en-US" sz="3500" b="1" i="1" dirty="0">
              <a:latin typeface="Times New Roman" panose="02020603050405020304" pitchFamily="18" charset="0"/>
              <a:cs typeface="Times New Roman" panose="02020603050405020304" pitchFamily="18" charset="0"/>
            </a:endParaRPr>
          </a:p>
          <a:p>
            <a:endParaRPr lang="en-US" sz="3500" b="1" i="1" dirty="0">
              <a:latin typeface="Times New Roman" panose="02020603050405020304" pitchFamily="18" charset="0"/>
              <a:cs typeface="Times New Roman" panose="02020603050405020304" pitchFamily="18" charset="0"/>
            </a:endParaRPr>
          </a:p>
          <a:p>
            <a:r>
              <a:rPr lang="en-US" sz="5800" b="1" i="1" dirty="0">
                <a:latin typeface="Times New Roman" panose="02020603050405020304" pitchFamily="18" charset="0"/>
                <a:cs typeface="Times New Roman" panose="02020603050405020304" pitchFamily="18" charset="0"/>
              </a:rPr>
              <a:t>AI for Snake Game using Reinforcement Learning</a:t>
            </a:r>
          </a:p>
          <a:p>
            <a:endParaRPr lang="en-US" sz="3600" b="1" i="1" dirty="0">
              <a:latin typeface="Times New Roman" panose="02020603050405020304" pitchFamily="18" charset="0"/>
              <a:cs typeface="Times New Roman" panose="02020603050405020304" pitchFamily="18" charset="0"/>
            </a:endParaRPr>
          </a:p>
          <a:p>
            <a:r>
              <a:rPr lang="en-US" sz="3600" b="1" i="1" dirty="0">
                <a:latin typeface="Times New Roman" panose="02020603050405020304" pitchFamily="18" charset="0"/>
                <a:cs typeface="Times New Roman" panose="02020603050405020304" pitchFamily="18" charset="0"/>
              </a:rPr>
              <a:t>                                                    </a:t>
            </a:r>
          </a:p>
          <a:p>
            <a:pPr lvl="8"/>
            <a:endParaRPr lang="en-US" sz="3400" b="1" i="1" dirty="0">
              <a:latin typeface="Times New Roman" panose="02020603050405020304" pitchFamily="18" charset="0"/>
              <a:cs typeface="Times New Roman" panose="02020603050405020304" pitchFamily="18" charset="0"/>
            </a:endParaRPr>
          </a:p>
          <a:p>
            <a:pPr lvl="8"/>
            <a:r>
              <a:rPr lang="en-US" sz="4400" b="1" i="1" dirty="0">
                <a:latin typeface="Times New Roman" panose="02020603050405020304" pitchFamily="18" charset="0"/>
                <a:cs typeface="Times New Roman" panose="02020603050405020304" pitchFamily="18" charset="0"/>
              </a:rPr>
              <a:t>Presented by,</a:t>
            </a:r>
          </a:p>
          <a:p>
            <a:pPr lvl="8"/>
            <a:r>
              <a:rPr lang="en-US" sz="4400" b="1" i="1" dirty="0" err="1">
                <a:latin typeface="Times New Roman" panose="02020603050405020304" pitchFamily="18" charset="0"/>
                <a:cs typeface="Times New Roman" panose="02020603050405020304" pitchFamily="18" charset="0"/>
              </a:rPr>
              <a:t>Harinath</a:t>
            </a:r>
            <a:r>
              <a:rPr lang="en-US" sz="4400" b="1" i="1" dirty="0">
                <a:latin typeface="Times New Roman" panose="02020603050405020304" pitchFamily="18" charset="0"/>
                <a:cs typeface="Times New Roman" panose="02020603050405020304" pitchFamily="18" charset="0"/>
              </a:rPr>
              <a:t> </a:t>
            </a:r>
            <a:r>
              <a:rPr lang="en-US" sz="4400" b="1" i="1" dirty="0" err="1">
                <a:latin typeface="Times New Roman" panose="02020603050405020304" pitchFamily="18" charset="0"/>
                <a:cs typeface="Times New Roman" panose="02020603050405020304" pitchFamily="18" charset="0"/>
              </a:rPr>
              <a:t>Talluri</a:t>
            </a:r>
            <a:r>
              <a:rPr lang="en-US" sz="4400" b="1" i="1" dirty="0">
                <a:latin typeface="Times New Roman" panose="02020603050405020304" pitchFamily="18" charset="0"/>
                <a:cs typeface="Times New Roman" panose="02020603050405020304" pitchFamily="18" charset="0"/>
              </a:rPr>
              <a:t>(00865329)</a:t>
            </a:r>
          </a:p>
          <a:p>
            <a:pPr lvl="8"/>
            <a:r>
              <a:rPr lang="en-US" sz="4400" b="1" i="1" dirty="0">
                <a:latin typeface="Times New Roman" panose="02020603050405020304" pitchFamily="18" charset="0"/>
                <a:cs typeface="Times New Roman" panose="02020603050405020304" pitchFamily="18" charset="0"/>
              </a:rPr>
              <a:t>           </a:t>
            </a:r>
            <a:r>
              <a:rPr lang="en-US" sz="4400" b="1" i="1" dirty="0" err="1">
                <a:latin typeface="Times New Roman" panose="02020603050405020304" pitchFamily="18" charset="0"/>
                <a:cs typeface="Times New Roman" panose="02020603050405020304" pitchFamily="18" charset="0"/>
              </a:rPr>
              <a:t>Abhinay</a:t>
            </a:r>
            <a:r>
              <a:rPr lang="en-US" sz="4400" b="1" i="1" dirty="0">
                <a:latin typeface="Times New Roman" panose="02020603050405020304" pitchFamily="18" charset="0"/>
                <a:cs typeface="Times New Roman" panose="02020603050405020304" pitchFamily="18" charset="0"/>
              </a:rPr>
              <a:t> Reddy </a:t>
            </a:r>
            <a:r>
              <a:rPr lang="en-US" sz="4400" b="1" i="1" dirty="0" err="1">
                <a:latin typeface="Times New Roman" panose="02020603050405020304" pitchFamily="18" charset="0"/>
                <a:cs typeface="Times New Roman" panose="02020603050405020304" pitchFamily="18" charset="0"/>
              </a:rPr>
              <a:t>Musuku</a:t>
            </a:r>
            <a:r>
              <a:rPr lang="en-US" sz="4400" b="1" i="1" dirty="0">
                <a:latin typeface="Times New Roman" panose="02020603050405020304" pitchFamily="18" charset="0"/>
                <a:cs typeface="Times New Roman" panose="02020603050405020304" pitchFamily="18" charset="0"/>
              </a:rPr>
              <a:t>(00858095)</a:t>
            </a:r>
          </a:p>
          <a:p>
            <a:pPr lvl="8"/>
            <a:r>
              <a:rPr lang="en-US" sz="4400" b="1" i="1" dirty="0">
                <a:latin typeface="Times New Roman" panose="02020603050405020304" pitchFamily="18" charset="0"/>
                <a:cs typeface="Times New Roman" panose="02020603050405020304" pitchFamily="18" charset="0"/>
              </a:rPr>
              <a:t>          Madhava Naidu </a:t>
            </a:r>
            <a:r>
              <a:rPr lang="en-US" sz="4400" b="1" i="1" dirty="0" err="1">
                <a:latin typeface="Times New Roman" panose="02020603050405020304" pitchFamily="18" charset="0"/>
                <a:cs typeface="Times New Roman" panose="02020603050405020304" pitchFamily="18" charset="0"/>
              </a:rPr>
              <a:t>Valluru</a:t>
            </a:r>
            <a:r>
              <a:rPr lang="en-US" sz="4400" b="1" i="1" dirty="0">
                <a:latin typeface="Times New Roman" panose="02020603050405020304" pitchFamily="18" charset="0"/>
                <a:cs typeface="Times New Roman" panose="02020603050405020304" pitchFamily="18" charset="0"/>
              </a:rPr>
              <a:t>(00884651)</a:t>
            </a:r>
            <a:endParaRPr lang="en-US" sz="4400" b="1" dirty="0"/>
          </a:p>
        </p:txBody>
      </p:sp>
      <p:pic>
        <p:nvPicPr>
          <p:cNvPr id="1026" name="Picture 2" descr="University of New Haven • Welcome to College">
            <a:extLst>
              <a:ext uri="{FF2B5EF4-FFF2-40B4-BE49-F238E27FC236}">
                <a16:creationId xmlns:a16="http://schemas.microsoft.com/office/drawing/2014/main" id="{39481F22-983C-34A0-32C1-EB518DEC9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960" y="50768"/>
            <a:ext cx="1463040" cy="995743"/>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A cover page for a presentation titled 'AI for Snake Game using Reinforcement Learning'. The design should include the project title, spaces for three team member names, and the date 'November 4, 2024'. The background should feature elements related to AI and gaming, such as neural networks and a pixelated snake graphic, creating an engaging and modern aesthetic.">
            <a:extLst>
              <a:ext uri="{FF2B5EF4-FFF2-40B4-BE49-F238E27FC236}">
                <a16:creationId xmlns:a16="http://schemas.microsoft.com/office/drawing/2014/main" id="{46DF6EA8-4917-B138-BDD7-9C413D3BA5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4259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D572-D42E-552D-2F61-AA493A6C0CF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Project Topic</a:t>
            </a:r>
          </a:p>
        </p:txBody>
      </p:sp>
      <p:sp>
        <p:nvSpPr>
          <p:cNvPr id="4" name="Rectangle 1">
            <a:extLst>
              <a:ext uri="{FF2B5EF4-FFF2-40B4-BE49-F238E27FC236}">
                <a16:creationId xmlns:a16="http://schemas.microsoft.com/office/drawing/2014/main" id="{63FEB63F-B63D-570E-768D-9F10AC735D11}"/>
              </a:ext>
            </a:extLst>
          </p:cNvPr>
          <p:cNvSpPr>
            <a:spLocks noGrp="1" noChangeArrowheads="1"/>
          </p:cNvSpPr>
          <p:nvPr>
            <p:ph sz="half" idx="1"/>
          </p:nvPr>
        </p:nvSpPr>
        <p:spPr bwMode="auto">
          <a:xfrm>
            <a:off x="847344" y="2003055"/>
            <a:ext cx="5181600" cy="450854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b="1" dirty="0">
                <a:latin typeface="Times New Roman" panose="02020603050405020304" pitchFamily="18" charset="0"/>
                <a:cs typeface="Times New Roman" panose="02020603050405020304" pitchFamily="18" charset="0"/>
              </a:rPr>
              <a:t>Project Title</a:t>
            </a:r>
            <a:r>
              <a:rPr lang="en-US" altLang="en-US" dirty="0">
                <a:latin typeface="Times New Roman" panose="02020603050405020304" pitchFamily="18" charset="0"/>
                <a:cs typeface="Times New Roman" panose="02020603050405020304" pitchFamily="18" charset="0"/>
              </a:rPr>
              <a:t>: Developing an AI Agent to Play Snake</a:t>
            </a:r>
          </a:p>
          <a:p>
            <a:pPr lvl="0"/>
            <a:r>
              <a:rPr lang="en-US" dirty="0">
                <a:latin typeface="Times New Roman" panose="02020603050405020304" pitchFamily="18" charset="0"/>
                <a:cs typeface="Times New Roman" panose="02020603050405020304" pitchFamily="18" charset="0"/>
              </a:rPr>
              <a:t>“I hypothesize that reinforcement learning models, specifically Q-learning and Deep Q-Networks (DQN), can improve the performance and survival of a Snake AI player by maximizing score and minimizing collisions.”</a:t>
            </a:r>
            <a:endParaRPr lang="en-US" altLang="en-US" b="1" dirty="0">
              <a:latin typeface="Times New Roman" panose="02020603050405020304" pitchFamily="18" charset="0"/>
              <a:cs typeface="Times New Roman" panose="02020603050405020304" pitchFamily="18" charset="0"/>
            </a:endParaRPr>
          </a:p>
          <a:p>
            <a:pPr lvl="0"/>
            <a:r>
              <a:rPr lang="en-US" altLang="en-US" dirty="0">
                <a:latin typeface="Times New Roman" panose="02020603050405020304" pitchFamily="18" charset="0"/>
                <a:cs typeface="Times New Roman" panose="02020603050405020304" pitchFamily="18" charset="0"/>
              </a:rPr>
              <a:t>Create an AI agent that learns to play the classic Snake game.</a:t>
            </a:r>
          </a:p>
          <a:p>
            <a:pPr marL="0" lvl="0" indent="0">
              <a:buNone/>
            </a:pPr>
            <a:endParaRPr lang="en-US" altLang="en-US" dirty="0"/>
          </a:p>
        </p:txBody>
      </p:sp>
      <p:pic>
        <p:nvPicPr>
          <p:cNvPr id="2051" name="Picture 3" descr="QLearning: Teaching AI to play Snake | 8th Light">
            <a:extLst>
              <a:ext uri="{FF2B5EF4-FFF2-40B4-BE49-F238E27FC236}">
                <a16:creationId xmlns:a16="http://schemas.microsoft.com/office/drawing/2014/main" id="{7FF9CB1B-9AC9-46B3-7C66-F4F20AF7658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87389" y="2184663"/>
            <a:ext cx="4184650" cy="3302934"/>
          </a:xfrm>
          <a:noFill/>
          <a:extLst>
            <a:ext uri="{909E8E84-426E-40DD-AFC4-6F175D3DCCD1}">
              <a14:hiddenFill xmlns:a14="http://schemas.microsoft.com/office/drawing/2010/main">
                <a:solidFill>
                  <a:srgbClr val="FFFFFF"/>
                </a:solidFill>
              </a14:hiddenFill>
            </a:ext>
          </a:extLst>
        </p:spPr>
      </p:pic>
      <p:pic>
        <p:nvPicPr>
          <p:cNvPr id="9" name="Picture 2" descr="University of New Haven • Welcome to College">
            <a:extLst>
              <a:ext uri="{FF2B5EF4-FFF2-40B4-BE49-F238E27FC236}">
                <a16:creationId xmlns:a16="http://schemas.microsoft.com/office/drawing/2014/main" id="{316D4255-8F1F-BEDF-E8A3-F5500DD81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8960" y="50768"/>
            <a:ext cx="1463040" cy="99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87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DB438-743B-EC26-57BF-BA847647B912}"/>
              </a:ext>
            </a:extLst>
          </p:cNvPr>
          <p:cNvSpPr>
            <a:spLocks noGrp="1"/>
          </p:cNvSpPr>
          <p:nvPr>
            <p:ph type="title"/>
          </p:nvPr>
        </p:nvSpPr>
        <p:spPr>
          <a:xfrm>
            <a:off x="1447331" y="1179793"/>
            <a:ext cx="9605635" cy="1059305"/>
          </a:xfrm>
        </p:spPr>
        <p:txBody>
          <a:bodyPr/>
          <a:lstStyle/>
          <a:p>
            <a:r>
              <a:rPr lang="en-US" b="1" dirty="0">
                <a:latin typeface="Times New Roman" panose="02020603050405020304" pitchFamily="18" charset="0"/>
                <a:cs typeface="Times New Roman" panose="02020603050405020304" pitchFamily="18" charset="0"/>
              </a:rPr>
              <a:t>Project Objectives</a:t>
            </a:r>
          </a:p>
        </p:txBody>
      </p:sp>
      <p:sp>
        <p:nvSpPr>
          <p:cNvPr id="3" name="Content Placeholder 2">
            <a:extLst>
              <a:ext uri="{FF2B5EF4-FFF2-40B4-BE49-F238E27FC236}">
                <a16:creationId xmlns:a16="http://schemas.microsoft.com/office/drawing/2014/main" id="{549A1035-2A24-4AA9-363E-B9A80189FDE4}"/>
              </a:ext>
            </a:extLst>
          </p:cNvPr>
          <p:cNvSpPr>
            <a:spLocks noGrp="1"/>
          </p:cNvSpPr>
          <p:nvPr>
            <p:ph sz="half" idx="1"/>
          </p:nvPr>
        </p:nvSpPr>
        <p:spPr/>
        <p:txBody>
          <a:bodyPr>
            <a:normAutofit fontScale="70000" lnSpcReduction="20000"/>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Primary Objectives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Teach AI to Play Snake</a:t>
            </a:r>
            <a:r>
              <a:rPr lang="en-US" sz="2000" dirty="0">
                <a:latin typeface="Times New Roman" panose="02020603050405020304" pitchFamily="18" charset="0"/>
                <a:cs typeface="Times New Roman" panose="02020603050405020304" pitchFamily="18" charset="0"/>
              </a:rPr>
              <a:t>: Enable the AI to learn and improve its gameplay through reinforcement learning.</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Maximize Score</a:t>
            </a:r>
            <a:r>
              <a:rPr lang="en-US" sz="2000" dirty="0">
                <a:latin typeface="Times New Roman" panose="02020603050405020304" pitchFamily="18" charset="0"/>
                <a:cs typeface="Times New Roman" panose="02020603050405020304" pitchFamily="18" charset="0"/>
              </a:rPr>
              <a:t>: Develop strategies that allow the AI to grow the snake by efficiently collecting food.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Ensure Survival</a:t>
            </a:r>
            <a:r>
              <a:rPr lang="en-US" sz="2000" dirty="0">
                <a:latin typeface="Times New Roman" panose="02020603050405020304" pitchFamily="18" charset="0"/>
                <a:cs typeface="Times New Roman" panose="02020603050405020304" pitchFamily="18" charset="0"/>
              </a:rPr>
              <a:t>: Minimize the likelihood of collisions with itself and the game boundaries.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Secondary Objectives </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Understand Reinforcement Learning</a:t>
            </a:r>
            <a:r>
              <a:rPr lang="en-US" sz="2000" dirty="0">
                <a:latin typeface="Times New Roman" panose="02020603050405020304" pitchFamily="18" charset="0"/>
                <a:cs typeface="Times New Roman" panose="02020603050405020304" pitchFamily="18" charset="0"/>
              </a:rPr>
              <a:t>: Gain practical knowledge of reinforcement learning concepts through implementation.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Enhance Problem-Solving Skills</a:t>
            </a:r>
            <a:r>
              <a:rPr lang="en-US" sz="2000" dirty="0">
                <a:latin typeface="Times New Roman" panose="02020603050405020304" pitchFamily="18" charset="0"/>
                <a:cs typeface="Times New Roman" panose="02020603050405020304" pitchFamily="18" charset="0"/>
              </a:rPr>
              <a:t>: Tackle challenges related to game state representation, reward structure, and learning algorithms.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6" name="Content Placeholder 5">
            <a:extLst>
              <a:ext uri="{FF2B5EF4-FFF2-40B4-BE49-F238E27FC236}">
                <a16:creationId xmlns:a16="http://schemas.microsoft.com/office/drawing/2014/main" id="{6FD5E8C2-8A9C-A2E5-0961-6D00C3F544D7}"/>
              </a:ext>
            </a:extLst>
          </p:cNvPr>
          <p:cNvSpPr>
            <a:spLocks noGrp="1"/>
          </p:cNvSpPr>
          <p:nvPr>
            <p:ph sz="half" idx="2"/>
          </p:nvPr>
        </p:nvSpPr>
        <p:spPr/>
        <p:txBody>
          <a:bodyPr>
            <a:normAutofit fontScale="70000" lnSpcReduction="20000"/>
          </a:bodyPr>
          <a:lstStyle/>
          <a:p>
            <a:endParaRPr lang="en-US"/>
          </a:p>
        </p:txBody>
      </p:sp>
      <p:pic>
        <p:nvPicPr>
          <p:cNvPr id="4" name="Picture 2" descr="University of New Haven • Welcome to College">
            <a:extLst>
              <a:ext uri="{FF2B5EF4-FFF2-40B4-BE49-F238E27FC236}">
                <a16:creationId xmlns:a16="http://schemas.microsoft.com/office/drawing/2014/main" id="{7CEFC362-4185-D0E2-A0AD-656A7FCE2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960" y="50768"/>
            <a:ext cx="1463040" cy="9957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QLearning: Teaching AI to play Snake | 8th Light">
            <a:extLst>
              <a:ext uri="{FF2B5EF4-FFF2-40B4-BE49-F238E27FC236}">
                <a16:creationId xmlns:a16="http://schemas.microsoft.com/office/drawing/2014/main" id="{A7AF18FA-B740-78E7-AD64-9CC4D989DF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09700" y="2017343"/>
            <a:ext cx="4645152" cy="344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81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ECDD-7960-2D6D-D7DB-6CCC68F3C587}"/>
              </a:ext>
            </a:extLst>
          </p:cNvPr>
          <p:cNvSpPr>
            <a:spLocks noGrp="1"/>
          </p:cNvSpPr>
          <p:nvPr>
            <p:ph type="title"/>
          </p:nvPr>
        </p:nvSpPr>
        <p:spPr>
          <a:xfrm>
            <a:off x="3714903" y="1022797"/>
            <a:ext cx="9607661" cy="1056319"/>
          </a:xfrm>
        </p:spPr>
        <p:txBody>
          <a:bodyPr>
            <a:normAutofit/>
          </a:bodyPr>
          <a:lstStyle/>
          <a:p>
            <a:r>
              <a:rPr lang="en-US" sz="3600" b="1" dirty="0">
                <a:latin typeface="Times New Roman" panose="02020603050405020304" pitchFamily="18" charset="0"/>
                <a:cs typeface="Times New Roman" panose="02020603050405020304" pitchFamily="18" charset="0"/>
              </a:rPr>
              <a:t>Approach </a:t>
            </a:r>
            <a:endParaRPr lang="en-US" b="1" dirty="0"/>
          </a:p>
        </p:txBody>
      </p:sp>
      <p:sp>
        <p:nvSpPr>
          <p:cNvPr id="3" name="Content Placeholder 2">
            <a:extLst>
              <a:ext uri="{FF2B5EF4-FFF2-40B4-BE49-F238E27FC236}">
                <a16:creationId xmlns:a16="http://schemas.microsoft.com/office/drawing/2014/main" id="{B75D4A6E-50C9-509D-736A-2818ECE8C869}"/>
              </a:ext>
            </a:extLst>
          </p:cNvPr>
          <p:cNvSpPr>
            <a:spLocks noGrp="1"/>
          </p:cNvSpPr>
          <p:nvPr>
            <p:ph sz="half" idx="2"/>
          </p:nvPr>
        </p:nvSpPr>
        <p:spPr>
          <a:xfrm>
            <a:off x="558044" y="2022032"/>
            <a:ext cx="5614156" cy="3738688"/>
          </a:xfrm>
        </p:spPr>
        <p:txBody>
          <a:bodyPr>
            <a:normAutofit fontScale="47500" lnSpcReduction="20000"/>
          </a:bodyPr>
          <a:lstStyle/>
          <a:p>
            <a:pPr marL="0" indent="0" algn="l">
              <a:buNone/>
            </a:pPr>
            <a:r>
              <a:rPr lang="en-US" sz="2000" b="1" dirty="0">
                <a:latin typeface="Times New Roman" panose="02020603050405020304" pitchFamily="18" charset="0"/>
                <a:cs typeface="Times New Roman" panose="02020603050405020304" pitchFamily="18" charset="0"/>
              </a:rPr>
              <a:t>T</a:t>
            </a:r>
            <a:r>
              <a:rPr lang="en-US" b="1" dirty="0">
                <a:latin typeface="Times New Roman" panose="02020603050405020304" pitchFamily="18" charset="0"/>
                <a:cs typeface="Times New Roman" panose="02020603050405020304" pitchFamily="18" charset="0"/>
              </a:rPr>
              <a:t>ools:</a:t>
            </a:r>
          </a:p>
          <a:p>
            <a:pPr marL="0" indent="0" algn="l">
              <a:buNone/>
            </a:pPr>
            <a:r>
              <a:rPr lang="en-US" b="1" dirty="0">
                <a:latin typeface="Times New Roman" panose="02020603050405020304" pitchFamily="18" charset="0"/>
                <a:cs typeface="Times New Roman" panose="02020603050405020304" pitchFamily="18" charset="0"/>
              </a:rPr>
              <a:t>Programming Language</a:t>
            </a:r>
            <a:r>
              <a:rPr lang="en-US" dirty="0">
                <a:latin typeface="Times New Roman" panose="02020603050405020304" pitchFamily="18" charset="0"/>
                <a:cs typeface="Times New Roman" panose="02020603050405020304" pitchFamily="18" charset="0"/>
              </a:rPr>
              <a:t>: Python</a:t>
            </a:r>
          </a:p>
          <a:p>
            <a:pPr marL="0" indent="0" algn="l">
              <a:buNone/>
            </a:pPr>
            <a:r>
              <a:rPr lang="en-US" b="1" dirty="0">
                <a:latin typeface="Times New Roman" panose="02020603050405020304" pitchFamily="18" charset="0"/>
                <a:cs typeface="Times New Roman" panose="02020603050405020304" pitchFamily="18" charset="0"/>
              </a:rPr>
              <a:t>Libraries:</a:t>
            </a:r>
          </a:p>
          <a:p>
            <a:pPr algn="l"/>
            <a:r>
              <a:rPr lang="en-US" b="1" dirty="0" err="1">
                <a:latin typeface="Times New Roman" panose="02020603050405020304" pitchFamily="18" charset="0"/>
                <a:cs typeface="Times New Roman" panose="02020603050405020304" pitchFamily="18" charset="0"/>
              </a:rPr>
              <a:t>Pygame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Use this library to create the game environment, handle graphics, and manage game interactions.</a:t>
            </a:r>
          </a:p>
          <a:p>
            <a:pPr algn="l"/>
            <a:r>
              <a:rPr lang="en-US" b="1" dirty="0" err="1">
                <a:latin typeface="Times New Roman" panose="02020603050405020304" pitchFamily="18" charset="0"/>
                <a:cs typeface="Times New Roman" panose="02020603050405020304" pitchFamily="18" charset="0"/>
              </a:rPr>
              <a:t>PyTorch</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Implement reinforcement learning algorithms using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to build and train the AI agent.</a:t>
            </a:r>
          </a:p>
          <a:p>
            <a:pPr algn="l"/>
            <a:r>
              <a:rPr lang="en-US" dirty="0">
                <a:latin typeface="Times New Roman" panose="02020603050405020304" pitchFamily="18" charset="0"/>
                <a:cs typeface="Times New Roman" panose="02020603050405020304" pitchFamily="18" charset="0"/>
              </a:rPr>
              <a:t>GitHub for version control and progress tracking.</a:t>
            </a:r>
          </a:p>
          <a:p>
            <a:pPr marL="0" indent="0" algn="l">
              <a:buNone/>
            </a:pPr>
            <a:r>
              <a:rPr lang="en-US" b="1" dirty="0">
                <a:latin typeface="Times New Roman" panose="02020603050405020304" pitchFamily="18" charset="0"/>
                <a:cs typeface="Times New Roman" panose="02020603050405020304" pitchFamily="18" charset="0"/>
              </a:rPr>
              <a:t>Techniques:</a:t>
            </a:r>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Reinforcement Learning Techniques</a:t>
            </a:r>
            <a:r>
              <a:rPr lang="en-US" dirty="0">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State Representation</a:t>
            </a:r>
            <a:r>
              <a:rPr lang="en-US" dirty="0">
                <a:latin typeface="Times New Roman" panose="02020603050405020304" pitchFamily="18" charset="0"/>
                <a:cs typeface="Times New Roman" panose="02020603050405020304" pitchFamily="18" charset="0"/>
              </a:rPr>
              <a:t>: Define the game state (snake position, direction, food location).</a:t>
            </a:r>
          </a:p>
          <a:p>
            <a:pPr marL="742950" lvl="1" indent="-28575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Action Space</a:t>
            </a:r>
            <a:r>
              <a:rPr lang="en-US" dirty="0">
                <a:latin typeface="Times New Roman" panose="02020603050405020304" pitchFamily="18" charset="0"/>
                <a:cs typeface="Times New Roman" panose="02020603050405020304" pitchFamily="18" charset="0"/>
              </a:rPr>
              <a:t>: Allow AI to move in four directions: up, down, left, and right.</a:t>
            </a:r>
          </a:p>
          <a:p>
            <a:pPr marL="742950" lvl="1" indent="-28575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Reward Structure</a:t>
            </a:r>
            <a:r>
              <a:rPr lang="en-US" dirty="0">
                <a:latin typeface="Times New Roman" panose="02020603050405020304" pitchFamily="18" charset="0"/>
                <a:cs typeface="Times New Roman" panose="02020603050405020304" pitchFamily="18" charset="0"/>
              </a:rPr>
              <a:t>: Create a reward system to encourage food collection and discourage collisions.</a:t>
            </a:r>
          </a:p>
          <a:p>
            <a:pPr marL="742950" lvl="1" indent="-285750"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Learning Algorithm</a:t>
            </a:r>
            <a:r>
              <a:rPr lang="en-US" dirty="0">
                <a:latin typeface="Times New Roman" panose="02020603050405020304" pitchFamily="18" charset="0"/>
                <a:cs typeface="Times New Roman" panose="02020603050405020304" pitchFamily="18" charset="0"/>
              </a:rPr>
              <a:t>: Choose a suitable algorithm (e.g., Q-learning or Deep Q-Networks) for the training process.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69489C1E-72F3-D60F-2722-EE813BD84C73}"/>
              </a:ext>
            </a:extLst>
          </p:cNvPr>
          <p:cNvSpPr>
            <a:spLocks noGrp="1"/>
          </p:cNvSpPr>
          <p:nvPr>
            <p:ph type="body" sz="quarter" idx="3"/>
          </p:nvPr>
        </p:nvSpPr>
        <p:spPr/>
        <p:txBody>
          <a:bodyPr/>
          <a:lstStyle/>
          <a:p>
            <a:endParaRPr lang="en-US"/>
          </a:p>
        </p:txBody>
      </p:sp>
      <p:sp>
        <p:nvSpPr>
          <p:cNvPr id="11" name="Content Placeholder 10">
            <a:extLst>
              <a:ext uri="{FF2B5EF4-FFF2-40B4-BE49-F238E27FC236}">
                <a16:creationId xmlns:a16="http://schemas.microsoft.com/office/drawing/2014/main" id="{09389465-3160-A976-9D5D-749D21381F0E}"/>
              </a:ext>
            </a:extLst>
          </p:cNvPr>
          <p:cNvSpPr>
            <a:spLocks noGrp="1"/>
          </p:cNvSpPr>
          <p:nvPr>
            <p:ph sz="quarter" idx="4"/>
          </p:nvPr>
        </p:nvSpPr>
        <p:spPr/>
        <p:txBody>
          <a:bodyPr>
            <a:normAutofit fontScale="47500" lnSpcReduction="20000"/>
          </a:bodyPr>
          <a:lstStyle/>
          <a:p>
            <a:endParaRPr lang="en-US"/>
          </a:p>
        </p:txBody>
      </p:sp>
      <p:pic>
        <p:nvPicPr>
          <p:cNvPr id="5" name="Picture 4">
            <a:extLst>
              <a:ext uri="{FF2B5EF4-FFF2-40B4-BE49-F238E27FC236}">
                <a16:creationId xmlns:a16="http://schemas.microsoft.com/office/drawing/2014/main" id="{2B333112-0B5C-3124-BAF7-E653712A3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181" y="2019548"/>
            <a:ext cx="5137776" cy="3815655"/>
          </a:xfrm>
          <a:prstGeom prst="rect">
            <a:avLst/>
          </a:prstGeom>
        </p:spPr>
      </p:pic>
    </p:spTree>
    <p:extLst>
      <p:ext uri="{BB962C8B-B14F-4D97-AF65-F5344CB8AC3E}">
        <p14:creationId xmlns:p14="http://schemas.microsoft.com/office/powerpoint/2010/main" val="70102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D2B3-E4AA-BE76-B988-EF8201F2C61B}"/>
              </a:ext>
            </a:extLst>
          </p:cNvPr>
          <p:cNvSpPr>
            <a:spLocks noGrp="1"/>
          </p:cNvSpPr>
          <p:nvPr>
            <p:ph type="title"/>
          </p:nvPr>
        </p:nvSpPr>
        <p:spPr>
          <a:xfrm>
            <a:off x="1243584" y="1206374"/>
            <a:ext cx="11116056" cy="681386"/>
          </a:xfrm>
        </p:spPr>
        <p:txBody>
          <a:bodyPr/>
          <a:lstStyle/>
          <a:p>
            <a:r>
              <a:rPr lang="en-US" b="1" dirty="0">
                <a:latin typeface="Times New Roman" panose="02020603050405020304" pitchFamily="18" charset="0"/>
                <a:cs typeface="Times New Roman" panose="02020603050405020304" pitchFamily="18" charset="0"/>
              </a:rPr>
              <a:t>                          Deliverables</a:t>
            </a:r>
          </a:p>
        </p:txBody>
      </p:sp>
      <p:sp>
        <p:nvSpPr>
          <p:cNvPr id="4" name="Rectangle 1">
            <a:extLst>
              <a:ext uri="{FF2B5EF4-FFF2-40B4-BE49-F238E27FC236}">
                <a16:creationId xmlns:a16="http://schemas.microsoft.com/office/drawing/2014/main" id="{24C8EE9D-D41C-0650-CD5B-632DE737A0CD}"/>
              </a:ext>
            </a:extLst>
          </p:cNvPr>
          <p:cNvSpPr>
            <a:spLocks noGrp="1" noChangeArrowheads="1"/>
          </p:cNvSpPr>
          <p:nvPr>
            <p:ph idx="1"/>
          </p:nvPr>
        </p:nvSpPr>
        <p:spPr bwMode="auto">
          <a:xfrm>
            <a:off x="237744" y="1025892"/>
            <a:ext cx="12395352" cy="4191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endParaRPr lang="en-US" altLang="en-US" sz="1800" b="1"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endParaRPr lang="en-US" altLang="en-US" sz="1800" b="1"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Agent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fully trained reinforcement learning agent capable of playing Snake.</a:t>
            </a:r>
          </a:p>
          <a:p>
            <a:pPr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Game Implementation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functioning Snake game developed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Pygame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showcases the AI's gameplay.</a:t>
            </a:r>
          </a:p>
          <a:p>
            <a:pPr marL="0" indent="0" defTabSz="914400" eaLnBrk="0" fontAlgn="base" hangingPunct="0">
              <a:spcBef>
                <a:spcPct val="0"/>
              </a:spcBef>
              <a:spcAft>
                <a:spcPct val="0"/>
              </a:spcAft>
              <a:buClrTx/>
              <a:buSzTx/>
              <a:buNone/>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 setup guide for running the game and AI model.</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 of the learning algorithms used and their implementation details.</a:t>
            </a:r>
          </a:p>
          <a:p>
            <a:pPr defTabSz="914400" eaLnBrk="0" fontAlgn="base" hangingPunct="0">
              <a:spcBef>
                <a:spcPct val="0"/>
              </a:spcBef>
              <a:spcAft>
                <a:spcPct val="0"/>
              </a:spcAft>
              <a:buClrTx/>
              <a:buSzTx/>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 Presentation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demonstration of the AI agent playing Snake, highlighting its learning progress and strategies.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Report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analysis of the AI's performance, including metrics on score, survival time, and learning efficiency. </a:t>
            </a:r>
          </a:p>
        </p:txBody>
      </p:sp>
      <p:pic>
        <p:nvPicPr>
          <p:cNvPr id="5" name="Picture 2" descr="University of New Haven • Welcome to College">
            <a:extLst>
              <a:ext uri="{FF2B5EF4-FFF2-40B4-BE49-F238E27FC236}">
                <a16:creationId xmlns:a16="http://schemas.microsoft.com/office/drawing/2014/main" id="{1C6E9DC8-92EB-D8B3-BD0B-0CF368893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960" y="50768"/>
            <a:ext cx="1463040" cy="99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87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C28C-0A06-7C98-6B3A-6B071E022518}"/>
              </a:ext>
            </a:extLst>
          </p:cNvPr>
          <p:cNvSpPr>
            <a:spLocks noGrp="1"/>
          </p:cNvSpPr>
          <p:nvPr>
            <p:ph type="title"/>
          </p:nvPr>
        </p:nvSpPr>
        <p:spPr>
          <a:xfrm>
            <a:off x="1139952" y="1046511"/>
            <a:ext cx="10515600" cy="951611"/>
          </a:xfrm>
        </p:spPr>
        <p:txBody>
          <a:bodyPr>
            <a:normAutofit fontScale="90000"/>
          </a:bodyPr>
          <a:lstStyle/>
          <a:p>
            <a:r>
              <a:rPr lang="en-US" b="1" dirty="0">
                <a:latin typeface="Times New Roman" panose="02020603050405020304" pitchFamily="18" charset="0"/>
                <a:cs typeface="Times New Roman" panose="02020603050405020304" pitchFamily="18" charset="0"/>
              </a:rPr>
              <a:t>               Evaluation Methodology</a:t>
            </a:r>
            <a:br>
              <a:rPr lang="en-US" b="1" dirty="0"/>
            </a:br>
            <a:endParaRPr lang="en-US" dirty="0"/>
          </a:p>
        </p:txBody>
      </p:sp>
      <p:sp>
        <p:nvSpPr>
          <p:cNvPr id="4" name="Rectangle 1">
            <a:extLst>
              <a:ext uri="{FF2B5EF4-FFF2-40B4-BE49-F238E27FC236}">
                <a16:creationId xmlns:a16="http://schemas.microsoft.com/office/drawing/2014/main" id="{62CD7149-EF65-9513-3E2F-66DC082FA8A6}"/>
              </a:ext>
            </a:extLst>
          </p:cNvPr>
          <p:cNvSpPr>
            <a:spLocks noGrp="1" noChangeArrowheads="1"/>
          </p:cNvSpPr>
          <p:nvPr>
            <p:ph idx="1"/>
          </p:nvPr>
        </p:nvSpPr>
        <p:spPr bwMode="auto">
          <a:xfrm>
            <a:off x="600456" y="2136339"/>
            <a:ext cx="902041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Score Tracking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 the AI's score to evaluate its ability to collect food and grow.</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Survival Duration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 how long the AI can avoid collisions and survive in the game.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Curve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the AI’s improvement over time, assessing the effectiveness of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reinforcement learning algorithm</a:t>
            </a:r>
            <a:r>
              <a:rPr lang="en-US" altLang="en-US" sz="1800" dirty="0">
                <a:latin typeface="Times New Roman" panose="02020603050405020304" pitchFamily="18" charset="0"/>
                <a:cs typeface="Times New Roman" panose="02020603050405020304" pitchFamily="18" charset="0"/>
              </a:rPr>
              <a:t> such that </a:t>
            </a:r>
            <a:r>
              <a:rPr lang="en-US" sz="1800" dirty="0">
                <a:latin typeface="Times New Roman" panose="02020603050405020304" pitchFamily="18" charset="0"/>
                <a:cs typeface="Times New Roman" panose="02020603050405020304" pitchFamily="18" charset="0"/>
              </a:rPr>
              <a:t>Improvement in performance over episodes, </a:t>
            </a:r>
          </a:p>
          <a:p>
            <a:pPr marL="0" marR="0" lvl="0" indent="0" algn="l" defTabSz="914400" rtl="0" eaLnBrk="0" fontAlgn="base" latinLnBrk="0" hangingPunct="0">
              <a:lnSpc>
                <a:spcPct val="100000"/>
              </a:lnSpc>
              <a:spcBef>
                <a:spcPct val="0"/>
              </a:spcBef>
              <a:spcAft>
                <a:spcPct val="0"/>
              </a:spcAft>
              <a:buClrTx/>
              <a:buSzTx/>
              <a:buNone/>
              <a:tabLst/>
            </a:pPr>
            <a:r>
              <a:rPr lang="en-US" sz="1800" dirty="0">
                <a:latin typeface="Times New Roman" panose="02020603050405020304" pitchFamily="18" charset="0"/>
                <a:cs typeface="Times New Roman" panose="02020603050405020304" pitchFamily="18" charset="0"/>
              </a:rPr>
              <a:t>      tracking metrics like cumulative reward and average survival time.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2" descr="University of New Haven • Welcome to College">
            <a:extLst>
              <a:ext uri="{FF2B5EF4-FFF2-40B4-BE49-F238E27FC236}">
                <a16:creationId xmlns:a16="http://schemas.microsoft.com/office/drawing/2014/main" id="{FA3AB9B2-FFB1-AAA2-FFFD-38AE7D669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8960" y="50768"/>
            <a:ext cx="1463040" cy="99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96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2537-B63D-C3DC-B9D6-A49DF634E928}"/>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84648978-21B5-1B4F-9E54-B1E9400CDDC7}"/>
              </a:ext>
            </a:extLst>
          </p:cNvPr>
          <p:cNvSpPr>
            <a:spLocks noGrp="1"/>
          </p:cNvSpPr>
          <p:nvPr>
            <p:ph idx="1"/>
          </p:nvPr>
        </p:nvSpPr>
        <p:spPr/>
        <p:txBody>
          <a:bodyPr>
            <a:normAutofit/>
          </a:bodyPr>
          <a:lstStyle/>
          <a:p>
            <a:pPr marL="0" indent="0">
              <a:buNone/>
            </a:pPr>
            <a:r>
              <a:rPr lang="en-US" sz="4400" b="1" dirty="0"/>
              <a:t>  </a:t>
            </a:r>
          </a:p>
          <a:p>
            <a:pPr marL="0" indent="0">
              <a:buNone/>
            </a:pPr>
            <a:r>
              <a:rPr lang="en-US" sz="4400" b="1" dirty="0"/>
              <a:t>              </a:t>
            </a:r>
            <a:r>
              <a:rPr lang="en-US" sz="4400" b="1" i="1" dirty="0"/>
              <a:t>Thank You</a:t>
            </a:r>
          </a:p>
        </p:txBody>
      </p:sp>
    </p:spTree>
    <p:extLst>
      <p:ext uri="{BB962C8B-B14F-4D97-AF65-F5344CB8AC3E}">
        <p14:creationId xmlns:p14="http://schemas.microsoft.com/office/powerpoint/2010/main" val="25840563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45</TotalTime>
  <Words>494</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Gill Sans MT</vt:lpstr>
      <vt:lpstr>Times New Roman</vt:lpstr>
      <vt:lpstr>Wingdings</vt:lpstr>
      <vt:lpstr>Gallery</vt:lpstr>
      <vt:lpstr>PowerPoint Presentation</vt:lpstr>
      <vt:lpstr>Project Topic</vt:lpstr>
      <vt:lpstr>Project Objectives</vt:lpstr>
      <vt:lpstr>Approach </vt:lpstr>
      <vt:lpstr>                          Deliverables</vt:lpstr>
      <vt:lpstr>               Evaluation Methodology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HARINATH TALLURI</dc:creator>
  <cp:lastModifiedBy>HARINATH TALLURI</cp:lastModifiedBy>
  <cp:revision>8</cp:revision>
  <dcterms:created xsi:type="dcterms:W3CDTF">2024-11-05T03:15:33Z</dcterms:created>
  <dcterms:modified xsi:type="dcterms:W3CDTF">2024-11-05T04:17:12Z</dcterms:modified>
</cp:coreProperties>
</file>