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6" r:id="rId14"/>
    <p:sldId id="271" r:id="rId15"/>
    <p:sldId id="287"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9EB77C-408D-418E-BBD1-0DFB7D554302}"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392019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EB77C-408D-418E-BBD1-0DFB7D554302}"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42850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EB77C-408D-418E-BBD1-0DFB7D554302}"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285690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9EB77C-408D-418E-BBD1-0DFB7D554302}"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181599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EB77C-408D-418E-BBD1-0DFB7D554302}"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202392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9EB77C-408D-418E-BBD1-0DFB7D554302}"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153304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9EB77C-408D-418E-BBD1-0DFB7D554302}"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109455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9EB77C-408D-418E-BBD1-0DFB7D554302}"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398547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EB77C-408D-418E-BBD1-0DFB7D554302}"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69266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EB77C-408D-418E-BBD1-0DFB7D554302}"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133293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EB77C-408D-418E-BBD1-0DFB7D554302}"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7547CB-EAFD-4C7D-97D4-51D6E5CF1210}" type="slidenum">
              <a:rPr lang="en-IN" smtClean="0"/>
              <a:t>‹#›</a:t>
            </a:fld>
            <a:endParaRPr lang="en-IN"/>
          </a:p>
        </p:txBody>
      </p:sp>
    </p:spTree>
    <p:extLst>
      <p:ext uri="{BB962C8B-B14F-4D97-AF65-F5344CB8AC3E}">
        <p14:creationId xmlns:p14="http://schemas.microsoft.com/office/powerpoint/2010/main" val="290425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EB77C-408D-418E-BBD1-0DFB7D554302}" type="datetimeFigureOut">
              <a:rPr lang="en-IN" smtClean="0"/>
              <a:t>30-09-2021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547CB-EAFD-4C7D-97D4-51D6E5CF1210}" type="slidenum">
              <a:rPr lang="en-IN" smtClean="0"/>
              <a:t>‹#›</a:t>
            </a:fld>
            <a:endParaRPr lang="en-IN"/>
          </a:p>
        </p:txBody>
      </p:sp>
    </p:spTree>
    <p:extLst>
      <p:ext uri="{BB962C8B-B14F-4D97-AF65-F5344CB8AC3E}">
        <p14:creationId xmlns:p14="http://schemas.microsoft.com/office/powerpoint/2010/main" val="2550763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Cars Price Prediction</a:t>
            </a:r>
          </a:p>
        </p:txBody>
      </p:sp>
      <p:sp>
        <p:nvSpPr>
          <p:cNvPr id="3" name="Subtitle 2"/>
          <p:cNvSpPr>
            <a:spLocks noGrp="1"/>
          </p:cNvSpPr>
          <p:nvPr>
            <p:ph type="subTitle" idx="1"/>
          </p:nvPr>
        </p:nvSpPr>
        <p:spPr/>
        <p:txBody>
          <a:bodyPr/>
          <a:lstStyle/>
          <a:p>
            <a:r>
              <a:rPr lang="en-IN" dirty="0"/>
              <a:t>Submitted by </a:t>
            </a:r>
            <a:r>
              <a:rPr lang="en-IN"/>
              <a:t>– HARINATH MALLELA</a:t>
            </a:r>
            <a:endParaRPr lang="en-IN" dirty="0"/>
          </a:p>
          <a:p>
            <a:endParaRPr lang="en-IN" dirty="0"/>
          </a:p>
        </p:txBody>
      </p:sp>
    </p:spTree>
    <p:extLst>
      <p:ext uri="{BB962C8B-B14F-4D97-AF65-F5344CB8AC3E}">
        <p14:creationId xmlns:p14="http://schemas.microsoft.com/office/powerpoint/2010/main" val="244427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Bivariate Analysis with Target Variable</a:t>
            </a:r>
          </a:p>
        </p:txBody>
      </p:sp>
      <p:pic>
        <p:nvPicPr>
          <p:cNvPr id="7" name="Content Placeholder 6">
            <a:extLst>
              <a:ext uri="{FF2B5EF4-FFF2-40B4-BE49-F238E27FC236}">
                <a16:creationId xmlns:a16="http://schemas.microsoft.com/office/drawing/2014/main" id="{4EC955A6-0082-4C92-9335-E0F060B08064}"/>
              </a:ext>
            </a:extLst>
          </p:cNvPr>
          <p:cNvPicPr>
            <a:picLocks noGrp="1" noChangeAspect="1"/>
          </p:cNvPicPr>
          <p:nvPr>
            <p:ph idx="1"/>
          </p:nvPr>
        </p:nvPicPr>
        <p:blipFill>
          <a:blip r:embed="rId2"/>
          <a:stretch>
            <a:fillRect/>
          </a:stretch>
        </p:blipFill>
        <p:spPr>
          <a:xfrm>
            <a:off x="4777316" y="1791991"/>
            <a:ext cx="6780700" cy="3271688"/>
          </a:xfrm>
          <a:prstGeom prst="rect">
            <a:avLst/>
          </a:prstGeom>
        </p:spPr>
      </p:pic>
    </p:spTree>
    <p:extLst>
      <p:ext uri="{BB962C8B-B14F-4D97-AF65-F5344CB8AC3E}">
        <p14:creationId xmlns:p14="http://schemas.microsoft.com/office/powerpoint/2010/main" val="379922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Bivariate Analysis with Target Variable</a:t>
            </a:r>
          </a:p>
        </p:txBody>
      </p:sp>
      <p:pic>
        <p:nvPicPr>
          <p:cNvPr id="7" name="Content Placeholder 6">
            <a:extLst>
              <a:ext uri="{FF2B5EF4-FFF2-40B4-BE49-F238E27FC236}">
                <a16:creationId xmlns:a16="http://schemas.microsoft.com/office/drawing/2014/main" id="{7C9E58AE-93D9-41FE-BAD7-DBF910DF46C8}"/>
              </a:ext>
            </a:extLst>
          </p:cNvPr>
          <p:cNvPicPr>
            <a:picLocks noGrp="1" noChangeAspect="1"/>
          </p:cNvPicPr>
          <p:nvPr>
            <p:ph idx="1"/>
          </p:nvPr>
        </p:nvPicPr>
        <p:blipFill>
          <a:blip r:embed="rId2"/>
          <a:stretch>
            <a:fillRect/>
          </a:stretch>
        </p:blipFill>
        <p:spPr>
          <a:xfrm>
            <a:off x="4777316" y="1639426"/>
            <a:ext cx="6780700" cy="3576819"/>
          </a:xfrm>
          <a:prstGeom prst="rect">
            <a:avLst/>
          </a:prstGeom>
        </p:spPr>
      </p:pic>
    </p:spTree>
    <p:extLst>
      <p:ext uri="{BB962C8B-B14F-4D97-AF65-F5344CB8AC3E}">
        <p14:creationId xmlns:p14="http://schemas.microsoft.com/office/powerpoint/2010/main" val="182402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Bivariate Analysis with Target Variable</a:t>
            </a:r>
          </a:p>
        </p:txBody>
      </p:sp>
      <p:pic>
        <p:nvPicPr>
          <p:cNvPr id="7" name="Content Placeholder 6">
            <a:extLst>
              <a:ext uri="{FF2B5EF4-FFF2-40B4-BE49-F238E27FC236}">
                <a16:creationId xmlns:a16="http://schemas.microsoft.com/office/drawing/2014/main" id="{4B3B1F36-2FB5-43B4-BCB5-7AD547A0F47A}"/>
              </a:ext>
            </a:extLst>
          </p:cNvPr>
          <p:cNvPicPr>
            <a:picLocks noGrp="1" noChangeAspect="1"/>
          </p:cNvPicPr>
          <p:nvPr>
            <p:ph idx="1"/>
          </p:nvPr>
        </p:nvPicPr>
        <p:blipFill>
          <a:blip r:embed="rId2"/>
          <a:stretch>
            <a:fillRect/>
          </a:stretch>
        </p:blipFill>
        <p:spPr>
          <a:xfrm>
            <a:off x="4777316" y="1622474"/>
            <a:ext cx="6780700" cy="3610722"/>
          </a:xfrm>
          <a:prstGeom prst="rect">
            <a:avLst/>
          </a:prstGeom>
        </p:spPr>
      </p:pic>
    </p:spTree>
    <p:extLst>
      <p:ext uri="{BB962C8B-B14F-4D97-AF65-F5344CB8AC3E}">
        <p14:creationId xmlns:p14="http://schemas.microsoft.com/office/powerpoint/2010/main" val="17006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Bivariate Analysis with Target Variable</a:t>
            </a:r>
          </a:p>
        </p:txBody>
      </p:sp>
      <p:pic>
        <p:nvPicPr>
          <p:cNvPr id="6" name="Content Placeholder 5">
            <a:extLst>
              <a:ext uri="{FF2B5EF4-FFF2-40B4-BE49-F238E27FC236}">
                <a16:creationId xmlns:a16="http://schemas.microsoft.com/office/drawing/2014/main" id="{025992F8-4337-438C-A673-9EB71E652D0C}"/>
              </a:ext>
            </a:extLst>
          </p:cNvPr>
          <p:cNvPicPr>
            <a:picLocks noGrp="1" noChangeAspect="1"/>
          </p:cNvPicPr>
          <p:nvPr>
            <p:ph idx="1"/>
          </p:nvPr>
        </p:nvPicPr>
        <p:blipFill>
          <a:blip r:embed="rId2"/>
          <a:stretch>
            <a:fillRect/>
          </a:stretch>
        </p:blipFill>
        <p:spPr>
          <a:xfrm>
            <a:off x="4343659" y="1574019"/>
            <a:ext cx="7593764" cy="3620576"/>
          </a:xfrm>
        </p:spPr>
      </p:pic>
    </p:spTree>
    <p:extLst>
      <p:ext uri="{BB962C8B-B14F-4D97-AF65-F5344CB8AC3E}">
        <p14:creationId xmlns:p14="http://schemas.microsoft.com/office/powerpoint/2010/main" val="387468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:Removing </a:t>
            </a:r>
            <a:r>
              <a:rPr lang="en-IN" dirty="0" err="1"/>
              <a:t>Symobols</a:t>
            </a:r>
            <a:endParaRPr lang="en-IN" dirty="0"/>
          </a:p>
        </p:txBody>
      </p:sp>
      <p:pic>
        <p:nvPicPr>
          <p:cNvPr id="7" name="Content Placeholder 6">
            <a:extLst>
              <a:ext uri="{FF2B5EF4-FFF2-40B4-BE49-F238E27FC236}">
                <a16:creationId xmlns:a16="http://schemas.microsoft.com/office/drawing/2014/main" id="{CFC85F8A-B29F-484A-9754-7901348B4C38}"/>
              </a:ext>
            </a:extLst>
          </p:cNvPr>
          <p:cNvPicPr>
            <a:picLocks noGrp="1" noChangeAspect="1"/>
          </p:cNvPicPr>
          <p:nvPr>
            <p:ph idx="1"/>
          </p:nvPr>
        </p:nvPicPr>
        <p:blipFill>
          <a:blip r:embed="rId2"/>
          <a:stretch>
            <a:fillRect/>
          </a:stretch>
        </p:blipFill>
        <p:spPr>
          <a:xfrm>
            <a:off x="838200" y="1943587"/>
            <a:ext cx="6791325" cy="1047750"/>
          </a:xfrm>
        </p:spPr>
      </p:pic>
      <p:pic>
        <p:nvPicPr>
          <p:cNvPr id="9" name="Picture 8">
            <a:extLst>
              <a:ext uri="{FF2B5EF4-FFF2-40B4-BE49-F238E27FC236}">
                <a16:creationId xmlns:a16="http://schemas.microsoft.com/office/drawing/2014/main" id="{CBD58796-6459-4473-93E2-462E342C11A5}"/>
              </a:ext>
            </a:extLst>
          </p:cNvPr>
          <p:cNvPicPr>
            <a:picLocks noChangeAspect="1"/>
          </p:cNvPicPr>
          <p:nvPr/>
        </p:nvPicPr>
        <p:blipFill>
          <a:blip r:embed="rId3"/>
          <a:stretch>
            <a:fillRect/>
          </a:stretch>
        </p:blipFill>
        <p:spPr>
          <a:xfrm>
            <a:off x="838200" y="3367548"/>
            <a:ext cx="5391150" cy="2028825"/>
          </a:xfrm>
          <a:prstGeom prst="rect">
            <a:avLst/>
          </a:prstGeom>
        </p:spPr>
      </p:pic>
    </p:spTree>
    <p:extLst>
      <p:ext uri="{BB962C8B-B14F-4D97-AF65-F5344CB8AC3E}">
        <p14:creationId xmlns:p14="http://schemas.microsoft.com/office/powerpoint/2010/main" val="1040332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5559-C910-4D6C-B119-0F8C3A230E23}"/>
              </a:ext>
            </a:extLst>
          </p:cNvPr>
          <p:cNvSpPr>
            <a:spLocks noGrp="1"/>
          </p:cNvSpPr>
          <p:nvPr>
            <p:ph type="title"/>
          </p:nvPr>
        </p:nvSpPr>
        <p:spPr/>
        <p:txBody>
          <a:bodyPr/>
          <a:lstStyle/>
          <a:p>
            <a:r>
              <a:rPr lang="en-US" dirty="0"/>
              <a:t>Changing Categorical Values into Numerical Values</a:t>
            </a:r>
            <a:endParaRPr lang="en-IN" dirty="0"/>
          </a:p>
        </p:txBody>
      </p:sp>
      <p:pic>
        <p:nvPicPr>
          <p:cNvPr id="5" name="Content Placeholder 4">
            <a:extLst>
              <a:ext uri="{FF2B5EF4-FFF2-40B4-BE49-F238E27FC236}">
                <a16:creationId xmlns:a16="http://schemas.microsoft.com/office/drawing/2014/main" id="{283BDFA7-8D80-44FD-860E-EE1BFEDFE939}"/>
              </a:ext>
            </a:extLst>
          </p:cNvPr>
          <p:cNvPicPr>
            <a:picLocks noGrp="1" noChangeAspect="1"/>
          </p:cNvPicPr>
          <p:nvPr>
            <p:ph idx="1"/>
          </p:nvPr>
        </p:nvPicPr>
        <p:blipFill>
          <a:blip r:embed="rId2"/>
          <a:stretch>
            <a:fillRect/>
          </a:stretch>
        </p:blipFill>
        <p:spPr>
          <a:xfrm>
            <a:off x="1917616" y="1766631"/>
            <a:ext cx="7747168" cy="4351338"/>
          </a:xfrm>
        </p:spPr>
      </p:pic>
    </p:spTree>
    <p:extLst>
      <p:ext uri="{BB962C8B-B14F-4D97-AF65-F5344CB8AC3E}">
        <p14:creationId xmlns:p14="http://schemas.microsoft.com/office/powerpoint/2010/main" val="71720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:Data Scaling</a:t>
            </a:r>
          </a:p>
        </p:txBody>
      </p:sp>
      <p:pic>
        <p:nvPicPr>
          <p:cNvPr id="7" name="Content Placeholder 6">
            <a:extLst>
              <a:ext uri="{FF2B5EF4-FFF2-40B4-BE49-F238E27FC236}">
                <a16:creationId xmlns:a16="http://schemas.microsoft.com/office/drawing/2014/main" id="{DC1259BA-2BFB-42B0-9D67-136F51F82922}"/>
              </a:ext>
            </a:extLst>
          </p:cNvPr>
          <p:cNvPicPr>
            <a:picLocks noGrp="1" noChangeAspect="1"/>
          </p:cNvPicPr>
          <p:nvPr>
            <p:ph idx="1"/>
          </p:nvPr>
        </p:nvPicPr>
        <p:blipFill>
          <a:blip r:embed="rId2"/>
          <a:stretch>
            <a:fillRect/>
          </a:stretch>
        </p:blipFill>
        <p:spPr>
          <a:xfrm>
            <a:off x="1381362" y="1825625"/>
            <a:ext cx="9429275" cy="4351338"/>
          </a:xfrm>
        </p:spPr>
      </p:pic>
    </p:spTree>
    <p:extLst>
      <p:ext uri="{BB962C8B-B14F-4D97-AF65-F5344CB8AC3E}">
        <p14:creationId xmlns:p14="http://schemas.microsoft.com/office/powerpoint/2010/main" val="3952565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Pre-processing  :PCA</a:t>
            </a:r>
          </a:p>
        </p:txBody>
      </p:sp>
      <p:sp>
        <p:nvSpPr>
          <p:cNvPr id="3" name="Content Placeholder 2"/>
          <p:cNvSpPr>
            <a:spLocks noGrp="1"/>
          </p:cNvSpPr>
          <p:nvPr>
            <p:ph idx="1"/>
          </p:nvPr>
        </p:nvSpPr>
        <p:spPr>
          <a:xfrm>
            <a:off x="838200" y="1825625"/>
            <a:ext cx="4112941" cy="4285243"/>
          </a:xfrm>
        </p:spPr>
        <p:txBody>
          <a:bodyPr>
            <a:normAutofit/>
          </a:bodyPr>
          <a:lstStyle/>
          <a:p>
            <a:pPr lvl="0"/>
            <a:r>
              <a:rPr lang="en-IN" dirty="0"/>
              <a:t>We used PCA because we have 349 columns in this dataset which is very high.</a:t>
            </a:r>
          </a:p>
          <a:p>
            <a:pPr lvl="0"/>
            <a:r>
              <a:rPr lang="en-IN" dirty="0"/>
              <a:t>We should always use scaled data for performing the PCA.</a:t>
            </a:r>
          </a:p>
          <a:p>
            <a:pPr lvl="0"/>
            <a:r>
              <a:rPr lang="en-IN" dirty="0"/>
              <a:t>We took 90% data which is equivalent to 256 columns.</a:t>
            </a:r>
          </a:p>
          <a:p>
            <a:endParaRPr lang="en-IN" dirty="0"/>
          </a:p>
        </p:txBody>
      </p:sp>
      <p:pic>
        <p:nvPicPr>
          <p:cNvPr id="6" name="Picture 5">
            <a:extLst>
              <a:ext uri="{FF2B5EF4-FFF2-40B4-BE49-F238E27FC236}">
                <a16:creationId xmlns:a16="http://schemas.microsoft.com/office/drawing/2014/main" id="{981F30EA-5E3E-4D5C-9143-2EB16FFC4412}"/>
              </a:ext>
            </a:extLst>
          </p:cNvPr>
          <p:cNvPicPr>
            <a:picLocks noChangeAspect="1"/>
          </p:cNvPicPr>
          <p:nvPr/>
        </p:nvPicPr>
        <p:blipFill>
          <a:blip r:embed="rId2"/>
          <a:stretch>
            <a:fillRect/>
          </a:stretch>
        </p:blipFill>
        <p:spPr>
          <a:xfrm>
            <a:off x="6248093" y="1658733"/>
            <a:ext cx="4552950" cy="4600575"/>
          </a:xfrm>
          <a:prstGeom prst="rect">
            <a:avLst/>
          </a:prstGeom>
        </p:spPr>
      </p:pic>
    </p:spTree>
    <p:extLst>
      <p:ext uri="{BB962C8B-B14F-4D97-AF65-F5344CB8AC3E}">
        <p14:creationId xmlns:p14="http://schemas.microsoft.com/office/powerpoint/2010/main" val="147113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Random State</a:t>
            </a:r>
          </a:p>
        </p:txBody>
      </p:sp>
      <p:pic>
        <p:nvPicPr>
          <p:cNvPr id="7" name="Content Placeholder 6">
            <a:extLst>
              <a:ext uri="{FF2B5EF4-FFF2-40B4-BE49-F238E27FC236}">
                <a16:creationId xmlns:a16="http://schemas.microsoft.com/office/drawing/2014/main" id="{90D7CE43-257E-4BDB-890E-EFDE9E5D116B}"/>
              </a:ext>
            </a:extLst>
          </p:cNvPr>
          <p:cNvPicPr>
            <a:picLocks noGrp="1" noChangeAspect="1"/>
          </p:cNvPicPr>
          <p:nvPr>
            <p:ph idx="1"/>
          </p:nvPr>
        </p:nvPicPr>
        <p:blipFill>
          <a:blip r:embed="rId2"/>
          <a:stretch>
            <a:fillRect/>
          </a:stretch>
        </p:blipFill>
        <p:spPr>
          <a:xfrm>
            <a:off x="1248082" y="1967860"/>
            <a:ext cx="7886700" cy="3162300"/>
          </a:xfrm>
        </p:spPr>
      </p:pic>
    </p:spTree>
    <p:extLst>
      <p:ext uri="{BB962C8B-B14F-4D97-AF65-F5344CB8AC3E}">
        <p14:creationId xmlns:p14="http://schemas.microsoft.com/office/powerpoint/2010/main" val="1038749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Selection</a:t>
            </a:r>
          </a:p>
        </p:txBody>
      </p:sp>
      <p:sp>
        <p:nvSpPr>
          <p:cNvPr id="3" name="Content Placeholder 2"/>
          <p:cNvSpPr>
            <a:spLocks noGrp="1"/>
          </p:cNvSpPr>
          <p:nvPr>
            <p:ph idx="1"/>
          </p:nvPr>
        </p:nvSpPr>
        <p:spPr/>
        <p:txBody>
          <a:bodyPr/>
          <a:lstStyle/>
          <a:p>
            <a:r>
              <a:rPr lang="en-IN" dirty="0"/>
              <a:t>I choose five models to select the best from them.</a:t>
            </a:r>
          </a:p>
          <a:p>
            <a:pPr>
              <a:buFont typeface="Wingdings" panose="05000000000000000000" pitchFamily="2" charset="2"/>
              <a:buChar char="Ø"/>
            </a:pPr>
            <a:r>
              <a:rPr lang="en-IN" dirty="0"/>
              <a:t>Decision Tree </a:t>
            </a:r>
            <a:r>
              <a:rPr lang="en-IN" dirty="0" err="1"/>
              <a:t>Regressor</a:t>
            </a:r>
            <a:endParaRPr lang="en-IN" dirty="0"/>
          </a:p>
          <a:p>
            <a:pPr>
              <a:buFont typeface="Wingdings" panose="05000000000000000000" pitchFamily="2" charset="2"/>
              <a:buChar char="Ø"/>
            </a:pPr>
            <a:r>
              <a:rPr lang="en-IN" dirty="0"/>
              <a:t>Linear Regression</a:t>
            </a:r>
          </a:p>
          <a:p>
            <a:pPr>
              <a:buFont typeface="Wingdings" panose="05000000000000000000" pitchFamily="2" charset="2"/>
              <a:buChar char="Ø"/>
            </a:pPr>
            <a:r>
              <a:rPr lang="en-IN" dirty="0"/>
              <a:t>Random Forest </a:t>
            </a:r>
            <a:r>
              <a:rPr lang="en-IN" dirty="0" err="1"/>
              <a:t>Regressor</a:t>
            </a:r>
            <a:endParaRPr lang="en-IN" dirty="0"/>
          </a:p>
          <a:p>
            <a:pPr>
              <a:buFont typeface="Wingdings" panose="05000000000000000000" pitchFamily="2" charset="2"/>
              <a:buChar char="Ø"/>
            </a:pPr>
            <a:r>
              <a:rPr lang="en-IN" dirty="0" err="1"/>
              <a:t>AdaBoost</a:t>
            </a:r>
            <a:r>
              <a:rPr lang="en-IN" dirty="0"/>
              <a:t> </a:t>
            </a:r>
            <a:r>
              <a:rPr lang="en-IN" dirty="0" err="1"/>
              <a:t>Regressor</a:t>
            </a:r>
            <a:endParaRPr lang="en-IN" dirty="0"/>
          </a:p>
          <a:p>
            <a:pPr>
              <a:buFont typeface="Wingdings" panose="05000000000000000000" pitchFamily="2" charset="2"/>
              <a:buChar char="Ø"/>
            </a:pPr>
            <a:r>
              <a:rPr lang="en-IN" dirty="0"/>
              <a:t>KNN </a:t>
            </a:r>
            <a:r>
              <a:rPr lang="en-IN" dirty="0" err="1"/>
              <a:t>Regressor</a:t>
            </a:r>
            <a:endParaRPr lang="en-IN" dirty="0"/>
          </a:p>
          <a:p>
            <a:endParaRPr lang="en-IN" dirty="0"/>
          </a:p>
        </p:txBody>
      </p:sp>
    </p:spTree>
    <p:extLst>
      <p:ext uri="{BB962C8B-B14F-4D97-AF65-F5344CB8AC3E}">
        <p14:creationId xmlns:p14="http://schemas.microsoft.com/office/powerpoint/2010/main" val="251849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Information</a:t>
            </a:r>
          </a:p>
        </p:txBody>
      </p:sp>
      <p:sp>
        <p:nvSpPr>
          <p:cNvPr id="3" name="Content Placeholder 2"/>
          <p:cNvSpPr>
            <a:spLocks noGrp="1"/>
          </p:cNvSpPr>
          <p:nvPr>
            <p:ph idx="1"/>
          </p:nvPr>
        </p:nvSpPr>
        <p:spPr/>
        <p:txBody>
          <a:bodyPr/>
          <a:lstStyle/>
          <a:p>
            <a:r>
              <a:rPr lang="en-IN" dirty="0"/>
              <a:t>With the Covid-19 impact in the market, we have seen lot of changes in the car market. </a:t>
            </a:r>
          </a:p>
          <a:p>
            <a:r>
              <a:rPr lang="en-IN" dirty="0"/>
              <a:t>Now some cars are in demand hence making them costly and some are not in demand hence cheaper.</a:t>
            </a:r>
          </a:p>
          <a:p>
            <a:r>
              <a:rPr lang="en-IN" dirty="0"/>
              <a:t> One of our clients works with small traders, who sell used cars. With the change in market due to Covid-19 impact, our client is facing problems with their previous car price valuation machine learning models.</a:t>
            </a:r>
          </a:p>
          <a:p>
            <a:r>
              <a:rPr lang="en-IN" dirty="0"/>
              <a:t> So, they are looking for new machine learning models from new data. We have to make car price valuation model</a:t>
            </a:r>
          </a:p>
        </p:txBody>
      </p:sp>
    </p:spTree>
    <p:extLst>
      <p:ext uri="{BB962C8B-B14F-4D97-AF65-F5344CB8AC3E}">
        <p14:creationId xmlns:p14="http://schemas.microsoft.com/office/powerpoint/2010/main" val="3643637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Model Selection : Code</a:t>
            </a:r>
          </a:p>
        </p:txBody>
      </p:sp>
      <p:pic>
        <p:nvPicPr>
          <p:cNvPr id="7" name="Content Placeholder 6">
            <a:extLst>
              <a:ext uri="{FF2B5EF4-FFF2-40B4-BE49-F238E27FC236}">
                <a16:creationId xmlns:a16="http://schemas.microsoft.com/office/drawing/2014/main" id="{284C60D5-95A3-42BB-AFD8-13C80A2226CF}"/>
              </a:ext>
            </a:extLst>
          </p:cNvPr>
          <p:cNvPicPr>
            <a:picLocks noGrp="1" noChangeAspect="1"/>
          </p:cNvPicPr>
          <p:nvPr>
            <p:ph idx="1"/>
          </p:nvPr>
        </p:nvPicPr>
        <p:blipFill>
          <a:blip r:embed="rId2"/>
          <a:stretch>
            <a:fillRect/>
          </a:stretch>
        </p:blipFill>
        <p:spPr>
          <a:xfrm>
            <a:off x="2073498" y="1825625"/>
            <a:ext cx="8045004" cy="4351338"/>
          </a:xfrm>
        </p:spPr>
      </p:pic>
    </p:spTree>
    <p:extLst>
      <p:ext uri="{BB962C8B-B14F-4D97-AF65-F5344CB8AC3E}">
        <p14:creationId xmlns:p14="http://schemas.microsoft.com/office/powerpoint/2010/main" val="2609648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Selection : Result</a:t>
            </a:r>
          </a:p>
        </p:txBody>
      </p:sp>
      <p:pic>
        <p:nvPicPr>
          <p:cNvPr id="8" name="Content Placeholder 7">
            <a:extLst>
              <a:ext uri="{FF2B5EF4-FFF2-40B4-BE49-F238E27FC236}">
                <a16:creationId xmlns:a16="http://schemas.microsoft.com/office/drawing/2014/main" id="{F5100BAC-9B68-472C-853D-BDE7C4E5F707}"/>
              </a:ext>
            </a:extLst>
          </p:cNvPr>
          <p:cNvPicPr>
            <a:picLocks noGrp="1" noChangeAspect="1"/>
          </p:cNvPicPr>
          <p:nvPr>
            <p:ph idx="1"/>
          </p:nvPr>
        </p:nvPicPr>
        <p:blipFill>
          <a:blip r:embed="rId2"/>
          <a:stretch>
            <a:fillRect/>
          </a:stretch>
        </p:blipFill>
        <p:spPr>
          <a:xfrm>
            <a:off x="907948" y="1792322"/>
            <a:ext cx="4707523" cy="3861226"/>
          </a:xfrm>
        </p:spPr>
      </p:pic>
      <p:pic>
        <p:nvPicPr>
          <p:cNvPr id="10" name="Picture 9">
            <a:extLst>
              <a:ext uri="{FF2B5EF4-FFF2-40B4-BE49-F238E27FC236}">
                <a16:creationId xmlns:a16="http://schemas.microsoft.com/office/drawing/2014/main" id="{92A1A31E-CE0F-4CCF-B1C2-F23C5483166C}"/>
              </a:ext>
            </a:extLst>
          </p:cNvPr>
          <p:cNvPicPr>
            <a:picLocks noChangeAspect="1"/>
          </p:cNvPicPr>
          <p:nvPr/>
        </p:nvPicPr>
        <p:blipFill>
          <a:blip r:embed="rId3"/>
          <a:stretch>
            <a:fillRect/>
          </a:stretch>
        </p:blipFill>
        <p:spPr>
          <a:xfrm>
            <a:off x="5615471" y="1567323"/>
            <a:ext cx="5105400" cy="4086225"/>
          </a:xfrm>
          <a:prstGeom prst="rect">
            <a:avLst/>
          </a:prstGeom>
        </p:spPr>
      </p:pic>
    </p:spTree>
    <p:extLst>
      <p:ext uri="{BB962C8B-B14F-4D97-AF65-F5344CB8AC3E}">
        <p14:creationId xmlns:p14="http://schemas.microsoft.com/office/powerpoint/2010/main" val="95886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Selection</a:t>
            </a:r>
          </a:p>
        </p:txBody>
      </p:sp>
      <p:sp>
        <p:nvSpPr>
          <p:cNvPr id="3" name="Content Placeholder 2"/>
          <p:cNvSpPr>
            <a:spLocks noGrp="1"/>
          </p:cNvSpPr>
          <p:nvPr>
            <p:ph idx="1"/>
          </p:nvPr>
        </p:nvSpPr>
        <p:spPr/>
        <p:txBody>
          <a:bodyPr/>
          <a:lstStyle/>
          <a:p>
            <a:r>
              <a:rPr lang="en-IN" dirty="0"/>
              <a:t>We can see that </a:t>
            </a:r>
            <a:r>
              <a:rPr lang="en-IN" dirty="0" err="1"/>
              <a:t>KNeighbours</a:t>
            </a:r>
            <a:r>
              <a:rPr lang="en-IN" dirty="0"/>
              <a:t> and Random forest are giving the best R2 Score but the model are slightly </a:t>
            </a:r>
            <a:r>
              <a:rPr lang="en-IN" dirty="0" err="1"/>
              <a:t>overfitted</a:t>
            </a:r>
            <a:r>
              <a:rPr lang="en-IN" dirty="0"/>
              <a:t>.</a:t>
            </a:r>
          </a:p>
          <a:p>
            <a:r>
              <a:rPr lang="en-IN" dirty="0"/>
              <a:t>We can perform hyper parameter tuning on both KNN and Random Forest .</a:t>
            </a:r>
          </a:p>
          <a:p>
            <a:endParaRPr lang="en-IN" dirty="0"/>
          </a:p>
          <a:p>
            <a:endParaRPr lang="en-IN" dirty="0"/>
          </a:p>
        </p:txBody>
      </p:sp>
    </p:spTree>
    <p:extLst>
      <p:ext uri="{BB962C8B-B14F-4D97-AF65-F5344CB8AC3E}">
        <p14:creationId xmlns:p14="http://schemas.microsoft.com/office/powerpoint/2010/main" val="3938233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Hyper parameter Tuning :</a:t>
            </a:r>
          </a:p>
        </p:txBody>
      </p:sp>
      <p:pic>
        <p:nvPicPr>
          <p:cNvPr id="7" name="Content Placeholder 6">
            <a:extLst>
              <a:ext uri="{FF2B5EF4-FFF2-40B4-BE49-F238E27FC236}">
                <a16:creationId xmlns:a16="http://schemas.microsoft.com/office/drawing/2014/main" id="{339DD5EC-3337-417A-835F-494E133E9DEA}"/>
              </a:ext>
            </a:extLst>
          </p:cNvPr>
          <p:cNvPicPr>
            <a:picLocks noGrp="1" noChangeAspect="1"/>
          </p:cNvPicPr>
          <p:nvPr>
            <p:ph idx="1"/>
          </p:nvPr>
        </p:nvPicPr>
        <p:blipFill>
          <a:blip r:embed="rId2"/>
          <a:stretch>
            <a:fillRect/>
          </a:stretch>
        </p:blipFill>
        <p:spPr>
          <a:xfrm>
            <a:off x="1028804" y="1609316"/>
            <a:ext cx="9865338" cy="4351338"/>
          </a:xfrm>
        </p:spPr>
      </p:pic>
    </p:spTree>
    <p:extLst>
      <p:ext uri="{BB962C8B-B14F-4D97-AF65-F5344CB8AC3E}">
        <p14:creationId xmlns:p14="http://schemas.microsoft.com/office/powerpoint/2010/main" val="2625479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Model</a:t>
            </a:r>
          </a:p>
        </p:txBody>
      </p:sp>
      <p:pic>
        <p:nvPicPr>
          <p:cNvPr id="7" name="Content Placeholder 6">
            <a:extLst>
              <a:ext uri="{FF2B5EF4-FFF2-40B4-BE49-F238E27FC236}">
                <a16:creationId xmlns:a16="http://schemas.microsoft.com/office/drawing/2014/main" id="{597C4096-6407-4C72-8657-5D9CC5E8A743}"/>
              </a:ext>
            </a:extLst>
          </p:cNvPr>
          <p:cNvPicPr>
            <a:picLocks noGrp="1" noChangeAspect="1"/>
          </p:cNvPicPr>
          <p:nvPr>
            <p:ph idx="1"/>
          </p:nvPr>
        </p:nvPicPr>
        <p:blipFill>
          <a:blip r:embed="rId2"/>
          <a:stretch>
            <a:fillRect/>
          </a:stretch>
        </p:blipFill>
        <p:spPr>
          <a:xfrm>
            <a:off x="1027009" y="1690688"/>
            <a:ext cx="9115425" cy="3667125"/>
          </a:xfrm>
        </p:spPr>
      </p:pic>
    </p:spTree>
    <p:extLst>
      <p:ext uri="{BB962C8B-B14F-4D97-AF65-F5344CB8AC3E}">
        <p14:creationId xmlns:p14="http://schemas.microsoft.com/office/powerpoint/2010/main" val="1970598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Model : Result (Random Forest)</a:t>
            </a:r>
          </a:p>
        </p:txBody>
      </p:sp>
      <p:pic>
        <p:nvPicPr>
          <p:cNvPr id="7" name="Content Placeholder 6">
            <a:extLst>
              <a:ext uri="{FF2B5EF4-FFF2-40B4-BE49-F238E27FC236}">
                <a16:creationId xmlns:a16="http://schemas.microsoft.com/office/drawing/2014/main" id="{2238A74E-49EE-449E-A796-F15F47375D1E}"/>
              </a:ext>
            </a:extLst>
          </p:cNvPr>
          <p:cNvPicPr>
            <a:picLocks noGrp="1" noChangeAspect="1"/>
          </p:cNvPicPr>
          <p:nvPr>
            <p:ph idx="1"/>
          </p:nvPr>
        </p:nvPicPr>
        <p:blipFill>
          <a:blip r:embed="rId2"/>
          <a:stretch>
            <a:fillRect/>
          </a:stretch>
        </p:blipFill>
        <p:spPr>
          <a:xfrm>
            <a:off x="937291" y="1890891"/>
            <a:ext cx="6963235" cy="2543457"/>
          </a:xfrm>
        </p:spPr>
      </p:pic>
    </p:spTree>
    <p:extLst>
      <p:ext uri="{BB962C8B-B14F-4D97-AF65-F5344CB8AC3E}">
        <p14:creationId xmlns:p14="http://schemas.microsoft.com/office/powerpoint/2010/main" val="3616857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Saving the model:</a:t>
            </a:r>
          </a:p>
        </p:txBody>
      </p:sp>
      <p:pic>
        <p:nvPicPr>
          <p:cNvPr id="7" name="Content Placeholder 6">
            <a:extLst>
              <a:ext uri="{FF2B5EF4-FFF2-40B4-BE49-F238E27FC236}">
                <a16:creationId xmlns:a16="http://schemas.microsoft.com/office/drawing/2014/main" id="{1E33A8D9-C867-45FC-ADA2-CF4A24E4633B}"/>
              </a:ext>
            </a:extLst>
          </p:cNvPr>
          <p:cNvPicPr>
            <a:picLocks noGrp="1" noChangeAspect="1"/>
          </p:cNvPicPr>
          <p:nvPr>
            <p:ph idx="1"/>
          </p:nvPr>
        </p:nvPicPr>
        <p:blipFill>
          <a:blip r:embed="rId2"/>
          <a:stretch>
            <a:fillRect/>
          </a:stretch>
        </p:blipFill>
        <p:spPr>
          <a:xfrm>
            <a:off x="838200" y="1886565"/>
            <a:ext cx="4308440" cy="3550674"/>
          </a:xfrm>
        </p:spPr>
      </p:pic>
    </p:spTree>
    <p:extLst>
      <p:ext uri="{BB962C8B-B14F-4D97-AF65-F5344CB8AC3E}">
        <p14:creationId xmlns:p14="http://schemas.microsoft.com/office/powerpoint/2010/main" val="2262145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Plotting </a:t>
            </a:r>
            <a:r>
              <a:rPr lang="en-IN" dirty="0" err="1"/>
              <a:t>y_test</a:t>
            </a:r>
            <a:r>
              <a:rPr lang="en-IN" dirty="0"/>
              <a:t> </a:t>
            </a:r>
            <a:r>
              <a:rPr lang="en-IN" dirty="0" err="1"/>
              <a:t>vs</a:t>
            </a:r>
            <a:r>
              <a:rPr lang="en-IN" dirty="0"/>
              <a:t> predicted</a:t>
            </a:r>
          </a:p>
        </p:txBody>
      </p:sp>
      <p:pic>
        <p:nvPicPr>
          <p:cNvPr id="7" name="Content Placeholder 6">
            <a:extLst>
              <a:ext uri="{FF2B5EF4-FFF2-40B4-BE49-F238E27FC236}">
                <a16:creationId xmlns:a16="http://schemas.microsoft.com/office/drawing/2014/main" id="{111EA36C-54E4-4FED-91F2-DCE1255B9050}"/>
              </a:ext>
            </a:extLst>
          </p:cNvPr>
          <p:cNvPicPr>
            <a:picLocks noGrp="1" noChangeAspect="1"/>
          </p:cNvPicPr>
          <p:nvPr>
            <p:ph idx="1"/>
          </p:nvPr>
        </p:nvPicPr>
        <p:blipFill>
          <a:blip r:embed="rId2"/>
          <a:stretch>
            <a:fillRect/>
          </a:stretch>
        </p:blipFill>
        <p:spPr>
          <a:xfrm>
            <a:off x="1354022" y="1560154"/>
            <a:ext cx="4095877" cy="4351338"/>
          </a:xfrm>
        </p:spPr>
      </p:pic>
    </p:spTree>
    <p:extLst>
      <p:ext uri="{BB962C8B-B14F-4D97-AF65-F5344CB8AC3E}">
        <p14:creationId xmlns:p14="http://schemas.microsoft.com/office/powerpoint/2010/main" val="35235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Saving the Results as Dataframe</a:t>
            </a:r>
          </a:p>
        </p:txBody>
      </p:sp>
      <p:pic>
        <p:nvPicPr>
          <p:cNvPr id="7" name="Content Placeholder 6">
            <a:extLst>
              <a:ext uri="{FF2B5EF4-FFF2-40B4-BE49-F238E27FC236}">
                <a16:creationId xmlns:a16="http://schemas.microsoft.com/office/drawing/2014/main" id="{34D2ECD5-0BDD-4FB5-9CA9-F776B758FB02}"/>
              </a:ext>
            </a:extLst>
          </p:cNvPr>
          <p:cNvPicPr>
            <a:picLocks noGrp="1" noChangeAspect="1"/>
          </p:cNvPicPr>
          <p:nvPr>
            <p:ph idx="1"/>
          </p:nvPr>
        </p:nvPicPr>
        <p:blipFill>
          <a:blip r:embed="rId2"/>
          <a:stretch>
            <a:fillRect/>
          </a:stretch>
        </p:blipFill>
        <p:spPr>
          <a:xfrm>
            <a:off x="838200" y="2087677"/>
            <a:ext cx="10515600" cy="2682646"/>
          </a:xfrm>
        </p:spPr>
      </p:pic>
    </p:spTree>
    <p:extLst>
      <p:ext uri="{BB962C8B-B14F-4D97-AF65-F5344CB8AC3E}">
        <p14:creationId xmlns:p14="http://schemas.microsoft.com/office/powerpoint/2010/main" val="145655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fontScale="92500" lnSpcReduction="10000"/>
          </a:bodyPr>
          <a:lstStyle/>
          <a:p>
            <a:r>
              <a:rPr lang="en-IN" dirty="0"/>
              <a:t>Though this is the simplest model we’ve built till now, the final predictors still seem to have high correlations</a:t>
            </a:r>
            <a:r>
              <a:rPr lang="en-IN"/>
              <a:t>. </a:t>
            </a:r>
          </a:p>
          <a:p>
            <a:r>
              <a:rPr lang="en-IN"/>
              <a:t>One </a:t>
            </a:r>
            <a:r>
              <a:rPr lang="en-IN" dirty="0"/>
              <a:t>can go ahead and remove some of these features, though that will affect the adjusted-r2 score significantly (you should try doing that).</a:t>
            </a:r>
          </a:p>
          <a:p>
            <a:r>
              <a:rPr lang="en-IN" dirty="0"/>
              <a:t>Thus, for now, the final model consists of the 8 variables mentioned above.</a:t>
            </a:r>
          </a:p>
          <a:p>
            <a:r>
              <a:rPr lang="en-IN" dirty="0"/>
              <a:t>Yes there is still room for improvement, like doing a more extensive feature engineering, by comparing and plotting the features against each other and identifying and removing the noisy features.</a:t>
            </a:r>
          </a:p>
          <a:p>
            <a:r>
              <a:rPr lang="en-IN" dirty="0"/>
              <a:t> The values of R-squared obtained from the algorithm give the accuracy of the model. In the future, if more data could be scraped such as the Colour, Scratches, Tyre Condition of cars so predicted results will be more accurate</a:t>
            </a:r>
          </a:p>
        </p:txBody>
      </p:sp>
    </p:spTree>
    <p:extLst>
      <p:ext uri="{BB962C8B-B14F-4D97-AF65-F5344CB8AC3E}">
        <p14:creationId xmlns:p14="http://schemas.microsoft.com/office/powerpoint/2010/main" val="426795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Required Libraries </a:t>
            </a:r>
          </a:p>
        </p:txBody>
      </p:sp>
      <p:sp>
        <p:nvSpPr>
          <p:cNvPr id="3" name="Content Placeholder 2"/>
          <p:cNvSpPr>
            <a:spLocks noGrp="1"/>
          </p:cNvSpPr>
          <p:nvPr>
            <p:ph idx="1"/>
          </p:nvPr>
        </p:nvSpPr>
        <p:spPr/>
        <p:txBody>
          <a:bodyPr/>
          <a:lstStyle/>
          <a:p>
            <a:r>
              <a:rPr lang="en-IN" dirty="0" err="1"/>
              <a:t>Numpy</a:t>
            </a:r>
            <a:endParaRPr lang="en-IN" dirty="0"/>
          </a:p>
          <a:p>
            <a:r>
              <a:rPr lang="en-IN" dirty="0"/>
              <a:t>Pandas</a:t>
            </a:r>
          </a:p>
          <a:p>
            <a:r>
              <a:rPr lang="en-IN" dirty="0" err="1"/>
              <a:t>Sklearn</a:t>
            </a:r>
            <a:endParaRPr lang="en-IN" dirty="0"/>
          </a:p>
          <a:p>
            <a:r>
              <a:rPr lang="en-IN" dirty="0" err="1"/>
              <a:t>Matplotlib</a:t>
            </a:r>
            <a:endParaRPr lang="en-IN" dirty="0"/>
          </a:p>
          <a:p>
            <a:r>
              <a:rPr lang="en-IN" dirty="0" err="1"/>
              <a:t>Seaborn</a:t>
            </a:r>
            <a:endParaRPr lang="en-IN" dirty="0"/>
          </a:p>
          <a:p>
            <a:r>
              <a:rPr lang="en-IN" dirty="0"/>
              <a:t>Warnings</a:t>
            </a:r>
          </a:p>
          <a:p>
            <a:r>
              <a:rPr lang="en-IN" dirty="0"/>
              <a:t>Regular Expression</a:t>
            </a:r>
          </a:p>
          <a:p>
            <a:endParaRPr lang="en-IN" dirty="0"/>
          </a:p>
        </p:txBody>
      </p:sp>
    </p:spTree>
    <p:extLst>
      <p:ext uri="{BB962C8B-B14F-4D97-AF65-F5344CB8AC3E}">
        <p14:creationId xmlns:p14="http://schemas.microsoft.com/office/powerpoint/2010/main" val="117728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Loading the Dataset</a:t>
            </a:r>
          </a:p>
        </p:txBody>
      </p:sp>
      <p:pic>
        <p:nvPicPr>
          <p:cNvPr id="7" name="Content Placeholder 6">
            <a:extLst>
              <a:ext uri="{FF2B5EF4-FFF2-40B4-BE49-F238E27FC236}">
                <a16:creationId xmlns:a16="http://schemas.microsoft.com/office/drawing/2014/main" id="{80825BFC-2A94-49A1-92A6-965B3C058F4C}"/>
              </a:ext>
            </a:extLst>
          </p:cNvPr>
          <p:cNvPicPr>
            <a:picLocks noGrp="1" noChangeAspect="1"/>
          </p:cNvPicPr>
          <p:nvPr>
            <p:ph idx="1"/>
          </p:nvPr>
        </p:nvPicPr>
        <p:blipFill>
          <a:blip r:embed="rId2"/>
          <a:stretch>
            <a:fillRect/>
          </a:stretch>
        </p:blipFill>
        <p:spPr>
          <a:xfrm>
            <a:off x="838200" y="2286520"/>
            <a:ext cx="10515600" cy="3429548"/>
          </a:xfrm>
        </p:spPr>
      </p:pic>
    </p:spTree>
    <p:extLst>
      <p:ext uri="{BB962C8B-B14F-4D97-AF65-F5344CB8AC3E}">
        <p14:creationId xmlns:p14="http://schemas.microsoft.com/office/powerpoint/2010/main" val="99283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r>
              <a:rPr lang="en-IN" b="1" dirty="0"/>
              <a:t>Exploratory Data Analysis</a:t>
            </a:r>
            <a:r>
              <a:rPr lang="en-IN" dirty="0"/>
              <a:t>)</a:t>
            </a:r>
          </a:p>
        </p:txBody>
      </p:sp>
      <p:sp>
        <p:nvSpPr>
          <p:cNvPr id="3" name="Content Placeholder 2"/>
          <p:cNvSpPr>
            <a:spLocks noGrp="1"/>
          </p:cNvSpPr>
          <p:nvPr>
            <p:ph idx="1"/>
          </p:nvPr>
        </p:nvSpPr>
        <p:spPr/>
        <p:txBody>
          <a:bodyPr>
            <a:normAutofit lnSpcReduction="10000"/>
          </a:bodyPr>
          <a:lstStyle/>
          <a:p>
            <a:pPr lvl="0"/>
            <a:r>
              <a:rPr lang="en-IN" dirty="0"/>
              <a:t>There are 9 columns and 5041 rows in the dataset</a:t>
            </a:r>
          </a:p>
          <a:p>
            <a:pPr lvl="0"/>
            <a:r>
              <a:rPr lang="en-IN" dirty="0"/>
              <a:t>After doing the feature engineering , there are 8 columns and 5041 rows.</a:t>
            </a:r>
          </a:p>
          <a:p>
            <a:r>
              <a:rPr lang="en-IN" dirty="0"/>
              <a:t>There are null values in this dataset.</a:t>
            </a:r>
          </a:p>
          <a:p>
            <a:r>
              <a:rPr lang="en-IN" dirty="0" err="1"/>
              <a:t>Skewness</a:t>
            </a:r>
            <a:r>
              <a:rPr lang="en-IN" dirty="0"/>
              <a:t> is present in target columns.</a:t>
            </a:r>
          </a:p>
          <a:p>
            <a:pPr lvl="0"/>
            <a:r>
              <a:rPr lang="en-IN" dirty="0"/>
              <a:t>Standard deviation is normal in most of the columns.</a:t>
            </a:r>
          </a:p>
          <a:p>
            <a:pPr lvl="0"/>
            <a:r>
              <a:rPr lang="en-IN" dirty="0"/>
              <a:t>There is not much difference between mean and 50</a:t>
            </a:r>
            <a:r>
              <a:rPr lang="en-IN" baseline="30000" dirty="0"/>
              <a:t>th</a:t>
            </a:r>
            <a:r>
              <a:rPr lang="en-IN" dirty="0"/>
              <a:t> percentile, which means data is skewed.</a:t>
            </a:r>
          </a:p>
          <a:p>
            <a:pPr lvl="0"/>
            <a:r>
              <a:rPr lang="en-IN" dirty="0"/>
              <a:t>There is not much of difference between 75</a:t>
            </a:r>
            <a:r>
              <a:rPr lang="en-IN" baseline="30000" dirty="0"/>
              <a:t>th</a:t>
            </a:r>
            <a:r>
              <a:rPr lang="en-IN" dirty="0"/>
              <a:t> percentile and max, which means there are outliers.</a:t>
            </a:r>
          </a:p>
          <a:p>
            <a:endParaRPr lang="en-IN" dirty="0"/>
          </a:p>
        </p:txBody>
      </p:sp>
    </p:spTree>
    <p:extLst>
      <p:ext uri="{BB962C8B-B14F-4D97-AF65-F5344CB8AC3E}">
        <p14:creationId xmlns:p14="http://schemas.microsoft.com/office/powerpoint/2010/main" val="91477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Data Visualization : Outliers in Target Column</a:t>
            </a:r>
          </a:p>
        </p:txBody>
      </p:sp>
      <p:pic>
        <p:nvPicPr>
          <p:cNvPr id="7" name="Content Placeholder 6">
            <a:extLst>
              <a:ext uri="{FF2B5EF4-FFF2-40B4-BE49-F238E27FC236}">
                <a16:creationId xmlns:a16="http://schemas.microsoft.com/office/drawing/2014/main" id="{504D22AF-C5C5-411B-85B8-60AA9B93D859}"/>
              </a:ext>
            </a:extLst>
          </p:cNvPr>
          <p:cNvPicPr>
            <a:picLocks noGrp="1" noChangeAspect="1"/>
          </p:cNvPicPr>
          <p:nvPr>
            <p:ph idx="1"/>
          </p:nvPr>
        </p:nvPicPr>
        <p:blipFill>
          <a:blip r:embed="rId2"/>
          <a:stretch>
            <a:fillRect/>
          </a:stretch>
        </p:blipFill>
        <p:spPr>
          <a:xfrm>
            <a:off x="4777316" y="1317343"/>
            <a:ext cx="6780700" cy="4220985"/>
          </a:xfrm>
          <a:prstGeom prst="rect">
            <a:avLst/>
          </a:prstGeom>
        </p:spPr>
      </p:pic>
    </p:spTree>
    <p:extLst>
      <p:ext uri="{BB962C8B-B14F-4D97-AF65-F5344CB8AC3E}">
        <p14:creationId xmlns:p14="http://schemas.microsoft.com/office/powerpoint/2010/main" val="93144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Data Visualization : Distribution of Target Column</a:t>
            </a:r>
          </a:p>
        </p:txBody>
      </p:sp>
      <p:pic>
        <p:nvPicPr>
          <p:cNvPr id="7" name="Content Placeholder 6">
            <a:extLst>
              <a:ext uri="{FF2B5EF4-FFF2-40B4-BE49-F238E27FC236}">
                <a16:creationId xmlns:a16="http://schemas.microsoft.com/office/drawing/2014/main" id="{293D1A04-36A1-4818-85B3-EF834AEF417C}"/>
              </a:ext>
            </a:extLst>
          </p:cNvPr>
          <p:cNvPicPr>
            <a:picLocks noGrp="1" noChangeAspect="1"/>
          </p:cNvPicPr>
          <p:nvPr>
            <p:ph idx="1"/>
          </p:nvPr>
        </p:nvPicPr>
        <p:blipFill>
          <a:blip r:embed="rId2"/>
          <a:stretch>
            <a:fillRect/>
          </a:stretch>
        </p:blipFill>
        <p:spPr>
          <a:xfrm>
            <a:off x="4777316" y="707080"/>
            <a:ext cx="6780700" cy="5441511"/>
          </a:xfrm>
          <a:prstGeom prst="rect">
            <a:avLst/>
          </a:prstGeom>
        </p:spPr>
      </p:pic>
    </p:spTree>
    <p:extLst>
      <p:ext uri="{BB962C8B-B14F-4D97-AF65-F5344CB8AC3E}">
        <p14:creationId xmlns:p14="http://schemas.microsoft.com/office/powerpoint/2010/main" val="359567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Bivariate Analysis with Target Variable</a:t>
            </a:r>
          </a:p>
        </p:txBody>
      </p:sp>
      <p:pic>
        <p:nvPicPr>
          <p:cNvPr id="7" name="Content Placeholder 6">
            <a:extLst>
              <a:ext uri="{FF2B5EF4-FFF2-40B4-BE49-F238E27FC236}">
                <a16:creationId xmlns:a16="http://schemas.microsoft.com/office/drawing/2014/main" id="{72990CA9-462D-4654-99BE-C99ADED62D79}"/>
              </a:ext>
            </a:extLst>
          </p:cNvPr>
          <p:cNvPicPr>
            <a:picLocks noGrp="1" noChangeAspect="1"/>
          </p:cNvPicPr>
          <p:nvPr>
            <p:ph idx="1"/>
          </p:nvPr>
        </p:nvPicPr>
        <p:blipFill>
          <a:blip r:embed="rId2"/>
          <a:stretch>
            <a:fillRect/>
          </a:stretch>
        </p:blipFill>
        <p:spPr>
          <a:xfrm>
            <a:off x="4777316" y="1842847"/>
            <a:ext cx="6780700" cy="3169977"/>
          </a:xfrm>
          <a:prstGeom prst="rect">
            <a:avLst/>
          </a:prstGeom>
        </p:spPr>
      </p:pic>
    </p:spTree>
    <p:extLst>
      <p:ext uri="{BB962C8B-B14F-4D97-AF65-F5344CB8AC3E}">
        <p14:creationId xmlns:p14="http://schemas.microsoft.com/office/powerpoint/2010/main" val="328701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Bivariate Analysis with Target Variable</a:t>
            </a:r>
          </a:p>
        </p:txBody>
      </p:sp>
      <p:pic>
        <p:nvPicPr>
          <p:cNvPr id="7" name="Content Placeholder 6">
            <a:extLst>
              <a:ext uri="{FF2B5EF4-FFF2-40B4-BE49-F238E27FC236}">
                <a16:creationId xmlns:a16="http://schemas.microsoft.com/office/drawing/2014/main" id="{265A41B0-7121-46DE-AB84-D7F9EADC3EDF}"/>
              </a:ext>
            </a:extLst>
          </p:cNvPr>
          <p:cNvPicPr>
            <a:picLocks noGrp="1" noChangeAspect="1"/>
          </p:cNvPicPr>
          <p:nvPr>
            <p:ph idx="1"/>
          </p:nvPr>
        </p:nvPicPr>
        <p:blipFill>
          <a:blip r:embed="rId2"/>
          <a:stretch>
            <a:fillRect/>
          </a:stretch>
        </p:blipFill>
        <p:spPr>
          <a:xfrm>
            <a:off x="4620972" y="1567325"/>
            <a:ext cx="7003102" cy="3606748"/>
          </a:xfrm>
        </p:spPr>
      </p:pic>
    </p:spTree>
    <p:extLst>
      <p:ext uri="{BB962C8B-B14F-4D97-AF65-F5344CB8AC3E}">
        <p14:creationId xmlns:p14="http://schemas.microsoft.com/office/powerpoint/2010/main" val="4101749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559</Words>
  <Application>Microsoft Office PowerPoint</Application>
  <PresentationFormat>Widescreen</PresentationFormat>
  <Paragraphs>64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Cars Price Prediction</vt:lpstr>
      <vt:lpstr>Project Information</vt:lpstr>
      <vt:lpstr>Required Libraries </vt:lpstr>
      <vt:lpstr>Loading the Dataset</vt:lpstr>
      <vt:lpstr>EDA(Exploratory Data Analysis)</vt:lpstr>
      <vt:lpstr>Data Visualization : Outliers in Target Column</vt:lpstr>
      <vt:lpstr>Data Visualization : Distribution of Target Column</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Data Pre-processing :Removing Symobols</vt:lpstr>
      <vt:lpstr>Changing Categorical Values into Numerical Values</vt:lpstr>
      <vt:lpstr>Data Pre-processing  :Data Scaling</vt:lpstr>
      <vt:lpstr>Data Pre-processing  :PCA</vt:lpstr>
      <vt:lpstr>Best Random State</vt:lpstr>
      <vt:lpstr>Model Selection</vt:lpstr>
      <vt:lpstr>Model Selection : Code</vt:lpstr>
      <vt:lpstr>Model Selection : Result</vt:lpstr>
      <vt:lpstr>Model Selection</vt:lpstr>
      <vt:lpstr>Hyper parameter Tuning :</vt:lpstr>
      <vt:lpstr>Final Model</vt:lpstr>
      <vt:lpstr>Final Model : Result (Random Forest)</vt:lpstr>
      <vt:lpstr>Saving the model:</vt:lpstr>
      <vt:lpstr>Plotting y_test vs predicted</vt:lpstr>
      <vt:lpstr>Saving the Results as Dataframe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Cars Price Prediction</dc:title>
  <dc:creator>Microsoft account</dc:creator>
  <cp:lastModifiedBy>pujith reddy</cp:lastModifiedBy>
  <cp:revision>6</cp:revision>
  <dcterms:created xsi:type="dcterms:W3CDTF">2021-09-24T07:35:11Z</dcterms:created>
  <dcterms:modified xsi:type="dcterms:W3CDTF">2021-09-30T13:29:01Z</dcterms:modified>
</cp:coreProperties>
</file>