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  <p:sldId id="257" r:id="rId6"/>
    <p:sldId id="260" r:id="rId7"/>
    <p:sldId id="259" r:id="rId8"/>
    <p:sldId id="261" r:id="rId9"/>
    <p:sldId id="279" r:id="rId10"/>
    <p:sldId id="280" r:id="rId11"/>
    <p:sldId id="265" r:id="rId12"/>
    <p:sldId id="266" r:id="rId13"/>
    <p:sldId id="267" r:id="rId14"/>
    <p:sldId id="269" r:id="rId15"/>
    <p:sldId id="270" r:id="rId16"/>
    <p:sldId id="271" r:id="rId17"/>
    <p:sldId id="278" r:id="rId18"/>
    <p:sldId id="282" r:id="rId19"/>
    <p:sldId id="281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6E8F3-83E8-9699-AC9E-50793DF55D0B}" v="6" dt="2025-02-12T03:05:13.537"/>
    <p1510:client id="{380C48D7-93DA-86FD-A43E-F8A269949B7C}" v="172" dt="2025-02-13T05:10:04.265"/>
    <p1510:client id="{3CB2FD72-062E-7C9B-74E4-3D34B501C7F3}" v="255" dt="2025-02-13T03:26:01.821"/>
    <p1510:client id="{45A84F28-D83E-4B91-5E6A-8743E8898FE2}" v="27" dt="2025-02-12T00:45:50.782"/>
    <p1510:client id="{495B2B33-CCE8-44B8-D80F-E57B632C0661}" v="59" dt="2025-02-13T06:51:04.554"/>
    <p1510:client id="{514C93DB-AACC-9938-BB8E-0D1E32A44D68}" v="8" dt="2025-02-13T06:52:18.517"/>
    <p1510:client id="{5FD6D6C7-1FED-8703-E219-557206F9A51D}" v="462" dt="2025-02-11T22:03:18.717"/>
    <p1510:client id="{652D939E-D575-B850-3253-2796FE144601}" v="49" dt="2025-02-12T00:26:22.654"/>
    <p1510:client id="{6A6DAF08-83CC-435B-0317-C0AC59B0BD9F}" v="93" dt="2025-02-12T20:58:00.542"/>
    <p1510:client id="{AC89A43D-88BE-46DD-1BC3-7A4BA5499D0F}" v="63" dt="2025-02-12T19:32:58.450"/>
    <p1510:client id="{B3009C36-D2B4-8463-0257-FBBFCB3A957C}" v="1029" dt="2025-02-12T17:57:50.043"/>
    <p1510:client id="{C0629315-4B1B-9BC6-9F7A-E73FFC21F415}" v="5" dt="2025-02-12T19:45:30.922"/>
    <p1510:client id="{CD548BD9-4A3C-A264-8542-39DDC8F9704C}" v="2" dt="2025-02-13T05:30:12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qremix/42276507674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colab.research.google.com/drive/1PT2fsIfjWtCwJf8QyaCK0Q4BNW05c--v#scrollTo=cKBa3TiL60S7&amp;line=1&amp;uniqifier=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A city skyline with a bridge and a bridge&#10;&#10;AI-generated content may be incorrect.">
            <a:extLst>
              <a:ext uri="{FF2B5EF4-FFF2-40B4-BE49-F238E27FC236}">
                <a16:creationId xmlns:a16="http://schemas.microsoft.com/office/drawing/2014/main" id="{16178A88-844E-9592-D11F-F2AFE2B1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atin typeface="Sitka Subheading"/>
              </a:rPr>
              <a:t>Best-selling Regions in Edmonton</a:t>
            </a:r>
            <a:br>
              <a:rPr lang="en-US" sz="3100">
                <a:latin typeface="Sitka Subheading"/>
              </a:rPr>
            </a:br>
            <a:r>
              <a:rPr lang="en-US" sz="3100">
                <a:latin typeface="Sitka Subheading"/>
                <a:ea typeface="+mj-lt"/>
                <a:cs typeface="+mj-lt"/>
              </a:rPr>
              <a:t>(clustering</a:t>
            </a:r>
            <a:r>
              <a:rPr lang="en-US" sz="3100" b="0">
                <a:ea typeface="+mj-lt"/>
                <a:cs typeface="+mj-lt"/>
              </a:rPr>
              <a:t>) – Go Auto</a:t>
            </a:r>
            <a:r>
              <a:rPr lang="en-US" sz="3100">
                <a:latin typeface="Sitka Subheading"/>
              </a:rPr>
              <a:t>) </a:t>
            </a: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800">
                <a:latin typeface="Avenir Next LT Pro"/>
              </a:rPr>
              <a:t>CMPT 3830 </a:t>
            </a:r>
          </a:p>
          <a:p>
            <a:pPr algn="r"/>
            <a:r>
              <a:rPr lang="en-US" sz="1800">
                <a:latin typeface="Avenir Next LT Pro"/>
              </a:rPr>
              <a:t>Md Mahbub Mishu</a:t>
            </a:r>
          </a:p>
          <a:p>
            <a:pPr algn="r"/>
            <a:endParaRPr lang="en-US" sz="1800"/>
          </a:p>
        </p:txBody>
      </p:sp>
      <p:pic>
        <p:nvPicPr>
          <p:cNvPr id="8" name="Picture 7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5E684B16-51E2-F912-670F-E9C4039A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127" y="6164348"/>
            <a:ext cx="1612042" cy="697385"/>
          </a:xfrm>
          <a:prstGeom prst="rect">
            <a:avLst/>
          </a:prstGeom>
        </p:spPr>
      </p:pic>
      <p:pic>
        <p:nvPicPr>
          <p:cNvPr id="10" name="Picture 9" descr="A logo of a person&#10;&#10;AI-generated content may be incorrect.">
            <a:extLst>
              <a:ext uri="{FF2B5EF4-FFF2-40B4-BE49-F238E27FC236}">
                <a16:creationId xmlns:a16="http://schemas.microsoft.com/office/drawing/2014/main" id="{6AD2F638-CD8D-9459-8CCC-5B0FA9EF5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87" y="4247"/>
            <a:ext cx="1238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cars&#10;&#10;AI-generated content may be incorrect.">
            <a:extLst>
              <a:ext uri="{FF2B5EF4-FFF2-40B4-BE49-F238E27FC236}">
                <a16:creationId xmlns:a16="http://schemas.microsoft.com/office/drawing/2014/main" id="{CE3E5EBF-365A-8705-C337-B7A64E3B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7D120-A879-3D47-C746-55625D88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Sales Distribution of Top 10 Car Makes Across Cities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8228-282A-5BB1-1368-2AB5DF83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Shows </a:t>
            </a:r>
            <a:r>
              <a:rPr lang="en-US" b="1">
                <a:ea typeface="+mn-lt"/>
                <a:cs typeface="+mn-lt"/>
              </a:rPr>
              <a:t>sales distribution of top 10 car makes</a:t>
            </a:r>
            <a:r>
              <a:rPr lang="en-US">
                <a:ea typeface="+mn-lt"/>
                <a:cs typeface="+mn-lt"/>
              </a:rPr>
              <a:t> across different cities.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Each </a:t>
            </a:r>
            <a:r>
              <a:rPr lang="en-US" b="1">
                <a:ea typeface="+mn-lt"/>
                <a:cs typeface="+mn-lt"/>
              </a:rPr>
              <a:t>color represents a different car make</a:t>
            </a:r>
            <a:r>
              <a:rPr lang="en-US">
                <a:ea typeface="+mn-lt"/>
                <a:cs typeface="+mn-lt"/>
              </a:rPr>
              <a:t> in each city.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Helps identify </a:t>
            </a:r>
            <a:r>
              <a:rPr lang="en-US" b="1">
                <a:ea typeface="+mn-lt"/>
                <a:cs typeface="+mn-lt"/>
              </a:rPr>
              <a:t>regional brand preferences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Useful for </a:t>
            </a:r>
            <a:r>
              <a:rPr lang="en-US" b="1">
                <a:ea typeface="+mn-lt"/>
                <a:cs typeface="+mn-lt"/>
              </a:rPr>
              <a:t>inventory optimization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targeted marketing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3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1D30A-2F4F-E3F6-3F0B-E0004F1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Top 15 postal code with most listing in Edmonton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E8F30-649D-B732-9914-ABA82A1D4F9C}"/>
              </a:ext>
            </a:extLst>
          </p:cNvPr>
          <p:cNvSpPr txBox="1"/>
          <p:nvPr/>
        </p:nvSpPr>
        <p:spPr>
          <a:xfrm>
            <a:off x="6664960" y="2346960"/>
            <a:ext cx="4819903" cy="37754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Displays the </a:t>
            </a:r>
            <a:r>
              <a:rPr lang="en-US" sz="2400" b="1"/>
              <a:t>top 15 postal codes</a:t>
            </a:r>
            <a:r>
              <a:rPr lang="en-US" sz="2400"/>
              <a:t> with the highest number of vehicle listings.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Helps identify </a:t>
            </a:r>
            <a:r>
              <a:rPr lang="en-US" sz="2400" b="1"/>
              <a:t>high-density dealership locations</a:t>
            </a:r>
            <a:r>
              <a:rPr lang="en-US" sz="2400"/>
              <a:t> in Edmonton.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Useful for understanding </a:t>
            </a:r>
            <a:r>
              <a:rPr lang="en-US" sz="2400" b="1"/>
              <a:t>regional sales hotspots</a:t>
            </a:r>
            <a:r>
              <a:rPr lang="en-US" sz="240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numbers and a number of postal codes&#10;&#10;AI-generated content may be incorrect.">
            <a:extLst>
              <a:ext uri="{FF2B5EF4-FFF2-40B4-BE49-F238E27FC236}">
                <a16:creationId xmlns:a16="http://schemas.microsoft.com/office/drawing/2014/main" id="{B6DBE993-67C8-3EAF-1BA3-4E0BC20D0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099" y="2351917"/>
            <a:ext cx="6072012" cy="40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B0FF25-86D8-D4D2-AEDB-D48A24E0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" t="6562" r="17960" b="-233"/>
          <a:stretch/>
        </p:blipFill>
        <p:spPr>
          <a:xfrm>
            <a:off x="-11369" y="871670"/>
            <a:ext cx="8051881" cy="5385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46B0D-F19A-607A-F672-FBA75B9D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10" y="-5063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Price distribution by vehicle Make</a:t>
            </a:r>
          </a:p>
        </p:txBody>
      </p:sp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16EA938-EC0E-609D-7451-939C44C9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144" y="873937"/>
            <a:ext cx="4148074" cy="1967109"/>
          </a:xfrm>
          <a:prstGeom prst="rect">
            <a:avLst/>
          </a:prstGeom>
        </p:spPr>
      </p:pic>
      <p:pic>
        <p:nvPicPr>
          <p:cNvPr id="23" name="Picture 2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5A77098-9087-4B84-56F7-6799A27C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47" b="6170"/>
          <a:stretch/>
        </p:blipFill>
        <p:spPr>
          <a:xfrm>
            <a:off x="8041449" y="2996591"/>
            <a:ext cx="4156947" cy="32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7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7774-2487-657C-6F43-119FBAE2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sz="3700"/>
              <a:t>Mileage distribution for  top 5 postal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9991-56D7-2C17-A55A-DF9D0EEB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986" y="1849121"/>
            <a:ext cx="3660915" cy="413962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Shows </a:t>
            </a:r>
            <a:r>
              <a:rPr lang="en-US" b="1">
                <a:ea typeface="+mn-lt"/>
                <a:cs typeface="+mn-lt"/>
              </a:rPr>
              <a:t>mileage trends across the top 5 high-sales postal codes</a:t>
            </a:r>
            <a:r>
              <a:rPr lang="en-US">
                <a:ea typeface="+mn-lt"/>
                <a:cs typeface="+mn-lt"/>
              </a:rPr>
              <a:t> in Edmonton.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Different postal codes have </a:t>
            </a:r>
            <a:r>
              <a:rPr lang="en-US" b="1">
                <a:ea typeface="+mn-lt"/>
                <a:cs typeface="+mn-lt"/>
              </a:rPr>
              <a:t>varying mileage distributions</a:t>
            </a:r>
            <a:r>
              <a:rPr lang="en-US">
                <a:ea typeface="+mn-lt"/>
                <a:cs typeface="+mn-lt"/>
              </a:rPr>
              <a:t>, indicating different vehicle conditions sold in each area.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Some regions focus on </a:t>
            </a:r>
            <a:r>
              <a:rPr lang="en-US" b="1">
                <a:ea typeface="+mn-lt"/>
                <a:cs typeface="+mn-lt"/>
              </a:rPr>
              <a:t>low-mileage (newer) vehicles</a:t>
            </a:r>
            <a:r>
              <a:rPr lang="en-US">
                <a:ea typeface="+mn-lt"/>
                <a:cs typeface="+mn-lt"/>
              </a:rPr>
              <a:t>, while others have </a:t>
            </a:r>
            <a:r>
              <a:rPr lang="en-US" b="1">
                <a:ea typeface="+mn-lt"/>
                <a:cs typeface="+mn-lt"/>
              </a:rPr>
              <a:t>higher-mileage (used) cars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mileage distribution&#10;&#10;AI-generated content may be incorrect.">
            <a:extLst>
              <a:ext uri="{FF2B5EF4-FFF2-40B4-BE49-F238E27FC236}">
                <a16:creationId xmlns:a16="http://schemas.microsoft.com/office/drawing/2014/main" id="{E95BAD09-C356-24BF-DBF7-685E5E95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" y="1718392"/>
            <a:ext cx="6911491" cy="44673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52D0C-40E6-C0C7-9344-81FDA13C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700">
                <a:latin typeface="Calisto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https://colab.research.google.com/drive/1PT2fsIfjWtCwJf8QyaCK0Q4BNW05c--v#scrollTo=cKBa3TiL60S7&amp;line=1&amp;uniqifier=1</a:t>
            </a:r>
            <a:r>
              <a:rPr lang="en-US" sz="1700">
                <a:latin typeface="Calisto MT"/>
              </a:rPr>
              <a:t> 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D6142-5FED-0D63-4530-7D053EAB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5583" y="5850988"/>
            <a:ext cx="2153787" cy="7468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endParaRPr lang="en-US" sz="2000">
              <a:solidFill>
                <a:schemeClr val="tx1"/>
              </a:solidFill>
            </a:endParaRPr>
          </a:p>
          <a:p>
            <a:pPr algn="r"/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0B54C-F82C-C2BC-4138-7FF08071232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446" t="3150" r="-12374" b="-2783"/>
          <a:stretch/>
        </p:blipFill>
        <p:spPr>
          <a:xfrm>
            <a:off x="1002257" y="468184"/>
            <a:ext cx="11377096" cy="521067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9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CBF67-0CD9-3C83-890E-966DF225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56" y="729691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0DB3-1AD7-E8EE-4ADD-94798873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51" y="2485863"/>
            <a:ext cx="3820199" cy="3393776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Converts categorical values into numerical format for machine learning.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Applied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Label Encoding</a:t>
            </a: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 to the </a:t>
            </a:r>
            <a:r>
              <a:rPr lang="en-US" sz="1800" b="1">
                <a:solidFill>
                  <a:schemeClr val="tx1"/>
                </a:solidFill>
                <a:ea typeface="+mn-lt"/>
                <a:cs typeface="+mn-lt"/>
              </a:rPr>
              <a:t>‘make’</a:t>
            </a: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 column.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Helps analyze best-selling vehicle brands.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Efficient and memory-saving compared to one-hot encoding.</a:t>
            </a:r>
            <a:endParaRPr lang="en-US" sz="18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Encoded data is saved for further analysis.</a:t>
            </a:r>
            <a:endParaRPr lang="en-US" sz="1800">
              <a:solidFill>
                <a:schemeClr val="tx1"/>
              </a:solidFill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code">
            <a:extLst>
              <a:ext uri="{FF2B5EF4-FFF2-40B4-BE49-F238E27FC236}">
                <a16:creationId xmlns:a16="http://schemas.microsoft.com/office/drawing/2014/main" id="{F486386B-60D4-AD9D-52AA-2DBCA13E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6" y="1430648"/>
            <a:ext cx="7353299" cy="38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7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C97D2-AD25-33C6-2FBA-B0D75F0B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/>
              <a:t>Key Insights and Conclusion</a:t>
            </a: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79E0E674-1A9B-22B2-DCB8-8333CFE7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3993"/>
            <a:ext cx="10691265" cy="4247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/>
              <a:t>Key Insights from EDA</a:t>
            </a: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Top-Selling Regions</a:t>
            </a:r>
            <a:r>
              <a:rPr lang="en-US">
                <a:ea typeface="+mn-lt"/>
                <a:cs typeface="+mn-lt"/>
              </a:rPr>
              <a:t>: Certain Edmonton postal codes dominate vehicle sales.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Pricing Trends</a:t>
            </a:r>
            <a:r>
              <a:rPr lang="en-US">
                <a:ea typeface="+mn-lt"/>
                <a:cs typeface="+mn-lt"/>
              </a:rPr>
              <a:t>: Most vehicles are priced under $100K, with some luxury outliers.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Mileage Insights</a:t>
            </a:r>
            <a:r>
              <a:rPr lang="en-US">
                <a:ea typeface="+mn-lt"/>
                <a:cs typeface="+mn-lt"/>
              </a:rPr>
              <a:t>: Some areas specialize in either newer cars with low mileage or used cars with higher mileage.</a:t>
            </a: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Sales Velocity</a:t>
            </a:r>
            <a:r>
              <a:rPr lang="en-US">
                <a:ea typeface="+mn-lt"/>
                <a:cs typeface="+mn-lt"/>
              </a:rPr>
              <a:t>: Most vehicles sell within 50 days, while some take over a year.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Brand Preferences</a:t>
            </a:r>
            <a:r>
              <a:rPr lang="en-US">
                <a:ea typeface="+mn-lt"/>
                <a:cs typeface="+mn-lt"/>
              </a:rPr>
              <a:t>: certain car brands are more popular in specific regions</a:t>
            </a: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In conclusion, </a:t>
            </a:r>
            <a:r>
              <a:rPr lang="en-US">
                <a:ea typeface="+mn-lt"/>
                <a:cs typeface="+mn-lt"/>
              </a:rPr>
              <a:t>our analysis highlighted </a:t>
            </a:r>
            <a:r>
              <a:rPr lang="en-US" b="1">
                <a:ea typeface="+mn-lt"/>
                <a:cs typeface="+mn-lt"/>
              </a:rPr>
              <a:t>key trends </a:t>
            </a:r>
            <a:r>
              <a:rPr lang="en-US">
                <a:ea typeface="+mn-lt"/>
                <a:cs typeface="+mn-lt"/>
              </a:rPr>
              <a:t>in Edmonton’s vehicle sales, </a:t>
            </a:r>
            <a:r>
              <a:rPr lang="en-US" b="1">
                <a:ea typeface="+mn-lt"/>
                <a:cs typeface="+mn-lt"/>
              </a:rPr>
              <a:t>including top-selling regions, pricing patterns, and brand preferences.</a:t>
            </a:r>
            <a:r>
              <a:rPr lang="en-US">
                <a:ea typeface="+mn-lt"/>
                <a:cs typeface="+mn-lt"/>
              </a:rPr>
              <a:t> These findings can help </a:t>
            </a:r>
            <a:r>
              <a:rPr lang="en-US" b="1">
                <a:ea typeface="+mn-lt"/>
                <a:cs typeface="+mn-lt"/>
              </a:rPr>
              <a:t>optimize inventory, refine pricing strategies, and target marketing</a:t>
            </a:r>
            <a:r>
              <a:rPr lang="en-US">
                <a:ea typeface="+mn-lt"/>
                <a:cs typeface="+mn-lt"/>
              </a:rPr>
              <a:t> efforts more effectively.</a:t>
            </a:r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9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E11991EF-8F06-3589-4CC1-2A01B7E5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85" r="25822" b="1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30216-61A9-DE04-433D-5540DC04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CBD1-48D7-7795-9FD9-105C7E9D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713993"/>
            <a:ext cx="6687763" cy="4830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/>
              <a:t>Clustering Analysis</a:t>
            </a:r>
            <a:r>
              <a:rPr lang="en-US"/>
              <a:t> – Identify best-selling regions using </a:t>
            </a:r>
            <a:r>
              <a:rPr lang="en-US" b="1"/>
              <a:t>K-Means or DBSCAN</a:t>
            </a:r>
            <a:r>
              <a:rPr lang="en-US"/>
              <a:t>.</a:t>
            </a:r>
          </a:p>
          <a:p>
            <a:pPr marL="342900" indent="-342900"/>
            <a:r>
              <a:rPr lang="en-US"/>
              <a:t> </a:t>
            </a:r>
            <a:r>
              <a:rPr lang="en-US" b="1"/>
              <a:t>Predictive Modeling</a:t>
            </a:r>
            <a:r>
              <a:rPr lang="en-US"/>
              <a:t> – Use ML models to </a:t>
            </a:r>
            <a:r>
              <a:rPr lang="en-US" b="1"/>
              <a:t>forecast future sales trends </a:t>
            </a:r>
            <a:r>
              <a:rPr lang="en-US"/>
              <a:t>.This will help to make </a:t>
            </a:r>
            <a:r>
              <a:rPr lang="en-US" err="1"/>
              <a:t>proacrive</a:t>
            </a:r>
            <a:r>
              <a:rPr lang="en-US"/>
              <a:t> business decisions.</a:t>
            </a:r>
          </a:p>
          <a:p>
            <a:pPr marL="342900" indent="-342900"/>
            <a:r>
              <a:rPr lang="en-US" b="1"/>
              <a:t>Dashboard Development</a:t>
            </a:r>
            <a:r>
              <a:rPr lang="en-US"/>
              <a:t> – Build an </a:t>
            </a:r>
            <a:r>
              <a:rPr lang="en-US" b="1"/>
              <a:t>interactive Power BI dashboard</a:t>
            </a:r>
            <a:r>
              <a:rPr lang="en-US"/>
              <a:t> for business insights.</a:t>
            </a:r>
          </a:p>
          <a:p>
            <a:pPr marL="342900" indent="-342900"/>
            <a:r>
              <a:rPr lang="en-US" b="1"/>
              <a:t>Implementation &amp; Optimization</a:t>
            </a:r>
            <a:r>
              <a:rPr lang="en-US"/>
              <a:t> – Apply findings to </a:t>
            </a:r>
            <a:r>
              <a:rPr lang="en-US" b="1"/>
              <a:t>enhance pricing, marketing, and inventory strategies</a:t>
            </a:r>
            <a:r>
              <a:rPr lang="en-US"/>
              <a:t>. Ensuring data driven decision making for improved business performance.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0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ADFC-BEE4-9D2D-BCEF-1A0F38F1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Thank 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B99B5-E0F4-6DAB-3A03-5B3407B1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/>
              <a:t>GROUP NAME &amp;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5F74-B18A-6F99-6A1C-DF443A41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60" y="1719073"/>
            <a:ext cx="7078132" cy="43607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/>
              <a:t> </a:t>
            </a:r>
            <a:r>
              <a:rPr lang="en-US" b="1"/>
              <a:t>Cluster Insights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ea typeface="+mn-lt"/>
                <a:cs typeface="+mn-lt"/>
              </a:rPr>
              <a:t> Team Members &amp; Roles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err="1">
                <a:ea typeface="+mn-lt"/>
                <a:cs typeface="+mn-lt"/>
              </a:rPr>
              <a:t>Anmolpreet</a:t>
            </a:r>
            <a:r>
              <a:rPr lang="en-US" b="1">
                <a:ea typeface="+mn-lt"/>
                <a:cs typeface="+mn-lt"/>
              </a:rPr>
              <a:t> Kaur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b="1">
                <a:ea typeface="+mn-lt"/>
                <a:cs typeface="+mn-lt"/>
              </a:rPr>
              <a:t>Team Leader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Manages project workflow, leads Exploratory Data Analysis (EDA), and coordinates with instructor/client.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Gurwinder Kaur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b="1">
                <a:ea typeface="+mn-lt"/>
                <a:cs typeface="+mn-lt"/>
              </a:rPr>
              <a:t>Data Preprocessing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Responsible for cleaning and structuring data for analysis.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b="1" err="1">
                <a:ea typeface="+mn-lt"/>
                <a:cs typeface="+mn-lt"/>
              </a:rPr>
              <a:t>Chahalpreet</a:t>
            </a:r>
            <a:r>
              <a:rPr lang="en-US" b="1">
                <a:ea typeface="+mn-lt"/>
                <a:cs typeface="+mn-lt"/>
              </a:rPr>
              <a:t> Singh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b="1">
                <a:ea typeface="+mn-lt"/>
                <a:cs typeface="+mn-lt"/>
              </a:rPr>
              <a:t>ML Engineer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Implements machine learning models and clustering techniques.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Harinderjeet Singh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b="1">
                <a:ea typeface="+mn-lt"/>
                <a:cs typeface="+mn-lt"/>
              </a:rPr>
              <a:t>Data Visualization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Designs charts, maps, and graphical insights to present findings.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E315F811-E559-3718-AD65-02836D6A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9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4EF6EA-FE9A-50C5-0D70-35E2CBB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300" b="1"/>
              <a:t>Problem Statement: Best Selling Regions (Clustering)</a:t>
            </a:r>
            <a:endParaRPr lang="en-US" sz="3300"/>
          </a:p>
          <a:p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3132-740B-80B4-49D1-FED17222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/>
              <a:t>📍 </a:t>
            </a:r>
            <a:r>
              <a:rPr lang="en-US" sz="2400" b="1"/>
              <a:t>Objective &amp; Approach</a:t>
            </a:r>
            <a:endParaRPr lang="en-US" sz="2400"/>
          </a:p>
          <a:p>
            <a:pPr>
              <a:buNone/>
            </a:pPr>
            <a:r>
              <a:rPr lang="en-US" sz="2400" b="1"/>
              <a:t>Objective: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Analyze vehicle sales trends in Edmonton.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Identify key patterns in pricing, dealership performance, and brand popularity.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Prepare data for future modeling.</a:t>
            </a:r>
          </a:p>
          <a:p>
            <a:pPr indent="0">
              <a:buNone/>
            </a:pPr>
            <a:r>
              <a:rPr lang="en-US" sz="2400" b="1"/>
              <a:t>Approach: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EDA:</a:t>
            </a:r>
            <a:r>
              <a:rPr lang="en-US" sz="2400">
                <a:ea typeface="+mn-lt"/>
                <a:cs typeface="+mn-lt"/>
              </a:rPr>
              <a:t> Data cleaning &amp; visualization.</a:t>
            </a:r>
          </a:p>
          <a:p>
            <a:pPr>
              <a:buFont typeface="Arial"/>
            </a:pPr>
            <a:r>
              <a:rPr lang="en-US" sz="2400" b="1">
                <a:ea typeface="+mn-lt"/>
                <a:cs typeface="+mn-lt"/>
              </a:rPr>
              <a:t>Encoding:</a:t>
            </a:r>
            <a:r>
              <a:rPr lang="en-US" sz="2400">
                <a:ea typeface="+mn-lt"/>
                <a:cs typeface="+mn-lt"/>
              </a:rPr>
              <a:t> Convert categorical features.</a:t>
            </a:r>
          </a:p>
          <a:p>
            <a:pPr>
              <a:buFont typeface="Arial"/>
            </a:pPr>
            <a:r>
              <a:rPr lang="en-US" sz="2400" b="1">
                <a:ea typeface="+mn-lt"/>
                <a:cs typeface="+mn-lt"/>
              </a:rPr>
              <a:t>Feature Selection:</a:t>
            </a:r>
            <a:r>
              <a:rPr lang="en-US" sz="2400">
                <a:ea typeface="+mn-lt"/>
                <a:cs typeface="+mn-lt"/>
              </a:rPr>
              <a:t> Identify key attributes.</a:t>
            </a:r>
          </a:p>
          <a:p>
            <a:pPr>
              <a:buNone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1236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0B31-78A2-141F-D947-DB6497FE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30260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Understanding of the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69C8-7ECD-15C4-7366-7151F29A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3992"/>
            <a:ext cx="10691265" cy="37398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>
                <a:ea typeface="+mn-lt"/>
                <a:cs typeface="+mn-lt"/>
              </a:rPr>
              <a:t>The Go Auto dataset</a:t>
            </a:r>
            <a:r>
              <a:rPr lang="en-US" sz="1800">
                <a:ea typeface="+mn-lt"/>
                <a:cs typeface="+mn-lt"/>
              </a:rPr>
              <a:t> provides detailed information about vehicle sales, dealership locations, and customer preferences. Understanding its structure helps in effective analysis and predictive modeling.</a:t>
            </a:r>
            <a:endParaRPr lang="en-US" sz="1800"/>
          </a:p>
          <a:p>
            <a:pPr>
              <a:buNone/>
            </a:pPr>
            <a:r>
              <a:rPr lang="en-US" sz="1800" b="1"/>
              <a:t>Structure of the Dataset: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🔢 Number of Rows: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145,114</a:t>
            </a:r>
            <a:r>
              <a:rPr lang="en-US" sz="1800">
                <a:ea typeface="+mn-lt"/>
                <a:cs typeface="+mn-lt"/>
              </a:rPr>
              <a:t> (Large dataset with diverse vehicle listings)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📊 Number of Columns: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b="1">
                <a:ea typeface="+mn-lt"/>
                <a:cs typeface="+mn-lt"/>
              </a:rPr>
              <a:t>46</a:t>
            </a:r>
            <a:r>
              <a:rPr lang="en-US" sz="1800">
                <a:ea typeface="+mn-lt"/>
                <a:cs typeface="+mn-lt"/>
              </a:rPr>
              <a:t> (Rich feature set for analysis)</a:t>
            </a:r>
            <a:endParaRPr lang="en-US" sz="1800"/>
          </a:p>
          <a:p>
            <a:pPr marL="0" indent="0">
              <a:buNone/>
            </a:pPr>
            <a:r>
              <a:rPr lang="en-US" sz="1800" b="1"/>
              <a:t>Key Data Categories: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🚗 </a:t>
            </a:r>
            <a:r>
              <a:rPr lang="en-US" sz="1800" b="1">
                <a:ea typeface="+mn-lt"/>
                <a:cs typeface="+mn-lt"/>
              </a:rPr>
              <a:t>Vehicle Attributes: </a:t>
            </a:r>
            <a:r>
              <a:rPr lang="en-US" sz="1800">
                <a:ea typeface="+mn-lt"/>
                <a:cs typeface="+mn-lt"/>
              </a:rPr>
              <a:t>Make, Model, Year, Mileage, Fuel Type, Drivetrain, VIN-based details like Wheelbase, Engine Type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💰 </a:t>
            </a:r>
            <a:r>
              <a:rPr lang="en-US" sz="1800" b="1">
                <a:ea typeface="+mn-lt"/>
                <a:cs typeface="+mn-lt"/>
              </a:rPr>
              <a:t>Sales Data: </a:t>
            </a:r>
            <a:r>
              <a:rPr lang="en-US" sz="1800">
                <a:ea typeface="+mn-lt"/>
                <a:cs typeface="+mn-lt"/>
              </a:rPr>
              <a:t>Price, Days on Market, Total Gross Sales. Customer demand trends.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📍 </a:t>
            </a:r>
            <a:r>
              <a:rPr lang="en-US" sz="1800" b="1">
                <a:ea typeface="+mn-lt"/>
                <a:cs typeface="+mn-lt"/>
              </a:rPr>
              <a:t>Dealer &amp; Location Information: </a:t>
            </a:r>
            <a:r>
              <a:rPr lang="en-US" sz="1800">
                <a:ea typeface="+mn-lt"/>
                <a:cs typeface="+mn-lt"/>
              </a:rPr>
              <a:t>Dealer City, Province, Postal Code. Helps in </a:t>
            </a:r>
            <a:r>
              <a:rPr lang="en-US" sz="1800" b="1">
                <a:ea typeface="+mn-lt"/>
                <a:cs typeface="+mn-lt"/>
              </a:rPr>
              <a:t>geographical clustering</a:t>
            </a:r>
            <a:r>
              <a:rPr lang="en-US" sz="1800">
                <a:ea typeface="+mn-lt"/>
                <a:cs typeface="+mn-lt"/>
              </a:rPr>
              <a:t> for sales optimization</a:t>
            </a:r>
            <a:endParaRPr lang="en-US" sz="1800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931A-6D34-89F6-AFB0-1E6C302E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776" y="-4175"/>
            <a:ext cx="6586171" cy="84830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Overview of EDA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A330-2974-9DE9-F66E-C8B458CB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707" y="718868"/>
            <a:ext cx="5531898" cy="5326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Before applying machine learning models, we performed </a:t>
            </a:r>
            <a:r>
              <a:rPr lang="en-US" b="1">
                <a:ea typeface="+mn-lt"/>
                <a:cs typeface="+mn-lt"/>
              </a:rPr>
              <a:t>Exploratory Data Analysis (EDA)</a:t>
            </a:r>
            <a:r>
              <a:rPr lang="en-US">
                <a:ea typeface="+mn-lt"/>
                <a:cs typeface="+mn-lt"/>
              </a:rPr>
              <a:t> to understand trends, patterns, and relationships in the dataset."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"EDA helps in </a:t>
            </a:r>
            <a:r>
              <a:rPr lang="en-US" b="1">
                <a:ea typeface="+mn-lt"/>
                <a:cs typeface="+mn-lt"/>
              </a:rPr>
              <a:t>data cleaning, feature selection, and identifying anomalies</a:t>
            </a:r>
            <a:r>
              <a:rPr lang="en-US">
                <a:ea typeface="+mn-lt"/>
                <a:cs typeface="+mn-lt"/>
              </a:rPr>
              <a:t> that could impact predictions."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Code breakdown: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Price Handling</a:t>
            </a:r>
            <a:r>
              <a:rPr lang="en-US">
                <a:ea typeface="+mn-lt"/>
                <a:cs typeface="+mn-lt"/>
              </a:rPr>
              <a:t>: Replacing zero values with the median price.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Certified Column Encoding</a:t>
            </a:r>
            <a:r>
              <a:rPr lang="en-US">
                <a:ea typeface="+mn-lt"/>
                <a:cs typeface="+mn-lt"/>
              </a:rPr>
              <a:t>: Converting numerical values (0,1) to categorical labels (‘No’, ‘Yes’).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55F9E0EB-4FE5-D4FB-113C-D213C49F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6" y="4622243"/>
            <a:ext cx="6084725" cy="1418085"/>
          </a:xfrm>
          <a:prstGeom prst="rect">
            <a:avLst/>
          </a:prstGeom>
        </p:spPr>
      </p:pic>
      <p:pic>
        <p:nvPicPr>
          <p:cNvPr id="12" name="Picture 11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32AE62AA-3FBA-399E-F08D-06D5FE53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7" y="838128"/>
            <a:ext cx="5808962" cy="33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9E7F84CA-0AE6-712C-439F-0A35A053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05" r="5405"/>
          <a:stretch/>
        </p:blipFill>
        <p:spPr>
          <a:xfrm>
            <a:off x="5496440" y="426367"/>
            <a:ext cx="6495042" cy="5419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C12226-6A6E-BF14-3535-12C9D89F104D}"/>
              </a:ext>
            </a:extLst>
          </p:cNvPr>
          <p:cNvSpPr txBox="1"/>
          <p:nvPr/>
        </p:nvSpPr>
        <p:spPr>
          <a:xfrm>
            <a:off x="704088" y="914400"/>
            <a:ext cx="5394317" cy="9510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spc="30">
                <a:latin typeface="+mj-lt"/>
                <a:ea typeface="+mj-ea"/>
                <a:cs typeface="+mj-cs"/>
              </a:rPr>
              <a:t>Distribution of Car Makes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 cap="all" spc="30"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3EE67-244A-D490-9291-0906833EDF13}"/>
              </a:ext>
            </a:extLst>
          </p:cNvPr>
          <p:cNvSpPr txBox="1"/>
          <p:nvPr/>
        </p:nvSpPr>
        <p:spPr>
          <a:xfrm>
            <a:off x="704088" y="1710267"/>
            <a:ext cx="4801651" cy="44446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Displays </a:t>
            </a:r>
            <a:r>
              <a:rPr lang="en-US" sz="2400" b="1"/>
              <a:t>total proportion of sales for the car brands</a:t>
            </a:r>
            <a:r>
              <a:rPr lang="en-US" sz="240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Highlights </a:t>
            </a:r>
            <a:r>
              <a:rPr lang="en-US" sz="2400" b="1"/>
              <a:t>Ford is most popular car makes</a:t>
            </a:r>
            <a:r>
              <a:rPr lang="en-US" sz="2400"/>
              <a:t> across all cities.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Helps dealerships </a:t>
            </a:r>
            <a:r>
              <a:rPr lang="en-US" sz="2400" b="1"/>
              <a:t>focus on high-selling brands</a:t>
            </a:r>
            <a:r>
              <a:rPr lang="en-US" sz="240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Useful for </a:t>
            </a:r>
            <a:r>
              <a:rPr lang="en-US" sz="2400" b="1"/>
              <a:t>negotiating supplier deals</a:t>
            </a:r>
            <a:r>
              <a:rPr lang="en-US" sz="2400"/>
              <a:t> and adjusting stock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4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graph of a number of days&#10;&#10;AI-generated content may be incorrect.">
            <a:extLst>
              <a:ext uri="{FF2B5EF4-FFF2-40B4-BE49-F238E27FC236}">
                <a16:creationId xmlns:a16="http://schemas.microsoft.com/office/drawing/2014/main" id="{52CCB62C-CE7A-E9EB-A4F3-0EBCD260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3" y="1034803"/>
            <a:ext cx="3980496" cy="32864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mileage distribution of vehicles&#10;&#10;AI-generated content may be incorrect.">
            <a:extLst>
              <a:ext uri="{FF2B5EF4-FFF2-40B4-BE49-F238E27FC236}">
                <a16:creationId xmlns:a16="http://schemas.microsoft.com/office/drawing/2014/main" id="{842C1A2E-481D-24B7-3C73-0D03859E4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111" y="1029769"/>
            <a:ext cx="3543828" cy="328624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price distribution&#10;&#10;AI-generated content may be incorrect.">
            <a:extLst>
              <a:ext uri="{FF2B5EF4-FFF2-40B4-BE49-F238E27FC236}">
                <a16:creationId xmlns:a16="http://schemas.microsoft.com/office/drawing/2014/main" id="{16BB9F6A-275C-D6C2-FD19-6FA9A4B14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1" y="1147514"/>
            <a:ext cx="4096056" cy="3165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0AF7C-6781-6431-3963-290E9FBBF4A3}"/>
              </a:ext>
            </a:extLst>
          </p:cNvPr>
          <p:cNvSpPr txBox="1"/>
          <p:nvPr/>
        </p:nvSpPr>
        <p:spPr>
          <a:xfrm>
            <a:off x="8049283" y="4316324"/>
            <a:ext cx="3671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/>
              <a:t>This histogram shows the </a:t>
            </a:r>
            <a:r>
              <a:rPr lang="en-US" sz="1600" b="1"/>
              <a:t>distribution of vehicle prices</a:t>
            </a:r>
            <a:r>
              <a:rPr lang="en-US" sz="1600"/>
              <a:t> in our dataset."</a:t>
            </a:r>
          </a:p>
          <a:p>
            <a:pPr marL="171450" indent="-171450">
              <a:buFont typeface="Arial"/>
              <a:buChar char="•"/>
            </a:pPr>
            <a:endParaRPr lang="en-US" sz="1600"/>
          </a:p>
          <a:p>
            <a:pPr marL="171450" indent="-171450">
              <a:buFont typeface="Arial"/>
              <a:buChar char="•"/>
            </a:pPr>
            <a:r>
              <a:rPr lang="en-US" sz="1600"/>
              <a:t>"Luxury and high-priced vehicles are fewer, which suggests that most buyers prefer budget-friendly options."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88F85-C69B-9719-D39C-DB5BB119EB8B}"/>
              </a:ext>
            </a:extLst>
          </p:cNvPr>
          <p:cNvSpPr txBox="1"/>
          <p:nvPr/>
        </p:nvSpPr>
        <p:spPr>
          <a:xfrm>
            <a:off x="4236233" y="4457435"/>
            <a:ext cx="36779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/>
              <a:t>"This graph shows the distribution of vehicle mileage across our dataset."</a:t>
            </a:r>
          </a:p>
          <a:p>
            <a:pPr marL="171450" indent="-171450">
              <a:buFont typeface="Arial"/>
              <a:buChar char="•"/>
            </a:pPr>
            <a:endParaRPr lang="en-US" sz="1600"/>
          </a:p>
          <a:p>
            <a:pPr marL="171450" indent="-171450">
              <a:buFont typeface="Arial"/>
              <a:buChar char="•"/>
            </a:pPr>
            <a:r>
              <a:rPr lang="en-US" sz="1600"/>
              <a:t>"Most vehicles have mileage under 100,000 km, but we see a few extreme cases exceeding 200,000 km."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092AD-8435-4525-EB33-A28707A459BF}"/>
              </a:ext>
            </a:extLst>
          </p:cNvPr>
          <p:cNvSpPr txBox="1"/>
          <p:nvPr/>
        </p:nvSpPr>
        <p:spPr>
          <a:xfrm>
            <a:off x="-3585" y="4457434"/>
            <a:ext cx="4165752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/>
              <a:t>"This chart shows how long vehicles stay on the market before being sold."</a:t>
            </a:r>
          </a:p>
          <a:p>
            <a:pPr marL="171450" indent="-171450">
              <a:buFont typeface="Arial"/>
              <a:buChar char="•"/>
            </a:pPr>
            <a:r>
              <a:rPr lang="en-US" sz="1600"/>
              <a:t>"Most vehicles sell within 50 days, but some remain unsold for over a year."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680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rrelation of key variables &#10;">
            <a:extLst>
              <a:ext uri="{FF2B5EF4-FFF2-40B4-BE49-F238E27FC236}">
                <a16:creationId xmlns:a16="http://schemas.microsoft.com/office/drawing/2014/main" id="{21342DBA-C268-AE95-2B99-08D02B0D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4AAEB-2712-8E80-A5BE-C0155E4B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7" y="914400"/>
            <a:ext cx="4792878" cy="936978"/>
          </a:xfrm>
        </p:spPr>
        <p:txBody>
          <a:bodyPr>
            <a:normAutofit fontScale="90000"/>
          </a:bodyPr>
          <a:lstStyle/>
          <a:p>
            <a:r>
              <a:rPr lang="en-US" sz="3600">
                <a:ea typeface="+mj-lt"/>
                <a:cs typeface="+mj-lt"/>
              </a:rPr>
              <a:t>Correlation Heatmap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60CA-7DC9-94A6-0BA8-4D245457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89" y="1540934"/>
            <a:ext cx="4053762" cy="46139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"This heatmap shows how different features </a:t>
            </a:r>
            <a:r>
              <a:rPr lang="en-US" sz="2400" b="1">
                <a:ea typeface="+mn-lt"/>
                <a:cs typeface="+mn-lt"/>
              </a:rPr>
              <a:t>correlate with each other</a:t>
            </a:r>
            <a:r>
              <a:rPr lang="en-US" sz="2400">
                <a:ea typeface="+mn-lt"/>
                <a:cs typeface="+mn-lt"/>
              </a:rPr>
              <a:t>."</a:t>
            </a:r>
            <a:endParaRPr lang="en-US"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"</a:t>
            </a:r>
            <a:r>
              <a:rPr lang="en-US" sz="2400" b="1">
                <a:ea typeface="+mn-lt"/>
                <a:cs typeface="+mn-lt"/>
              </a:rPr>
              <a:t>Strong negative correlation (-0.84) between mileage and model year</a:t>
            </a:r>
            <a:r>
              <a:rPr lang="en-US" sz="2400">
                <a:ea typeface="+mn-lt"/>
                <a:cs typeface="+mn-lt"/>
              </a:rPr>
              <a:t> suggests that newer cars have lower mileage."</a:t>
            </a:r>
            <a:endParaRPr lang="en-US" sz="24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"</a:t>
            </a:r>
            <a:r>
              <a:rPr lang="en-US" sz="2400" b="1">
                <a:ea typeface="+mn-lt"/>
                <a:cs typeface="+mn-lt"/>
              </a:rPr>
              <a:t>Price has weak correlation with mileage</a:t>
            </a:r>
            <a:r>
              <a:rPr lang="en-US" sz="2400">
                <a:ea typeface="+mn-lt"/>
                <a:cs typeface="+mn-lt"/>
              </a:rPr>
              <a:t>, meaning that price is influenced by other factors like brand and condition."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endParaRPr lang="en-US" sz="2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03E81-7E00-A482-4CE7-6B3D4937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A2F46-6CC6-EDF2-352B-88DA1B7A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4" y="914400"/>
            <a:ext cx="5154429" cy="1473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ea typeface="+mj-lt"/>
                <a:cs typeface="+mj-lt"/>
              </a:rPr>
              <a:t>Total Price Distribution by dealer city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7336-CB75-5DAC-EF1A-71F4C64F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44" y="1936045"/>
            <a:ext cx="4364207" cy="421888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"This histogram displays the </a:t>
            </a:r>
            <a:r>
              <a:rPr lang="en-US" b="1">
                <a:ea typeface="+mn-lt"/>
                <a:cs typeface="+mn-lt"/>
              </a:rPr>
              <a:t>total price of all vehicles sold in each dealer city</a:t>
            </a:r>
            <a:r>
              <a:rPr lang="en-US">
                <a:ea typeface="+mn-lt"/>
                <a:cs typeface="+mn-lt"/>
              </a:rPr>
              <a:t>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"Each bar represents the </a:t>
            </a:r>
            <a:r>
              <a:rPr lang="en-US" b="1">
                <a:ea typeface="+mn-lt"/>
                <a:cs typeface="+mn-lt"/>
              </a:rPr>
              <a:t>sum of vehicle prices</a:t>
            </a:r>
            <a:r>
              <a:rPr lang="en-US">
                <a:ea typeface="+mn-lt"/>
                <a:cs typeface="+mn-lt"/>
              </a:rPr>
              <a:t> from dealerships in that city."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📊 </a:t>
            </a:r>
            <a:r>
              <a:rPr lang="en-US" b="1">
                <a:ea typeface="+mn-lt"/>
                <a:cs typeface="+mn-lt"/>
              </a:rPr>
              <a:t>Key Insights: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"Some cities have significantly </a:t>
            </a:r>
            <a:r>
              <a:rPr lang="en-US" b="1">
                <a:ea typeface="+mn-lt"/>
                <a:cs typeface="+mn-lt"/>
              </a:rPr>
              <a:t>higher total sales revenue</a:t>
            </a:r>
            <a:r>
              <a:rPr lang="en-US">
                <a:ea typeface="+mn-lt"/>
                <a:cs typeface="+mn-lt"/>
              </a:rPr>
              <a:t> than others."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"This suggests that </a:t>
            </a:r>
            <a:r>
              <a:rPr lang="en-US" b="1">
                <a:ea typeface="+mn-lt"/>
                <a:cs typeface="+mn-lt"/>
              </a:rPr>
              <a:t>certain cities have larger dealerships, stronger demand, or more high-end vehicle sales</a:t>
            </a:r>
            <a:r>
              <a:rPr lang="en-US">
                <a:ea typeface="+mn-lt"/>
                <a:cs typeface="+mn-lt"/>
              </a:rPr>
              <a:t>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3016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5EF1F4472A140A875F60259B53D62" ma:contentTypeVersion="13" ma:contentTypeDescription="Create a new document." ma:contentTypeScope="" ma:versionID="2c12b6b6f9744f22c715ada055f044f0">
  <xsd:schema xmlns:xsd="http://www.w3.org/2001/XMLSchema" xmlns:xs="http://www.w3.org/2001/XMLSchema" xmlns:p="http://schemas.microsoft.com/office/2006/metadata/properties" xmlns:ns3="583a85bb-c362-430f-ae11-41240a31411f" xmlns:ns4="50bfacf1-27d2-4aa0-9bb0-8c99a67730d0" targetNamespace="http://schemas.microsoft.com/office/2006/metadata/properties" ma:root="true" ma:fieldsID="ce9edab259dad271b18b8eeb7acc3531" ns3:_="" ns4:_="">
    <xsd:import namespace="583a85bb-c362-430f-ae11-41240a31411f"/>
    <xsd:import namespace="50bfacf1-27d2-4aa0-9bb0-8c99a67730d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a85bb-c362-430f-ae11-41240a31411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facf1-27d2-4aa0-9bb0-8c99a67730d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3a85bb-c362-430f-ae11-41240a31411f" xsi:nil="true"/>
  </documentManagement>
</p:properties>
</file>

<file path=customXml/itemProps1.xml><?xml version="1.0" encoding="utf-8"?>
<ds:datastoreItem xmlns:ds="http://schemas.openxmlformats.org/officeDocument/2006/customXml" ds:itemID="{AFB24150-F2F2-4883-B683-C1A6FCA933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AA6E11-C55E-4CCA-AC43-687B51D5B49A}">
  <ds:schemaRefs>
    <ds:schemaRef ds:uri="50bfacf1-27d2-4aa0-9bb0-8c99a67730d0"/>
    <ds:schemaRef ds:uri="583a85bb-c362-430f-ae11-41240a3141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FE9165-B1DD-4EAC-9D10-7088408B0106}">
  <ds:schemaRefs>
    <ds:schemaRef ds:uri="50bfacf1-27d2-4aa0-9bb0-8c99a67730d0"/>
    <ds:schemaRef ds:uri="583a85bb-c362-430f-ae11-41240a3141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ChronicleVTI</vt:lpstr>
      <vt:lpstr>Best-selling Regions in Edmonton (clustering) – Go Auto) </vt:lpstr>
      <vt:lpstr>GROUP NAME &amp; MEMBERS</vt:lpstr>
      <vt:lpstr>Problem Statement: Best Selling Regions (Clustering) </vt:lpstr>
      <vt:lpstr>Understanding of the Dataset</vt:lpstr>
      <vt:lpstr>Overview of EDA</vt:lpstr>
      <vt:lpstr>PowerPoint Presentation</vt:lpstr>
      <vt:lpstr>PowerPoint Presentation</vt:lpstr>
      <vt:lpstr>Correlation Heatmap</vt:lpstr>
      <vt:lpstr>Total Price Distribution by dealer city </vt:lpstr>
      <vt:lpstr>Sales Distribution of Top 10 Car Makes Across Cities</vt:lpstr>
      <vt:lpstr>Top 15 postal code with most listing in Edmonton</vt:lpstr>
      <vt:lpstr>Price distribution by vehicle Make</vt:lpstr>
      <vt:lpstr>Mileage distribution for  top 5 postal codes</vt:lpstr>
      <vt:lpstr>https://colab.research.google.com/drive/1PT2fsIfjWtCwJf8QyaCK0Q4BNW05c--v#scrollTo=cKBa3TiL60S7&amp;line=1&amp;uniqifier=1 </vt:lpstr>
      <vt:lpstr>encoding</vt:lpstr>
      <vt:lpstr>Key Insights and Conclusion</vt:lpstr>
      <vt:lpstr>Next steps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 Dhillon</dc:creator>
  <cp:revision>24</cp:revision>
  <dcterms:created xsi:type="dcterms:W3CDTF">2025-02-11T20:02:45Z</dcterms:created>
  <dcterms:modified xsi:type="dcterms:W3CDTF">2025-02-13T06:52:48Z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2025-02-11T20:02:52Z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57d0ee88-8746-4dcd-995c-c5e2edc7c12c</vt:lpwstr>
  </property>
  <property fmtid="{D5CDD505-2E9C-101B-9397-08002B2CF9AE}" pid="8" name="MSIP_Label_724e6ac5-0e84-491c-8838-b11844917f54_ContentBits">
    <vt:lpwstr>0</vt:lpwstr>
  </property>
  <property fmtid="{D5CDD505-2E9C-101B-9397-08002B2CF9AE}" pid="9" name="MSIP_Label_724e6ac5-0e84-491c-8838-b11844917f54_Tag">
    <vt:lpwstr>10, 3, 0, 2</vt:lpwstr>
  </property>
  <property fmtid="{D5CDD505-2E9C-101B-9397-08002B2CF9AE}" pid="10" name="ContentTypeId">
    <vt:lpwstr>0x010100B135EF1F4472A140A875F60259B53D62</vt:lpwstr>
  </property>
</Properties>
</file>