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8"/>
  </p:notesMasterIdLst>
  <p:handoutMasterIdLst>
    <p:handoutMasterId r:id="rId119"/>
  </p:handoutMasterIdLst>
  <p:sldIdLst>
    <p:sldId id="504" r:id="rId2"/>
    <p:sldId id="505" r:id="rId3"/>
    <p:sldId id="506" r:id="rId4"/>
    <p:sldId id="509" r:id="rId5"/>
    <p:sldId id="510" r:id="rId6"/>
    <p:sldId id="359" r:id="rId7"/>
    <p:sldId id="500" r:id="rId8"/>
    <p:sldId id="501" r:id="rId9"/>
    <p:sldId id="452" r:id="rId10"/>
    <p:sldId id="453" r:id="rId11"/>
    <p:sldId id="360" r:id="rId12"/>
    <p:sldId id="455" r:id="rId13"/>
    <p:sldId id="457" r:id="rId14"/>
    <p:sldId id="456" r:id="rId15"/>
    <p:sldId id="516" r:id="rId16"/>
    <p:sldId id="512" r:id="rId17"/>
    <p:sldId id="513" r:id="rId18"/>
    <p:sldId id="515" r:id="rId19"/>
    <p:sldId id="511" r:id="rId20"/>
    <p:sldId id="361" r:id="rId21"/>
    <p:sldId id="448"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9" r:id="rId37"/>
    <p:sldId id="411" r:id="rId38"/>
    <p:sldId id="412" r:id="rId39"/>
    <p:sldId id="414" r:id="rId40"/>
    <p:sldId id="415" r:id="rId41"/>
    <p:sldId id="416" r:id="rId42"/>
    <p:sldId id="417" r:id="rId43"/>
    <p:sldId id="418" r:id="rId44"/>
    <p:sldId id="419" r:id="rId45"/>
    <p:sldId id="420" r:id="rId46"/>
    <p:sldId id="421" r:id="rId47"/>
    <p:sldId id="422" r:id="rId48"/>
    <p:sldId id="423"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9" r:id="rId71"/>
    <p:sldId id="520" r:id="rId72"/>
    <p:sldId id="517" r:id="rId73"/>
    <p:sldId id="518" r:id="rId74"/>
    <p:sldId id="519" r:id="rId75"/>
    <p:sldId id="484" r:id="rId76"/>
    <p:sldId id="503" r:id="rId77"/>
    <p:sldId id="502" r:id="rId78"/>
    <p:sldId id="458" r:id="rId79"/>
    <p:sldId id="459" r:id="rId80"/>
    <p:sldId id="460" r:id="rId81"/>
    <p:sldId id="461" r:id="rId82"/>
    <p:sldId id="462" r:id="rId83"/>
    <p:sldId id="463" r:id="rId84"/>
    <p:sldId id="464" r:id="rId85"/>
    <p:sldId id="465" r:id="rId86"/>
    <p:sldId id="466" r:id="rId87"/>
    <p:sldId id="522" r:id="rId88"/>
    <p:sldId id="523" r:id="rId89"/>
    <p:sldId id="467" r:id="rId90"/>
    <p:sldId id="468" r:id="rId91"/>
    <p:sldId id="469" r:id="rId92"/>
    <p:sldId id="470" r:id="rId93"/>
    <p:sldId id="471" r:id="rId94"/>
    <p:sldId id="472" r:id="rId95"/>
    <p:sldId id="473" r:id="rId96"/>
    <p:sldId id="474" r:id="rId97"/>
    <p:sldId id="475" r:id="rId98"/>
    <p:sldId id="476" r:id="rId99"/>
    <p:sldId id="477" r:id="rId100"/>
    <p:sldId id="478" r:id="rId101"/>
    <p:sldId id="479" r:id="rId102"/>
    <p:sldId id="480" r:id="rId103"/>
    <p:sldId id="481" r:id="rId104"/>
    <p:sldId id="486" r:id="rId105"/>
    <p:sldId id="487" r:id="rId106"/>
    <p:sldId id="488" r:id="rId107"/>
    <p:sldId id="489" r:id="rId108"/>
    <p:sldId id="490" r:id="rId109"/>
    <p:sldId id="491" r:id="rId110"/>
    <p:sldId id="492" r:id="rId111"/>
    <p:sldId id="493" r:id="rId112"/>
    <p:sldId id="495" r:id="rId113"/>
    <p:sldId id="496" r:id="rId114"/>
    <p:sldId id="497" r:id="rId115"/>
    <p:sldId id="498" r:id="rId116"/>
    <p:sldId id="521" r:id="rId1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8080"/>
    <a:srgbClr val="CC0000"/>
    <a:srgbClr val="006699"/>
    <a:srgbClr val="0000FF"/>
    <a:srgbClr val="0066FF"/>
    <a:srgbClr val="DD0111"/>
    <a:srgbClr val="99003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autoAdjust="0"/>
    <p:restoredTop sz="94632" autoAdjust="0"/>
  </p:normalViewPr>
  <p:slideViewPr>
    <p:cSldViewPr snapToGrid="0">
      <p:cViewPr varScale="1">
        <p:scale>
          <a:sx n="72" d="100"/>
          <a:sy n="72" d="100"/>
        </p:scale>
        <p:origin x="618"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31"/>
    </p:cViewPr>
  </p:sorterViewPr>
  <p:notesViewPr>
    <p:cSldViewPr snapToGrid="0">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a:t>Insertion Sort</a:t>
            </a:r>
          </a:p>
        </c:rich>
      </c:tx>
      <c:overlay val="0"/>
    </c:title>
    <c:autoTitleDeleted val="0"/>
    <c:plotArea>
      <c:layout/>
      <c:scatterChart>
        <c:scatterStyle val="lineMarker"/>
        <c:varyColors val="0"/>
        <c:ser>
          <c:idx val="0"/>
          <c:order val="0"/>
          <c:tx>
            <c:strRef>
              <c:f>Sheet1!$B$3</c:f>
              <c:strCache>
                <c:ptCount val="1"/>
                <c:pt idx="0">
                  <c:v>time</c:v>
                </c:pt>
              </c:strCache>
            </c:strRef>
          </c:tx>
          <c:spPr>
            <a:ln w="28575">
              <a:noFill/>
            </a:ln>
          </c:spPr>
          <c:trendline>
            <c:trendlineType val="poly"/>
            <c:order val="2"/>
            <c:dispRSqr val="1"/>
            <c:dispEq val="1"/>
            <c:trendlineLbl>
              <c:numFmt formatCode="General" sourceLinked="0"/>
            </c:trendlineLbl>
          </c:trendline>
          <c:xVal>
            <c:numRef>
              <c:f>Sheet1!$A$4:$A$10</c:f>
              <c:numCache>
                <c:formatCode>General</c:formatCode>
                <c:ptCount val="7"/>
                <c:pt idx="0">
                  <c:v>100</c:v>
                </c:pt>
                <c:pt idx="1">
                  <c:v>150</c:v>
                </c:pt>
                <c:pt idx="2">
                  <c:v>200</c:v>
                </c:pt>
                <c:pt idx="3">
                  <c:v>250</c:v>
                </c:pt>
                <c:pt idx="4">
                  <c:v>300</c:v>
                </c:pt>
                <c:pt idx="5">
                  <c:v>350</c:v>
                </c:pt>
                <c:pt idx="6">
                  <c:v>400</c:v>
                </c:pt>
              </c:numCache>
            </c:numRef>
          </c:xVal>
          <c:yVal>
            <c:numRef>
              <c:f>Sheet1!$B$4:$B$10</c:f>
              <c:numCache>
                <c:formatCode>General</c:formatCode>
                <c:ptCount val="7"/>
                <c:pt idx="0">
                  <c:v>190</c:v>
                </c:pt>
                <c:pt idx="1">
                  <c:v>445</c:v>
                </c:pt>
                <c:pt idx="2">
                  <c:v>810</c:v>
                </c:pt>
                <c:pt idx="3">
                  <c:v>1250</c:v>
                </c:pt>
                <c:pt idx="4">
                  <c:v>1775</c:v>
                </c:pt>
                <c:pt idx="5">
                  <c:v>2508</c:v>
                </c:pt>
                <c:pt idx="6">
                  <c:v>3173</c:v>
                </c:pt>
              </c:numCache>
            </c:numRef>
          </c:yVal>
          <c:smooth val="0"/>
          <c:extLst>
            <c:ext xmlns:c16="http://schemas.microsoft.com/office/drawing/2014/chart" uri="{C3380CC4-5D6E-409C-BE32-E72D297353CC}">
              <c16:uniqueId val="{00000001-6527-4B95-940B-C1B8872EF92E}"/>
            </c:ext>
          </c:extLst>
        </c:ser>
        <c:dLbls>
          <c:showLegendKey val="0"/>
          <c:showVal val="0"/>
          <c:showCatName val="0"/>
          <c:showSerName val="0"/>
          <c:showPercent val="0"/>
          <c:showBubbleSize val="0"/>
        </c:dLbls>
        <c:axId val="307775400"/>
        <c:axId val="307775792"/>
      </c:scatterChart>
      <c:valAx>
        <c:axId val="307775400"/>
        <c:scaling>
          <c:orientation val="minMax"/>
        </c:scaling>
        <c:delete val="0"/>
        <c:axPos val="b"/>
        <c:title>
          <c:tx>
            <c:rich>
              <a:bodyPr/>
              <a:lstStyle/>
              <a:p>
                <a:pPr>
                  <a:defRPr/>
                </a:pPr>
                <a:r>
                  <a:rPr lang="en-US"/>
                  <a:t>n</a:t>
                </a:r>
              </a:p>
            </c:rich>
          </c:tx>
          <c:overlay val="0"/>
        </c:title>
        <c:numFmt formatCode="General" sourceLinked="1"/>
        <c:majorTickMark val="out"/>
        <c:minorTickMark val="none"/>
        <c:tickLblPos val="nextTo"/>
        <c:crossAx val="307775792"/>
        <c:crosses val="autoZero"/>
        <c:crossBetween val="midCat"/>
      </c:valAx>
      <c:valAx>
        <c:axId val="307775792"/>
        <c:scaling>
          <c:orientation val="minMax"/>
        </c:scaling>
        <c:delete val="0"/>
        <c:axPos val="l"/>
        <c:majorGridlines/>
        <c:title>
          <c:tx>
            <c:rich>
              <a:bodyPr rot="0" vert="horz"/>
              <a:lstStyle/>
              <a:p>
                <a:pPr>
                  <a:defRPr/>
                </a:pPr>
                <a:r>
                  <a:rPr lang="en-US"/>
                  <a:t>time millseconds</a:t>
                </a:r>
              </a:p>
            </c:rich>
          </c:tx>
          <c:overlay val="0"/>
        </c:title>
        <c:numFmt formatCode="General" sourceLinked="1"/>
        <c:majorTickMark val="out"/>
        <c:minorTickMark val="none"/>
        <c:tickLblPos val="nextTo"/>
        <c:crossAx val="307775400"/>
        <c:crosses val="autoZero"/>
        <c:crossBetween val="midCat"/>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en-US"/>
          </a:p>
        </p:txBody>
      </p:sp>
      <p:sp>
        <p:nvSpPr>
          <p:cNvPr id="1966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en-US"/>
          </a:p>
        </p:txBody>
      </p:sp>
      <p:sp>
        <p:nvSpPr>
          <p:cNvPr id="1966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en-US"/>
          </a:p>
        </p:txBody>
      </p:sp>
      <p:sp>
        <p:nvSpPr>
          <p:cNvPr id="1966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BAD4493-9EFC-4E72-A6E2-3E11F6D746D4}" type="slidenum">
              <a:rPr lang="en-US" altLang="en-US"/>
              <a:pPr>
                <a:defRPr/>
              </a:pPr>
              <a:t>‹#›</a:t>
            </a:fld>
            <a:endParaRPr lang="en-US" altLang="en-US"/>
          </a:p>
        </p:txBody>
      </p:sp>
    </p:spTree>
    <p:extLst>
      <p:ext uri="{BB962C8B-B14F-4D97-AF65-F5344CB8AC3E}">
        <p14:creationId xmlns:p14="http://schemas.microsoft.com/office/powerpoint/2010/main" val="4204382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C8F3DF93-E66D-4C60-AD6A-8AB439BB5312}" type="slidenum">
              <a:rPr lang="en-US" altLang="en-US"/>
              <a:pPr>
                <a:defRPr/>
              </a:pPr>
              <a:t>‹#›</a:t>
            </a:fld>
            <a:endParaRPr lang="en-US" altLang="en-US"/>
          </a:p>
        </p:txBody>
      </p:sp>
    </p:spTree>
    <p:extLst>
      <p:ext uri="{BB962C8B-B14F-4D97-AF65-F5344CB8AC3E}">
        <p14:creationId xmlns:p14="http://schemas.microsoft.com/office/powerpoint/2010/main" val="2078766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F3DF93-E66D-4C60-AD6A-8AB439BB5312}" type="slidenum">
              <a:rPr lang="en-US" altLang="en-US" smtClean="0"/>
              <a:pPr>
                <a:defRPr/>
              </a:pPr>
              <a:t>6</a:t>
            </a:fld>
            <a:endParaRPr lang="en-US" altLang="en-US"/>
          </a:p>
        </p:txBody>
      </p:sp>
    </p:spTree>
    <p:extLst>
      <p:ext uri="{BB962C8B-B14F-4D97-AF65-F5344CB8AC3E}">
        <p14:creationId xmlns:p14="http://schemas.microsoft.com/office/powerpoint/2010/main" val="332322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F3DF93-E66D-4C60-AD6A-8AB439BB5312}" type="slidenum">
              <a:rPr lang="en-US" altLang="en-US" smtClean="0"/>
              <a:pPr>
                <a:defRPr/>
              </a:pPr>
              <a:t>12</a:t>
            </a:fld>
            <a:endParaRPr lang="en-US" altLang="en-US"/>
          </a:p>
        </p:txBody>
      </p:sp>
    </p:spTree>
    <p:extLst>
      <p:ext uri="{BB962C8B-B14F-4D97-AF65-F5344CB8AC3E}">
        <p14:creationId xmlns:p14="http://schemas.microsoft.com/office/powerpoint/2010/main" val="1766274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p:cNvSpPr>
          <p:nvPr>
            <p:ph type="sldImg"/>
          </p:nvPr>
        </p:nvSpPr>
        <p:spPr>
          <a:ln/>
        </p:spPr>
      </p:sp>
      <p:sp>
        <p:nvSpPr>
          <p:cNvPr id="408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2969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pPr lvl="0"/>
            <a:r>
              <a:rPr lang="en-US" altLang="en-US" noProof="0"/>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smtClean="0"/>
            </a:lvl1pPr>
          </a:lstStyle>
          <a:p>
            <a:pPr>
              <a:defRPr/>
            </a:pPr>
            <a:endParaRPr lang="en-US" altLang="en-US"/>
          </a:p>
        </p:txBody>
      </p:sp>
      <p:sp>
        <p:nvSpPr>
          <p:cNvPr id="6" name="Footer Placeholder 5"/>
          <p:cNvSpPr>
            <a:spLocks noGrp="1" noChangeArrowheads="1"/>
          </p:cNvSpPr>
          <p:nvPr>
            <p:ph type="ftr" sz="quarter" idx="11"/>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ltLang="en-US"/>
          </a:p>
        </p:txBody>
      </p:sp>
      <p:sp>
        <p:nvSpPr>
          <p:cNvPr id="7" name="Rectangle 6"/>
          <p:cNvSpPr>
            <a:spLocks noGrp="1" noChangeArrowheads="1"/>
          </p:cNvSpPr>
          <p:nvPr>
            <p:ph type="sldNum" sz="quarter" idx="12"/>
          </p:nvPr>
        </p:nvSpPr>
        <p:spPr>
          <a:xfrm>
            <a:off x="6553200" y="6245225"/>
            <a:ext cx="2133600" cy="476250"/>
          </a:xfrm>
        </p:spPr>
        <p:txBody>
          <a:bodyPr/>
          <a:lstStyle>
            <a:lvl1pPr>
              <a:defRPr smtClean="0"/>
            </a:lvl1pPr>
          </a:lstStyle>
          <a:p>
            <a:pPr>
              <a:defRPr/>
            </a:pPr>
            <a:fld id="{E1537443-60AD-4F1C-97D5-F6C1E2357AD5}" type="slidenum">
              <a:rPr lang="en-US" altLang="en-US"/>
              <a:pPr>
                <a:defRPr/>
              </a:pPr>
              <a:t>‹#›</a:t>
            </a:fld>
            <a:endParaRPr lang="en-US" altLang="en-US"/>
          </a:p>
        </p:txBody>
      </p:sp>
    </p:spTree>
    <p:extLst>
      <p:ext uri="{BB962C8B-B14F-4D97-AF65-F5344CB8AC3E}">
        <p14:creationId xmlns:p14="http://schemas.microsoft.com/office/powerpoint/2010/main" val="395673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E0F7B197-FB18-4417-A949-5A743905B5ED}" type="slidenum">
              <a:rPr lang="en-US" altLang="en-US"/>
              <a:pPr>
                <a:defRPr/>
              </a:pPr>
              <a:t>‹#›</a:t>
            </a:fld>
            <a:endParaRPr lang="en-US" altLang="en-US"/>
          </a:p>
        </p:txBody>
      </p:sp>
    </p:spTree>
    <p:extLst>
      <p:ext uri="{BB962C8B-B14F-4D97-AF65-F5344CB8AC3E}">
        <p14:creationId xmlns:p14="http://schemas.microsoft.com/office/powerpoint/2010/main" val="338173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672FBE91-B455-4287-B470-45D849E25D11}" type="slidenum">
              <a:rPr lang="en-US" altLang="en-US"/>
              <a:pPr>
                <a:defRPr/>
              </a:pPr>
              <a:t>‹#›</a:t>
            </a:fld>
            <a:endParaRPr lang="en-US" altLang="en-US"/>
          </a:p>
        </p:txBody>
      </p:sp>
    </p:spTree>
    <p:extLst>
      <p:ext uri="{BB962C8B-B14F-4D97-AF65-F5344CB8AC3E}">
        <p14:creationId xmlns:p14="http://schemas.microsoft.com/office/powerpoint/2010/main" val="3944812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CF69A4BE-992F-4859-804E-A650BBB68DC2}" type="slidenum">
              <a:rPr lang="en-US" altLang="en-US"/>
              <a:pPr>
                <a:defRPr/>
              </a:pPr>
              <a:t>‹#›</a:t>
            </a:fld>
            <a:endParaRPr lang="en-US" altLang="en-US"/>
          </a:p>
        </p:txBody>
      </p:sp>
    </p:spTree>
    <p:extLst>
      <p:ext uri="{BB962C8B-B14F-4D97-AF65-F5344CB8AC3E}">
        <p14:creationId xmlns:p14="http://schemas.microsoft.com/office/powerpoint/2010/main" val="1075165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1"/>
          </p:nvPr>
        </p:nvSpPr>
        <p:spPr>
          <a:ln/>
        </p:spPr>
        <p:txBody>
          <a:bodyPr/>
          <a:lstStyle>
            <a:lvl1pPr>
              <a:defRPr/>
            </a:lvl1pPr>
          </a:lstStyle>
          <a:p>
            <a:pPr>
              <a:defRPr/>
            </a:pPr>
            <a:fld id="{691C84A1-691D-4379-9CDC-2E239C4A8BD5}" type="slidenum">
              <a:rPr lang="en-US" altLang="en-US"/>
              <a:pPr>
                <a:defRPr/>
              </a:pPr>
              <a:t>‹#›</a:t>
            </a:fld>
            <a:endParaRPr lang="en-US" altLang="en-US"/>
          </a:p>
        </p:txBody>
      </p:sp>
    </p:spTree>
    <p:extLst>
      <p:ext uri="{BB962C8B-B14F-4D97-AF65-F5344CB8AC3E}">
        <p14:creationId xmlns:p14="http://schemas.microsoft.com/office/powerpoint/2010/main" val="323462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838" y="0"/>
            <a:ext cx="8229600" cy="9064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A377EB61-624B-49A6-A83A-DF2D332B6CC9}" type="slidenum">
              <a:rPr lang="en-US" altLang="en-US"/>
              <a:pPr>
                <a:defRPr/>
              </a:pPr>
              <a:t>‹#›</a:t>
            </a:fld>
            <a:endParaRPr lang="en-US" altLang="en-US"/>
          </a:p>
        </p:txBody>
      </p:sp>
    </p:spTree>
    <p:extLst>
      <p:ext uri="{BB962C8B-B14F-4D97-AF65-F5344CB8AC3E}">
        <p14:creationId xmlns:p14="http://schemas.microsoft.com/office/powerpoint/2010/main" val="261436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4CDDD04-4426-4FD1-A9F0-8CDC2EAD4A62}" type="slidenum">
              <a:rPr lang="en-US" altLang="en-US"/>
              <a:pPr>
                <a:defRPr/>
              </a:pPr>
              <a:t>‹#›</a:t>
            </a:fld>
            <a:endParaRPr lang="en-US" altLang="en-US"/>
          </a:p>
        </p:txBody>
      </p:sp>
    </p:spTree>
    <p:extLst>
      <p:ext uri="{BB962C8B-B14F-4D97-AF65-F5344CB8AC3E}">
        <p14:creationId xmlns:p14="http://schemas.microsoft.com/office/powerpoint/2010/main" val="341398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75692D76-D809-4B2F-AE59-190EB23E4D58}" type="slidenum">
              <a:rPr lang="en-US" altLang="en-US"/>
              <a:pPr>
                <a:defRPr/>
              </a:pPr>
              <a:t>‹#›</a:t>
            </a:fld>
            <a:endParaRPr lang="en-US" altLang="en-US"/>
          </a:p>
        </p:txBody>
      </p:sp>
    </p:spTree>
    <p:extLst>
      <p:ext uri="{BB962C8B-B14F-4D97-AF65-F5344CB8AC3E}">
        <p14:creationId xmlns:p14="http://schemas.microsoft.com/office/powerpoint/2010/main" val="349139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E2F43968-80FC-4285-8A4D-3DED43553E35}" type="slidenum">
              <a:rPr lang="en-US" altLang="en-US"/>
              <a:pPr>
                <a:defRPr/>
              </a:pPr>
              <a:t>‹#›</a:t>
            </a:fld>
            <a:endParaRPr lang="en-US" altLang="en-US"/>
          </a:p>
        </p:txBody>
      </p:sp>
    </p:spTree>
    <p:extLst>
      <p:ext uri="{BB962C8B-B14F-4D97-AF65-F5344CB8AC3E}">
        <p14:creationId xmlns:p14="http://schemas.microsoft.com/office/powerpoint/2010/main" val="229020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A7A8B46E-8C59-4BE2-BF41-C9AB2D452788}" type="slidenum">
              <a:rPr lang="en-US" altLang="en-US"/>
              <a:pPr>
                <a:defRPr/>
              </a:pPr>
              <a:t>‹#›</a:t>
            </a:fld>
            <a:endParaRPr lang="en-US" altLang="en-US"/>
          </a:p>
        </p:txBody>
      </p:sp>
    </p:spTree>
    <p:extLst>
      <p:ext uri="{BB962C8B-B14F-4D97-AF65-F5344CB8AC3E}">
        <p14:creationId xmlns:p14="http://schemas.microsoft.com/office/powerpoint/2010/main" val="191022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EA32062D-24EE-4F00-9D98-01D3673A5E9C}" type="slidenum">
              <a:rPr lang="en-US" altLang="en-US"/>
              <a:pPr>
                <a:defRPr/>
              </a:pPr>
              <a:t>‹#›</a:t>
            </a:fld>
            <a:endParaRPr lang="en-US" altLang="en-US"/>
          </a:p>
        </p:txBody>
      </p:sp>
    </p:spTree>
    <p:extLst>
      <p:ext uri="{BB962C8B-B14F-4D97-AF65-F5344CB8AC3E}">
        <p14:creationId xmlns:p14="http://schemas.microsoft.com/office/powerpoint/2010/main" val="247666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4B9DD836-95D4-40CC-9AE9-BD2A2FD2F956}" type="slidenum">
              <a:rPr lang="en-US" altLang="en-US"/>
              <a:pPr>
                <a:defRPr/>
              </a:pPr>
              <a:t>‹#›</a:t>
            </a:fld>
            <a:endParaRPr lang="en-US" altLang="en-US"/>
          </a:p>
        </p:txBody>
      </p:sp>
    </p:spTree>
    <p:extLst>
      <p:ext uri="{BB962C8B-B14F-4D97-AF65-F5344CB8AC3E}">
        <p14:creationId xmlns:p14="http://schemas.microsoft.com/office/powerpoint/2010/main" val="310014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FD83DBAC-E4DB-4DE9-A340-E327AB866694}" type="slidenum">
              <a:rPr lang="en-US" altLang="en-US"/>
              <a:pPr>
                <a:defRPr/>
              </a:pPr>
              <a:t>‹#›</a:t>
            </a:fld>
            <a:endParaRPr lang="en-US" altLang="en-US"/>
          </a:p>
        </p:txBody>
      </p:sp>
    </p:spTree>
    <p:extLst>
      <p:ext uri="{BB962C8B-B14F-4D97-AF65-F5344CB8AC3E}">
        <p14:creationId xmlns:p14="http://schemas.microsoft.com/office/powerpoint/2010/main" val="4566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1313" y="100013"/>
            <a:ext cx="82296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50838" y="1214438"/>
            <a:ext cx="82296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Arial" charset="0"/>
              </a:defRPr>
            </a:lvl1pPr>
          </a:lstStyle>
          <a:p>
            <a:pPr>
              <a:defRPr/>
            </a:pPr>
            <a:fld id="{28453AF2-3CAC-4919-AEAF-DCEB5D89BB85}" type="slidenum">
              <a:rPr lang="en-US" altLang="en-US"/>
              <a:pPr>
                <a:defRPr/>
              </a:pPr>
              <a:t>‹#›</a:t>
            </a:fld>
            <a:endParaRPr lang="en-US" altLang="en-US"/>
          </a:p>
        </p:txBody>
      </p:sp>
      <p:sp>
        <p:nvSpPr>
          <p:cNvPr id="1035" name="AutoShape 11"/>
          <p:cNvSpPr>
            <a:spLocks noChangeArrowheads="1"/>
          </p:cNvSpPr>
          <p:nvPr userDrawn="1"/>
        </p:nvSpPr>
        <p:spPr bwMode="auto">
          <a:xfrm>
            <a:off x="327025" y="989013"/>
            <a:ext cx="8237538" cy="88106"/>
          </a:xfrm>
          <a:prstGeom prst="roundRect">
            <a:avLst>
              <a:gd name="adj" fmla="val 16667"/>
            </a:avLst>
          </a:prstGeom>
          <a:gradFill rotWithShape="1">
            <a:gsLst>
              <a:gs pos="42000">
                <a:srgbClr val="FF3300"/>
              </a:gs>
              <a:gs pos="0">
                <a:schemeClr val="bg1"/>
              </a:gs>
              <a:gs pos="16000">
                <a:srgbClr val="FF3300"/>
              </a:gs>
              <a:gs pos="100000">
                <a:schemeClr val="bg1"/>
              </a:gs>
            </a:gsLst>
            <a:lin ang="5400000" scaled="1"/>
          </a:gradFill>
          <a:ln w="9525">
            <a:solidFill>
              <a:schemeClr val="tx1"/>
            </a:solidFill>
            <a:round/>
            <a:headEnd/>
            <a:tailEnd/>
          </a:ln>
          <a:effectLst/>
        </p:spPr>
        <p:txBody>
          <a:bodyPr wrap="none" anchor="ctr"/>
          <a:lstStyle/>
          <a:p>
            <a:pPr>
              <a:defRPr/>
            </a:pPr>
            <a:endParaRPr lang="en-US">
              <a:ln>
                <a:solidFill>
                  <a:srgbClr val="FF3300"/>
                </a:solidFill>
              </a:ln>
              <a:solidFill>
                <a:srgbClr val="FF3300"/>
              </a:solidFill>
              <a:latin typeface="Arial" charset="0"/>
            </a:endParaRPr>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lumMod val="95000"/>
              <a:lumOff val="5000"/>
            </a:schemeClr>
          </a:solidFill>
          <a:latin typeface="+mn-lt"/>
          <a:ea typeface="+mn-ea"/>
          <a:cs typeface="+mn-cs"/>
        </a:defRPr>
      </a:lvl1pPr>
      <a:lvl2pPr marL="742950" indent="-285750" algn="l" rtl="0" eaLnBrk="0" fontAlgn="base" hangingPunct="0">
        <a:spcBef>
          <a:spcPct val="20000"/>
        </a:spcBef>
        <a:spcAft>
          <a:spcPct val="0"/>
        </a:spcAft>
        <a:buChar char="–"/>
        <a:defRPr sz="2400">
          <a:solidFill>
            <a:srgbClr val="FF3300"/>
          </a:solidFill>
          <a:latin typeface="+mn-lt"/>
        </a:defRPr>
      </a:lvl2pPr>
      <a:lvl3pPr marL="1143000" indent="-228600" algn="l" rtl="0" eaLnBrk="0" fontAlgn="base" hangingPunct="0">
        <a:spcBef>
          <a:spcPct val="20000"/>
        </a:spcBef>
        <a:spcAft>
          <a:spcPct val="0"/>
        </a:spcAft>
        <a:buChar char="•"/>
        <a:defRPr sz="2000">
          <a:solidFill>
            <a:schemeClr val="bg1">
              <a:lumMod val="50000"/>
            </a:schemeClr>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lshakam@oregonstate.edu" TargetMode="External"/><Relationship Id="rId2" Type="http://schemas.openxmlformats.org/officeDocument/2006/relationships/hyperlink" Target="mailto:ebnenasa@oregonstate.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3.png"/><Relationship Id="rId4" Type="http://schemas.openxmlformats.org/officeDocument/2006/relationships/image" Target="../media/image32.png"/></Relationships>
</file>

<file path=ppt/slides/_rels/slide10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0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wolframalpha.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png"/></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5.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7.bin"/></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6.png"/><Relationship Id="rId4" Type="http://schemas.openxmlformats.org/officeDocument/2006/relationships/image" Target="../media/image25.png"/></Relationships>
</file>

<file path=ppt/slides/_rels/slide9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 325 Analysis of Algorithms</a:t>
            </a:r>
          </a:p>
        </p:txBody>
      </p:sp>
      <p:sp>
        <p:nvSpPr>
          <p:cNvPr id="5" name="Content Placeholder 4"/>
          <p:cNvSpPr>
            <a:spLocks noGrp="1"/>
          </p:cNvSpPr>
          <p:nvPr>
            <p:ph idx="1"/>
          </p:nvPr>
        </p:nvSpPr>
        <p:spPr/>
        <p:txBody>
          <a:bodyPr/>
          <a:lstStyle/>
          <a:p>
            <a:r>
              <a:rPr lang="en-US" sz="2400" b="1" u="sng" dirty="0"/>
              <a:t>Instructor</a:t>
            </a:r>
            <a:r>
              <a:rPr lang="en-US" sz="2400" b="1" dirty="0"/>
              <a:t>:  Ali </a:t>
            </a:r>
            <a:r>
              <a:rPr lang="en-US" sz="2400" b="1" dirty="0" err="1"/>
              <a:t>Ebnenasir</a:t>
            </a:r>
            <a:r>
              <a:rPr lang="en-US" sz="2400" b="1" dirty="0"/>
              <a:t> and Maher Elshakankiri</a:t>
            </a:r>
            <a:endParaRPr lang="en-US" sz="2400" dirty="0"/>
          </a:p>
          <a:p>
            <a:pPr marL="0" indent="0">
              <a:buNone/>
            </a:pPr>
            <a:endParaRPr lang="en-US" sz="2400" dirty="0"/>
          </a:p>
          <a:p>
            <a:r>
              <a:rPr lang="fr-FR" sz="2400" b="1" u="sng" dirty="0"/>
              <a:t>E-mail</a:t>
            </a:r>
            <a:r>
              <a:rPr lang="fr-FR" sz="2400" b="1" dirty="0"/>
              <a:t>: </a:t>
            </a:r>
            <a:r>
              <a:rPr lang="fr-FR" sz="2400" u="sng" dirty="0">
                <a:hlinkClick r:id="rId2"/>
              </a:rPr>
              <a:t>ebnenasa@oregonstate.edu</a:t>
            </a:r>
            <a:r>
              <a:rPr lang="fr-FR" sz="2400" dirty="0"/>
              <a:t> and </a:t>
            </a:r>
            <a:r>
              <a:rPr lang="fr-FR" sz="2400" u="sng" dirty="0">
                <a:hlinkClick r:id="rId3"/>
              </a:rPr>
              <a:t>Maher.Elshakankiri@oregonstate.edu</a:t>
            </a:r>
            <a:endParaRPr lang="en-US" sz="2400" dirty="0"/>
          </a:p>
          <a:p>
            <a:r>
              <a:rPr lang="fr-FR" sz="2400" dirty="0" err="1"/>
              <a:t>Subject</a:t>
            </a:r>
            <a:r>
              <a:rPr lang="fr-FR" sz="2400" dirty="0"/>
              <a:t>: CS325 </a:t>
            </a:r>
          </a:p>
          <a:p>
            <a:r>
              <a:rPr lang="fr-FR" sz="2400" dirty="0"/>
              <a:t>Email </a:t>
            </a:r>
            <a:r>
              <a:rPr lang="fr-FR" sz="2400" dirty="0" err="1"/>
              <a:t>should</a:t>
            </a:r>
            <a:r>
              <a:rPr lang="fr-FR" sz="2400" dirty="0"/>
              <a:t> </a:t>
            </a:r>
            <a:r>
              <a:rPr lang="fr-FR" sz="2400" dirty="0" err="1"/>
              <a:t>be</a:t>
            </a:r>
            <a:r>
              <a:rPr lang="fr-FR" sz="2400" dirty="0"/>
              <a:t> a </a:t>
            </a:r>
            <a:r>
              <a:rPr lang="fr-FR" sz="2400" dirty="0" err="1"/>
              <a:t>secondary</a:t>
            </a:r>
            <a:r>
              <a:rPr lang="fr-FR" sz="2400" dirty="0"/>
              <a:t> contact for course questions </a:t>
            </a:r>
            <a:r>
              <a:rPr lang="fr-FR" sz="2400" dirty="0" err="1"/>
              <a:t>with</a:t>
            </a:r>
            <a:r>
              <a:rPr lang="fr-FR" sz="2400" dirty="0"/>
              <a:t> the </a:t>
            </a:r>
            <a:r>
              <a:rPr lang="fr-FR" sz="2400" dirty="0" err="1"/>
              <a:t>primary</a:t>
            </a:r>
            <a:r>
              <a:rPr lang="fr-FR" sz="2400" dirty="0"/>
              <a:t> contact </a:t>
            </a:r>
            <a:r>
              <a:rPr lang="fr-FR" sz="2400" dirty="0" err="1"/>
              <a:t>being</a:t>
            </a:r>
            <a:r>
              <a:rPr lang="fr-FR" sz="2400" dirty="0"/>
              <a:t> the course discussion </a:t>
            </a:r>
            <a:r>
              <a:rPr lang="fr-FR" sz="2400" dirty="0" err="1"/>
              <a:t>board</a:t>
            </a:r>
            <a:r>
              <a:rPr lang="fr-FR" sz="2400" dirty="0"/>
              <a:t> and message in </a:t>
            </a:r>
            <a:r>
              <a:rPr lang="fr-FR" sz="2400" dirty="0" err="1"/>
              <a:t>Canvas</a:t>
            </a:r>
            <a:r>
              <a:rPr lang="fr-FR" sz="2400" dirty="0"/>
              <a:t>.</a:t>
            </a:r>
            <a:endParaRPr lang="en-US" sz="2400" dirty="0"/>
          </a:p>
          <a:p>
            <a:pPr marL="0" indent="0">
              <a:buNone/>
            </a:pPr>
            <a:endParaRPr lang="en-US" sz="2400" dirty="0"/>
          </a:p>
          <a:p>
            <a:r>
              <a:rPr lang="en-US" sz="2400" b="1" u="sng" dirty="0"/>
              <a:t>Textbook:</a:t>
            </a:r>
            <a:r>
              <a:rPr lang="en-US" sz="2400" dirty="0"/>
              <a:t>	 </a:t>
            </a:r>
            <a:r>
              <a:rPr lang="en-US" sz="2400" b="1" i="1" u="sng" dirty="0"/>
              <a:t>Introduction to Algorithms</a:t>
            </a:r>
            <a:r>
              <a:rPr lang="en-US" sz="2400" dirty="0"/>
              <a:t> by </a:t>
            </a:r>
            <a:r>
              <a:rPr lang="en-US" sz="2400" dirty="0" err="1"/>
              <a:t>Cormen</a:t>
            </a:r>
            <a:r>
              <a:rPr lang="en-US" sz="2400" dirty="0"/>
              <a:t>, </a:t>
            </a:r>
            <a:r>
              <a:rPr lang="en-US" sz="2400" dirty="0" err="1"/>
              <a:t>Leiserson</a:t>
            </a:r>
            <a:r>
              <a:rPr lang="en-US" sz="2400" dirty="0"/>
              <a:t>, </a:t>
            </a:r>
            <a:r>
              <a:rPr lang="en-US" sz="2400" dirty="0" err="1"/>
              <a:t>Rivest</a:t>
            </a:r>
            <a:r>
              <a:rPr lang="en-US" sz="2400" dirty="0"/>
              <a:t>, Stein, 3</a:t>
            </a:r>
            <a:r>
              <a:rPr lang="en-US" sz="2400" baseline="30000" dirty="0"/>
              <a:t>rd</a:t>
            </a:r>
            <a:r>
              <a:rPr lang="en-US" sz="2400" dirty="0"/>
              <a:t> edition.</a:t>
            </a:r>
          </a:p>
        </p:txBody>
      </p:sp>
    </p:spTree>
    <p:extLst>
      <p:ext uri="{BB962C8B-B14F-4D97-AF65-F5344CB8AC3E}">
        <p14:creationId xmlns:p14="http://schemas.microsoft.com/office/powerpoint/2010/main" val="26502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6026E59-7EEB-4974-BC60-2C57DC0061B8}" type="slidenum">
              <a:rPr lang="en-US" altLang="en-US"/>
              <a:pPr eaLnBrk="1" hangingPunct="1"/>
              <a:t>10</a:t>
            </a:fld>
            <a:endParaRPr lang="en-US" altLang="en-US"/>
          </a:p>
        </p:txBody>
      </p:sp>
      <p:sp>
        <p:nvSpPr>
          <p:cNvPr id="7171" name="Rectangle 2"/>
          <p:cNvSpPr>
            <a:spLocks noGrp="1" noChangeArrowheads="1"/>
          </p:cNvSpPr>
          <p:nvPr>
            <p:ph type="title"/>
          </p:nvPr>
        </p:nvSpPr>
        <p:spPr/>
        <p:txBody>
          <a:bodyPr/>
          <a:lstStyle/>
          <a:p>
            <a:pPr eaLnBrk="1" hangingPunct="1"/>
            <a:r>
              <a:rPr lang="en-US" altLang="en-US" dirty="0"/>
              <a:t>How do we compare Algorithms?</a:t>
            </a:r>
          </a:p>
        </p:txBody>
      </p:sp>
      <p:sp>
        <p:nvSpPr>
          <p:cNvPr id="7172" name="Rectangle 3"/>
          <p:cNvSpPr>
            <a:spLocks noGrp="1" noChangeArrowheads="1"/>
          </p:cNvSpPr>
          <p:nvPr>
            <p:ph type="body" idx="1"/>
          </p:nvPr>
        </p:nvSpPr>
        <p:spPr/>
        <p:txBody>
          <a:bodyPr/>
          <a:lstStyle/>
          <a:p>
            <a:pPr marL="0" indent="0" eaLnBrk="1" hangingPunct="1">
              <a:lnSpc>
                <a:spcPct val="90000"/>
              </a:lnSpc>
              <a:buNone/>
            </a:pPr>
            <a:r>
              <a:rPr lang="en-US" altLang="en-US" dirty="0">
                <a:latin typeface="Times New Roman" panose="02020603050405020304" pitchFamily="18" charset="0"/>
                <a:cs typeface="Times New Roman" panose="02020603050405020304" pitchFamily="18" charset="0"/>
              </a:rPr>
              <a:t>We need to define a number of </a:t>
            </a:r>
            <a:r>
              <a:rPr lang="en-US" altLang="en-US" u="sng" dirty="0">
                <a:latin typeface="Times New Roman" panose="02020603050405020304" pitchFamily="18" charset="0"/>
                <a:cs typeface="Times New Roman" panose="02020603050405020304" pitchFamily="18" charset="0"/>
              </a:rPr>
              <a:t>objective measures</a:t>
            </a:r>
            <a:r>
              <a:rPr lang="en-US" altLang="en-US" dirty="0">
                <a:latin typeface="Times New Roman" panose="02020603050405020304" pitchFamily="18" charset="0"/>
                <a:cs typeface="Times New Roman" panose="02020603050405020304" pitchFamily="18" charset="0"/>
              </a:rPr>
              <a:t>.</a:t>
            </a:r>
          </a:p>
          <a:p>
            <a:pPr eaLnBrk="1" hangingPunct="1">
              <a:lnSpc>
                <a:spcPct val="90000"/>
              </a:lnSpc>
            </a:pPr>
            <a:endParaRPr lang="en-US" altLang="en-US" dirty="0">
              <a:latin typeface="Times New Roman" panose="02020603050405020304" pitchFamily="18" charset="0"/>
              <a:cs typeface="Times New Roman" panose="02020603050405020304" pitchFamily="18" charset="0"/>
            </a:endParaRPr>
          </a:p>
          <a:p>
            <a:pPr eaLnBrk="1" hangingPunct="1">
              <a:lnSpc>
                <a:spcPct val="90000"/>
              </a:lnSpc>
            </a:pPr>
            <a:r>
              <a:rPr lang="en-US" altLang="en-US" dirty="0">
                <a:latin typeface="Times New Roman" panose="02020603050405020304" pitchFamily="18" charset="0"/>
                <a:cs typeface="Times New Roman" panose="02020603050405020304" pitchFamily="18" charset="0"/>
              </a:rPr>
              <a:t>Compare execution times? </a:t>
            </a:r>
          </a:p>
          <a:p>
            <a:pPr marL="400050" lvl="1" indent="0" eaLnBrk="1" hangingPunct="1">
              <a:lnSpc>
                <a:spcPct val="90000"/>
              </a:lnSpc>
              <a:buNone/>
            </a:pPr>
            <a:r>
              <a:rPr lang="en-US" altLang="en-US" b="1" i="1" dirty="0">
                <a:latin typeface="Times New Roman" panose="02020603050405020304" pitchFamily="18" charset="0"/>
                <a:cs typeface="Times New Roman" panose="02020603050405020304" pitchFamily="18" charset="0"/>
              </a:rPr>
              <a:t>Not good</a:t>
            </a:r>
            <a:r>
              <a:rPr lang="en-US" altLang="en-US" dirty="0">
                <a:latin typeface="Times New Roman" panose="02020603050405020304" pitchFamily="18" charset="0"/>
                <a:cs typeface="Times New Roman" panose="02020603050405020304" pitchFamily="18" charset="0"/>
              </a:rPr>
              <a:t>: times are specific to a particular  computer and programming language!!</a:t>
            </a:r>
          </a:p>
          <a:p>
            <a:pPr marL="400050" lvl="1" indent="0" eaLnBrk="1" hangingPunct="1">
              <a:lnSpc>
                <a:spcPct val="90000"/>
              </a:lnSpc>
              <a:buNone/>
            </a:pPr>
            <a:r>
              <a:rPr lang="en-US" altLang="en-US" dirty="0">
                <a:latin typeface="Times New Roman" panose="02020603050405020304" pitchFamily="18" charset="0"/>
                <a:cs typeface="Times New Roman" panose="02020603050405020304" pitchFamily="18" charset="0"/>
              </a:rPr>
              <a:t>	</a:t>
            </a:r>
          </a:p>
          <a:p>
            <a:pPr eaLnBrk="1" hangingPunct="1">
              <a:lnSpc>
                <a:spcPct val="90000"/>
              </a:lnSpc>
            </a:pPr>
            <a:r>
              <a:rPr lang="en-US" altLang="en-US" dirty="0">
                <a:latin typeface="Times New Roman" panose="02020603050405020304" pitchFamily="18" charset="0"/>
                <a:cs typeface="Times New Roman" panose="02020603050405020304" pitchFamily="18" charset="0"/>
              </a:rPr>
              <a:t>Count the number of statements executed?  </a:t>
            </a:r>
          </a:p>
          <a:p>
            <a:pPr marL="457200" lvl="1" indent="0" eaLnBrk="1" hangingPunct="1">
              <a:lnSpc>
                <a:spcPct val="90000"/>
              </a:lnSpc>
              <a:buNone/>
            </a:pPr>
            <a:r>
              <a:rPr lang="en-US" altLang="en-US" b="1" i="1" dirty="0">
                <a:latin typeface="Times New Roman" panose="02020603050405020304" pitchFamily="18" charset="0"/>
                <a:cs typeface="Times New Roman" panose="02020603050405020304" pitchFamily="18" charset="0"/>
              </a:rPr>
              <a:t>Not good</a:t>
            </a:r>
            <a:r>
              <a:rPr lang="en-US" altLang="en-US" dirty="0">
                <a:latin typeface="Times New Roman" panose="02020603050405020304" pitchFamily="18" charset="0"/>
                <a:cs typeface="Times New Roman" panose="02020603050405020304" pitchFamily="18" charset="0"/>
              </a:rPr>
              <a:t>: number of statements vary with the programming language </a:t>
            </a:r>
            <a:r>
              <a:rPr lang="en-US" altLang="en-US" dirty="0">
                <a:latin typeface="Times New Roman" panose="02020603050405020304" pitchFamily="18" charset="0"/>
                <a:ea typeface="MS Mincho" pitchFamily="49" charset="-128"/>
                <a:cs typeface="Times New Roman" panose="02020603050405020304" pitchFamily="18" charset="0"/>
              </a:rPr>
              <a:t>as well as the style of the individual programmer.</a:t>
            </a:r>
            <a:endParaRPr lang="en-US" altLang="en-US" dirty="0">
              <a:latin typeface="Times New Roman" panose="02020603050405020304" pitchFamily="18" charset="0"/>
              <a:cs typeface="Times New Roman" panose="02020603050405020304" pitchFamily="18" charset="0"/>
            </a:endParaRPr>
          </a:p>
          <a:p>
            <a:pPr eaLnBrk="1" hangingPunct="1">
              <a:lnSpc>
                <a:spcPct val="90000"/>
              </a:lnSpc>
            </a:pPr>
            <a:endParaRPr lang="en-US" altLang="en-US" dirty="0"/>
          </a:p>
        </p:txBody>
      </p:sp>
    </p:spTree>
    <p:extLst>
      <p:ext uri="{BB962C8B-B14F-4D97-AF65-F5344CB8AC3E}">
        <p14:creationId xmlns:p14="http://schemas.microsoft.com/office/powerpoint/2010/main" val="107801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3" end="3"/>
                                            </p:txEl>
                                          </p:spTgt>
                                        </p:tgtEl>
                                        <p:attrNameLst>
                                          <p:attrName>style.visibility</p:attrName>
                                        </p:attrNameLst>
                                      </p:cBhvr>
                                      <p:to>
                                        <p:strVal val="visible"/>
                                      </p:to>
                                    </p:set>
                                    <p:anim calcmode="lin" valueType="num">
                                      <p:cBhvr additive="base">
                                        <p:cTn id="7"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5" end="5"/>
                                            </p:txEl>
                                          </p:spTgt>
                                        </p:tgtEl>
                                        <p:attrNameLst>
                                          <p:attrName>style.visibility</p:attrName>
                                        </p:attrNameLst>
                                      </p:cBhvr>
                                      <p:to>
                                        <p:strVal val="visible"/>
                                      </p:to>
                                    </p:set>
                                    <p:anim calcmode="lin" valueType="num">
                                      <p:cBhvr additive="base">
                                        <p:cTn id="13"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6" end="6"/>
                                            </p:txEl>
                                          </p:spTgt>
                                        </p:tgtEl>
                                        <p:attrNameLst>
                                          <p:attrName>style.visibility</p:attrName>
                                        </p:attrNameLst>
                                      </p:cBhvr>
                                      <p:to>
                                        <p:strVal val="visible"/>
                                      </p:to>
                                    </p:set>
                                    <p:anim calcmode="lin" valueType="num">
                                      <p:cBhvr additive="base">
                                        <p:cTn id="19" dur="500" fill="hold"/>
                                        <p:tgtEl>
                                          <p:spTgt spid="717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AF9B227-0821-4F00-993D-E892A500B482}" type="slidenum">
              <a:rPr lang="en-US" altLang="en-US"/>
              <a:pPr eaLnBrk="1" hangingPunct="1"/>
              <a:t>100</a:t>
            </a:fld>
            <a:endParaRPr lang="en-US" altLang="en-US"/>
          </a:p>
        </p:txBody>
      </p:sp>
      <p:sp>
        <p:nvSpPr>
          <p:cNvPr id="27651" name="Rectangle 2"/>
          <p:cNvSpPr>
            <a:spLocks noGrp="1" noChangeArrowheads="1"/>
          </p:cNvSpPr>
          <p:nvPr>
            <p:ph type="title"/>
          </p:nvPr>
        </p:nvSpPr>
        <p:spPr/>
        <p:txBody>
          <a:bodyPr/>
          <a:lstStyle/>
          <a:p>
            <a:pPr eaLnBrk="1" hangingPunct="1"/>
            <a:r>
              <a:rPr lang="en-US" altLang="en-US" dirty="0">
                <a:latin typeface="Cambria" panose="02040503050406030204" pitchFamily="18" charset="0"/>
                <a:sym typeface="Symbol" pitchFamily="18" charset="2"/>
              </a:rPr>
              <a:t>-notation</a:t>
            </a:r>
          </a:p>
        </p:txBody>
      </p:sp>
      <p:sp>
        <p:nvSpPr>
          <p:cNvPr id="27652" name="Rectangle 3"/>
          <p:cNvSpPr>
            <a:spLocks noGrp="1" noChangeArrowheads="1"/>
          </p:cNvSpPr>
          <p:nvPr>
            <p:ph type="body" idx="1"/>
          </p:nvPr>
        </p:nvSpPr>
        <p:spPr>
          <a:xfrm>
            <a:off x="361913" y="1118744"/>
            <a:ext cx="8229600" cy="5076825"/>
          </a:xfrm>
        </p:spPr>
        <p:txBody>
          <a:bodyPr/>
          <a:lstStyle/>
          <a:p>
            <a:pPr marL="0" indent="0" eaLnBrk="1" hangingPunct="1">
              <a:buNone/>
            </a:pPr>
            <a:endParaRPr lang="en-US" altLang="en-US" dirty="0">
              <a:latin typeface="Monotype Corsiva" pitchFamily="66" charset="0"/>
              <a:sym typeface="Symbol" pitchFamily="18" charset="2"/>
            </a:endParaRPr>
          </a:p>
        </p:txBody>
      </p:sp>
      <p:graphicFrame>
        <p:nvGraphicFramePr>
          <p:cNvPr id="27654" name="Object 5"/>
          <p:cNvGraphicFramePr>
            <a:graphicFrameLocks noChangeAspect="1"/>
          </p:cNvGraphicFramePr>
          <p:nvPr>
            <p:extLst>
              <p:ext uri="{D42A27DB-BD31-4B8C-83A1-F6EECF244321}">
                <p14:modId xmlns:p14="http://schemas.microsoft.com/office/powerpoint/2010/main" val="3412550152"/>
              </p:ext>
            </p:extLst>
          </p:nvPr>
        </p:nvGraphicFramePr>
        <p:xfrm>
          <a:off x="327025" y="1199819"/>
          <a:ext cx="8048625" cy="858837"/>
        </p:xfrm>
        <a:graphic>
          <a:graphicData uri="http://schemas.openxmlformats.org/presentationml/2006/ole">
            <mc:AlternateContent xmlns:mc="http://schemas.openxmlformats.org/markup-compatibility/2006">
              <mc:Choice xmlns:v="urn:schemas-microsoft-com:vml" Requires="v">
                <p:oleObj spid="_x0000_s51276" name="Paint Shop Pro Image" r:id="rId3" imgW="8048780" imgH="858537" progId="PaintShopPro">
                  <p:embed/>
                </p:oleObj>
              </mc:Choice>
              <mc:Fallback>
                <p:oleObj name="Paint Shop Pro Image" r:id="rId3" imgW="8048780" imgH="858537" progId="PaintShopPro">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1199819"/>
                        <a:ext cx="804862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Rectangle 6"/>
          <p:cNvSpPr>
            <a:spLocks noChangeArrowheads="1"/>
          </p:cNvSpPr>
          <p:nvPr/>
        </p:nvSpPr>
        <p:spPr bwMode="auto">
          <a:xfrm>
            <a:off x="4690288" y="2219067"/>
            <a:ext cx="40894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accent2"/>
                </a:solidFill>
                <a:latin typeface="Arial" pitchFamily="34" charset="0"/>
              </a:defRPr>
            </a:lvl1pPr>
            <a:lvl2pPr marL="742950" indent="-285750" eaLnBrk="0" hangingPunct="0">
              <a:spcBef>
                <a:spcPct val="20000"/>
              </a:spcBef>
              <a:buChar char="–"/>
              <a:defRPr sz="2400">
                <a:solidFill>
                  <a:schemeClr val="tx1"/>
                </a:solidFill>
                <a:latin typeface="Arial" pitchFamily="34" charset="0"/>
              </a:defRPr>
            </a:lvl2pPr>
            <a:lvl3pPr marL="1143000" indent="-228600" eaLnBrk="0" hangingPunct="0">
              <a:spcBef>
                <a:spcPct val="20000"/>
              </a:spcBef>
              <a:buChar char="•"/>
              <a:defRPr sz="2000">
                <a:solidFill>
                  <a:schemeClr val="accent2"/>
                </a:solidFill>
                <a:latin typeface="Arial" pitchFamily="34" charset="0"/>
              </a:defRPr>
            </a:lvl3pPr>
            <a:lvl4pPr marL="1600200" indent="-228600" eaLnBrk="0" hangingPunct="0">
              <a:spcBef>
                <a:spcPct val="20000"/>
              </a:spcBef>
              <a:buChar char="–"/>
              <a:defRPr>
                <a:solidFill>
                  <a:schemeClr val="tx1"/>
                </a:solidFill>
                <a:latin typeface="Arial" pitchFamily="34" charset="0"/>
              </a:defRPr>
            </a:lvl4pPr>
            <a:lvl5pPr marL="2057400" indent="-228600" eaLnBrk="0" hangingPunct="0">
              <a:spcBef>
                <a:spcPct val="20000"/>
              </a:spcBef>
              <a:buChar char="»"/>
              <a:defRPr sz="1600">
                <a:solidFill>
                  <a:schemeClr val="tx1"/>
                </a:solidFill>
                <a:latin typeface="Arial" pitchFamily="34" charset="0"/>
              </a:defRPr>
            </a:lvl5pPr>
            <a:lvl6pPr marL="2514600" indent="-228600" eaLnBrk="0" fontAlgn="base" hangingPunct="0">
              <a:spcBef>
                <a:spcPct val="20000"/>
              </a:spcBef>
              <a:spcAft>
                <a:spcPct val="0"/>
              </a:spcAft>
              <a:buChar char="»"/>
              <a:defRPr sz="1600">
                <a:solidFill>
                  <a:schemeClr val="tx1"/>
                </a:solidFill>
                <a:latin typeface="Arial" pitchFamily="34" charset="0"/>
              </a:defRPr>
            </a:lvl6pPr>
            <a:lvl7pPr marL="2971800" indent="-228600" eaLnBrk="0" fontAlgn="base" hangingPunct="0">
              <a:spcBef>
                <a:spcPct val="20000"/>
              </a:spcBef>
              <a:spcAft>
                <a:spcPct val="0"/>
              </a:spcAft>
              <a:buChar char="»"/>
              <a:defRPr sz="1600">
                <a:solidFill>
                  <a:schemeClr val="tx1"/>
                </a:solidFill>
                <a:latin typeface="Arial" pitchFamily="34" charset="0"/>
              </a:defRPr>
            </a:lvl7pPr>
            <a:lvl8pPr marL="3429000" indent="-228600" eaLnBrk="0" fontAlgn="base" hangingPunct="0">
              <a:spcBef>
                <a:spcPct val="20000"/>
              </a:spcBef>
              <a:spcAft>
                <a:spcPct val="0"/>
              </a:spcAft>
              <a:buChar char="»"/>
              <a:defRPr sz="1600">
                <a:solidFill>
                  <a:schemeClr val="tx1"/>
                </a:solidFill>
                <a:latin typeface="Arial" pitchFamily="34" charset="0"/>
              </a:defRPr>
            </a:lvl8pPr>
            <a:lvl9pPr marL="3886200" indent="-228600" eaLnBrk="0" fontAlgn="base" hangingPunct="0">
              <a:spcBef>
                <a:spcPct val="20000"/>
              </a:spcBef>
              <a:spcAft>
                <a:spcPct val="0"/>
              </a:spcAft>
              <a:buChar char="»"/>
              <a:defRPr sz="1600">
                <a:solidFill>
                  <a:schemeClr val="tx1"/>
                </a:solidFill>
                <a:latin typeface="Arial" pitchFamily="34" charset="0"/>
              </a:defRPr>
            </a:lvl9pPr>
          </a:lstStyle>
          <a:p>
            <a:pPr eaLnBrk="1" hangingPunct="1">
              <a:lnSpc>
                <a:spcPct val="150000"/>
              </a:lnSpc>
              <a:buFontTx/>
              <a:buNone/>
            </a:pPr>
            <a:r>
              <a:rPr lang="en-US" altLang="en-US" sz="2000" dirty="0">
                <a:latin typeface="Comic Sans MS" pitchFamily="66" charset="0"/>
                <a:sym typeface="Symbol" pitchFamily="18" charset="2"/>
              </a:rPr>
              <a:t>    </a:t>
            </a:r>
            <a:r>
              <a:rPr lang="en-US" altLang="en-US" sz="2000" dirty="0">
                <a:solidFill>
                  <a:srgbClr val="0000FF"/>
                </a:solidFill>
                <a:latin typeface="Comic Sans MS" pitchFamily="66" charset="0"/>
                <a:sym typeface="Symbol" pitchFamily="18" charset="2"/>
              </a:rPr>
              <a:t></a:t>
            </a:r>
            <a:r>
              <a:rPr lang="en-US" altLang="en-US" sz="2000" dirty="0">
                <a:solidFill>
                  <a:srgbClr val="0000FF"/>
                </a:solidFill>
                <a:latin typeface="Comic Sans MS" pitchFamily="66" charset="0"/>
              </a:rPr>
              <a:t>(g(n))</a:t>
            </a:r>
            <a:r>
              <a:rPr lang="en-US" altLang="en-US" sz="2000" dirty="0">
                <a:solidFill>
                  <a:srgbClr val="0000FF"/>
                </a:solidFill>
              </a:rPr>
              <a:t> is the set of functions with the same order of growth as </a:t>
            </a:r>
            <a:r>
              <a:rPr lang="en-US" altLang="en-US" sz="2000" dirty="0">
                <a:solidFill>
                  <a:srgbClr val="0000FF"/>
                </a:solidFill>
                <a:latin typeface="Comic Sans MS" pitchFamily="66" charset="0"/>
              </a:rPr>
              <a:t>g(n)</a:t>
            </a:r>
            <a:endParaRPr lang="en-US" altLang="en-US" sz="2400" dirty="0">
              <a:solidFill>
                <a:srgbClr val="0000FF"/>
              </a:solidFill>
              <a:latin typeface="Comic Sans MS" pitchFamily="66" charset="0"/>
            </a:endParaRPr>
          </a:p>
          <a:p>
            <a:pPr eaLnBrk="1" hangingPunct="1">
              <a:lnSpc>
                <a:spcPct val="150000"/>
              </a:lnSpc>
            </a:pPr>
            <a:endParaRPr lang="en-US" altLang="en-US" sz="2400" dirty="0">
              <a:solidFill>
                <a:srgbClr val="DD0111"/>
              </a:solidFill>
              <a:sym typeface="Symbol" pitchFamily="18" charset="2"/>
            </a:endParaRPr>
          </a:p>
        </p:txBody>
      </p:sp>
      <p:pic>
        <p:nvPicPr>
          <p:cNvPr id="9" name="Picture 21" descr="graph_th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13" y="2114014"/>
            <a:ext cx="4030663" cy="41798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4"/>
          <p:cNvSpPr>
            <a:spLocks noChangeArrowheads="1"/>
          </p:cNvSpPr>
          <p:nvPr/>
        </p:nvSpPr>
        <p:spPr bwMode="auto">
          <a:xfrm>
            <a:off x="3387337" y="4752181"/>
            <a:ext cx="51651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en-US" sz="2000" i="1" dirty="0"/>
              <a:t>g</a:t>
            </a:r>
            <a:r>
              <a:rPr kumimoji="1" lang="en-US" altLang="en-US" sz="2000" dirty="0"/>
              <a:t>(</a:t>
            </a:r>
            <a:r>
              <a:rPr kumimoji="1" lang="en-US" altLang="en-US" sz="2000" i="1" dirty="0"/>
              <a:t>n</a:t>
            </a:r>
            <a:r>
              <a:rPr kumimoji="1" lang="en-US" altLang="en-US" sz="2000" dirty="0"/>
              <a:t>) is an </a:t>
            </a:r>
            <a:r>
              <a:rPr kumimoji="1" lang="en-US" altLang="en-US" sz="2000" i="1" dirty="0">
                <a:solidFill>
                  <a:srgbClr val="0000FF"/>
                </a:solidFill>
              </a:rPr>
              <a:t>asymptotically tight bound</a:t>
            </a:r>
            <a:r>
              <a:rPr kumimoji="1" lang="en-US" altLang="en-US" sz="2000" dirty="0">
                <a:solidFill>
                  <a:srgbClr val="0000FF"/>
                </a:solidFill>
              </a:rPr>
              <a:t> </a:t>
            </a:r>
            <a:r>
              <a:rPr kumimoji="1" lang="en-US" altLang="en-US" sz="2000" dirty="0"/>
              <a:t>for </a:t>
            </a:r>
            <a:r>
              <a:rPr kumimoji="1" lang="en-US" altLang="en-US" sz="2000" i="1" dirty="0"/>
              <a:t>f</a:t>
            </a:r>
            <a:r>
              <a:rPr kumimoji="1" lang="en-US" altLang="en-US" sz="2000" dirty="0"/>
              <a:t>(</a:t>
            </a:r>
            <a:r>
              <a:rPr kumimoji="1" lang="en-US" altLang="en-US" sz="2000" i="1" dirty="0"/>
              <a:t>n</a:t>
            </a:r>
            <a:r>
              <a:rPr kumimoji="1" lang="en-US" altLang="en-US" sz="2000" dirty="0"/>
              <a:t>).</a:t>
            </a:r>
          </a:p>
        </p:txBody>
      </p:sp>
    </p:spTree>
    <p:extLst>
      <p:ext uri="{BB962C8B-B14F-4D97-AF65-F5344CB8AC3E}">
        <p14:creationId xmlns:p14="http://schemas.microsoft.com/office/powerpoint/2010/main" val="5405078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83A6B08-9DD7-4F34-811E-CB1193CA85FE}" type="slidenum">
              <a:rPr lang="en-US" altLang="en-US"/>
              <a:pPr eaLnBrk="1" hangingPunct="1"/>
              <a:t>101</a:t>
            </a:fld>
            <a:endParaRPr lang="en-US" altLang="en-US"/>
          </a:p>
        </p:txBody>
      </p:sp>
      <p:sp>
        <p:nvSpPr>
          <p:cNvPr id="23555" name="Rectangle 2"/>
          <p:cNvSpPr>
            <a:spLocks noGrp="1" noChangeArrowheads="1"/>
          </p:cNvSpPr>
          <p:nvPr>
            <p:ph type="body" idx="1"/>
          </p:nvPr>
        </p:nvSpPr>
        <p:spPr/>
        <p:txBody>
          <a:bodyPr/>
          <a:lstStyle/>
          <a:p>
            <a:pPr eaLnBrk="1" hangingPunct="1"/>
            <a:r>
              <a:rPr lang="en-US" altLang="ko-KR" sz="2400" dirty="0">
                <a:ea typeface="Gulim" pitchFamily="34" charset="-127"/>
              </a:rPr>
              <a:t>Note 30</a:t>
            </a:r>
            <a:r>
              <a:rPr lang="en-US" altLang="ko-KR" sz="2400" i="1" dirty="0">
                <a:ea typeface="Gulim" pitchFamily="34" charset="-127"/>
              </a:rPr>
              <a:t>n</a:t>
            </a:r>
            <a:r>
              <a:rPr lang="en-US" altLang="ko-KR" sz="2400" dirty="0">
                <a:ea typeface="Gulim" pitchFamily="34" charset="-127"/>
              </a:rPr>
              <a:t>+8 isn</a:t>
            </a:r>
            <a:r>
              <a:rPr lang="en-US" altLang="ko-KR" sz="2400" dirty="0">
                <a:latin typeface="Times New Roman" pitchFamily="18" charset="0"/>
                <a:ea typeface="Gulim" pitchFamily="34" charset="-127"/>
              </a:rPr>
              <a:t>’</a:t>
            </a:r>
            <a:r>
              <a:rPr lang="en-US" altLang="ko-KR" sz="2400" dirty="0">
                <a:ea typeface="Gulim" pitchFamily="34" charset="-127"/>
              </a:rPr>
              <a:t>t</a:t>
            </a:r>
            <a:br>
              <a:rPr lang="en-US" altLang="ko-KR" sz="2400" dirty="0">
                <a:ea typeface="Gulim" pitchFamily="34" charset="-127"/>
              </a:rPr>
            </a:br>
            <a:r>
              <a:rPr lang="en-US" altLang="ko-KR" sz="2400" dirty="0">
                <a:ea typeface="Gulim" pitchFamily="34" charset="-127"/>
              </a:rPr>
              <a:t>less than </a:t>
            </a:r>
            <a:r>
              <a:rPr lang="en-US" altLang="ko-KR" sz="2400" i="1" dirty="0">
                <a:ea typeface="Gulim" pitchFamily="34" charset="-127"/>
              </a:rPr>
              <a:t>n</a:t>
            </a:r>
            <a:br>
              <a:rPr lang="en-US" altLang="ko-KR" sz="2400" dirty="0">
                <a:ea typeface="Gulim" pitchFamily="34" charset="-127"/>
              </a:rPr>
            </a:br>
            <a:r>
              <a:rPr lang="en-US" altLang="ko-KR" sz="2400" i="1" dirty="0">
                <a:ea typeface="Gulim" pitchFamily="34" charset="-127"/>
              </a:rPr>
              <a:t>anywhere </a:t>
            </a:r>
            <a:r>
              <a:rPr lang="en-US" altLang="ko-KR" sz="2400" dirty="0">
                <a:ea typeface="Gulim" pitchFamily="34" charset="-127"/>
              </a:rPr>
              <a:t>(</a:t>
            </a:r>
            <a:r>
              <a:rPr lang="en-US" altLang="ko-KR" sz="2400" i="1" dirty="0">
                <a:ea typeface="Gulim" pitchFamily="34" charset="-127"/>
              </a:rPr>
              <a:t>n</a:t>
            </a:r>
            <a:r>
              <a:rPr lang="en-US" altLang="ko-KR" sz="2400" dirty="0">
                <a:ea typeface="Gulim" pitchFamily="34" charset="-127"/>
              </a:rPr>
              <a:t>&gt;0).</a:t>
            </a:r>
          </a:p>
          <a:p>
            <a:pPr eaLnBrk="1" hangingPunct="1"/>
            <a:r>
              <a:rPr lang="en-US" altLang="ko-KR" sz="2400" dirty="0">
                <a:ea typeface="Gulim" pitchFamily="34" charset="-127"/>
              </a:rPr>
              <a:t>It isn</a:t>
            </a:r>
            <a:r>
              <a:rPr lang="en-US" altLang="ko-KR" sz="2400" dirty="0">
                <a:latin typeface="Times New Roman" pitchFamily="18" charset="0"/>
                <a:ea typeface="Gulim" pitchFamily="34" charset="-127"/>
              </a:rPr>
              <a:t>’</a:t>
            </a:r>
            <a:r>
              <a:rPr lang="en-US" altLang="ko-KR" sz="2400" dirty="0">
                <a:ea typeface="Gulim" pitchFamily="34" charset="-127"/>
              </a:rPr>
              <a:t>t even</a:t>
            </a:r>
            <a:br>
              <a:rPr lang="en-US" altLang="ko-KR" sz="2400" dirty="0">
                <a:ea typeface="Gulim" pitchFamily="34" charset="-127"/>
              </a:rPr>
            </a:br>
            <a:r>
              <a:rPr lang="en-US" altLang="ko-KR" sz="2400" dirty="0">
                <a:ea typeface="Gulim" pitchFamily="34" charset="-127"/>
              </a:rPr>
              <a:t>less than 31</a:t>
            </a:r>
            <a:r>
              <a:rPr lang="en-US" altLang="ko-KR" sz="2400" i="1" dirty="0">
                <a:ea typeface="Gulim" pitchFamily="34" charset="-127"/>
              </a:rPr>
              <a:t>n</a:t>
            </a:r>
            <a:br>
              <a:rPr lang="en-US" altLang="ko-KR" sz="2400" dirty="0">
                <a:ea typeface="Gulim" pitchFamily="34" charset="-127"/>
              </a:rPr>
            </a:br>
            <a:r>
              <a:rPr lang="en-US" altLang="ko-KR" sz="2400" i="1" dirty="0">
                <a:ea typeface="Gulim" pitchFamily="34" charset="-127"/>
              </a:rPr>
              <a:t>everywhere</a:t>
            </a:r>
            <a:r>
              <a:rPr lang="en-US" altLang="ko-KR" sz="2400" dirty="0">
                <a:ea typeface="Gulim" pitchFamily="34" charset="-127"/>
              </a:rPr>
              <a:t>.</a:t>
            </a:r>
          </a:p>
          <a:p>
            <a:pPr eaLnBrk="1" hangingPunct="1"/>
            <a:r>
              <a:rPr lang="en-US" altLang="ko-KR" sz="2400" dirty="0">
                <a:ea typeface="Gulim" pitchFamily="34" charset="-127"/>
              </a:rPr>
              <a:t>But it </a:t>
            </a:r>
            <a:r>
              <a:rPr lang="en-US" altLang="ko-KR" sz="2400" i="1" dirty="0">
                <a:ea typeface="Gulim" pitchFamily="34" charset="-127"/>
              </a:rPr>
              <a:t>is</a:t>
            </a:r>
            <a:r>
              <a:rPr lang="en-US" altLang="ko-KR" sz="2400" dirty="0">
                <a:ea typeface="Gulim" pitchFamily="34" charset="-127"/>
              </a:rPr>
              <a:t> less than</a:t>
            </a:r>
            <a:br>
              <a:rPr lang="en-US" altLang="ko-KR" sz="2400" dirty="0">
                <a:ea typeface="Gulim" pitchFamily="34" charset="-127"/>
              </a:rPr>
            </a:br>
            <a:r>
              <a:rPr lang="en-US" altLang="ko-KR" sz="2400" dirty="0">
                <a:ea typeface="Gulim" pitchFamily="34" charset="-127"/>
              </a:rPr>
              <a:t>31</a:t>
            </a:r>
            <a:r>
              <a:rPr lang="en-US" altLang="ko-KR" sz="2400" i="1" dirty="0">
                <a:ea typeface="Gulim" pitchFamily="34" charset="-127"/>
              </a:rPr>
              <a:t>n</a:t>
            </a:r>
            <a:r>
              <a:rPr lang="en-US" altLang="ko-KR" sz="2400" dirty="0">
                <a:ea typeface="Gulim" pitchFamily="34" charset="-127"/>
              </a:rPr>
              <a:t> </a:t>
            </a:r>
            <a:r>
              <a:rPr lang="en-US" altLang="ko-KR" sz="2400" u="sng" dirty="0">
                <a:ea typeface="Gulim" pitchFamily="34" charset="-127"/>
              </a:rPr>
              <a:t>everywhere to</a:t>
            </a:r>
            <a:br>
              <a:rPr lang="en-US" altLang="ko-KR" sz="2400" u="sng" dirty="0">
                <a:ea typeface="Gulim" pitchFamily="34" charset="-127"/>
              </a:rPr>
            </a:br>
            <a:r>
              <a:rPr lang="en-US" altLang="ko-KR" sz="2400" u="sng" dirty="0">
                <a:ea typeface="Gulim" pitchFamily="34" charset="-127"/>
              </a:rPr>
              <a:t>the right of </a:t>
            </a:r>
            <a:r>
              <a:rPr lang="en-US" altLang="ko-KR" sz="2400" i="1" u="sng" dirty="0">
                <a:ea typeface="Gulim" pitchFamily="34" charset="-127"/>
              </a:rPr>
              <a:t>n</a:t>
            </a:r>
            <a:r>
              <a:rPr lang="en-US" altLang="ko-KR" sz="2400" u="sng" dirty="0">
                <a:ea typeface="Gulim" pitchFamily="34" charset="-127"/>
              </a:rPr>
              <a:t>=8</a:t>
            </a:r>
            <a:r>
              <a:rPr lang="en-US" altLang="ko-KR" sz="2400" dirty="0">
                <a:ea typeface="Gulim" pitchFamily="34" charset="-127"/>
              </a:rPr>
              <a:t>. </a:t>
            </a:r>
          </a:p>
        </p:txBody>
      </p:sp>
      <p:grpSp>
        <p:nvGrpSpPr>
          <p:cNvPr id="247811" name="Group 3"/>
          <p:cNvGrpSpPr>
            <a:grpSpLocks/>
          </p:cNvGrpSpPr>
          <p:nvPr/>
        </p:nvGrpSpPr>
        <p:grpSpPr bwMode="auto">
          <a:xfrm>
            <a:off x="5045075" y="2286000"/>
            <a:ext cx="2117725" cy="3200400"/>
            <a:chOff x="3178" y="1440"/>
            <a:chExt cx="1334" cy="2016"/>
          </a:xfrm>
        </p:grpSpPr>
        <p:sp>
          <p:nvSpPr>
            <p:cNvPr id="23570" name="Rectangle 4"/>
            <p:cNvSpPr>
              <a:spLocks noChangeArrowheads="1"/>
            </p:cNvSpPr>
            <p:nvPr/>
          </p:nvSpPr>
          <p:spPr bwMode="auto">
            <a:xfrm>
              <a:off x="3216" y="1440"/>
              <a:ext cx="1296" cy="2016"/>
            </a:xfrm>
            <a:prstGeom prst="rect">
              <a:avLst/>
            </a:prstGeom>
            <a:solidFill>
              <a:srgbClr val="FFCC99"/>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23571" name="Line 5"/>
            <p:cNvSpPr>
              <a:spLocks noChangeShapeType="1"/>
            </p:cNvSpPr>
            <p:nvPr/>
          </p:nvSpPr>
          <p:spPr bwMode="auto">
            <a:xfrm flipV="1">
              <a:off x="3216" y="1440"/>
              <a:ext cx="0" cy="20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Text Box 6"/>
            <p:cNvSpPr txBox="1">
              <a:spLocks noChangeArrowheads="1"/>
            </p:cNvSpPr>
            <p:nvPr/>
          </p:nvSpPr>
          <p:spPr bwMode="auto">
            <a:xfrm>
              <a:off x="3178" y="3120"/>
              <a:ext cx="9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ko-KR" sz="2400" i="1">
                  <a:solidFill>
                    <a:srgbClr val="FF0000"/>
                  </a:solidFill>
                  <a:latin typeface="Times New Roman" pitchFamily="18" charset="0"/>
                  <a:ea typeface="Gulim" pitchFamily="34" charset="-127"/>
                </a:rPr>
                <a:t>n&gt;n</a:t>
              </a:r>
              <a:r>
                <a:rPr lang="en-US" altLang="ko-KR" sz="2400" i="1" baseline="-25000">
                  <a:solidFill>
                    <a:srgbClr val="FF0000"/>
                  </a:solidFill>
                  <a:latin typeface="Times New Roman" pitchFamily="18" charset="0"/>
                  <a:ea typeface="Gulim" pitchFamily="34" charset="-127"/>
                </a:rPr>
                <a:t>0</a:t>
              </a:r>
              <a:r>
                <a:rPr lang="en-US" altLang="ko-KR" sz="2400">
                  <a:solidFill>
                    <a:srgbClr val="FF0000"/>
                  </a:solidFill>
                  <a:latin typeface="Times New Roman" pitchFamily="18" charset="0"/>
                  <a:ea typeface="Gulim" pitchFamily="34" charset="-127"/>
                </a:rPr>
                <a:t>=8 </a:t>
              </a:r>
              <a:r>
                <a:rPr lang="en-US" altLang="ko-KR" sz="2400">
                  <a:solidFill>
                    <a:srgbClr val="FF0000"/>
                  </a:solidFill>
                  <a:latin typeface="Times New Roman" pitchFamily="18" charset="0"/>
                  <a:ea typeface="Gulim" pitchFamily="34" charset="-127"/>
                  <a:sym typeface="Symbol" pitchFamily="18" charset="2"/>
                </a:rPr>
                <a:t></a:t>
              </a:r>
              <a:endParaRPr lang="en-US" altLang="ko-KR" sz="2400">
                <a:latin typeface="Times New Roman" pitchFamily="18" charset="0"/>
                <a:ea typeface="Gulim" pitchFamily="34" charset="-127"/>
              </a:endParaRPr>
            </a:p>
          </p:txBody>
        </p:sp>
      </p:grpSp>
      <p:sp>
        <p:nvSpPr>
          <p:cNvPr id="23557" name="Rectangle 7"/>
          <p:cNvSpPr>
            <a:spLocks noGrp="1" noChangeArrowheads="1"/>
          </p:cNvSpPr>
          <p:nvPr>
            <p:ph type="title"/>
          </p:nvPr>
        </p:nvSpPr>
        <p:spPr/>
        <p:txBody>
          <a:bodyPr/>
          <a:lstStyle/>
          <a:p>
            <a:pPr eaLnBrk="1" hangingPunct="1"/>
            <a:r>
              <a:rPr lang="en-US" altLang="ko-KR" dirty="0">
                <a:ea typeface="Gulim" pitchFamily="34" charset="-127"/>
              </a:rPr>
              <a:t>Big-Theta example, graphically</a:t>
            </a:r>
          </a:p>
        </p:txBody>
      </p:sp>
      <p:sp>
        <p:nvSpPr>
          <p:cNvPr id="23558" name="Line 8"/>
          <p:cNvSpPr>
            <a:spLocks noChangeShapeType="1"/>
          </p:cNvSpPr>
          <p:nvPr/>
        </p:nvSpPr>
        <p:spPr bwMode="auto">
          <a:xfrm flipV="1">
            <a:off x="4267200" y="2286000"/>
            <a:ext cx="0" cy="3200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9"/>
          <p:cNvSpPr>
            <a:spLocks noChangeShapeType="1"/>
          </p:cNvSpPr>
          <p:nvPr/>
        </p:nvSpPr>
        <p:spPr bwMode="auto">
          <a:xfrm>
            <a:off x="4267200" y="5486400"/>
            <a:ext cx="2971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Line 10"/>
          <p:cNvSpPr>
            <a:spLocks noChangeShapeType="1"/>
          </p:cNvSpPr>
          <p:nvPr/>
        </p:nvSpPr>
        <p:spPr bwMode="auto">
          <a:xfrm flipV="1">
            <a:off x="4267200" y="2286000"/>
            <a:ext cx="2209800" cy="2895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Text Box 11"/>
          <p:cNvSpPr txBox="1">
            <a:spLocks noChangeArrowheads="1"/>
          </p:cNvSpPr>
          <p:nvPr/>
        </p:nvSpPr>
        <p:spPr bwMode="auto">
          <a:xfrm>
            <a:off x="4876800" y="5486400"/>
            <a:ext cx="205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Increasing </a:t>
            </a:r>
            <a:r>
              <a:rPr lang="en-US" altLang="ko-KR" sz="2400" i="1">
                <a:latin typeface="Times New Roman" pitchFamily="18" charset="0"/>
                <a:ea typeface="Gulim" pitchFamily="34" charset="-127"/>
              </a:rPr>
              <a:t>n </a:t>
            </a:r>
            <a:r>
              <a:rPr lang="en-US" altLang="ko-KR" sz="2400">
                <a:latin typeface="Times New Roman" pitchFamily="18" charset="0"/>
                <a:ea typeface="Gulim" pitchFamily="34" charset="-127"/>
                <a:sym typeface="Symbol" pitchFamily="18" charset="2"/>
              </a:rPr>
              <a:t></a:t>
            </a:r>
            <a:endParaRPr lang="en-US" altLang="ko-KR" sz="2400">
              <a:latin typeface="Times New Roman" pitchFamily="18" charset="0"/>
              <a:ea typeface="Gulim" pitchFamily="34" charset="-127"/>
            </a:endParaRPr>
          </a:p>
        </p:txBody>
      </p:sp>
      <p:sp>
        <p:nvSpPr>
          <p:cNvPr id="23562" name="Text Box 12"/>
          <p:cNvSpPr txBox="1">
            <a:spLocks noChangeArrowheads="1"/>
          </p:cNvSpPr>
          <p:nvPr/>
        </p:nvSpPr>
        <p:spPr bwMode="auto">
          <a:xfrm rot="-5400000">
            <a:off x="2684462" y="3792538"/>
            <a:ext cx="2708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Value of function </a:t>
            </a:r>
            <a:r>
              <a:rPr lang="en-US" altLang="ko-KR" sz="2400">
                <a:latin typeface="Times New Roman" pitchFamily="18" charset="0"/>
                <a:ea typeface="Gulim" pitchFamily="34" charset="-127"/>
                <a:sym typeface="Symbol" pitchFamily="18" charset="2"/>
              </a:rPr>
              <a:t></a:t>
            </a:r>
            <a:endParaRPr lang="en-US" altLang="ko-KR" sz="2400">
              <a:latin typeface="Times New Roman" pitchFamily="18" charset="0"/>
              <a:ea typeface="Gulim" pitchFamily="34" charset="-127"/>
            </a:endParaRPr>
          </a:p>
        </p:txBody>
      </p:sp>
      <p:sp>
        <p:nvSpPr>
          <p:cNvPr id="23563" name="Line 13"/>
          <p:cNvSpPr>
            <a:spLocks noChangeShapeType="1"/>
          </p:cNvSpPr>
          <p:nvPr/>
        </p:nvSpPr>
        <p:spPr bwMode="auto">
          <a:xfrm flipV="1">
            <a:off x="4267200" y="3962400"/>
            <a:ext cx="2819400" cy="15240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Text Box 14"/>
          <p:cNvSpPr txBox="1">
            <a:spLocks noChangeArrowheads="1"/>
          </p:cNvSpPr>
          <p:nvPr/>
        </p:nvSpPr>
        <p:spPr bwMode="auto">
          <a:xfrm>
            <a:off x="6629400" y="40386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i="1">
                <a:solidFill>
                  <a:srgbClr val="006600"/>
                </a:solidFill>
                <a:latin typeface="Times New Roman" pitchFamily="18" charset="0"/>
                <a:ea typeface="Gulim" pitchFamily="34" charset="-127"/>
              </a:rPr>
              <a:t>n</a:t>
            </a:r>
            <a:endParaRPr lang="en-US" altLang="ko-KR" sz="2400">
              <a:latin typeface="Times New Roman" pitchFamily="18" charset="0"/>
              <a:ea typeface="Gulim" pitchFamily="34" charset="-127"/>
            </a:endParaRPr>
          </a:p>
        </p:txBody>
      </p:sp>
      <p:sp>
        <p:nvSpPr>
          <p:cNvPr id="23565" name="Text Box 15"/>
          <p:cNvSpPr txBox="1">
            <a:spLocks noChangeArrowheads="1"/>
          </p:cNvSpPr>
          <p:nvPr/>
        </p:nvSpPr>
        <p:spPr bwMode="auto">
          <a:xfrm>
            <a:off x="6019800" y="2590800"/>
            <a:ext cx="121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30</a:t>
            </a:r>
            <a:r>
              <a:rPr lang="en-US" altLang="ko-KR" sz="2400" i="1">
                <a:latin typeface="Times New Roman" pitchFamily="18" charset="0"/>
                <a:ea typeface="Gulim" pitchFamily="34" charset="-127"/>
              </a:rPr>
              <a:t>n</a:t>
            </a:r>
            <a:r>
              <a:rPr lang="en-US" altLang="ko-KR" sz="2400">
                <a:latin typeface="Times New Roman" pitchFamily="18" charset="0"/>
                <a:ea typeface="Gulim" pitchFamily="34" charset="-127"/>
              </a:rPr>
              <a:t>+8</a:t>
            </a:r>
          </a:p>
        </p:txBody>
      </p:sp>
      <p:grpSp>
        <p:nvGrpSpPr>
          <p:cNvPr id="247824" name="Group 16"/>
          <p:cNvGrpSpPr>
            <a:grpSpLocks/>
          </p:cNvGrpSpPr>
          <p:nvPr/>
        </p:nvGrpSpPr>
        <p:grpSpPr bwMode="auto">
          <a:xfrm>
            <a:off x="4267200" y="2209800"/>
            <a:ext cx="1905000" cy="3276600"/>
            <a:chOff x="2688" y="1392"/>
            <a:chExt cx="1200" cy="2064"/>
          </a:xfrm>
        </p:grpSpPr>
        <p:sp>
          <p:nvSpPr>
            <p:cNvPr id="23568" name="Line 17"/>
            <p:cNvSpPr>
              <a:spLocks noChangeShapeType="1"/>
            </p:cNvSpPr>
            <p:nvPr/>
          </p:nvSpPr>
          <p:spPr bwMode="auto">
            <a:xfrm flipV="1">
              <a:off x="2688" y="1440"/>
              <a:ext cx="1200" cy="201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Text Box 18"/>
            <p:cNvSpPr txBox="1">
              <a:spLocks noChangeArrowheads="1"/>
            </p:cNvSpPr>
            <p:nvPr/>
          </p:nvSpPr>
          <p:spPr bwMode="auto">
            <a:xfrm>
              <a:off x="3168" y="1392"/>
              <a:ext cx="624"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i="1">
                  <a:solidFill>
                    <a:schemeClr val="accent2"/>
                  </a:solidFill>
                  <a:latin typeface="Times New Roman" pitchFamily="18" charset="0"/>
                  <a:ea typeface="Gulim" pitchFamily="34" charset="-127"/>
                </a:rPr>
                <a:t>cn </a:t>
              </a:r>
              <a:r>
                <a:rPr lang="en-US" altLang="ko-KR" sz="2400">
                  <a:solidFill>
                    <a:schemeClr val="accent2"/>
                  </a:solidFill>
                  <a:latin typeface="Times New Roman" pitchFamily="18" charset="0"/>
                  <a:ea typeface="Gulim" pitchFamily="34" charset="-127"/>
                </a:rPr>
                <a:t>=</a:t>
              </a:r>
              <a:br>
                <a:rPr lang="en-US" altLang="ko-KR" sz="2400">
                  <a:solidFill>
                    <a:schemeClr val="accent2"/>
                  </a:solidFill>
                  <a:latin typeface="Times New Roman" pitchFamily="18" charset="0"/>
                  <a:ea typeface="Gulim" pitchFamily="34" charset="-127"/>
                </a:rPr>
              </a:br>
              <a:r>
                <a:rPr lang="en-US" altLang="ko-KR" sz="2400">
                  <a:solidFill>
                    <a:schemeClr val="accent2"/>
                  </a:solidFill>
                  <a:latin typeface="Times New Roman" pitchFamily="18" charset="0"/>
                  <a:ea typeface="Gulim" pitchFamily="34" charset="-127"/>
                </a:rPr>
                <a:t>31</a:t>
              </a:r>
              <a:r>
                <a:rPr lang="en-US" altLang="ko-KR" sz="2400" i="1">
                  <a:solidFill>
                    <a:schemeClr val="accent2"/>
                  </a:solidFill>
                  <a:latin typeface="Times New Roman" pitchFamily="18" charset="0"/>
                  <a:ea typeface="Gulim" pitchFamily="34" charset="-127"/>
                </a:rPr>
                <a:t>n</a:t>
              </a:r>
              <a:endParaRPr lang="en-US" altLang="ko-KR" sz="2400">
                <a:latin typeface="Times New Roman" pitchFamily="18" charset="0"/>
                <a:ea typeface="Gulim" pitchFamily="34" charset="-127"/>
              </a:endParaRPr>
            </a:p>
          </p:txBody>
        </p:sp>
      </p:grpSp>
      <p:sp>
        <p:nvSpPr>
          <p:cNvPr id="247827" name="Text Box 19"/>
          <p:cNvSpPr txBox="1">
            <a:spLocks noChangeArrowheads="1"/>
          </p:cNvSpPr>
          <p:nvPr/>
        </p:nvSpPr>
        <p:spPr bwMode="auto">
          <a:xfrm>
            <a:off x="4876800" y="1469014"/>
            <a:ext cx="3056792" cy="46166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ko-KR" sz="2400" dirty="0">
                <a:latin typeface="Times New Roman" pitchFamily="18" charset="0"/>
                <a:ea typeface="Gulim" pitchFamily="34" charset="-127"/>
              </a:rPr>
              <a:t>30</a:t>
            </a:r>
            <a:r>
              <a:rPr lang="en-US" altLang="ko-KR" sz="2400" i="1" dirty="0">
                <a:latin typeface="Times New Roman" pitchFamily="18" charset="0"/>
                <a:ea typeface="Gulim" pitchFamily="34" charset="-127"/>
              </a:rPr>
              <a:t>n</a:t>
            </a:r>
            <a:r>
              <a:rPr lang="en-US" altLang="ko-KR" sz="2400" dirty="0">
                <a:latin typeface="Times New Roman" pitchFamily="18" charset="0"/>
                <a:ea typeface="Gulim" pitchFamily="34" charset="-127"/>
              </a:rPr>
              <a:t>+8 </a:t>
            </a:r>
            <a:r>
              <a:rPr lang="en-US" altLang="ko-KR" sz="2400" dirty="0">
                <a:latin typeface="Times New Roman" pitchFamily="18" charset="0"/>
                <a:ea typeface="Gulim" pitchFamily="34" charset="-127"/>
                <a:sym typeface="Symbol" pitchFamily="18" charset="2"/>
              </a:rPr>
              <a:t> </a:t>
            </a:r>
            <a:r>
              <a:rPr lang="en-US" altLang="ko-KR" sz="2400" dirty="0">
                <a:latin typeface="Times New Roman" pitchFamily="18" charset="0"/>
                <a:ea typeface="Gulim" pitchFamily="34" charset="-127"/>
                <a:sym typeface="Symbol"/>
              </a:rPr>
              <a:t></a:t>
            </a:r>
            <a:r>
              <a:rPr lang="en-US" altLang="ko-KR" sz="2400" dirty="0">
                <a:latin typeface="Times New Roman" pitchFamily="18" charset="0"/>
                <a:ea typeface="Gulim" pitchFamily="34" charset="-127"/>
                <a:sym typeface="Symbol" pitchFamily="18" charset="2"/>
              </a:rPr>
              <a:t>(</a:t>
            </a:r>
            <a:r>
              <a:rPr lang="en-US" altLang="ko-KR" sz="2400" i="1" dirty="0">
                <a:solidFill>
                  <a:srgbClr val="006600"/>
                </a:solidFill>
                <a:latin typeface="Times New Roman" pitchFamily="18" charset="0"/>
                <a:ea typeface="Gulim" pitchFamily="34" charset="-127"/>
                <a:sym typeface="Symbol" pitchFamily="18" charset="2"/>
              </a:rPr>
              <a:t>n</a:t>
            </a:r>
            <a:r>
              <a:rPr lang="en-US" altLang="ko-KR" sz="2400" dirty="0">
                <a:latin typeface="Times New Roman" pitchFamily="18" charset="0"/>
                <a:ea typeface="Gulim" pitchFamily="34" charset="-127"/>
                <a:sym typeface="Symbol" pitchFamily="18" charset="2"/>
              </a:rPr>
              <a:t>)</a:t>
            </a:r>
            <a:endParaRPr lang="en-US" altLang="ko-KR" sz="2400" dirty="0">
              <a:latin typeface="Times New Roman" pitchFamily="18" charset="0"/>
              <a:ea typeface="Gulim" pitchFamily="34" charset="-127"/>
            </a:endParaRPr>
          </a:p>
        </p:txBody>
      </p:sp>
    </p:spTree>
    <p:extLst>
      <p:ext uri="{BB962C8B-B14F-4D97-AF65-F5344CB8AC3E}">
        <p14:creationId xmlns:p14="http://schemas.microsoft.com/office/powerpoint/2010/main" val="40654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7824"/>
                                        </p:tgtEl>
                                        <p:attrNameLst>
                                          <p:attrName>style.visibility</p:attrName>
                                        </p:attrNameLst>
                                      </p:cBhvr>
                                      <p:to>
                                        <p:strVal val="visible"/>
                                      </p:to>
                                    </p:set>
                                    <p:animEffect transition="in" filter="wipe(left)">
                                      <p:cBhvr>
                                        <p:cTn id="7" dur="500"/>
                                        <p:tgtEl>
                                          <p:spTgt spid="247824"/>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7811"/>
                                        </p:tgtEl>
                                        <p:attrNameLst>
                                          <p:attrName>style.visibility</p:attrName>
                                        </p:attrNameLst>
                                      </p:cBhvr>
                                      <p:to>
                                        <p:strVal val="visible"/>
                                      </p:to>
                                    </p:set>
                                    <p:animEffect transition="in" filter="wipe(left)">
                                      <p:cBhvr>
                                        <p:cTn id="12" dur="500"/>
                                        <p:tgtEl>
                                          <p:spTgt spid="247811"/>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47827"/>
                                        </p:tgtEl>
                                        <p:attrNameLst>
                                          <p:attrName>style.visibility</p:attrName>
                                        </p:attrNameLst>
                                      </p:cBhvr>
                                      <p:to>
                                        <p:strVal val="visible"/>
                                      </p:to>
                                    </p:set>
                                    <p:anim calcmode="lin" valueType="num">
                                      <p:cBhvr>
                                        <p:cTn id="17" dur="500" fill="hold"/>
                                        <p:tgtEl>
                                          <p:spTgt spid="247827"/>
                                        </p:tgtEl>
                                        <p:attrNameLst>
                                          <p:attrName>ppt_w</p:attrName>
                                        </p:attrNameLst>
                                      </p:cBhvr>
                                      <p:tavLst>
                                        <p:tav tm="0">
                                          <p:val>
                                            <p:fltVal val="0"/>
                                          </p:val>
                                        </p:tav>
                                        <p:tav tm="100000">
                                          <p:val>
                                            <p:strVal val="#ppt_w"/>
                                          </p:val>
                                        </p:tav>
                                      </p:tavLst>
                                    </p:anim>
                                    <p:anim calcmode="lin" valueType="num">
                                      <p:cBhvr>
                                        <p:cTn id="18" dur="500" fill="hold"/>
                                        <p:tgtEl>
                                          <p:spTgt spid="24782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7"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r>
              <a:rPr lang="en-US" altLang="en-US">
                <a:solidFill>
                  <a:srgbClr val="000000"/>
                </a:solidFill>
              </a:rPr>
              <a:t>L1.</a:t>
            </a:r>
            <a:fld id="{32789E0E-5961-4412-A292-1ECEF38E5A7D}" type="slidenum">
              <a:rPr lang="en-US" altLang="en-US">
                <a:solidFill>
                  <a:srgbClr val="000000"/>
                </a:solidFill>
              </a:rPr>
              <a:pPr/>
              <a:t>102</a:t>
            </a:fld>
            <a:endParaRPr lang="en-US" altLang="en-US">
              <a:solidFill>
                <a:srgbClr val="000000"/>
              </a:solidFill>
            </a:endParaRPr>
          </a:p>
        </p:txBody>
      </p:sp>
      <p:sp>
        <p:nvSpPr>
          <p:cNvPr id="19459" name="Text Box 3"/>
          <p:cNvSpPr txBox="1">
            <a:spLocks noChangeArrowheads="1"/>
          </p:cNvSpPr>
          <p:nvPr/>
        </p:nvSpPr>
        <p:spPr bwMode="auto">
          <a:xfrm>
            <a:off x="822372" y="3901764"/>
            <a:ext cx="82232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7013" indent="-227013"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ltLang="en-US" sz="3200" dirty="0">
                <a:solidFill>
                  <a:srgbClr val="000000"/>
                </a:solidFill>
              </a:rPr>
              <a:t>Drop low-order terms; ignore leading constants.</a:t>
            </a:r>
          </a:p>
          <a:p>
            <a:pPr>
              <a:buClr>
                <a:srgbClr val="CC0000"/>
              </a:buClr>
              <a:buFontTx/>
              <a:buChar char="•"/>
            </a:pPr>
            <a:r>
              <a:rPr lang="en-US" altLang="en-US" sz="3200" dirty="0">
                <a:solidFill>
                  <a:srgbClr val="000000"/>
                </a:solidFill>
              </a:rPr>
              <a:t>Example: </a:t>
            </a:r>
            <a:r>
              <a:rPr lang="en-US" altLang="en-US" sz="3200" dirty="0">
                <a:solidFill>
                  <a:srgbClr val="0000FF"/>
                </a:solidFill>
              </a:rPr>
              <a:t>3</a:t>
            </a:r>
            <a:r>
              <a:rPr lang="en-US" altLang="en-US" sz="3200" i="1" dirty="0">
                <a:solidFill>
                  <a:srgbClr val="0000FF"/>
                </a:solidFill>
              </a:rPr>
              <a:t>n</a:t>
            </a:r>
            <a:r>
              <a:rPr lang="en-US" altLang="en-US" sz="3200" baseline="30000" dirty="0">
                <a:solidFill>
                  <a:srgbClr val="0000FF"/>
                </a:solidFill>
              </a:rPr>
              <a:t>3 </a:t>
            </a:r>
            <a:r>
              <a:rPr lang="en-US" altLang="en-US" sz="3200" dirty="0">
                <a:solidFill>
                  <a:srgbClr val="0000FF"/>
                </a:solidFill>
              </a:rPr>
              <a:t>+ 90</a:t>
            </a:r>
            <a:r>
              <a:rPr lang="en-US" altLang="en-US" sz="3200" i="1" dirty="0">
                <a:solidFill>
                  <a:srgbClr val="0000FF"/>
                </a:solidFill>
              </a:rPr>
              <a:t>n</a:t>
            </a:r>
            <a:r>
              <a:rPr lang="en-US" altLang="en-US" sz="3200" i="1" baseline="30000" dirty="0">
                <a:solidFill>
                  <a:srgbClr val="0000FF"/>
                </a:solidFill>
              </a:rPr>
              <a:t>2</a:t>
            </a:r>
            <a:r>
              <a:rPr lang="en-US" altLang="en-US" sz="3200" i="1" dirty="0">
                <a:solidFill>
                  <a:srgbClr val="0000FF"/>
                </a:solidFill>
              </a:rPr>
              <a:t> </a:t>
            </a:r>
            <a:r>
              <a:rPr lang="en-US" altLang="en-US" sz="3200" dirty="0">
                <a:solidFill>
                  <a:srgbClr val="0000FF"/>
                </a:solidFill>
              </a:rPr>
              <a:t>– 5</a:t>
            </a:r>
            <a:r>
              <a:rPr lang="en-US" altLang="en-US" sz="3200" i="1" dirty="0">
                <a:solidFill>
                  <a:srgbClr val="0000FF"/>
                </a:solidFill>
              </a:rPr>
              <a:t>n</a:t>
            </a:r>
            <a:r>
              <a:rPr lang="en-US" altLang="en-US" sz="3200" dirty="0">
                <a:solidFill>
                  <a:srgbClr val="0000FF"/>
                </a:solidFill>
              </a:rPr>
              <a:t> + 6046 = </a:t>
            </a:r>
            <a:r>
              <a:rPr lang="en-US" altLang="en-US" sz="3200" dirty="0">
                <a:solidFill>
                  <a:srgbClr val="0000FF"/>
                </a:solidFill>
                <a:latin typeface="Symbol" pitchFamily="18" charset="2"/>
              </a:rPr>
              <a:t>Q</a:t>
            </a:r>
            <a:r>
              <a:rPr lang="en-US" altLang="en-US" sz="3200" dirty="0">
                <a:solidFill>
                  <a:srgbClr val="0000FF"/>
                </a:solidFill>
              </a:rPr>
              <a:t>(</a:t>
            </a:r>
            <a:r>
              <a:rPr lang="en-US" altLang="en-US" sz="3200" i="1" dirty="0">
                <a:solidFill>
                  <a:srgbClr val="0000FF"/>
                </a:solidFill>
              </a:rPr>
              <a:t>n</a:t>
            </a:r>
            <a:r>
              <a:rPr lang="en-US" altLang="en-US" sz="3200" baseline="30000" dirty="0">
                <a:solidFill>
                  <a:srgbClr val="0000FF"/>
                </a:solidFill>
              </a:rPr>
              <a:t>3</a:t>
            </a:r>
            <a:r>
              <a:rPr lang="en-US" altLang="en-US" sz="3200" dirty="0">
                <a:solidFill>
                  <a:srgbClr val="0000FF"/>
                </a:solidFill>
              </a:rPr>
              <a:t>)</a:t>
            </a:r>
          </a:p>
        </p:txBody>
      </p:sp>
      <p:sp>
        <p:nvSpPr>
          <p:cNvPr id="19467" name="Text Box 11"/>
          <p:cNvSpPr txBox="1">
            <a:spLocks noChangeArrowheads="1"/>
          </p:cNvSpPr>
          <p:nvPr/>
        </p:nvSpPr>
        <p:spPr bwMode="auto">
          <a:xfrm>
            <a:off x="385643" y="1607072"/>
            <a:ext cx="730841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dirty="0">
                <a:solidFill>
                  <a:srgbClr val="0000FF"/>
                </a:solidFill>
                <a:latin typeface="Times New Roman" panose="02020603050405020304" pitchFamily="18" charset="0"/>
                <a:cs typeface="Times New Roman" panose="02020603050405020304" pitchFamily="18" charset="0"/>
              </a:rPr>
              <a:t>Proof:   </a:t>
            </a:r>
            <a:r>
              <a:rPr lang="en-US" altLang="en-US" sz="3200" dirty="0">
                <a:latin typeface="Times New Roman" panose="02020603050405020304" pitchFamily="18" charset="0"/>
                <a:cs typeface="Times New Roman" panose="02020603050405020304" pitchFamily="18" charset="0"/>
              </a:rPr>
              <a:t>From previous Big-Oh and Omega</a:t>
            </a:r>
          </a:p>
          <a:p>
            <a:r>
              <a:rPr lang="en-US" altLang="en-US" sz="2800" i="1" dirty="0">
                <a:latin typeface="Times New Roman" panose="02020603050405020304" pitchFamily="18" charset="0"/>
                <a:cs typeface="Times New Roman" panose="02020603050405020304" pitchFamily="18" charset="0"/>
              </a:rPr>
              <a:t>f(n) = </a:t>
            </a:r>
            <a:r>
              <a:rPr lang="en-US" altLang="en-US" sz="2800" i="1" dirty="0" err="1">
                <a:latin typeface="Times New Roman" panose="02020603050405020304" pitchFamily="18" charset="0"/>
                <a:cs typeface="Times New Roman" panose="02020603050405020304" pitchFamily="18" charset="0"/>
              </a:rPr>
              <a:t>b</a:t>
            </a:r>
            <a:r>
              <a:rPr lang="en-US" altLang="en-US" sz="2800" i="1" baseline="-25000" dirty="0" err="1">
                <a:latin typeface="Times New Roman" panose="02020603050405020304" pitchFamily="18" charset="0"/>
                <a:cs typeface="Times New Roman" panose="02020603050405020304" pitchFamily="18" charset="0"/>
              </a:rPr>
              <a:t>k</a:t>
            </a:r>
            <a:r>
              <a:rPr lang="en-US" altLang="en-US" sz="2800" i="1" dirty="0" err="1">
                <a:latin typeface="Times New Roman" panose="02020603050405020304" pitchFamily="18" charset="0"/>
                <a:cs typeface="Times New Roman" panose="02020603050405020304" pitchFamily="18" charset="0"/>
              </a:rPr>
              <a:t>n</a:t>
            </a:r>
            <a:r>
              <a:rPr lang="en-US" altLang="en-US" sz="2800" i="1" baseline="30000" dirty="0" err="1">
                <a:latin typeface="Times New Roman" panose="02020603050405020304" pitchFamily="18" charset="0"/>
                <a:cs typeface="Times New Roman" panose="02020603050405020304" pitchFamily="18" charset="0"/>
              </a:rPr>
              <a:t>k</a:t>
            </a:r>
            <a:r>
              <a:rPr lang="en-US" altLang="en-US" sz="2800" i="1" dirty="0">
                <a:latin typeface="Times New Roman" panose="02020603050405020304" pitchFamily="18" charset="0"/>
                <a:cs typeface="Times New Roman" panose="02020603050405020304" pitchFamily="18" charset="0"/>
              </a:rPr>
              <a:t> + b</a:t>
            </a:r>
            <a:r>
              <a:rPr lang="en-US" altLang="en-US" sz="2800" i="1" baseline="-25000" dirty="0">
                <a:latin typeface="Times New Roman" panose="02020603050405020304" pitchFamily="18" charset="0"/>
                <a:cs typeface="Times New Roman" panose="02020603050405020304" pitchFamily="18" charset="0"/>
              </a:rPr>
              <a:t>k-1</a:t>
            </a:r>
            <a:r>
              <a:rPr lang="en-US" altLang="en-US" sz="2800" i="1" dirty="0">
                <a:latin typeface="Times New Roman" panose="02020603050405020304" pitchFamily="18" charset="0"/>
                <a:cs typeface="Times New Roman" panose="02020603050405020304" pitchFamily="18" charset="0"/>
              </a:rPr>
              <a:t>n</a:t>
            </a:r>
            <a:r>
              <a:rPr lang="en-US" altLang="en-US" sz="2800" i="1" baseline="30000" dirty="0">
                <a:latin typeface="Times New Roman" panose="02020603050405020304" pitchFamily="18" charset="0"/>
                <a:cs typeface="Times New Roman" panose="02020603050405020304" pitchFamily="18" charset="0"/>
              </a:rPr>
              <a:t>k-1</a:t>
            </a:r>
            <a:r>
              <a:rPr lang="en-US" altLang="en-US" sz="2800" i="1" dirty="0">
                <a:latin typeface="Times New Roman" panose="02020603050405020304" pitchFamily="18" charset="0"/>
                <a:cs typeface="Times New Roman" panose="02020603050405020304" pitchFamily="18" charset="0"/>
              </a:rPr>
              <a:t> + … + b</a:t>
            </a:r>
            <a:r>
              <a:rPr lang="en-US" altLang="en-US" sz="2800" i="1" baseline="-25000" dirty="0">
                <a:latin typeface="Times New Roman" panose="02020603050405020304" pitchFamily="18" charset="0"/>
                <a:cs typeface="Times New Roman" panose="02020603050405020304" pitchFamily="18" charset="0"/>
              </a:rPr>
              <a:t>1</a:t>
            </a:r>
            <a:r>
              <a:rPr lang="en-US" altLang="en-US" sz="2800" i="1" dirty="0">
                <a:latin typeface="Times New Roman" panose="02020603050405020304" pitchFamily="18" charset="0"/>
                <a:cs typeface="Times New Roman" panose="02020603050405020304" pitchFamily="18" charset="0"/>
              </a:rPr>
              <a:t>n + b</a:t>
            </a:r>
            <a:r>
              <a:rPr lang="en-US" altLang="en-US" sz="2800" i="1" baseline="-25000" dirty="0">
                <a:latin typeface="Times New Roman" panose="02020603050405020304" pitchFamily="18" charset="0"/>
                <a:cs typeface="Times New Roman" panose="02020603050405020304" pitchFamily="18" charset="0"/>
              </a:rPr>
              <a:t>0 </a:t>
            </a:r>
            <a:r>
              <a:rPr lang="en-US" altLang="en-US" sz="2800" i="1" dirty="0">
                <a:latin typeface="Times New Roman" panose="02020603050405020304" pitchFamily="18" charset="0"/>
                <a:cs typeface="Times New Roman" panose="02020603050405020304" pitchFamily="18" charset="0"/>
              </a:rPr>
              <a:t>is </a:t>
            </a:r>
            <a:r>
              <a:rPr lang="en-US" altLang="en-US" sz="2800" dirty="0">
                <a:latin typeface="Times New Roman" panose="02020603050405020304" pitchFamily="18" charset="0"/>
                <a:cs typeface="Times New Roman" panose="02020603050405020304" pitchFamily="18" charset="0"/>
                <a:sym typeface="Symbol"/>
              </a:rPr>
              <a:t>(</a:t>
            </a:r>
            <a:r>
              <a:rPr lang="en-US" altLang="en-US" sz="2800" i="1" dirty="0" err="1">
                <a:latin typeface="Times New Roman" panose="02020603050405020304" pitchFamily="18" charset="0"/>
                <a:cs typeface="Times New Roman" panose="02020603050405020304" pitchFamily="18" charset="0"/>
              </a:rPr>
              <a:t>n</a:t>
            </a:r>
            <a:r>
              <a:rPr lang="en-US" altLang="en-US" sz="2800" i="1" baseline="30000" dirty="0" err="1">
                <a:latin typeface="Times New Roman" panose="02020603050405020304" pitchFamily="18" charset="0"/>
                <a:cs typeface="Times New Roman" panose="02020603050405020304" pitchFamily="18" charset="0"/>
              </a:rPr>
              <a:t>k</a:t>
            </a:r>
            <a:r>
              <a:rPr lang="en-US" altLang="en-US" sz="2800" dirty="0">
                <a:latin typeface="Times New Roman" panose="02020603050405020304" pitchFamily="18" charset="0"/>
                <a:cs typeface="Times New Roman" panose="02020603050405020304" pitchFamily="18" charset="0"/>
                <a:sym typeface="Symbol"/>
              </a:rPr>
              <a:t> )</a:t>
            </a:r>
            <a:endParaRPr lang="en-US" altLang="en-US" sz="2800" b="1" dirty="0">
              <a:solidFill>
                <a:srgbClr val="CC0000"/>
              </a:solidFill>
              <a:latin typeface="+mn-lt"/>
            </a:endParaRPr>
          </a:p>
        </p:txBody>
      </p:sp>
      <p:sp>
        <p:nvSpPr>
          <p:cNvPr id="19469" name="Text Box 13"/>
          <p:cNvSpPr txBox="1">
            <a:spLocks noChangeArrowheads="1"/>
          </p:cNvSpPr>
          <p:nvPr/>
        </p:nvSpPr>
        <p:spPr bwMode="auto">
          <a:xfrm>
            <a:off x="385643" y="3378544"/>
            <a:ext cx="191590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dirty="0">
                <a:solidFill>
                  <a:srgbClr val="0000FF"/>
                </a:solidFill>
                <a:latin typeface="Times New Roman" panose="02020603050405020304" pitchFamily="18" charset="0"/>
                <a:cs typeface="Times New Roman" panose="02020603050405020304" pitchFamily="18" charset="0"/>
              </a:rPr>
              <a:t>Short-cut:</a:t>
            </a:r>
          </a:p>
        </p:txBody>
      </p:sp>
      <p:sp>
        <p:nvSpPr>
          <p:cNvPr id="2" name="Rectangle 1"/>
          <p:cNvSpPr/>
          <p:nvPr/>
        </p:nvSpPr>
        <p:spPr>
          <a:xfrm>
            <a:off x="559559" y="239805"/>
            <a:ext cx="7861110" cy="523220"/>
          </a:xfrm>
          <a:prstGeom prst="rect">
            <a:avLst/>
          </a:prstGeom>
        </p:spPr>
        <p:txBody>
          <a:bodyPr wrap="square">
            <a:spAutoFit/>
          </a:bodyPr>
          <a:lstStyle/>
          <a:p>
            <a:r>
              <a:rPr lang="en-US" altLang="en-US" sz="2800" dirty="0"/>
              <a:t>A non-negative polynomial of degree </a:t>
            </a:r>
            <a:r>
              <a:rPr lang="en-US" altLang="en-US" sz="2800" i="1" dirty="0"/>
              <a:t>k </a:t>
            </a:r>
            <a:r>
              <a:rPr lang="en-US" altLang="en-US" sz="2800" dirty="0"/>
              <a:t>is</a:t>
            </a:r>
            <a:r>
              <a:rPr lang="en-US" altLang="en-US" sz="2800" i="1" dirty="0"/>
              <a:t> </a:t>
            </a:r>
            <a:r>
              <a:rPr lang="en-US" altLang="en-US" sz="2800" dirty="0">
                <a:sym typeface="Symbol"/>
              </a:rPr>
              <a:t></a:t>
            </a:r>
            <a:r>
              <a:rPr lang="en-US" altLang="en-US" sz="2800" dirty="0"/>
              <a:t>(</a:t>
            </a:r>
            <a:r>
              <a:rPr lang="en-US" altLang="en-US" sz="2800" dirty="0" err="1"/>
              <a:t>n</a:t>
            </a:r>
            <a:r>
              <a:rPr lang="en-US" altLang="en-US" sz="2800" baseline="30000" dirty="0" err="1"/>
              <a:t>k</a:t>
            </a:r>
            <a:r>
              <a:rPr lang="en-US" altLang="en-US" sz="2800" dirty="0"/>
              <a:t>)</a:t>
            </a:r>
            <a:endParaRPr lang="en-US" sz="2800" dirty="0"/>
          </a:p>
        </p:txBody>
      </p:sp>
    </p:spTree>
    <p:extLst>
      <p:ext uri="{BB962C8B-B14F-4D97-AF65-F5344CB8AC3E}">
        <p14:creationId xmlns:p14="http://schemas.microsoft.com/office/powerpoint/2010/main" val="199150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7"/>
                                        </p:tgtEl>
                                        <p:attrNameLst>
                                          <p:attrName>style.visibility</p:attrName>
                                        </p:attrNameLst>
                                      </p:cBhvr>
                                      <p:to>
                                        <p:strVal val="visible"/>
                                      </p:to>
                                    </p:set>
                                    <p:anim calcmode="lin" valueType="num">
                                      <p:cBhvr additive="base">
                                        <p:cTn id="7" dur="500" fill="hold"/>
                                        <p:tgtEl>
                                          <p:spTgt spid="19467"/>
                                        </p:tgtEl>
                                        <p:attrNameLst>
                                          <p:attrName>ppt_x</p:attrName>
                                        </p:attrNameLst>
                                      </p:cBhvr>
                                      <p:tavLst>
                                        <p:tav tm="0">
                                          <p:val>
                                            <p:strVal val="#ppt_x"/>
                                          </p:val>
                                        </p:tav>
                                        <p:tav tm="100000">
                                          <p:val>
                                            <p:strVal val="#ppt_x"/>
                                          </p:val>
                                        </p:tav>
                                      </p:tavLst>
                                    </p:anim>
                                    <p:anim calcmode="lin" valueType="num">
                                      <p:cBhvr additive="base">
                                        <p:cTn id="8"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9469"/>
                                        </p:tgtEl>
                                        <p:attrNameLst>
                                          <p:attrName>style.visibility</p:attrName>
                                        </p:attrNameLst>
                                      </p:cBhvr>
                                      <p:to>
                                        <p:strVal val="visible"/>
                                      </p:to>
                                    </p:set>
                                    <p:animEffect transition="in" filter="fade">
                                      <p:cBhvr>
                                        <p:cTn id="13" dur="1000"/>
                                        <p:tgtEl>
                                          <p:spTgt spid="19469"/>
                                        </p:tgtEl>
                                      </p:cBhvr>
                                    </p:animEffect>
                                    <p:anim calcmode="lin" valueType="num">
                                      <p:cBhvr>
                                        <p:cTn id="14" dur="1000" fill="hold"/>
                                        <p:tgtEl>
                                          <p:spTgt spid="19469"/>
                                        </p:tgtEl>
                                        <p:attrNameLst>
                                          <p:attrName>ppt_x</p:attrName>
                                        </p:attrNameLst>
                                      </p:cBhvr>
                                      <p:tavLst>
                                        <p:tav tm="0">
                                          <p:val>
                                            <p:strVal val="#ppt_x"/>
                                          </p:val>
                                        </p:tav>
                                        <p:tav tm="100000">
                                          <p:val>
                                            <p:strVal val="#ppt_x"/>
                                          </p:val>
                                        </p:tav>
                                      </p:tavLst>
                                    </p:anim>
                                    <p:anim calcmode="lin" valueType="num">
                                      <p:cBhvr>
                                        <p:cTn id="15" dur="1000" fill="hold"/>
                                        <p:tgtEl>
                                          <p:spTgt spid="1946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9459">
                                            <p:txEl>
                                              <p:pRg st="0" end="0"/>
                                            </p:txEl>
                                          </p:spTgt>
                                        </p:tgtEl>
                                        <p:attrNameLst>
                                          <p:attrName>style.visibility</p:attrName>
                                        </p:attrNameLst>
                                      </p:cBhvr>
                                      <p:to>
                                        <p:strVal val="visible"/>
                                      </p:to>
                                    </p:set>
                                    <p:anim calcmode="lin" valueType="num">
                                      <p:cBhvr additive="base">
                                        <p:cTn id="20"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459">
                                            <p:txEl>
                                              <p:pRg st="1" end="1"/>
                                            </p:txEl>
                                          </p:spTgt>
                                        </p:tgtEl>
                                        <p:attrNameLst>
                                          <p:attrName>style.visibility</p:attrName>
                                        </p:attrNameLst>
                                      </p:cBhvr>
                                      <p:to>
                                        <p:strVal val="visible"/>
                                      </p:to>
                                    </p:set>
                                    <p:anim calcmode="lin" valueType="num">
                                      <p:cBhvr additive="base">
                                        <p:cTn id="26"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p:bldP spid="1946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ltLang="en-US"/>
              <a:t>Relations Between </a:t>
            </a:r>
            <a:r>
              <a:rPr lang="en-US" altLang="en-US">
                <a:latin typeface="Symbol" pitchFamily="18" charset="2"/>
              </a:rPr>
              <a:t>Q</a:t>
            </a:r>
            <a:r>
              <a:rPr lang="en-US" altLang="en-US"/>
              <a:t>, </a:t>
            </a:r>
            <a:r>
              <a:rPr lang="en-US" altLang="en-US" i="1"/>
              <a:t>O, </a:t>
            </a:r>
            <a:r>
              <a:rPr lang="en-US" altLang="en-US">
                <a:latin typeface="Symbol" pitchFamily="18" charset="2"/>
              </a:rPr>
              <a:t>W</a:t>
            </a:r>
            <a:endParaRPr lang="en-US" altLang="en-US"/>
          </a:p>
        </p:txBody>
      </p:sp>
      <p:pic>
        <p:nvPicPr>
          <p:cNvPr id="478211" name="Picture 3" descr="graph_th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870" y="1220876"/>
            <a:ext cx="2062040" cy="2321028"/>
          </a:xfrm>
          <a:prstGeom prst="rect">
            <a:avLst/>
          </a:prstGeom>
          <a:noFill/>
          <a:extLst>
            <a:ext uri="{909E8E84-426E-40DD-AFC4-6F175D3DCCD1}">
              <a14:hiddenFill xmlns:a14="http://schemas.microsoft.com/office/drawing/2010/main">
                <a:solidFill>
                  <a:srgbClr val="FFFFFF"/>
                </a:solidFill>
              </a14:hiddenFill>
            </a:ext>
          </a:extLst>
        </p:spPr>
      </p:pic>
      <p:pic>
        <p:nvPicPr>
          <p:cNvPr id="478212" name="Picture 4" descr="graph_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732" y="1330570"/>
            <a:ext cx="1997071" cy="2247899"/>
          </a:xfrm>
          <a:prstGeom prst="rect">
            <a:avLst/>
          </a:prstGeom>
          <a:noFill/>
          <a:extLst>
            <a:ext uri="{909E8E84-426E-40DD-AFC4-6F175D3DCCD1}">
              <a14:hiddenFill xmlns:a14="http://schemas.microsoft.com/office/drawing/2010/main">
                <a:solidFill>
                  <a:srgbClr val="FFFFFF"/>
                </a:solidFill>
              </a14:hiddenFill>
            </a:ext>
          </a:extLst>
        </p:spPr>
      </p:pic>
      <p:pic>
        <p:nvPicPr>
          <p:cNvPr id="478213" name="Picture 5" descr="graph_Omeg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8578" y="1330569"/>
            <a:ext cx="1997071" cy="224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223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1AA5A6C-5207-4C47-8475-6EDB5BD1CA33}" type="slidenum">
              <a:rPr lang="en-US" altLang="en-US"/>
              <a:pPr eaLnBrk="1" hangingPunct="1"/>
              <a:t>104</a:t>
            </a:fld>
            <a:endParaRPr lang="en-US" altLang="en-US"/>
          </a:p>
        </p:txBody>
      </p:sp>
      <p:sp>
        <p:nvSpPr>
          <p:cNvPr id="12291" name="Rectangle 2"/>
          <p:cNvSpPr>
            <a:spLocks noGrp="1" noChangeArrowheads="1"/>
          </p:cNvSpPr>
          <p:nvPr>
            <p:ph type="title"/>
          </p:nvPr>
        </p:nvSpPr>
        <p:spPr/>
        <p:txBody>
          <a:bodyPr/>
          <a:lstStyle/>
          <a:p>
            <a:pPr eaLnBrk="1" hangingPunct="1"/>
            <a:r>
              <a:rPr lang="en-US" altLang="en-US" dirty="0"/>
              <a:t>Rate of Growth</a:t>
            </a:r>
          </a:p>
        </p:txBody>
      </p:sp>
      <mc:AlternateContent xmlns:mc="http://schemas.openxmlformats.org/markup-compatibility/2006" xmlns:a14="http://schemas.microsoft.com/office/drawing/2010/main">
        <mc:Choice Requires="a14">
          <p:sp>
            <p:nvSpPr>
              <p:cNvPr id="12292" name="Rectangle 3"/>
              <p:cNvSpPr>
                <a:spLocks noGrp="1" noChangeArrowheads="1"/>
              </p:cNvSpPr>
              <p:nvPr>
                <p:ph type="body" idx="1"/>
              </p:nvPr>
            </p:nvSpPr>
            <p:spPr/>
            <p:txBody>
              <a:bodyPr/>
              <a:lstStyle/>
              <a:p>
                <a:pPr marL="0" indent="0" eaLnBrk="1" hangingPunct="1">
                  <a:buNone/>
                </a:pPr>
                <a:r>
                  <a:rPr lang="en-US" altLang="en-US" dirty="0">
                    <a:cs typeface="Times New Roman" pitchFamily="18" charset="0"/>
                  </a:rPr>
                  <a:t>The low order terms in a function are relatively insignificant for </a:t>
                </a:r>
                <a:r>
                  <a:rPr lang="en-US" altLang="en-US" b="1" dirty="0">
                    <a:cs typeface="Times New Roman" pitchFamily="18" charset="0"/>
                  </a:rPr>
                  <a:t>large</a:t>
                </a:r>
                <a:r>
                  <a:rPr lang="en-US" altLang="en-US" dirty="0">
                    <a:cs typeface="Times New Roman" pitchFamily="18" charset="0"/>
                  </a:rPr>
                  <a:t> </a:t>
                </a:r>
                <a:r>
                  <a:rPr lang="en-US" altLang="en-US" i="1" dirty="0">
                    <a:cs typeface="Times New Roman" pitchFamily="18" charset="0"/>
                  </a:rPr>
                  <a:t>n</a:t>
                </a:r>
                <a:endParaRPr lang="en-US" altLang="en-US" dirty="0">
                  <a:latin typeface="Courier New" pitchFamily="49" charset="0"/>
                  <a:cs typeface="Courier New" pitchFamily="49" charset="0"/>
                </a:endParaRPr>
              </a:p>
              <a:p>
                <a:pPr eaLnBrk="1" hangingPunct="1">
                  <a:buFontTx/>
                  <a:buNone/>
                </a:pPr>
                <a:r>
                  <a:rPr lang="en-US" altLang="en-US" dirty="0">
                    <a:cs typeface="Times New Roman" pitchFamily="18" charset="0"/>
                  </a:rPr>
                  <a:t>		</a:t>
                </a:r>
                <a:r>
                  <a:rPr lang="en-US" altLang="en-US" dirty="0">
                    <a:solidFill>
                      <a:srgbClr val="0000FF"/>
                    </a:solidFill>
                    <a:cs typeface="Times New Roman" pitchFamily="18" charset="0"/>
                  </a:rPr>
                  <a:t>            </a:t>
                </a:r>
                <a:r>
                  <a:rPr lang="en-US" altLang="en-US" i="1" dirty="0">
                    <a:solidFill>
                      <a:srgbClr val="0000FF"/>
                    </a:solidFill>
                    <a:cs typeface="Times New Roman" pitchFamily="18" charset="0"/>
                  </a:rPr>
                  <a:t>n</a:t>
                </a:r>
                <a:r>
                  <a:rPr lang="en-US" altLang="en-US" baseline="30000" dirty="0">
                    <a:solidFill>
                      <a:srgbClr val="0000FF"/>
                    </a:solidFill>
                    <a:cs typeface="Times New Roman" pitchFamily="18" charset="0"/>
                  </a:rPr>
                  <a:t>4</a:t>
                </a:r>
                <a:r>
                  <a:rPr lang="en-US" altLang="en-US" dirty="0">
                    <a:solidFill>
                      <a:srgbClr val="0000FF"/>
                    </a:solidFill>
                    <a:cs typeface="Times New Roman" pitchFamily="18" charset="0"/>
                  </a:rPr>
                  <a:t> + 100</a:t>
                </a:r>
                <a:r>
                  <a:rPr lang="en-US" altLang="en-US" i="1" dirty="0">
                    <a:solidFill>
                      <a:srgbClr val="0000FF"/>
                    </a:solidFill>
                    <a:cs typeface="Times New Roman" pitchFamily="18" charset="0"/>
                  </a:rPr>
                  <a:t>n</a:t>
                </a:r>
                <a:r>
                  <a:rPr lang="en-US" altLang="en-US" baseline="30000" dirty="0">
                    <a:solidFill>
                      <a:srgbClr val="0000FF"/>
                    </a:solidFill>
                    <a:cs typeface="Times New Roman" pitchFamily="18" charset="0"/>
                  </a:rPr>
                  <a:t>2</a:t>
                </a:r>
                <a:r>
                  <a:rPr lang="en-US" altLang="en-US" dirty="0">
                    <a:solidFill>
                      <a:srgbClr val="0000FF"/>
                    </a:solidFill>
                    <a:cs typeface="Times New Roman" pitchFamily="18" charset="0"/>
                  </a:rPr>
                  <a:t> + 10</a:t>
                </a:r>
                <a:r>
                  <a:rPr lang="en-US" altLang="en-US" i="1" dirty="0">
                    <a:solidFill>
                      <a:srgbClr val="0000FF"/>
                    </a:solidFill>
                    <a:cs typeface="Times New Roman" pitchFamily="18" charset="0"/>
                  </a:rPr>
                  <a:t>n</a:t>
                </a:r>
                <a:r>
                  <a:rPr lang="en-US" altLang="en-US" dirty="0">
                    <a:solidFill>
                      <a:srgbClr val="0000FF"/>
                    </a:solidFill>
                    <a:cs typeface="Times New Roman" pitchFamily="18" charset="0"/>
                  </a:rPr>
                  <a:t> + 50    ~     </a:t>
                </a:r>
                <a:r>
                  <a:rPr lang="en-US" altLang="en-US" i="1" dirty="0">
                    <a:solidFill>
                      <a:srgbClr val="0000FF"/>
                    </a:solidFill>
                    <a:cs typeface="Times New Roman" pitchFamily="18" charset="0"/>
                  </a:rPr>
                  <a:t>n</a:t>
                </a:r>
                <a:r>
                  <a:rPr lang="en-US" altLang="en-US" baseline="30000" dirty="0">
                    <a:solidFill>
                      <a:srgbClr val="0000FF"/>
                    </a:solidFill>
                    <a:cs typeface="Times New Roman" pitchFamily="18" charset="0"/>
                  </a:rPr>
                  <a:t>4</a:t>
                </a:r>
              </a:p>
              <a:p>
                <a:pPr eaLnBrk="1" hangingPunct="1">
                  <a:buFontTx/>
                  <a:buNone/>
                </a:pPr>
                <a:endParaRPr lang="en-US" altLang="en-US" u="sng" dirty="0">
                  <a:latin typeface="Courier New" pitchFamily="49" charset="0"/>
                  <a:cs typeface="Courier New" pitchFamily="49" charset="0"/>
                </a:endParaRPr>
              </a:p>
              <a:p>
                <a:pPr eaLnBrk="1" hangingPunct="1">
                  <a:buFontTx/>
                  <a:buNone/>
                </a:pPr>
                <a14:m>
                  <m:oMathPara xmlns:m="http://schemas.openxmlformats.org/officeDocument/2006/math">
                    <m:oMathParaPr>
                      <m:jc m:val="centerGroup"/>
                    </m:oMathParaPr>
                    <m:oMath xmlns:m="http://schemas.openxmlformats.org/officeDocument/2006/math">
                      <m:func>
                        <m:funcPr>
                          <m:ctrlPr>
                            <a:rPr lang="en-US" altLang="en-US" i="1" smtClean="0">
                              <a:latin typeface="Cambria Math" panose="02040503050406030204" pitchFamily="18" charset="0"/>
                              <a:cs typeface="Courier New" pitchFamily="49" charset="0"/>
                            </a:rPr>
                          </m:ctrlPr>
                        </m:funcPr>
                        <m:fName>
                          <m:limLow>
                            <m:limLowPr>
                              <m:ctrlPr>
                                <a:rPr lang="en-US" altLang="en-US" i="1" smtClean="0">
                                  <a:latin typeface="Cambria Math" panose="02040503050406030204" pitchFamily="18" charset="0"/>
                                  <a:cs typeface="Courier New" pitchFamily="49" charset="0"/>
                                </a:rPr>
                              </m:ctrlPr>
                            </m:limLowPr>
                            <m:e>
                              <m:r>
                                <m:rPr>
                                  <m:sty m:val="p"/>
                                </m:rPr>
                                <a:rPr lang="en-US" altLang="en-US" i="0" smtClean="0">
                                  <a:latin typeface="Cambria Math"/>
                                  <a:cs typeface="Courier New" pitchFamily="49" charset="0"/>
                                </a:rPr>
                                <m:t>lim</m:t>
                              </m:r>
                            </m:e>
                            <m:lim>
                              <m:r>
                                <a:rPr lang="en-US" altLang="en-US" b="0" i="1" smtClean="0">
                                  <a:latin typeface="Cambria Math"/>
                                  <a:cs typeface="Courier New" pitchFamily="49" charset="0"/>
                                </a:rPr>
                                <m:t>𝑛</m:t>
                              </m:r>
                              <m:r>
                                <a:rPr lang="en-US" altLang="en-US" b="0" i="1" smtClean="0">
                                  <a:latin typeface="Cambria Math"/>
                                  <a:ea typeface="Cambria Math"/>
                                  <a:cs typeface="Courier New" pitchFamily="49" charset="0"/>
                                </a:rPr>
                                <m:t>→∞</m:t>
                              </m:r>
                            </m:lim>
                          </m:limLow>
                        </m:fName>
                        <m:e>
                          <m:f>
                            <m:fPr>
                              <m:ctrlPr>
                                <a:rPr lang="en-US" altLang="en-US" i="1" smtClean="0">
                                  <a:latin typeface="Cambria Math" panose="02040503050406030204" pitchFamily="18" charset="0"/>
                                  <a:cs typeface="Courier New" pitchFamily="49" charset="0"/>
                                </a:rPr>
                              </m:ctrlPr>
                            </m:fPr>
                            <m:num>
                              <m:r>
                                <m:rPr>
                                  <m:nor/>
                                </m:rPr>
                                <a:rPr lang="en-US" altLang="en-US" i="1" dirty="0" smtClean="0">
                                  <a:solidFill>
                                    <a:schemeClr val="tx1"/>
                                  </a:solidFill>
                                  <a:latin typeface="Times New Roman" panose="02020603050405020304" pitchFamily="18" charset="0"/>
                                  <a:cs typeface="Times New Roman" panose="02020603050405020304" pitchFamily="18" charset="0"/>
                                </a:rPr>
                                <m:t>n</m:t>
                              </m:r>
                              <m:r>
                                <m:rPr>
                                  <m:nor/>
                                </m:rPr>
                                <a:rPr lang="en-US" altLang="en-US" baseline="30000" dirty="0" smtClean="0">
                                  <a:solidFill>
                                    <a:schemeClr val="tx1"/>
                                  </a:solidFill>
                                  <a:latin typeface="Times New Roman" panose="02020603050405020304" pitchFamily="18" charset="0"/>
                                  <a:cs typeface="Times New Roman" panose="02020603050405020304" pitchFamily="18" charset="0"/>
                                </a:rPr>
                                <m:t>4</m:t>
                              </m:r>
                              <m:r>
                                <m:rPr>
                                  <m:nor/>
                                </m:rPr>
                                <a:rPr lang="en-US" altLang="en-US" dirty="0" smtClean="0">
                                  <a:solidFill>
                                    <a:schemeClr val="tx1"/>
                                  </a:solidFill>
                                  <a:latin typeface="Times New Roman" panose="02020603050405020304" pitchFamily="18" charset="0"/>
                                  <a:cs typeface="Times New Roman" panose="02020603050405020304" pitchFamily="18" charset="0"/>
                                </a:rPr>
                                <m:t> + 100</m:t>
                              </m:r>
                              <m:r>
                                <m:rPr>
                                  <m:nor/>
                                </m:rPr>
                                <a:rPr lang="en-US" altLang="en-US" i="1" dirty="0" smtClean="0">
                                  <a:solidFill>
                                    <a:schemeClr val="tx1"/>
                                  </a:solidFill>
                                  <a:latin typeface="Times New Roman" panose="02020603050405020304" pitchFamily="18" charset="0"/>
                                  <a:cs typeface="Times New Roman" panose="02020603050405020304" pitchFamily="18" charset="0"/>
                                </a:rPr>
                                <m:t>n</m:t>
                              </m:r>
                              <m:r>
                                <m:rPr>
                                  <m:nor/>
                                </m:rPr>
                                <a:rPr lang="en-US" altLang="en-US" baseline="30000" dirty="0" smtClean="0">
                                  <a:solidFill>
                                    <a:schemeClr val="tx1"/>
                                  </a:solidFill>
                                  <a:latin typeface="Times New Roman" panose="02020603050405020304" pitchFamily="18" charset="0"/>
                                  <a:cs typeface="Times New Roman" panose="02020603050405020304" pitchFamily="18" charset="0"/>
                                </a:rPr>
                                <m:t>2</m:t>
                              </m:r>
                              <m:r>
                                <m:rPr>
                                  <m:nor/>
                                </m:rPr>
                                <a:rPr lang="en-US" altLang="en-US" dirty="0" smtClean="0">
                                  <a:solidFill>
                                    <a:schemeClr val="tx1"/>
                                  </a:solidFill>
                                  <a:latin typeface="Times New Roman" panose="02020603050405020304" pitchFamily="18" charset="0"/>
                                  <a:cs typeface="Times New Roman" panose="02020603050405020304" pitchFamily="18" charset="0"/>
                                </a:rPr>
                                <m:t> + 10</m:t>
                              </m:r>
                              <m:r>
                                <m:rPr>
                                  <m:nor/>
                                </m:rPr>
                                <a:rPr lang="en-US" altLang="en-US" i="1" dirty="0" smtClean="0">
                                  <a:solidFill>
                                    <a:schemeClr val="tx1"/>
                                  </a:solidFill>
                                  <a:latin typeface="Times New Roman" panose="02020603050405020304" pitchFamily="18" charset="0"/>
                                  <a:cs typeface="Times New Roman" panose="02020603050405020304" pitchFamily="18" charset="0"/>
                                </a:rPr>
                                <m:t>n</m:t>
                              </m:r>
                              <m:r>
                                <m:rPr>
                                  <m:nor/>
                                </m:rPr>
                                <a:rPr lang="en-US" altLang="en-US" dirty="0" smtClean="0">
                                  <a:solidFill>
                                    <a:schemeClr val="tx1"/>
                                  </a:solidFill>
                                  <a:latin typeface="Times New Roman" panose="02020603050405020304" pitchFamily="18" charset="0"/>
                                  <a:cs typeface="Times New Roman" panose="02020603050405020304" pitchFamily="18" charset="0"/>
                                </a:rPr>
                                <m:t> + 50</m:t>
                              </m:r>
                            </m:num>
                            <m:den>
                              <m:r>
                                <m:rPr>
                                  <m:nor/>
                                </m:rPr>
                                <a:rPr lang="en-US" altLang="en-US" i="1" dirty="0" smtClean="0">
                                  <a:solidFill>
                                    <a:schemeClr val="tx1"/>
                                  </a:solidFill>
                                  <a:latin typeface="Times New Roman" panose="02020603050405020304" pitchFamily="18" charset="0"/>
                                  <a:cs typeface="Times New Roman" panose="02020603050405020304" pitchFamily="18" charset="0"/>
                                </a:rPr>
                                <m:t>n</m:t>
                              </m:r>
                              <m:r>
                                <m:rPr>
                                  <m:nor/>
                                </m:rPr>
                                <a:rPr lang="en-US" altLang="en-US" baseline="30000" dirty="0" smtClean="0">
                                  <a:solidFill>
                                    <a:schemeClr val="tx1"/>
                                  </a:solidFill>
                                  <a:latin typeface="Times New Roman" panose="02020603050405020304" pitchFamily="18" charset="0"/>
                                  <a:cs typeface="Times New Roman" panose="02020603050405020304" pitchFamily="18" charset="0"/>
                                </a:rPr>
                                <m:t>4</m:t>
                              </m:r>
                            </m:den>
                          </m:f>
                          <m:r>
                            <a:rPr lang="en-US" altLang="en-US" b="0" i="1" smtClean="0">
                              <a:latin typeface="Cambria Math"/>
                              <a:cs typeface="Courier New" pitchFamily="49" charset="0"/>
                            </a:rPr>
                            <m:t>=1</m:t>
                          </m:r>
                        </m:e>
                      </m:func>
                    </m:oMath>
                  </m:oMathPara>
                </a14:m>
                <a:endParaRPr lang="en-US" altLang="en-US" baseline="30000" dirty="0">
                  <a:solidFill>
                    <a:srgbClr val="DD0111"/>
                  </a:solidFill>
                  <a:cs typeface="Times New Roman" pitchFamily="18" charset="0"/>
                </a:endParaRPr>
              </a:p>
              <a:p>
                <a:pPr eaLnBrk="1" hangingPunct="1">
                  <a:buFontTx/>
                  <a:buNone/>
                </a:pPr>
                <a:endParaRPr lang="en-US" altLang="en-US" baseline="30000" dirty="0">
                  <a:cs typeface="Times New Roman" pitchFamily="18" charset="0"/>
                </a:endParaRPr>
              </a:p>
              <a:p>
                <a:pPr eaLnBrk="1" hangingPunct="1">
                  <a:buFontTx/>
                  <a:buNone/>
                </a:pPr>
                <a:r>
                  <a:rPr lang="en-US" altLang="en-US" dirty="0">
                    <a:cs typeface="Times New Roman" pitchFamily="18" charset="0"/>
                  </a:rPr>
                  <a:t>That is we say that</a:t>
                </a:r>
                <a:r>
                  <a:rPr lang="en-US" altLang="en-US" i="1" dirty="0">
                    <a:cs typeface="Times New Roman" pitchFamily="18" charset="0"/>
                  </a:rPr>
                  <a:t> </a:t>
                </a:r>
                <a:r>
                  <a:rPr lang="en-US" altLang="en-US" i="1" dirty="0">
                    <a:solidFill>
                      <a:srgbClr val="0000FF"/>
                    </a:solidFill>
                    <a:cs typeface="Times New Roman" pitchFamily="18" charset="0"/>
                  </a:rPr>
                  <a:t>n</a:t>
                </a:r>
                <a:r>
                  <a:rPr lang="en-US" altLang="en-US" baseline="30000" dirty="0">
                    <a:solidFill>
                      <a:srgbClr val="0000FF"/>
                    </a:solidFill>
                    <a:cs typeface="Times New Roman" pitchFamily="18" charset="0"/>
                  </a:rPr>
                  <a:t>4</a:t>
                </a:r>
                <a:r>
                  <a:rPr lang="en-US" altLang="en-US" dirty="0">
                    <a:solidFill>
                      <a:srgbClr val="0000FF"/>
                    </a:solidFill>
                    <a:cs typeface="Times New Roman" pitchFamily="18" charset="0"/>
                  </a:rPr>
                  <a:t> + 100</a:t>
                </a:r>
                <a:r>
                  <a:rPr lang="en-US" altLang="en-US" i="1" dirty="0">
                    <a:solidFill>
                      <a:srgbClr val="0000FF"/>
                    </a:solidFill>
                    <a:cs typeface="Times New Roman" pitchFamily="18" charset="0"/>
                  </a:rPr>
                  <a:t>n</a:t>
                </a:r>
                <a:r>
                  <a:rPr lang="en-US" altLang="en-US" baseline="30000" dirty="0">
                    <a:solidFill>
                      <a:srgbClr val="0000FF"/>
                    </a:solidFill>
                    <a:cs typeface="Times New Roman" pitchFamily="18" charset="0"/>
                  </a:rPr>
                  <a:t>2</a:t>
                </a:r>
                <a:r>
                  <a:rPr lang="en-US" altLang="en-US" dirty="0">
                    <a:solidFill>
                      <a:srgbClr val="0000FF"/>
                    </a:solidFill>
                    <a:cs typeface="Times New Roman" pitchFamily="18" charset="0"/>
                  </a:rPr>
                  <a:t> + 10</a:t>
                </a:r>
                <a:r>
                  <a:rPr lang="en-US" altLang="en-US" i="1" dirty="0">
                    <a:solidFill>
                      <a:srgbClr val="0000FF"/>
                    </a:solidFill>
                    <a:cs typeface="Times New Roman" pitchFamily="18" charset="0"/>
                  </a:rPr>
                  <a:t>n</a:t>
                </a:r>
                <a:r>
                  <a:rPr lang="en-US" altLang="en-US" dirty="0">
                    <a:solidFill>
                      <a:srgbClr val="0000FF"/>
                    </a:solidFill>
                    <a:cs typeface="Times New Roman" pitchFamily="18" charset="0"/>
                  </a:rPr>
                  <a:t> + 50 </a:t>
                </a:r>
                <a:r>
                  <a:rPr lang="en-US" altLang="en-US" dirty="0">
                    <a:cs typeface="Times New Roman" pitchFamily="18" charset="0"/>
                  </a:rPr>
                  <a:t>and </a:t>
                </a:r>
                <a:r>
                  <a:rPr lang="en-US" altLang="en-US" i="1" dirty="0">
                    <a:solidFill>
                      <a:srgbClr val="0000FF"/>
                    </a:solidFill>
                    <a:cs typeface="Times New Roman" pitchFamily="18" charset="0"/>
                  </a:rPr>
                  <a:t>n</a:t>
                </a:r>
                <a:r>
                  <a:rPr lang="en-US" altLang="en-US" baseline="30000" dirty="0">
                    <a:solidFill>
                      <a:srgbClr val="0000FF"/>
                    </a:solidFill>
                    <a:cs typeface="Times New Roman" pitchFamily="18" charset="0"/>
                  </a:rPr>
                  <a:t>4</a:t>
                </a:r>
                <a:r>
                  <a:rPr lang="en-US" altLang="en-US" dirty="0">
                    <a:ea typeface="MS Mincho" pitchFamily="49" charset="-128"/>
                  </a:rPr>
                  <a:t> have the same  </a:t>
                </a:r>
                <a:r>
                  <a:rPr lang="en-US" altLang="en-US" b="1" dirty="0">
                    <a:ea typeface="MS Mincho" pitchFamily="49" charset="-128"/>
                  </a:rPr>
                  <a:t>rate of growth</a:t>
                </a:r>
                <a:r>
                  <a:rPr lang="en-US" altLang="en-US" u="sng" dirty="0"/>
                  <a:t> </a:t>
                </a:r>
              </a:p>
              <a:p>
                <a:pPr eaLnBrk="1" hangingPunct="1">
                  <a:buFontTx/>
                  <a:buNone/>
                </a:pPr>
                <a:endParaRPr lang="en-US" altLang="en-US" sz="1800" dirty="0">
                  <a:latin typeface="Courier New" pitchFamily="49" charset="0"/>
                  <a:cs typeface="Courier New" pitchFamily="49" charset="0"/>
                </a:endParaRPr>
              </a:p>
              <a:p>
                <a:pPr eaLnBrk="1" hangingPunct="1">
                  <a:buFontTx/>
                  <a:buNone/>
                </a:pPr>
                <a:r>
                  <a:rPr lang="en-US" sz="1800" dirty="0"/>
                  <a:t>Mathematics a </a:t>
                </a:r>
                <a:r>
                  <a:rPr lang="en-US" sz="1800" b="1" dirty="0"/>
                  <a:t>tilde</a:t>
                </a:r>
                <a:r>
                  <a:rPr lang="en-US" sz="1800" dirty="0"/>
                  <a:t> </a:t>
                </a:r>
                <a:r>
                  <a:rPr lang="en-US" sz="1800" b="1" dirty="0"/>
                  <a:t>symbol</a:t>
                </a:r>
                <a:r>
                  <a:rPr lang="en-US" sz="1800" dirty="0"/>
                  <a:t> (∼) indicating equivalency or similarity between two values.</a:t>
                </a:r>
                <a:endParaRPr lang="en-US" altLang="en-US" sz="1800" dirty="0">
                  <a:latin typeface="Courier New" pitchFamily="49" charset="0"/>
                  <a:cs typeface="Courier New" pitchFamily="49" charset="0"/>
                </a:endParaRPr>
              </a:p>
              <a:p>
                <a:pPr eaLnBrk="1" hangingPunct="1"/>
                <a:endParaRPr lang="en-US" altLang="en-US" dirty="0"/>
              </a:p>
            </p:txBody>
          </p:sp>
        </mc:Choice>
        <mc:Fallback xmlns="">
          <p:sp>
            <p:nvSpPr>
              <p:cNvPr id="12292"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556" t="-1200"/>
                </a:stretch>
              </a:blipFill>
            </p:spPr>
            <p:txBody>
              <a:bodyPr/>
              <a:lstStyle/>
              <a:p>
                <a:r>
                  <a:rPr lang="en-US">
                    <a:noFill/>
                  </a:rPr>
                  <a:t> </a:t>
                </a:r>
              </a:p>
            </p:txBody>
          </p:sp>
        </mc:Fallback>
      </mc:AlternateContent>
    </p:spTree>
    <p:extLst>
      <p:ext uri="{BB962C8B-B14F-4D97-AF65-F5344CB8AC3E}">
        <p14:creationId xmlns:p14="http://schemas.microsoft.com/office/powerpoint/2010/main" val="88694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 calcmode="lin" valueType="num">
                                      <p:cBhvr additive="base">
                                        <p:cTn id="7" dur="500" fill="hold"/>
                                        <p:tgtEl>
                                          <p:spTgt spid="122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xEl>
                                              <p:pRg st="3" end="3"/>
                                            </p:txEl>
                                          </p:spTgt>
                                        </p:tgtEl>
                                        <p:attrNameLst>
                                          <p:attrName>style.visibility</p:attrName>
                                        </p:attrNameLst>
                                      </p:cBhvr>
                                      <p:to>
                                        <p:strVal val="visible"/>
                                      </p:to>
                                    </p:set>
                                    <p:anim calcmode="lin" valueType="num">
                                      <p:cBhvr additive="base">
                                        <p:cTn id="13" dur="500" fill="hold"/>
                                        <p:tgtEl>
                                          <p:spTgt spid="1229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2">
                                            <p:txEl>
                                              <p:pRg st="5" end="5"/>
                                            </p:txEl>
                                          </p:spTgt>
                                        </p:tgtEl>
                                        <p:attrNameLst>
                                          <p:attrName>style.visibility</p:attrName>
                                        </p:attrNameLst>
                                      </p:cBhvr>
                                      <p:to>
                                        <p:strVal val="visible"/>
                                      </p:to>
                                    </p:set>
                                    <p:anim calcmode="lin" valueType="num">
                                      <p:cBhvr additive="base">
                                        <p:cTn id="19" dur="500" fill="hold"/>
                                        <p:tgtEl>
                                          <p:spTgt spid="1229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2">
                                            <p:txEl>
                                              <p:pRg st="7" end="7"/>
                                            </p:txEl>
                                          </p:spTgt>
                                        </p:tgtEl>
                                        <p:attrNameLst>
                                          <p:attrName>style.visibility</p:attrName>
                                        </p:attrNameLst>
                                      </p:cBhvr>
                                      <p:to>
                                        <p:strVal val="visible"/>
                                      </p:to>
                                    </p:set>
                                    <p:anim calcmode="lin" valueType="num">
                                      <p:cBhvr additive="base">
                                        <p:cTn id="25" dur="500" fill="hold"/>
                                        <p:tgtEl>
                                          <p:spTgt spid="1229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Limit Method: The Process</a:t>
            </a:r>
          </a:p>
        </p:txBody>
      </p:sp>
      <mc:AlternateContent xmlns:mc="http://schemas.openxmlformats.org/markup-compatibility/2006" xmlns:a14="http://schemas.microsoft.com/office/drawing/2010/main">
        <mc:Choice Requires="a14">
          <p:sp>
            <p:nvSpPr>
              <p:cNvPr id="39939" name="Content Placeholder 2"/>
              <p:cNvSpPr>
                <a:spLocks noGrp="1"/>
              </p:cNvSpPr>
              <p:nvPr>
                <p:ph idx="1"/>
              </p:nvPr>
            </p:nvSpPr>
            <p:spPr>
              <a:xfrm>
                <a:off x="457200" y="1570038"/>
                <a:ext cx="8229600" cy="4525962"/>
              </a:xfrm>
            </p:spPr>
            <p:txBody>
              <a:bodyPr/>
              <a:lstStyle/>
              <a:p>
                <a:pPr marL="0" indent="0">
                  <a:buNone/>
                </a:pPr>
                <a:r>
                  <a:rPr lang="en-US" altLang="en-US" sz="2400" dirty="0">
                    <a:latin typeface="Times New Roman" panose="02020603050405020304" pitchFamily="18" charset="0"/>
                    <a:cs typeface="Times New Roman" panose="02020603050405020304" pitchFamily="18" charset="0"/>
                  </a:rPr>
                  <a:t>Say we have functions f(n) and g(n).  We set up a limit quotient between f and g as follows</a:t>
                </a:r>
                <a:endParaRPr lang="en-US" sz="2400" dirty="0"/>
              </a:p>
              <a:p>
                <a:pPr marL="0" indent="0" eaLnBrk="1" hangingPunct="1">
                  <a:buNone/>
                </a:pPr>
                <a:r>
                  <a:rPr lang="en-US" sz="2400" b="0" dirty="0"/>
                  <a:t>     </a:t>
                </a:r>
                <a14:m>
                  <m:oMath xmlns:m="http://schemas.openxmlformats.org/officeDocument/2006/math">
                    <m:r>
                      <m:rPr>
                        <m:sty m:val="p"/>
                      </m:rPr>
                      <a:rPr lang="en-US" sz="2400" b="0" i="0" smtClean="0">
                        <a:latin typeface="Cambria Math"/>
                      </a:rPr>
                      <m:t>If</m:t>
                    </m:r>
                    <m:r>
                      <a:rPr lang="en-US" sz="2400" b="0" i="1" smtClean="0">
                        <a:latin typeface="Cambria Math"/>
                      </a:rPr>
                      <m:t>  </m:t>
                    </m:r>
                    <m:r>
                      <a:rPr lang="en-US" sz="2400" i="1">
                        <a:latin typeface="Cambria Math"/>
                      </a:rPr>
                      <m:t>𝑙𝑖𝑚</m:t>
                    </m:r>
                    <m:r>
                      <a:rPr lang="en-US" sz="2400" i="1" baseline="-25000">
                        <a:latin typeface="Cambria Math"/>
                      </a:rPr>
                      <m:t>𝑛</m:t>
                    </m:r>
                    <m:r>
                      <a:rPr lang="en-US" sz="2400" i="1" baseline="-25000">
                        <a:latin typeface="Cambria Math"/>
                        <a:sym typeface="Symbol"/>
                      </a:rPr>
                      <m:t></m:t>
                    </m:r>
                    <m:r>
                      <a:rPr lang="en-US" sz="2400" i="1">
                        <a:latin typeface="Cambria Math"/>
                      </a:rPr>
                      <m:t> </m:t>
                    </m:r>
                    <m:f>
                      <m:fPr>
                        <m:ctrlPr>
                          <a:rPr lang="en-US" sz="2400" i="1">
                            <a:latin typeface="Cambria Math" panose="02040503050406030204" pitchFamily="18" charset="0"/>
                          </a:rPr>
                        </m:ctrlPr>
                      </m:fPr>
                      <m:num>
                        <m:r>
                          <a:rPr lang="en-US" sz="2400" i="1">
                            <a:latin typeface="Cambria Math"/>
                          </a:rPr>
                          <m:t>𝑓</m:t>
                        </m:r>
                        <m:r>
                          <a:rPr lang="en-US" sz="2400" i="1">
                            <a:latin typeface="Cambria Math"/>
                          </a:rPr>
                          <m:t>(</m:t>
                        </m:r>
                        <m:r>
                          <a:rPr lang="en-US" sz="2400" i="1">
                            <a:latin typeface="Cambria Math"/>
                          </a:rPr>
                          <m:t>𝑛</m:t>
                        </m:r>
                        <m:r>
                          <a:rPr lang="en-US" sz="2400" i="1">
                            <a:latin typeface="Cambria Math"/>
                          </a:rPr>
                          <m:t>)</m:t>
                        </m:r>
                      </m:num>
                      <m:den>
                        <m:r>
                          <a:rPr lang="en-US" sz="2400" i="1">
                            <a:latin typeface="Cambria Math"/>
                          </a:rPr>
                          <m:t>𝑔</m:t>
                        </m:r>
                        <m:r>
                          <a:rPr lang="en-US" sz="2400" i="1">
                            <a:latin typeface="Cambria Math"/>
                          </a:rPr>
                          <m:t>(</m:t>
                        </m:r>
                        <m:r>
                          <a:rPr lang="en-US" sz="2400" i="1">
                            <a:latin typeface="Cambria Math"/>
                          </a:rPr>
                          <m:t>𝑛</m:t>
                        </m:r>
                        <m:r>
                          <a:rPr lang="en-US" sz="2400" i="1">
                            <a:latin typeface="Cambria Math"/>
                          </a:rPr>
                          <m:t>)</m:t>
                        </m:r>
                      </m:den>
                    </m:f>
                    <m:r>
                      <a:rPr lang="en-US" sz="2400" i="1">
                        <a:latin typeface="Cambria Math"/>
                      </a:rPr>
                      <m:t>=</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a:rPr>
                              <m:t>0    </m:t>
                            </m:r>
                            <m:r>
                              <a:rPr lang="en-US" sz="2400" b="0" i="1" smtClean="0">
                                <a:latin typeface="Cambria Math"/>
                              </a:rPr>
                              <m:t>       </m:t>
                            </m:r>
                            <m:r>
                              <a:rPr lang="en-US" sz="2400" b="0" i="1" smtClean="0">
                                <a:latin typeface="Cambria Math"/>
                              </a:rPr>
                              <m:t>𝑡h𝑒𝑛</m:t>
                            </m:r>
                            <m:r>
                              <a:rPr lang="en-US" sz="2400" b="0" i="1" smtClean="0">
                                <a:latin typeface="Cambria Math"/>
                              </a:rPr>
                              <m:t> </m:t>
                            </m:r>
                            <m:r>
                              <a:rPr lang="en-US" sz="2400" i="1">
                                <a:latin typeface="Cambria Math"/>
                              </a:rPr>
                              <m:t>𝑓</m:t>
                            </m:r>
                            <m:d>
                              <m:dPr>
                                <m:ctrlPr>
                                  <a:rPr lang="en-US" sz="2400" i="1">
                                    <a:latin typeface="Cambria Math" panose="02040503050406030204" pitchFamily="18" charset="0"/>
                                  </a:rPr>
                                </m:ctrlPr>
                              </m:dPr>
                              <m:e>
                                <m:r>
                                  <a:rPr lang="en-US" sz="2400" i="1">
                                    <a:latin typeface="Cambria Math"/>
                                  </a:rPr>
                                  <m:t>𝑛</m:t>
                                </m:r>
                              </m:e>
                            </m:d>
                            <m:r>
                              <a:rPr lang="en-US" sz="2400" b="0" i="1" smtClean="0">
                                <a:latin typeface="Cambria Math"/>
                              </a:rPr>
                              <m:t> </m:t>
                            </m:r>
                            <m:r>
                              <a:rPr lang="en-US" sz="2400" i="1">
                                <a:latin typeface="Cambria Math"/>
                              </a:rPr>
                              <m:t>𝑖𝑠</m:t>
                            </m:r>
                            <m:r>
                              <a:rPr lang="en-US" sz="2400" b="0" i="1" smtClean="0">
                                <a:latin typeface="Cambria Math"/>
                              </a:rPr>
                              <m:t> </m:t>
                            </m:r>
                            <m:r>
                              <a:rPr lang="en-US" sz="2400" b="0" i="1" smtClean="0">
                                <a:latin typeface="Cambria Math"/>
                              </a:rPr>
                              <m:t>𝑂</m:t>
                            </m:r>
                            <m:r>
                              <a:rPr lang="en-US" sz="2400" b="0" i="1" smtClean="0">
                                <a:latin typeface="Cambria Math"/>
                              </a:rPr>
                              <m:t>(</m:t>
                            </m:r>
                            <m:r>
                              <a:rPr lang="en-US" sz="2400" b="0" i="1" smtClean="0">
                                <a:latin typeface="Cambria Math"/>
                              </a:rPr>
                              <m:t>𝑔</m:t>
                            </m:r>
                            <m:d>
                              <m:dPr>
                                <m:ctrlPr>
                                  <a:rPr lang="en-US" sz="2400" b="0" i="1" smtClean="0">
                                    <a:latin typeface="Cambria Math" panose="02040503050406030204" pitchFamily="18" charset="0"/>
                                  </a:rPr>
                                </m:ctrlPr>
                              </m:dPr>
                              <m:e>
                                <m:r>
                                  <a:rPr lang="en-US" sz="2400" b="0" i="1" smtClean="0">
                                    <a:latin typeface="Cambria Math"/>
                                  </a:rPr>
                                  <m:t>𝑛</m:t>
                                </m:r>
                              </m:e>
                            </m:d>
                            <m:r>
                              <a:rPr lang="en-US" sz="2400" b="0" i="1" smtClean="0">
                                <a:latin typeface="Cambria Math"/>
                              </a:rPr>
                              <m:t>)</m:t>
                            </m:r>
                            <m:r>
                              <a:rPr lang="en-US" sz="2400" i="1">
                                <a:latin typeface="Cambria Math"/>
                              </a:rPr>
                              <m:t> </m:t>
                            </m:r>
                          </m:e>
                          <m:e>
                            <m:r>
                              <a:rPr lang="en-US" sz="2400" b="0" i="1" smtClean="0">
                                <a:latin typeface="Cambria Math"/>
                              </a:rPr>
                              <m:t>𝑐</m:t>
                            </m:r>
                            <m:r>
                              <a:rPr lang="en-US" sz="2400" b="0" i="1" smtClean="0">
                                <a:latin typeface="Cambria Math"/>
                              </a:rPr>
                              <m:t>&gt;0    </m:t>
                            </m:r>
                            <m:r>
                              <a:rPr lang="en-US" sz="2400" b="0" i="1" smtClean="0">
                                <a:latin typeface="Cambria Math"/>
                              </a:rPr>
                              <m:t>𝑡h𝑒𝑛</m:t>
                            </m:r>
                            <m:r>
                              <a:rPr lang="en-US" sz="2400" b="0" i="1" smtClean="0">
                                <a:latin typeface="Cambria Math"/>
                              </a:rPr>
                              <m:t> </m:t>
                            </m:r>
                            <m:r>
                              <a:rPr lang="en-US" sz="2400" b="0" i="1" smtClean="0">
                                <a:latin typeface="Cambria Math"/>
                              </a:rPr>
                              <m:t>𝑓</m:t>
                            </m:r>
                            <m:d>
                              <m:dPr>
                                <m:ctrlPr>
                                  <a:rPr lang="en-US" sz="2400" b="0" i="1" smtClean="0">
                                    <a:latin typeface="Cambria Math" panose="02040503050406030204" pitchFamily="18" charset="0"/>
                                  </a:rPr>
                                </m:ctrlPr>
                              </m:dPr>
                              <m:e>
                                <m:r>
                                  <a:rPr lang="en-US" sz="2400" b="0" i="1" smtClean="0">
                                    <a:latin typeface="Cambria Math"/>
                                  </a:rPr>
                                  <m:t>𝑛</m:t>
                                </m:r>
                              </m:e>
                            </m:d>
                            <m:r>
                              <a:rPr lang="en-US" sz="2400" b="0" i="1" smtClean="0">
                                <a:latin typeface="Cambria Math"/>
                              </a:rPr>
                              <m:t> </m:t>
                            </m:r>
                            <m:r>
                              <a:rPr lang="en-US" sz="2400" b="0" i="1" smtClean="0">
                                <a:latin typeface="Cambria Math"/>
                              </a:rPr>
                              <m:t>𝑖𝑠</m:t>
                            </m:r>
                            <m:r>
                              <a:rPr lang="en-US" sz="2400" b="0" i="1" smtClean="0">
                                <a:latin typeface="Cambria Math"/>
                              </a:rPr>
                              <m:t> </m:t>
                            </m:r>
                            <m:r>
                              <m:rPr>
                                <m:sty m:val="p"/>
                              </m:rPr>
                              <a:rPr lang="el-GR" sz="2400" b="0" i="1" smtClean="0">
                                <a:latin typeface="Cambria Math"/>
                                <a:ea typeface="Cambria Math"/>
                              </a:rPr>
                              <m:t>Θ</m:t>
                            </m:r>
                            <m:r>
                              <a:rPr lang="en-US" sz="2400" b="0" i="1" smtClean="0">
                                <a:latin typeface="Cambria Math"/>
                                <a:ea typeface="Cambria Math"/>
                              </a:rPr>
                              <m:t>(</m:t>
                            </m:r>
                            <m:r>
                              <a:rPr lang="en-US" sz="2400" b="0" i="1" smtClean="0">
                                <a:latin typeface="Cambria Math"/>
                                <a:ea typeface="Cambria Math"/>
                              </a:rPr>
                              <m:t>𝑔</m:t>
                            </m:r>
                            <m:d>
                              <m:dPr>
                                <m:ctrlPr>
                                  <a:rPr lang="en-US" sz="2400" b="0" i="1" smtClean="0">
                                    <a:latin typeface="Cambria Math" panose="02040503050406030204" pitchFamily="18" charset="0"/>
                                    <a:ea typeface="Cambria Math"/>
                                  </a:rPr>
                                </m:ctrlPr>
                              </m:dPr>
                              <m:e>
                                <m:r>
                                  <a:rPr lang="en-US" sz="2400" b="0" i="1" smtClean="0">
                                    <a:latin typeface="Cambria Math"/>
                                    <a:ea typeface="Cambria Math"/>
                                  </a:rPr>
                                  <m:t>𝑛</m:t>
                                </m:r>
                              </m:e>
                            </m:d>
                            <m:r>
                              <a:rPr lang="en-US" sz="2400" b="0" i="1" smtClean="0">
                                <a:latin typeface="Cambria Math"/>
                                <a:ea typeface="Cambria Math"/>
                              </a:rPr>
                              <m:t>)</m:t>
                            </m:r>
                          </m:e>
                          <m:e>
                            <m:r>
                              <a:rPr lang="en-US" sz="2400" i="1" smtClean="0">
                                <a:latin typeface="Cambria Math"/>
                                <a:ea typeface="Cambria Math"/>
                              </a:rPr>
                              <m:t>∞</m:t>
                            </m:r>
                            <m:r>
                              <a:rPr lang="en-US" sz="2400" b="0" i="1" smtClean="0">
                                <a:latin typeface="Cambria Math"/>
                                <a:ea typeface="Cambria Math"/>
                              </a:rPr>
                              <m:t>          </m:t>
                            </m:r>
                            <m:r>
                              <a:rPr lang="en-US" sz="2400" b="0" i="1" smtClean="0">
                                <a:latin typeface="Cambria Math"/>
                                <a:ea typeface="Cambria Math"/>
                              </a:rPr>
                              <m:t>𝑡h𝑒𝑛</m:t>
                            </m:r>
                            <m:r>
                              <a:rPr lang="en-US" sz="2400" b="0" i="1" smtClean="0">
                                <a:latin typeface="Cambria Math"/>
                                <a:ea typeface="Cambria Math"/>
                              </a:rPr>
                              <m:t> </m:t>
                            </m:r>
                            <m:r>
                              <a:rPr lang="en-US" sz="2400" b="0" i="1" smtClean="0">
                                <a:latin typeface="Cambria Math"/>
                                <a:ea typeface="Cambria Math"/>
                              </a:rPr>
                              <m:t>𝑓</m:t>
                            </m:r>
                            <m:d>
                              <m:dPr>
                                <m:ctrlPr>
                                  <a:rPr lang="en-US" sz="2400" b="0" i="1" smtClean="0">
                                    <a:latin typeface="Cambria Math" panose="02040503050406030204" pitchFamily="18" charset="0"/>
                                    <a:ea typeface="Cambria Math"/>
                                  </a:rPr>
                                </m:ctrlPr>
                              </m:dPr>
                              <m:e>
                                <m:r>
                                  <a:rPr lang="en-US" sz="2400" b="0" i="1" smtClean="0">
                                    <a:latin typeface="Cambria Math"/>
                                    <a:ea typeface="Cambria Math"/>
                                  </a:rPr>
                                  <m:t>𝑛</m:t>
                                </m:r>
                              </m:e>
                            </m:d>
                            <m:r>
                              <a:rPr lang="en-US" sz="2400" b="0" i="1" smtClean="0">
                                <a:latin typeface="Cambria Math"/>
                                <a:ea typeface="Cambria Math"/>
                              </a:rPr>
                              <m:t> </m:t>
                            </m:r>
                            <m:r>
                              <a:rPr lang="en-US" sz="2400" b="0" i="1" smtClean="0">
                                <a:latin typeface="Cambria Math"/>
                                <a:ea typeface="Cambria Math"/>
                              </a:rPr>
                              <m:t>𝑖𝑠</m:t>
                            </m:r>
                            <m:r>
                              <a:rPr lang="en-US" sz="2400" b="0" i="1" smtClean="0">
                                <a:latin typeface="Cambria Math"/>
                                <a:ea typeface="Cambria Math"/>
                              </a:rPr>
                              <m:t> </m:t>
                            </m:r>
                            <m:r>
                              <m:rPr>
                                <m:sty m:val="p"/>
                              </m:rPr>
                              <a:rPr lang="el-GR" sz="2400" b="0" i="1" smtClean="0">
                                <a:latin typeface="Cambria Math"/>
                                <a:ea typeface="Cambria Math"/>
                              </a:rPr>
                              <m:t>Ω</m:t>
                            </m:r>
                            <m:r>
                              <a:rPr lang="en-US" sz="2400" b="0" i="1" smtClean="0">
                                <a:latin typeface="Cambria Math"/>
                                <a:ea typeface="Cambria Math"/>
                              </a:rPr>
                              <m:t>(</m:t>
                            </m:r>
                            <m:r>
                              <a:rPr lang="en-US" sz="2400" b="0" i="1" smtClean="0">
                                <a:latin typeface="Cambria Math"/>
                                <a:ea typeface="Cambria Math"/>
                              </a:rPr>
                              <m:t>𝑔</m:t>
                            </m:r>
                            <m:d>
                              <m:dPr>
                                <m:ctrlPr>
                                  <a:rPr lang="en-US" sz="2400" b="0" i="1" smtClean="0">
                                    <a:latin typeface="Cambria Math" panose="02040503050406030204" pitchFamily="18" charset="0"/>
                                    <a:ea typeface="Cambria Math"/>
                                  </a:rPr>
                                </m:ctrlPr>
                              </m:dPr>
                              <m:e>
                                <m:r>
                                  <a:rPr lang="en-US" sz="2400" b="0" i="1" smtClean="0">
                                    <a:latin typeface="Cambria Math"/>
                                    <a:ea typeface="Cambria Math"/>
                                  </a:rPr>
                                  <m:t>𝑛</m:t>
                                </m:r>
                              </m:e>
                            </m:d>
                            <m:r>
                              <a:rPr lang="en-US" sz="2400" b="0" i="1" smtClean="0">
                                <a:latin typeface="Cambria Math"/>
                                <a:ea typeface="Cambria Math"/>
                              </a:rPr>
                              <m:t>)</m:t>
                            </m:r>
                          </m:e>
                        </m:eqArr>
                      </m:e>
                    </m:d>
                  </m:oMath>
                </a14:m>
                <a:r>
                  <a:rPr lang="en-US" sz="2000" dirty="0"/>
                  <a:t> </a:t>
                </a:r>
                <a:endParaRPr lang="en-US" sz="2400" dirty="0"/>
              </a:p>
              <a:p>
                <a:pPr marL="0" indent="0">
                  <a:buNone/>
                </a:pPr>
                <a:endParaRPr lang="en-US" altLang="en-US" sz="2400" dirty="0"/>
              </a:p>
              <a:p>
                <a:r>
                  <a:rPr lang="en-US" altLang="en-US" sz="2400" dirty="0">
                    <a:latin typeface="Times New Roman" panose="02020603050405020304" pitchFamily="18" charset="0"/>
                    <a:cs typeface="Times New Roman" panose="02020603050405020304" pitchFamily="18" charset="0"/>
                  </a:rPr>
                  <a:t>The above can be proven using calculus, but for our purposes, the limit method is sufficient for showing asymptotic inclusions</a:t>
                </a:r>
              </a:p>
              <a:p>
                <a:r>
                  <a:rPr lang="en-US" altLang="en-US" sz="2400" dirty="0">
                    <a:latin typeface="Times New Roman" panose="02020603050405020304" pitchFamily="18" charset="0"/>
                    <a:cs typeface="Times New Roman" panose="02020603050405020304" pitchFamily="18" charset="0"/>
                  </a:rPr>
                  <a:t>Always try to look for algebraic simplifications first</a:t>
                </a:r>
              </a:p>
              <a:p>
                <a:r>
                  <a:rPr lang="en-US" altLang="en-US" sz="2400" dirty="0">
                    <a:latin typeface="Times New Roman" panose="02020603050405020304" pitchFamily="18" charset="0"/>
                    <a:cs typeface="Times New Roman" panose="02020603050405020304" pitchFamily="18" charset="0"/>
                  </a:rPr>
                  <a:t>If f and g both diverge or converge on zero or infinity, then you need to apply the </a:t>
                </a:r>
                <a:r>
                  <a:rPr lang="en-US" altLang="en-US" sz="2400" dirty="0" err="1">
                    <a:latin typeface="Times New Roman" panose="02020603050405020304" pitchFamily="18" charset="0"/>
                    <a:cs typeface="Times New Roman" panose="02020603050405020304" pitchFamily="18" charset="0"/>
                  </a:rPr>
                  <a:t>l’Hôpital</a:t>
                </a:r>
                <a:r>
                  <a:rPr lang="en-US" altLang="en-US" sz="2400" dirty="0">
                    <a:latin typeface="Times New Roman" panose="02020603050405020304" pitchFamily="18" charset="0"/>
                    <a:cs typeface="Times New Roman" panose="02020603050405020304" pitchFamily="18" charset="0"/>
                  </a:rPr>
                  <a:t> Rule</a:t>
                </a:r>
              </a:p>
            </p:txBody>
          </p:sp>
        </mc:Choice>
        <mc:Fallback xmlns="">
          <p:sp>
            <p:nvSpPr>
              <p:cNvPr id="39939" name="Content Placeholder 2"/>
              <p:cNvSpPr>
                <a:spLocks noGrp="1" noRot="1" noChangeAspect="1" noMove="1" noResize="1" noEditPoints="1" noAdjustHandles="1" noChangeArrowheads="1" noChangeShapeType="1" noTextEdit="1"/>
              </p:cNvSpPr>
              <p:nvPr>
                <p:ph idx="1"/>
              </p:nvPr>
            </p:nvSpPr>
            <p:spPr>
              <a:xfrm>
                <a:off x="457200" y="1570038"/>
                <a:ext cx="8229600" cy="4525962"/>
              </a:xfrm>
              <a:blipFill rotWithShape="1">
                <a:blip r:embed="rId2"/>
                <a:stretch>
                  <a:fillRect l="-1111" t="-1078" r="-296" b="-15364"/>
                </a:stretch>
              </a:blipFill>
            </p:spPr>
            <p:txBody>
              <a:bodyPr/>
              <a:lstStyle/>
              <a:p>
                <a:r>
                  <a:rPr lang="en-US">
                    <a:noFill/>
                  </a:rPr>
                  <a:t> </a:t>
                </a:r>
              </a:p>
            </p:txBody>
          </p:sp>
        </mc:Fallback>
      </mc:AlternateContent>
    </p:spTree>
    <p:extLst>
      <p:ext uri="{BB962C8B-B14F-4D97-AF65-F5344CB8AC3E}">
        <p14:creationId xmlns:p14="http://schemas.microsoft.com/office/powerpoint/2010/main" val="37234626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L’Hôpital</a:t>
            </a:r>
            <a:r>
              <a:rPr lang="en-US" altLang="en-US" dirty="0"/>
              <a:t> Rule</a:t>
            </a:r>
          </a:p>
        </p:txBody>
      </p:sp>
      <mc:AlternateContent xmlns:mc="http://schemas.openxmlformats.org/markup-compatibility/2006" xmlns:a14="http://schemas.microsoft.com/office/drawing/2010/main">
        <mc:Choice Requires="a14">
          <p:sp>
            <p:nvSpPr>
              <p:cNvPr id="40963" name="Content Placeholder 2"/>
              <p:cNvSpPr>
                <a:spLocks noGrp="1"/>
              </p:cNvSpPr>
              <p:nvPr>
                <p:ph idx="1"/>
              </p:nvPr>
            </p:nvSpPr>
            <p:spPr>
              <a:xfrm>
                <a:off x="322263" y="1195388"/>
                <a:ext cx="8229600" cy="2528887"/>
              </a:xfrm>
            </p:spPr>
            <p:txBody>
              <a:bodyPr/>
              <a:lstStyle/>
              <a:p>
                <a:pPr marL="0" indent="0">
                  <a:buNone/>
                </a:pPr>
                <a:r>
                  <a:rPr lang="en-US" altLang="en-US" dirty="0"/>
                  <a:t>Theorem (</a:t>
                </a:r>
                <a:r>
                  <a:rPr lang="en-US" altLang="en-US" dirty="0" err="1"/>
                  <a:t>L’Hôpital</a:t>
                </a:r>
                <a:r>
                  <a:rPr lang="en-US" altLang="en-US" dirty="0"/>
                  <a:t> Rule): </a:t>
                </a:r>
              </a:p>
              <a:p>
                <a:pPr lvl="1"/>
                <a:r>
                  <a:rPr lang="en-US" altLang="en-US" dirty="0">
                    <a:solidFill>
                      <a:srgbClr val="0000FF"/>
                    </a:solidFill>
                  </a:rPr>
                  <a:t>Let f and g be two functions, </a:t>
                </a:r>
              </a:p>
              <a:p>
                <a:pPr lvl="1"/>
                <a:r>
                  <a:rPr lang="en-US" altLang="en-US" dirty="0">
                    <a:solidFill>
                      <a:srgbClr val="0000FF"/>
                    </a:solidFill>
                  </a:rPr>
                  <a:t>if the limit between the quotient f(n)/g(n) exists, </a:t>
                </a:r>
              </a:p>
              <a:p>
                <a:pPr lvl="1"/>
                <a:r>
                  <a:rPr lang="en-US" altLang="en-US" dirty="0">
                    <a:solidFill>
                      <a:srgbClr val="0000FF"/>
                    </a:solidFill>
                  </a:rPr>
                  <a:t>Then, it is equal to the limit of the derivative of the numerator and the denominator</a:t>
                </a:r>
              </a:p>
              <a:p>
                <a:pPr marL="0" indent="0">
                  <a:buNone/>
                </a:pPr>
                <a:endParaRPr lang="en-US" altLang="en-US" dirty="0"/>
              </a:p>
              <a:p>
                <a:pPr>
                  <a:buFont typeface="Arial" pitchFamily="34" charset="0"/>
                  <a:buNone/>
                </a:pPr>
                <a14:m>
                  <m:oMath xmlns:m="http://schemas.openxmlformats.org/officeDocument/2006/math">
                    <m:func>
                      <m:funcPr>
                        <m:ctrlPr>
                          <a:rPr lang="en-US" altLang="en-US" i="1" smtClean="0">
                            <a:latin typeface="Cambria Math" panose="02040503050406030204" pitchFamily="18" charset="0"/>
                          </a:rPr>
                        </m:ctrlPr>
                      </m:funcPr>
                      <m:fName>
                        <m:limLow>
                          <m:limLowPr>
                            <m:ctrlPr>
                              <a:rPr lang="en-US" altLang="en-US" i="1" smtClean="0">
                                <a:latin typeface="Cambria Math" panose="02040503050406030204" pitchFamily="18" charset="0"/>
                              </a:rPr>
                            </m:ctrlPr>
                          </m:limLowPr>
                          <m:e>
                            <m:r>
                              <m:rPr>
                                <m:sty m:val="p"/>
                              </m:rPr>
                              <a:rPr lang="en-US" altLang="en-US" i="0" smtClean="0">
                                <a:latin typeface="Cambria Math"/>
                              </a:rPr>
                              <m:t>lim</m:t>
                            </m:r>
                          </m:e>
                          <m:lim>
                            <m:r>
                              <a:rPr lang="en-US" altLang="en-US" b="0" i="1" smtClean="0">
                                <a:latin typeface="Cambria Math"/>
                              </a:rPr>
                              <m:t>𝑛</m:t>
                            </m:r>
                            <m:r>
                              <a:rPr lang="en-US" altLang="en-US" b="0" i="1" smtClean="0">
                                <a:latin typeface="Cambria Math"/>
                                <a:ea typeface="Cambria Math"/>
                              </a:rPr>
                              <m:t>→∞</m:t>
                            </m:r>
                          </m:lim>
                        </m:limLow>
                      </m:fName>
                      <m:e>
                        <m:f>
                          <m:fPr>
                            <m:ctrlPr>
                              <a:rPr lang="en-US" altLang="en-US" i="1" smtClean="0">
                                <a:latin typeface="Cambria Math" panose="02040503050406030204" pitchFamily="18" charset="0"/>
                              </a:rPr>
                            </m:ctrlPr>
                          </m:fPr>
                          <m:num>
                            <m:r>
                              <a:rPr lang="en-US" altLang="en-US" b="0" i="1" smtClean="0">
                                <a:latin typeface="Cambria Math"/>
                              </a:rPr>
                              <m:t>𝑓</m:t>
                            </m:r>
                            <m:r>
                              <a:rPr lang="en-US" altLang="en-US" b="0" i="1" smtClean="0">
                                <a:latin typeface="Cambria Math"/>
                              </a:rPr>
                              <m:t>(</m:t>
                            </m:r>
                            <m:r>
                              <a:rPr lang="en-US" altLang="en-US" b="0" i="1" smtClean="0">
                                <a:latin typeface="Cambria Math"/>
                              </a:rPr>
                              <m:t>𝑛</m:t>
                            </m:r>
                            <m:r>
                              <a:rPr lang="en-US" altLang="en-US" b="0" i="1" smtClean="0">
                                <a:latin typeface="Cambria Math"/>
                              </a:rPr>
                              <m:t>)</m:t>
                            </m:r>
                          </m:num>
                          <m:den>
                            <m:r>
                              <a:rPr lang="en-US" altLang="en-US" b="0" i="1" smtClean="0">
                                <a:latin typeface="Cambria Math"/>
                              </a:rPr>
                              <m:t>𝑔</m:t>
                            </m:r>
                            <m:r>
                              <a:rPr lang="en-US" altLang="en-US" b="0" i="1" smtClean="0">
                                <a:latin typeface="Cambria Math"/>
                              </a:rPr>
                              <m:t>(</m:t>
                            </m:r>
                            <m:r>
                              <a:rPr lang="en-US" altLang="en-US" b="0" i="1" smtClean="0">
                                <a:latin typeface="Cambria Math"/>
                              </a:rPr>
                              <m:t>𝑛</m:t>
                            </m:r>
                            <m:r>
                              <a:rPr lang="en-US" altLang="en-US" b="0" i="1" smtClean="0">
                                <a:latin typeface="Cambria Math"/>
                              </a:rPr>
                              <m:t>)</m:t>
                            </m:r>
                          </m:den>
                        </m:f>
                        <m:r>
                          <a:rPr lang="en-US" altLang="en-US" b="0" i="1" smtClean="0">
                            <a:latin typeface="Cambria Math"/>
                          </a:rPr>
                          <m:t>=</m:t>
                        </m:r>
                      </m:e>
                    </m:func>
                  </m:oMath>
                </a14:m>
                <a:r>
                  <a:rPr lang="en-US" altLang="en-US" dirty="0"/>
                  <a:t> </a:t>
                </a:r>
                <a14:m>
                  <m:oMath xmlns:m="http://schemas.openxmlformats.org/officeDocument/2006/math">
                    <m:func>
                      <m:funcPr>
                        <m:ctrlPr>
                          <a:rPr lang="en-US" altLang="en-US" i="1">
                            <a:latin typeface="Cambria Math" panose="02040503050406030204" pitchFamily="18" charset="0"/>
                          </a:rPr>
                        </m:ctrlPr>
                      </m:funcPr>
                      <m:fName>
                        <m:limLow>
                          <m:limLowPr>
                            <m:ctrlPr>
                              <a:rPr lang="en-US" altLang="en-US" i="1">
                                <a:latin typeface="Cambria Math" panose="02040503050406030204" pitchFamily="18" charset="0"/>
                              </a:rPr>
                            </m:ctrlPr>
                          </m:limLowPr>
                          <m:e>
                            <m:r>
                              <m:rPr>
                                <m:sty m:val="p"/>
                              </m:rPr>
                              <a:rPr lang="en-US" altLang="en-US">
                                <a:latin typeface="Cambria Math"/>
                              </a:rPr>
                              <m:t>lim</m:t>
                            </m:r>
                          </m:e>
                          <m:lim>
                            <m:r>
                              <a:rPr lang="en-US" altLang="en-US" i="1">
                                <a:latin typeface="Cambria Math"/>
                              </a:rPr>
                              <m:t>𝑛</m:t>
                            </m:r>
                            <m:r>
                              <a:rPr lang="en-US" altLang="en-US" i="1">
                                <a:latin typeface="Cambria Math"/>
                                <a:ea typeface="Cambria Math"/>
                              </a:rPr>
                              <m:t>→∞</m:t>
                            </m:r>
                          </m:lim>
                        </m:limLow>
                      </m:fName>
                      <m:e>
                        <m:f>
                          <m:fPr>
                            <m:ctrlPr>
                              <a:rPr lang="en-US" altLang="en-US" i="1">
                                <a:latin typeface="Cambria Math" panose="02040503050406030204" pitchFamily="18" charset="0"/>
                              </a:rPr>
                            </m:ctrlPr>
                          </m:fPr>
                          <m:num>
                            <m:r>
                              <a:rPr lang="en-US" altLang="en-US" i="1">
                                <a:latin typeface="Cambria Math"/>
                              </a:rPr>
                              <m:t>𝑓</m:t>
                            </m:r>
                            <m:r>
                              <a:rPr lang="en-US" altLang="en-US" b="0" i="1" smtClean="0">
                                <a:latin typeface="Cambria Math"/>
                              </a:rPr>
                              <m:t>′</m:t>
                            </m:r>
                            <m:r>
                              <a:rPr lang="en-US" altLang="en-US" i="1">
                                <a:latin typeface="Cambria Math"/>
                              </a:rPr>
                              <m:t>(</m:t>
                            </m:r>
                            <m:r>
                              <a:rPr lang="en-US" altLang="en-US" i="1">
                                <a:latin typeface="Cambria Math"/>
                              </a:rPr>
                              <m:t>𝑛</m:t>
                            </m:r>
                            <m:r>
                              <a:rPr lang="en-US" altLang="en-US" i="1">
                                <a:latin typeface="Cambria Math"/>
                              </a:rPr>
                              <m:t>)</m:t>
                            </m:r>
                          </m:num>
                          <m:den>
                            <m:r>
                              <a:rPr lang="en-US" altLang="en-US" i="1">
                                <a:latin typeface="Cambria Math"/>
                              </a:rPr>
                              <m:t>𝑔</m:t>
                            </m:r>
                            <m:r>
                              <a:rPr lang="en-US" altLang="en-US" b="0" i="1" smtClean="0">
                                <a:latin typeface="Cambria Math"/>
                              </a:rPr>
                              <m:t>′</m:t>
                            </m:r>
                            <m:r>
                              <a:rPr lang="en-US" altLang="en-US" i="1">
                                <a:latin typeface="Cambria Math"/>
                              </a:rPr>
                              <m:t>(</m:t>
                            </m:r>
                            <m:r>
                              <a:rPr lang="en-US" altLang="en-US" i="1">
                                <a:latin typeface="Cambria Math"/>
                              </a:rPr>
                              <m:t>𝑛</m:t>
                            </m:r>
                            <m:r>
                              <a:rPr lang="en-US" altLang="en-US" i="1">
                                <a:latin typeface="Cambria Math"/>
                              </a:rPr>
                              <m:t>)</m:t>
                            </m:r>
                          </m:den>
                        </m:f>
                      </m:e>
                    </m:func>
                  </m:oMath>
                </a14:m>
                <a:endParaRPr lang="en-US" altLang="en-US" dirty="0"/>
              </a:p>
              <a:p>
                <a:pPr>
                  <a:buFont typeface="Arial" pitchFamily="34" charset="0"/>
                  <a:buNone/>
                </a:pPr>
                <a:endParaRPr lang="en-US" altLang="en-US" dirty="0"/>
              </a:p>
            </p:txBody>
          </p:sp>
        </mc:Choice>
        <mc:Fallback xmlns="">
          <p:sp>
            <p:nvSpPr>
              <p:cNvPr id="40963" name="Content Placeholder 2"/>
              <p:cNvSpPr>
                <a:spLocks noGrp="1" noRot="1" noChangeAspect="1" noMove="1" noResize="1" noEditPoints="1" noAdjustHandles="1" noChangeArrowheads="1" noChangeShapeType="1" noTextEdit="1"/>
              </p:cNvSpPr>
              <p:nvPr>
                <p:ph idx="1"/>
              </p:nvPr>
            </p:nvSpPr>
            <p:spPr>
              <a:xfrm>
                <a:off x="322263" y="1195388"/>
                <a:ext cx="8229600" cy="2528887"/>
              </a:xfrm>
              <a:blipFill rotWithShape="1">
                <a:blip r:embed="rId2"/>
                <a:stretch>
                  <a:fillRect l="-1556" t="-2410" b="-37590"/>
                </a:stretch>
              </a:blipFill>
            </p:spPr>
            <p:txBody>
              <a:bodyPr/>
              <a:lstStyle/>
              <a:p>
                <a:r>
                  <a:rPr lang="en-US">
                    <a:noFill/>
                  </a:rPr>
                  <a:t> </a:t>
                </a:r>
              </a:p>
            </p:txBody>
          </p:sp>
        </mc:Fallback>
      </mc:AlternateContent>
    </p:spTree>
    <p:extLst>
      <p:ext uri="{BB962C8B-B14F-4D97-AF65-F5344CB8AC3E}">
        <p14:creationId xmlns:p14="http://schemas.microsoft.com/office/powerpoint/2010/main" val="125081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Limit Method: Example 1</a:t>
            </a:r>
          </a:p>
        </p:txBody>
      </p:sp>
      <p:sp>
        <p:nvSpPr>
          <p:cNvPr id="46083" name="Content Placeholder 2"/>
          <p:cNvSpPr>
            <a:spLocks noGrp="1"/>
          </p:cNvSpPr>
          <p:nvPr>
            <p:ph idx="1"/>
          </p:nvPr>
        </p:nvSpPr>
        <p:spPr/>
        <p:txBody>
          <a:bodyPr/>
          <a:lstStyle/>
          <a:p>
            <a:r>
              <a:rPr lang="en-US" altLang="en-US" dirty="0"/>
              <a:t>Example: Let f(n) =2</a:t>
            </a:r>
            <a:r>
              <a:rPr lang="en-US" altLang="en-US" baseline="30000" dirty="0"/>
              <a:t>n</a:t>
            </a:r>
            <a:r>
              <a:rPr lang="en-US" altLang="en-US" dirty="0"/>
              <a:t>, g(n)=3</a:t>
            </a:r>
            <a:r>
              <a:rPr lang="en-US" altLang="en-US" baseline="30000" dirty="0"/>
              <a:t>n</a:t>
            </a:r>
            <a:r>
              <a:rPr lang="en-US" altLang="en-US" dirty="0"/>
              <a:t>.  Determine a tight inclusion of the form f(n) </a:t>
            </a:r>
            <a:r>
              <a:rPr lang="en-US" altLang="en-US" dirty="0">
                <a:sym typeface="Symbol" pitchFamily="18" charset="2"/>
              </a:rPr>
              <a:t> </a:t>
            </a:r>
            <a:r>
              <a:rPr lang="en-US" altLang="en-US" dirty="0">
                <a:sym typeface="Symbol"/>
              </a:rPr>
              <a:t></a:t>
            </a:r>
            <a:r>
              <a:rPr lang="en-US" altLang="en-US" dirty="0">
                <a:sym typeface="Symbol" pitchFamily="18" charset="2"/>
              </a:rPr>
              <a:t> (g(n))</a:t>
            </a:r>
          </a:p>
          <a:p>
            <a:r>
              <a:rPr lang="en-US" altLang="en-US" dirty="0">
                <a:sym typeface="Symbol" pitchFamily="18" charset="2"/>
              </a:rPr>
              <a:t>What is your intuition in this case?  Which function grows quicker? </a:t>
            </a:r>
            <a:endParaRPr lang="en-US" altLang="en-US" dirty="0"/>
          </a:p>
        </p:txBody>
      </p:sp>
    </p:spTree>
    <p:extLst>
      <p:ext uri="{BB962C8B-B14F-4D97-AF65-F5344CB8AC3E}">
        <p14:creationId xmlns:p14="http://schemas.microsoft.com/office/powerpoint/2010/main" val="25790322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Limit Method: Example1</a:t>
            </a:r>
          </a:p>
        </p:txBody>
      </p:sp>
      <p:sp>
        <p:nvSpPr>
          <p:cNvPr id="3" name="Content Placeholder 2"/>
          <p:cNvSpPr>
            <a:spLocks noGrp="1"/>
          </p:cNvSpPr>
          <p:nvPr>
            <p:ph idx="1"/>
          </p:nvPr>
        </p:nvSpPr>
        <p:spPr>
          <a:xfrm>
            <a:off x="457200" y="1301262"/>
            <a:ext cx="8229600" cy="1295400"/>
          </a:xfrm>
        </p:spPr>
        <p:txBody>
          <a:bodyPr/>
          <a:lstStyle/>
          <a:p>
            <a:pPr marL="0" indent="0">
              <a:buNone/>
            </a:pPr>
            <a:r>
              <a:rPr lang="en-US" altLang="en-US" dirty="0"/>
              <a:t>Using algebra</a:t>
            </a:r>
          </a:p>
          <a:p>
            <a:pPr algn="ctr">
              <a:buFont typeface="Arial" pitchFamily="34" charset="0"/>
              <a:buNone/>
            </a:pPr>
            <a:r>
              <a:rPr lang="en-US" altLang="en-US" dirty="0"/>
              <a:t>lim</a:t>
            </a:r>
            <a:r>
              <a:rPr lang="en-US" altLang="en-US" baseline="-25000" dirty="0"/>
              <a:t>n</a:t>
            </a:r>
            <a:r>
              <a:rPr lang="en-US" altLang="en-US" baseline="-25000" dirty="0">
                <a:sym typeface="Symbol" pitchFamily="18" charset="2"/>
              </a:rPr>
              <a:t></a:t>
            </a:r>
            <a:r>
              <a:rPr lang="en-US" altLang="en-US" dirty="0">
                <a:sym typeface="Symbol" pitchFamily="18" charset="2"/>
              </a:rPr>
              <a:t> 2</a:t>
            </a:r>
            <a:r>
              <a:rPr lang="en-US" altLang="en-US" baseline="30000" dirty="0">
                <a:sym typeface="Symbol" pitchFamily="18" charset="2"/>
              </a:rPr>
              <a:t>n</a:t>
            </a:r>
            <a:r>
              <a:rPr lang="en-US" altLang="en-US" dirty="0">
                <a:sym typeface="Symbol" pitchFamily="18" charset="2"/>
              </a:rPr>
              <a:t>/3</a:t>
            </a:r>
            <a:r>
              <a:rPr lang="en-US" altLang="en-US" baseline="30000" dirty="0">
                <a:sym typeface="Symbol" pitchFamily="18" charset="2"/>
              </a:rPr>
              <a:t>n </a:t>
            </a:r>
            <a:r>
              <a:rPr lang="en-US" altLang="en-US" dirty="0"/>
              <a:t>= lim</a:t>
            </a:r>
            <a:r>
              <a:rPr lang="en-US" altLang="en-US" baseline="-25000" dirty="0"/>
              <a:t>n</a:t>
            </a:r>
            <a:r>
              <a:rPr lang="en-US" altLang="en-US" baseline="-25000" dirty="0">
                <a:sym typeface="Symbol" pitchFamily="18" charset="2"/>
              </a:rPr>
              <a:t></a:t>
            </a:r>
            <a:r>
              <a:rPr lang="en-US" altLang="en-US" dirty="0">
                <a:sym typeface="Symbol" pitchFamily="18" charset="2"/>
              </a:rPr>
              <a:t> (2/3)</a:t>
            </a:r>
            <a:r>
              <a:rPr lang="en-US" altLang="en-US" baseline="30000" dirty="0">
                <a:sym typeface="Symbol" pitchFamily="18" charset="2"/>
              </a:rPr>
              <a:t>n</a:t>
            </a:r>
            <a:endParaRPr lang="en-US" altLang="en-US" dirty="0"/>
          </a:p>
        </p:txBody>
      </p:sp>
      <p:sp>
        <p:nvSpPr>
          <p:cNvPr id="4" name="Content Placeholder 2"/>
          <p:cNvSpPr txBox="1">
            <a:spLocks/>
          </p:cNvSpPr>
          <p:nvPr/>
        </p:nvSpPr>
        <p:spPr bwMode="auto">
          <a:xfrm>
            <a:off x="211016" y="2710961"/>
            <a:ext cx="8229600" cy="1295400"/>
          </a:xfrm>
          <a:prstGeom prst="rect">
            <a:avLst/>
          </a:prstGeom>
          <a:noFill/>
          <a:ln w="9525">
            <a:noFill/>
            <a:miter lim="800000"/>
            <a:headEnd/>
            <a:tailEnd/>
          </a:ln>
        </p:spPr>
        <p:txBody>
          <a:bodyPr/>
          <a:lstStyle/>
          <a:p>
            <a:pPr eaLnBrk="0" hangingPunct="0">
              <a:spcBef>
                <a:spcPct val="20000"/>
              </a:spcBef>
              <a:defRPr/>
            </a:pPr>
            <a:r>
              <a:rPr lang="en-US" sz="2400" dirty="0">
                <a:latin typeface="+mn-lt"/>
                <a:cs typeface="+mn-cs"/>
              </a:rPr>
              <a:t>Now we use the following Theorem</a:t>
            </a:r>
          </a:p>
        </p:txBody>
      </p:sp>
      <p:graphicFrame>
        <p:nvGraphicFramePr>
          <p:cNvPr id="5" name="Table 4"/>
          <p:cNvGraphicFramePr>
            <a:graphicFrameLocks noGrp="1"/>
          </p:cNvGraphicFramePr>
          <p:nvPr>
            <p:extLst>
              <p:ext uri="{D42A27DB-BD31-4B8C-83A1-F6EECF244321}">
                <p14:modId xmlns:p14="http://schemas.microsoft.com/office/powerpoint/2010/main" val="2365280557"/>
              </p:ext>
            </p:extLst>
          </p:nvPr>
        </p:nvGraphicFramePr>
        <p:xfrm>
          <a:off x="937785" y="3229708"/>
          <a:ext cx="5293091" cy="1371600"/>
        </p:xfrm>
        <a:graphic>
          <a:graphicData uri="http://schemas.openxmlformats.org/drawingml/2006/table">
            <a:tbl>
              <a:tblPr/>
              <a:tblGrid>
                <a:gridCol w="2354844">
                  <a:extLst>
                    <a:ext uri="{9D8B030D-6E8A-4147-A177-3AD203B41FA5}">
                      <a16:colId xmlns:a16="http://schemas.microsoft.com/office/drawing/2014/main" val="20000"/>
                    </a:ext>
                  </a:extLst>
                </a:gridCol>
                <a:gridCol w="719571">
                  <a:extLst>
                    <a:ext uri="{9D8B030D-6E8A-4147-A177-3AD203B41FA5}">
                      <a16:colId xmlns:a16="http://schemas.microsoft.com/office/drawing/2014/main" val="20001"/>
                    </a:ext>
                  </a:extLst>
                </a:gridCol>
                <a:gridCol w="2218676">
                  <a:extLst>
                    <a:ext uri="{9D8B030D-6E8A-4147-A177-3AD203B41FA5}">
                      <a16:colId xmlns:a16="http://schemas.microsoft.com/office/drawing/2014/main" val="20002"/>
                    </a:ext>
                  </a:extLst>
                </a:gridCol>
              </a:tblGrid>
              <a:tr h="319454">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FFFFFF"/>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itchFamily="34" charset="0"/>
                          <a:cs typeface="Arial" pitchFamily="34" charset="0"/>
                        </a:rPr>
                        <a:t>if </a:t>
                      </a:r>
                      <a:r>
                        <a:rPr kumimoji="0" lang="en-US" altLang="en-US" sz="2400" b="0" i="0" u="none" strike="noStrike" cap="none" normalizeH="0" baseline="0" dirty="0">
                          <a:ln>
                            <a:noFill/>
                          </a:ln>
                          <a:solidFill>
                            <a:schemeClr val="tx1"/>
                          </a:solidFill>
                          <a:effectLst/>
                          <a:latin typeface="Calibri" pitchFamily="34" charset="0"/>
                          <a:cs typeface="Arial" pitchFamily="34" charset="0"/>
                          <a:sym typeface="Symbol" pitchFamily="18" charset="2"/>
                        </a:rPr>
                        <a:t> &lt; 1</a:t>
                      </a:r>
                      <a:endParaRPr kumimoji="0" lang="en-US" altLang="en-US" sz="2400" b="0" i="0" u="none" strike="noStrike" cap="none" normalizeH="0" baseline="0" dirty="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54">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itchFamily="34" charset="0"/>
                          <a:cs typeface="Arial" pitchFamily="34" charset="0"/>
                        </a:rPr>
                        <a:t>lim</a:t>
                      </a:r>
                      <a:r>
                        <a:rPr kumimoji="0" lang="en-US" altLang="en-US" sz="2400" b="0" i="0" u="none" strike="noStrike" cap="none" normalizeH="0" baseline="-25000" dirty="0">
                          <a:ln>
                            <a:noFill/>
                          </a:ln>
                          <a:solidFill>
                            <a:schemeClr val="tx1"/>
                          </a:solidFill>
                          <a:effectLst/>
                          <a:latin typeface="Calibri" pitchFamily="34" charset="0"/>
                          <a:cs typeface="Arial" pitchFamily="34" charset="0"/>
                        </a:rPr>
                        <a:t>n</a:t>
                      </a:r>
                      <a:r>
                        <a:rPr kumimoji="0" lang="en-US" altLang="en-US" sz="2400" b="0" i="0" u="none" strike="noStrike" cap="none" normalizeH="0" baseline="-25000" dirty="0">
                          <a:ln>
                            <a:noFill/>
                          </a:ln>
                          <a:solidFill>
                            <a:schemeClr val="tx1"/>
                          </a:solidFill>
                          <a:effectLst/>
                          <a:latin typeface="Calibri" pitchFamily="34" charset="0"/>
                          <a:cs typeface="Arial" pitchFamily="34" charset="0"/>
                          <a:sym typeface="Symbol" pitchFamily="18" charset="2"/>
                        </a:rPr>
                        <a:t></a:t>
                      </a:r>
                      <a:r>
                        <a:rPr kumimoji="0" lang="en-US" altLang="en-US" sz="2400" b="0" i="0" u="none" strike="noStrike" cap="none" normalizeH="0" baseline="0" dirty="0">
                          <a:ln>
                            <a:noFill/>
                          </a:ln>
                          <a:solidFill>
                            <a:schemeClr val="tx1"/>
                          </a:solidFill>
                          <a:effectLst/>
                          <a:latin typeface="Calibri" pitchFamily="34" charset="0"/>
                          <a:cs typeface="Arial" pitchFamily="34" charset="0"/>
                          <a:sym typeface="Symbol" pitchFamily="18" charset="2"/>
                        </a:rPr>
                        <a:t> </a:t>
                      </a:r>
                      <a:r>
                        <a:rPr kumimoji="0" lang="en-US" altLang="en-US" sz="2400" b="0" i="0" u="none" strike="noStrike" cap="none" normalizeH="0" baseline="30000" dirty="0">
                          <a:ln>
                            <a:noFill/>
                          </a:ln>
                          <a:solidFill>
                            <a:schemeClr val="tx1"/>
                          </a:solidFill>
                          <a:effectLst/>
                          <a:latin typeface="Calibri" pitchFamily="34" charset="0"/>
                          <a:cs typeface="Arial" pitchFamily="34" charset="0"/>
                          <a:sym typeface="Symbol" pitchFamily="18" charset="2"/>
                        </a:rPr>
                        <a:t>n</a:t>
                      </a:r>
                      <a:r>
                        <a:rPr kumimoji="0" lang="en-US" altLang="en-US" sz="2400" b="0" i="0" u="none" strike="noStrike" cap="none" normalizeH="0" baseline="0" dirty="0">
                          <a:ln>
                            <a:noFill/>
                          </a:ln>
                          <a:solidFill>
                            <a:srgbClr val="000000"/>
                          </a:solidFill>
                          <a:effectLst/>
                          <a:latin typeface="Calibri" pitchFamily="34" charset="0"/>
                          <a:cs typeface="Arial"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rPr>
                        <a:t>if </a:t>
                      </a:r>
                      <a:r>
                        <a:rPr kumimoji="0" lang="en-US" altLang="en-US" sz="2400" b="0" i="0" u="none" strike="noStrike" cap="none" normalizeH="0" baseline="0">
                          <a:ln>
                            <a:noFill/>
                          </a:ln>
                          <a:solidFill>
                            <a:schemeClr val="tx1"/>
                          </a:solidFill>
                          <a:effectLst/>
                          <a:latin typeface="Calibri" pitchFamily="34" charset="0"/>
                          <a:cs typeface="Arial" pitchFamily="34" charset="0"/>
                          <a:sym typeface="Symbol" pitchFamily="18" charset="2"/>
                        </a:rPr>
                        <a:t> = 1</a:t>
                      </a:r>
                      <a:endParaRPr kumimoji="0" lang="en-US" alt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454">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sym typeface="Symbol" pitchFamily="18" charset="2"/>
                        </a:rPr>
                        <a:t></a:t>
                      </a:r>
                      <a:endParaRPr kumimoji="0" lang="en-US" alt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itchFamily="34" charset="0"/>
                          <a:cs typeface="Arial" pitchFamily="34" charset="0"/>
                        </a:rPr>
                        <a:t>if </a:t>
                      </a:r>
                      <a:r>
                        <a:rPr kumimoji="0" lang="en-US" altLang="en-US" sz="2400" b="0" i="0" u="none" strike="noStrike" cap="none" normalizeH="0" baseline="0" dirty="0">
                          <a:ln>
                            <a:noFill/>
                          </a:ln>
                          <a:solidFill>
                            <a:schemeClr val="tx1"/>
                          </a:solidFill>
                          <a:effectLst/>
                          <a:latin typeface="Calibri" pitchFamily="34" charset="0"/>
                          <a:cs typeface="Arial" pitchFamily="34" charset="0"/>
                          <a:sym typeface="Symbol" pitchFamily="18" charset="2"/>
                        </a:rPr>
                        <a:t> &gt; 1</a:t>
                      </a:r>
                      <a:endParaRPr kumimoji="0" lang="en-US" altLang="en-US" sz="2400" b="0" i="0" u="none" strike="noStrike" cap="none" normalizeH="0" baseline="0" dirty="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Left Brace 5"/>
          <p:cNvSpPr/>
          <p:nvPr/>
        </p:nvSpPr>
        <p:spPr>
          <a:xfrm>
            <a:off x="2898531" y="3358661"/>
            <a:ext cx="457200" cy="12954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Content Placeholder 2"/>
          <p:cNvSpPr txBox="1">
            <a:spLocks/>
          </p:cNvSpPr>
          <p:nvPr/>
        </p:nvSpPr>
        <p:spPr bwMode="auto">
          <a:xfrm>
            <a:off x="477715" y="6046178"/>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0" indent="0">
              <a:spcBef>
                <a:spcPct val="20000"/>
              </a:spcBef>
            </a:pPr>
            <a:r>
              <a:rPr lang="en-US" altLang="en-US" sz="3200" dirty="0">
                <a:latin typeface="Calibri" pitchFamily="34" charset="0"/>
              </a:rPr>
              <a:t>Therefore we conclude that 2</a:t>
            </a:r>
            <a:r>
              <a:rPr lang="en-US" altLang="en-US" sz="3200" baseline="30000" dirty="0">
                <a:latin typeface="Calibri" pitchFamily="34" charset="0"/>
              </a:rPr>
              <a:t>n </a:t>
            </a:r>
            <a:r>
              <a:rPr lang="en-US" altLang="en-US" sz="3200" dirty="0">
                <a:latin typeface="Calibri" pitchFamily="34" charset="0"/>
                <a:sym typeface="Symbol" pitchFamily="18" charset="2"/>
              </a:rPr>
              <a:t>is O(3</a:t>
            </a:r>
            <a:r>
              <a:rPr lang="en-US" altLang="en-US" sz="3200" baseline="30000" dirty="0">
                <a:latin typeface="Calibri" pitchFamily="34" charset="0"/>
                <a:sym typeface="Symbol" pitchFamily="18" charset="2"/>
              </a:rPr>
              <a:t>n</a:t>
            </a:r>
            <a:r>
              <a:rPr lang="en-US" altLang="en-US" sz="3200" dirty="0">
                <a:latin typeface="Calibri" pitchFamily="34" charset="0"/>
                <a:sym typeface="Symbol" pitchFamily="18" charset="2"/>
              </a:rPr>
              <a:t>)</a:t>
            </a:r>
            <a:endParaRPr lang="en-US" altLang="en-US" sz="3200" dirty="0">
              <a:latin typeface="Calibri" pitchFamily="34" charset="0"/>
            </a:endParaRPr>
          </a:p>
        </p:txBody>
      </p:sp>
      <p:sp>
        <p:nvSpPr>
          <p:cNvPr id="8" name="Content Placeholder 2"/>
          <p:cNvSpPr txBox="1">
            <a:spLocks/>
          </p:cNvSpPr>
          <p:nvPr/>
        </p:nvSpPr>
        <p:spPr bwMode="auto">
          <a:xfrm>
            <a:off x="609600" y="4979378"/>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lumMod val="95000"/>
                    <a:lumOff val="5000"/>
                  </a:schemeClr>
                </a:solidFill>
                <a:latin typeface="+mn-lt"/>
                <a:ea typeface="+mn-ea"/>
                <a:cs typeface="+mn-cs"/>
              </a:defRPr>
            </a:lvl1pPr>
            <a:lvl2pPr marL="742950" indent="-285750" algn="l" rtl="0" eaLnBrk="0" fontAlgn="base" hangingPunct="0">
              <a:spcBef>
                <a:spcPct val="20000"/>
              </a:spcBef>
              <a:spcAft>
                <a:spcPct val="0"/>
              </a:spcAft>
              <a:buChar char="–"/>
              <a:defRPr sz="2400">
                <a:solidFill>
                  <a:srgbClr val="FF3300"/>
                </a:solidFill>
                <a:latin typeface="+mn-lt"/>
              </a:defRPr>
            </a:lvl2pPr>
            <a:lvl3pPr marL="1143000" indent="-228600" algn="l" rtl="0" eaLnBrk="0" fontAlgn="base" hangingPunct="0">
              <a:spcBef>
                <a:spcPct val="20000"/>
              </a:spcBef>
              <a:spcAft>
                <a:spcPct val="0"/>
              </a:spcAft>
              <a:buChar char="•"/>
              <a:defRPr sz="2000">
                <a:solidFill>
                  <a:schemeClr val="bg1">
                    <a:lumMod val="50000"/>
                  </a:schemeClr>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ctr">
              <a:buFont typeface="Arial" pitchFamily="34" charset="0"/>
              <a:buNone/>
            </a:pPr>
            <a:r>
              <a:rPr lang="en-US" altLang="en-US" kern="0" dirty="0"/>
              <a:t>lim</a:t>
            </a:r>
            <a:r>
              <a:rPr lang="en-US" altLang="en-US" kern="0" baseline="-25000" dirty="0"/>
              <a:t>n</a:t>
            </a:r>
            <a:r>
              <a:rPr lang="en-US" altLang="en-US" kern="0" baseline="-25000" dirty="0">
                <a:sym typeface="Symbol" pitchFamily="18" charset="2"/>
              </a:rPr>
              <a:t></a:t>
            </a:r>
            <a:r>
              <a:rPr lang="en-US" altLang="en-US" kern="0" dirty="0">
                <a:sym typeface="Symbol" pitchFamily="18" charset="2"/>
              </a:rPr>
              <a:t> 2</a:t>
            </a:r>
            <a:r>
              <a:rPr lang="en-US" altLang="en-US" kern="0" baseline="30000" dirty="0">
                <a:sym typeface="Symbol" pitchFamily="18" charset="2"/>
              </a:rPr>
              <a:t>n</a:t>
            </a:r>
            <a:r>
              <a:rPr lang="en-US" altLang="en-US" kern="0" dirty="0">
                <a:sym typeface="Symbol" pitchFamily="18" charset="2"/>
              </a:rPr>
              <a:t>/3</a:t>
            </a:r>
            <a:r>
              <a:rPr lang="en-US" altLang="en-US" kern="0" baseline="30000" dirty="0">
                <a:sym typeface="Symbol" pitchFamily="18" charset="2"/>
              </a:rPr>
              <a:t>n </a:t>
            </a:r>
            <a:r>
              <a:rPr lang="en-US" altLang="en-US" kern="0" dirty="0"/>
              <a:t>= lim</a:t>
            </a:r>
            <a:r>
              <a:rPr lang="en-US" altLang="en-US" kern="0" baseline="-25000" dirty="0"/>
              <a:t>n</a:t>
            </a:r>
            <a:r>
              <a:rPr lang="en-US" altLang="en-US" kern="0" baseline="-25000" dirty="0">
                <a:sym typeface="Symbol" pitchFamily="18" charset="2"/>
              </a:rPr>
              <a:t></a:t>
            </a:r>
            <a:r>
              <a:rPr lang="en-US" altLang="en-US" kern="0" dirty="0">
                <a:sym typeface="Symbol" pitchFamily="18" charset="2"/>
              </a:rPr>
              <a:t> (2/3)</a:t>
            </a:r>
            <a:r>
              <a:rPr lang="en-US" altLang="en-US" kern="0" baseline="30000" dirty="0">
                <a:sym typeface="Symbol" pitchFamily="18" charset="2"/>
              </a:rPr>
              <a:t>n</a:t>
            </a:r>
          </a:p>
          <a:p>
            <a:pPr algn="ctr">
              <a:buFont typeface="Arial" pitchFamily="34" charset="0"/>
              <a:buNone/>
            </a:pPr>
            <a:r>
              <a:rPr lang="en-US" altLang="en-US" kern="0" dirty="0"/>
              <a:t>= 0</a:t>
            </a:r>
          </a:p>
        </p:txBody>
      </p:sp>
    </p:spTree>
    <p:extLst>
      <p:ext uri="{BB962C8B-B14F-4D97-AF65-F5344CB8AC3E}">
        <p14:creationId xmlns:p14="http://schemas.microsoft.com/office/powerpoint/2010/main" val="469707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animBg="1"/>
      <p:bldP spid="7" grpId="0"/>
      <p:bldP spid="8"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Wolfram Alpha</a:t>
            </a:r>
          </a:p>
        </p:txBody>
      </p:sp>
      <p:sp>
        <p:nvSpPr>
          <p:cNvPr id="3" name="Content Placeholder 2"/>
          <p:cNvSpPr>
            <a:spLocks noGrp="1"/>
          </p:cNvSpPr>
          <p:nvPr>
            <p:ph idx="1"/>
          </p:nvPr>
        </p:nvSpPr>
        <p:spPr/>
        <p:txBody>
          <a:bodyPr/>
          <a:lstStyle/>
          <a:p>
            <a:pPr marL="0" indent="0">
              <a:buNone/>
            </a:pPr>
            <a:r>
              <a:rPr lang="en-US" dirty="0">
                <a:hlinkClick r:id="rId2"/>
              </a:rPr>
              <a:t>https://www.wolframalpha.com/</a:t>
            </a:r>
            <a:endParaRPr lang="en-US" dirty="0"/>
          </a:p>
          <a:p>
            <a:pPr marL="0" indent="0">
              <a:buNone/>
            </a:pPr>
            <a:endParaRPr lang="en-US" dirty="0"/>
          </a:p>
          <a:p>
            <a:pPr marL="0" indent="0">
              <a:buNone/>
            </a:pPr>
            <a:r>
              <a:rPr lang="en-US" dirty="0" err="1"/>
              <a:t>lim</a:t>
            </a:r>
            <a:r>
              <a:rPr lang="en-US" dirty="0"/>
              <a:t>(x-&gt;</a:t>
            </a:r>
            <a:r>
              <a:rPr lang="en-US" dirty="0" err="1"/>
              <a:t>inf</a:t>
            </a:r>
            <a:r>
              <a:rPr lang="en-US" dirty="0"/>
              <a:t>)(2^x/3^x)</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109</a:t>
            </a:fld>
            <a:endParaRPr lang="en-US" altLang="en-US"/>
          </a:p>
        </p:txBody>
      </p:sp>
    </p:spTree>
    <p:extLst>
      <p:ext uri="{BB962C8B-B14F-4D97-AF65-F5344CB8AC3E}">
        <p14:creationId xmlns:p14="http://schemas.microsoft.com/office/powerpoint/2010/main" val="14063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dirty="0"/>
              <a:t>Our Machine Model</a:t>
            </a:r>
          </a:p>
        </p:txBody>
      </p:sp>
      <p:sp>
        <p:nvSpPr>
          <p:cNvPr id="63491" name="Rectangle 3"/>
          <p:cNvSpPr>
            <a:spLocks noGrp="1" noChangeArrowheads="1"/>
          </p:cNvSpPr>
          <p:nvPr>
            <p:ph type="body" idx="1"/>
          </p:nvPr>
        </p:nvSpPr>
        <p:spPr/>
        <p:txBody>
          <a:bodyPr/>
          <a:lstStyle/>
          <a:p>
            <a:pPr>
              <a:buFontTx/>
              <a:buNone/>
            </a:pPr>
            <a:r>
              <a:rPr lang="en-US" altLang="en-US" dirty="0">
                <a:latin typeface="Times New Roman" panose="02020603050405020304" pitchFamily="18" charset="0"/>
                <a:cs typeface="Times New Roman" panose="02020603050405020304" pitchFamily="18" charset="0"/>
              </a:rPr>
              <a:t>Generic Random Access Machine (RAM)</a:t>
            </a:r>
          </a:p>
          <a:p>
            <a:r>
              <a:rPr lang="en-US" altLang="en-US" dirty="0">
                <a:latin typeface="Times New Roman" panose="02020603050405020304" pitchFamily="18" charset="0"/>
                <a:cs typeface="Times New Roman" panose="02020603050405020304" pitchFamily="18" charset="0"/>
              </a:rPr>
              <a:t>Executes operations sequentially</a:t>
            </a:r>
          </a:p>
          <a:p>
            <a:r>
              <a:rPr lang="en-US" altLang="en-US" dirty="0">
                <a:latin typeface="Times New Roman" panose="02020603050405020304" pitchFamily="18" charset="0"/>
                <a:cs typeface="Times New Roman" panose="02020603050405020304" pitchFamily="18" charset="0"/>
              </a:rPr>
              <a:t>Set of primitive operations:</a:t>
            </a:r>
          </a:p>
          <a:p>
            <a:pPr lvl="1"/>
            <a:r>
              <a:rPr lang="en-US" altLang="en-US" sz="2400" dirty="0">
                <a:latin typeface="Times New Roman" panose="02020603050405020304" pitchFamily="18" charset="0"/>
                <a:cs typeface="Times New Roman" panose="02020603050405020304" pitchFamily="18" charset="0"/>
              </a:rPr>
              <a:t>Arithmetic. Logical, Comparisons, Function calls</a:t>
            </a:r>
          </a:p>
          <a:p>
            <a:r>
              <a:rPr lang="en-US" altLang="en-US" dirty="0">
                <a:solidFill>
                  <a:schemeClr val="tx1"/>
                </a:solidFill>
                <a:latin typeface="Times New Roman" panose="02020603050405020304" pitchFamily="18" charset="0"/>
                <a:cs typeface="Times New Roman" panose="02020603050405020304" pitchFamily="18" charset="0"/>
              </a:rPr>
              <a:t>Simplifying assumption: all ops cost 1 unit</a:t>
            </a:r>
          </a:p>
          <a:p>
            <a:pPr lvl="1"/>
            <a:r>
              <a:rPr lang="en-US" altLang="en-US" sz="2400" dirty="0">
                <a:latin typeface="Times New Roman" panose="02020603050405020304" pitchFamily="18" charset="0"/>
                <a:cs typeface="Times New Roman" panose="02020603050405020304" pitchFamily="18" charset="0"/>
              </a:rPr>
              <a:t>Eliminates dependence on the speed of our computer,                                   otherwise impossible to verify and to compare</a:t>
            </a:r>
          </a:p>
          <a:p>
            <a:pPr lvl="2"/>
            <a:endParaRPr lang="en-US" altLang="en-US" sz="2000" dirty="0">
              <a:latin typeface="Times New Roman" panose="02020603050405020304" pitchFamily="18" charset="0"/>
              <a:cs typeface="Times New Roman" panose="02020603050405020304" pitchFamily="18" charset="0"/>
            </a:endParaRPr>
          </a:p>
          <a:p>
            <a:pPr lvl="1" algn="r" rtl="1"/>
            <a:endParaRPr lang="en-US" altLang="en-US" sz="2400" dirty="0"/>
          </a:p>
        </p:txBody>
      </p:sp>
      <p:sp>
        <p:nvSpPr>
          <p:cNvPr id="2" name="Slide Number Placeholder 1"/>
          <p:cNvSpPr>
            <a:spLocks noGrp="1"/>
          </p:cNvSpPr>
          <p:nvPr>
            <p:ph type="sldNum" sz="quarter" idx="11"/>
          </p:nvPr>
        </p:nvSpPr>
        <p:spPr/>
        <p:txBody>
          <a:bodyPr/>
          <a:lstStyle/>
          <a:p>
            <a:pPr>
              <a:defRPr/>
            </a:pPr>
            <a:fld id="{A377EB61-624B-49A6-A83A-DF2D332B6CC9}" type="slidenum">
              <a:rPr lang="en-US" altLang="en-US" smtClean="0"/>
              <a:pPr>
                <a:defRPr/>
              </a:pPr>
              <a:t>11</a:t>
            </a:fld>
            <a:endParaRPr lang="en-US" altLang="en-US"/>
          </a:p>
        </p:txBody>
      </p:sp>
    </p:spTree>
    <p:extLst>
      <p:ext uri="{BB962C8B-B14F-4D97-AF65-F5344CB8AC3E}">
        <p14:creationId xmlns:p14="http://schemas.microsoft.com/office/powerpoint/2010/main" val="3033698295"/>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Limit Method: Example 2</a:t>
            </a:r>
          </a:p>
        </p:txBody>
      </p:sp>
      <p:sp>
        <p:nvSpPr>
          <p:cNvPr id="49155" name="Content Placeholder 2"/>
          <p:cNvSpPr>
            <a:spLocks noGrp="1"/>
          </p:cNvSpPr>
          <p:nvPr>
            <p:ph idx="1"/>
          </p:nvPr>
        </p:nvSpPr>
        <p:spPr/>
        <p:txBody>
          <a:bodyPr/>
          <a:lstStyle/>
          <a:p>
            <a:pPr marL="0" indent="0">
              <a:buNone/>
            </a:pPr>
            <a:r>
              <a:rPr lang="en-US" altLang="en-US" dirty="0"/>
              <a:t>Example: Let f(n) =log</a:t>
            </a:r>
            <a:r>
              <a:rPr lang="en-US" altLang="en-US" baseline="-25000" dirty="0"/>
              <a:t>2</a:t>
            </a:r>
            <a:r>
              <a:rPr lang="en-US" altLang="en-US" dirty="0"/>
              <a:t>n, g(n)=log</a:t>
            </a:r>
            <a:r>
              <a:rPr lang="en-US" altLang="en-US" baseline="-25000" dirty="0"/>
              <a:t>3</a:t>
            </a:r>
            <a:r>
              <a:rPr lang="en-US" altLang="en-US" dirty="0"/>
              <a:t>n</a:t>
            </a:r>
            <a:r>
              <a:rPr lang="en-US" altLang="en-US" baseline="30000" dirty="0"/>
              <a:t>2</a:t>
            </a:r>
            <a:r>
              <a:rPr lang="en-US" altLang="en-US" dirty="0"/>
              <a:t>.  Determine a tight inclusion of the form </a:t>
            </a:r>
          </a:p>
          <a:p>
            <a:pPr marL="0" indent="0" algn="ctr">
              <a:buNone/>
            </a:pPr>
            <a:r>
              <a:rPr lang="en-US" altLang="en-US" dirty="0"/>
              <a:t>f(n) </a:t>
            </a:r>
            <a:r>
              <a:rPr lang="en-US" altLang="en-US" dirty="0">
                <a:sym typeface="Symbol" pitchFamily="18" charset="2"/>
              </a:rPr>
              <a:t> (g(n))</a:t>
            </a:r>
          </a:p>
          <a:p>
            <a:pPr marL="0" indent="0">
              <a:buNone/>
            </a:pPr>
            <a:r>
              <a:rPr lang="en-US" altLang="en-US" dirty="0">
                <a:sym typeface="Symbol" pitchFamily="18" charset="2"/>
              </a:rPr>
              <a:t>What is your intuition in this case?</a:t>
            </a:r>
          </a:p>
          <a:p>
            <a:endParaRPr lang="en-US" altLang="en-US" dirty="0"/>
          </a:p>
        </p:txBody>
      </p:sp>
    </p:spTree>
    <p:extLst>
      <p:ext uri="{BB962C8B-B14F-4D97-AF65-F5344CB8AC3E}">
        <p14:creationId xmlns:p14="http://schemas.microsoft.com/office/powerpoint/2010/main" val="3432600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Limit Method: Example 2</a:t>
            </a:r>
          </a:p>
        </p:txBody>
      </p:sp>
      <p:sp>
        <p:nvSpPr>
          <p:cNvPr id="50179" name="Content Placeholder 2"/>
          <p:cNvSpPr>
            <a:spLocks noGrp="1"/>
          </p:cNvSpPr>
          <p:nvPr>
            <p:ph idx="1"/>
          </p:nvPr>
        </p:nvSpPr>
        <p:spPr>
          <a:xfrm>
            <a:off x="351692" y="1222131"/>
            <a:ext cx="8229600" cy="1981200"/>
          </a:xfrm>
        </p:spPr>
        <p:txBody>
          <a:bodyPr/>
          <a:lstStyle/>
          <a:p>
            <a:pPr marL="0" indent="0">
              <a:buNone/>
            </a:pPr>
            <a:r>
              <a:rPr lang="en-US" altLang="en-US" dirty="0"/>
              <a:t>We set up our limit</a:t>
            </a:r>
          </a:p>
          <a:p>
            <a:pPr marL="0" indent="0" algn="ctr">
              <a:buNone/>
            </a:pPr>
            <a:r>
              <a:rPr lang="en-US" altLang="en-US" sz="2400" dirty="0"/>
              <a:t>lim</a:t>
            </a:r>
            <a:r>
              <a:rPr lang="en-US" altLang="en-US" sz="2400" baseline="-25000" dirty="0"/>
              <a:t>n</a:t>
            </a:r>
            <a:r>
              <a:rPr lang="en-US" altLang="en-US" sz="2400" baseline="-25000" dirty="0">
                <a:sym typeface="Symbol" pitchFamily="18" charset="2"/>
              </a:rPr>
              <a:t></a:t>
            </a:r>
            <a:r>
              <a:rPr lang="en-US" altLang="en-US" sz="2400" dirty="0">
                <a:sym typeface="Symbol" pitchFamily="18" charset="2"/>
              </a:rPr>
              <a:t> f(n)/g(n) = </a:t>
            </a:r>
            <a:r>
              <a:rPr lang="en-US" altLang="en-US" sz="2400" dirty="0"/>
              <a:t>lim</a:t>
            </a:r>
            <a:r>
              <a:rPr lang="en-US" altLang="en-US" sz="2400" baseline="-25000" dirty="0"/>
              <a:t>n</a:t>
            </a:r>
            <a:r>
              <a:rPr lang="en-US" altLang="en-US" sz="2400" baseline="-25000" dirty="0">
                <a:sym typeface="Symbol" pitchFamily="18" charset="2"/>
              </a:rPr>
              <a:t></a:t>
            </a:r>
            <a:r>
              <a:rPr lang="en-US" altLang="en-US" sz="2400" dirty="0">
                <a:sym typeface="Symbol" pitchFamily="18" charset="2"/>
              </a:rPr>
              <a:t> log</a:t>
            </a:r>
            <a:r>
              <a:rPr lang="en-US" altLang="en-US" sz="2400" baseline="-25000" dirty="0">
                <a:sym typeface="Symbol" pitchFamily="18" charset="2"/>
              </a:rPr>
              <a:t>2</a:t>
            </a:r>
            <a:r>
              <a:rPr lang="en-US" altLang="en-US" sz="2400" dirty="0">
                <a:sym typeface="Symbol" pitchFamily="18" charset="2"/>
              </a:rPr>
              <a:t>n/log</a:t>
            </a:r>
            <a:r>
              <a:rPr lang="en-US" altLang="en-US" sz="2400" baseline="-25000" dirty="0">
                <a:sym typeface="Symbol" pitchFamily="18" charset="2"/>
              </a:rPr>
              <a:t>3</a:t>
            </a:r>
            <a:r>
              <a:rPr lang="en-US" altLang="en-US" sz="2400" dirty="0">
                <a:sym typeface="Symbol" pitchFamily="18" charset="2"/>
              </a:rPr>
              <a:t>n</a:t>
            </a:r>
            <a:r>
              <a:rPr lang="en-US" altLang="en-US" sz="2400" baseline="30000" dirty="0">
                <a:sym typeface="Symbol" pitchFamily="18" charset="2"/>
              </a:rPr>
              <a:t>2</a:t>
            </a:r>
            <a:r>
              <a:rPr lang="en-US" altLang="en-US" sz="2400" dirty="0"/>
              <a:t> </a:t>
            </a:r>
          </a:p>
          <a:p>
            <a:pPr marL="0" indent="0" algn="ctr">
              <a:buNone/>
            </a:pPr>
            <a:r>
              <a:rPr lang="en-US" altLang="en-US" sz="2400" dirty="0"/>
              <a:t>                                  = lim</a:t>
            </a:r>
            <a:r>
              <a:rPr lang="en-US" altLang="en-US" sz="2400" baseline="-25000" dirty="0"/>
              <a:t>n</a:t>
            </a:r>
            <a:r>
              <a:rPr lang="en-US" altLang="en-US" sz="2400" baseline="-25000" dirty="0">
                <a:sym typeface="Symbol" pitchFamily="18" charset="2"/>
              </a:rPr>
              <a:t></a:t>
            </a:r>
            <a:r>
              <a:rPr lang="en-US" altLang="en-US" sz="2400" dirty="0">
                <a:sym typeface="Symbol" pitchFamily="18" charset="2"/>
              </a:rPr>
              <a:t> log</a:t>
            </a:r>
            <a:r>
              <a:rPr lang="en-US" altLang="en-US" sz="2400" baseline="-25000" dirty="0">
                <a:sym typeface="Symbol" pitchFamily="18" charset="2"/>
              </a:rPr>
              <a:t>2</a:t>
            </a:r>
            <a:r>
              <a:rPr lang="en-US" altLang="en-US" sz="2400" dirty="0">
                <a:sym typeface="Symbol" pitchFamily="18" charset="2"/>
              </a:rPr>
              <a:t>n/(2log</a:t>
            </a:r>
            <a:r>
              <a:rPr lang="en-US" altLang="en-US" sz="2400" baseline="-25000" dirty="0">
                <a:sym typeface="Symbol" pitchFamily="18" charset="2"/>
              </a:rPr>
              <a:t>3</a:t>
            </a:r>
            <a:r>
              <a:rPr lang="en-US" altLang="en-US" sz="2400" dirty="0">
                <a:sym typeface="Symbol" pitchFamily="18" charset="2"/>
              </a:rPr>
              <a:t>n)</a:t>
            </a:r>
            <a:endParaRPr lang="en-US" altLang="en-US" baseline="30000" dirty="0"/>
          </a:p>
          <a:p>
            <a:endParaRPr lang="en-US" altLang="en-US" dirty="0"/>
          </a:p>
        </p:txBody>
      </p:sp>
      <p:sp>
        <p:nvSpPr>
          <p:cNvPr id="50180" name="Content Placeholder 2"/>
          <p:cNvSpPr txBox="1">
            <a:spLocks/>
          </p:cNvSpPr>
          <p:nvPr/>
        </p:nvSpPr>
        <p:spPr bwMode="auto">
          <a:xfrm>
            <a:off x="366346" y="2942492"/>
            <a:ext cx="822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0" indent="0">
              <a:spcBef>
                <a:spcPct val="20000"/>
              </a:spcBef>
            </a:pPr>
            <a:r>
              <a:rPr lang="en-US" altLang="en-US" dirty="0">
                <a:latin typeface="Calibri" pitchFamily="34" charset="0"/>
              </a:rPr>
              <a:t>Here we use the change of base formula for logarithms:</a:t>
            </a:r>
            <a:endParaRPr lang="en-US" altLang="en-US" dirty="0">
              <a:latin typeface="Calibri" pitchFamily="34" charset="0"/>
              <a:sym typeface="Symbol" pitchFamily="18" charset="2"/>
            </a:endParaRPr>
          </a:p>
          <a:p>
            <a:pPr marL="0" indent="0">
              <a:spcBef>
                <a:spcPct val="20000"/>
              </a:spcBef>
            </a:pPr>
            <a:r>
              <a:rPr lang="en-US" altLang="en-US" dirty="0">
                <a:latin typeface="Calibri" pitchFamily="34" charset="0"/>
              </a:rPr>
              <a:t>log</a:t>
            </a:r>
            <a:r>
              <a:rPr lang="en-US" altLang="en-US" baseline="-25000" dirty="0">
                <a:latin typeface="Calibri" pitchFamily="34" charset="0"/>
              </a:rPr>
              <a:t>3</a:t>
            </a:r>
            <a:r>
              <a:rPr lang="en-US" altLang="en-US" dirty="0">
                <a:latin typeface="Calibri" pitchFamily="34" charset="0"/>
              </a:rPr>
              <a:t>n = log</a:t>
            </a:r>
            <a:r>
              <a:rPr lang="en-US" altLang="en-US" baseline="-25000" dirty="0">
                <a:latin typeface="Calibri" pitchFamily="34" charset="0"/>
              </a:rPr>
              <a:t>2</a:t>
            </a:r>
            <a:r>
              <a:rPr lang="en-US" altLang="en-US" dirty="0">
                <a:latin typeface="Calibri" pitchFamily="34" charset="0"/>
              </a:rPr>
              <a:t>n / log</a:t>
            </a:r>
            <a:r>
              <a:rPr lang="en-US" altLang="en-US" baseline="-25000" dirty="0">
                <a:latin typeface="Calibri" pitchFamily="34" charset="0"/>
              </a:rPr>
              <a:t>2</a:t>
            </a:r>
            <a:r>
              <a:rPr lang="en-US" altLang="en-US" dirty="0">
                <a:latin typeface="Calibri" pitchFamily="34" charset="0"/>
              </a:rPr>
              <a:t>3</a:t>
            </a:r>
          </a:p>
          <a:p>
            <a:pPr algn="ctr">
              <a:buFont typeface="Arial" pitchFamily="34" charset="0"/>
              <a:buNone/>
            </a:pPr>
            <a:r>
              <a:rPr lang="en-US" altLang="en-US" dirty="0"/>
              <a:t>		lim</a:t>
            </a:r>
            <a:r>
              <a:rPr lang="en-US" altLang="en-US" baseline="-25000" dirty="0"/>
              <a:t>n</a:t>
            </a:r>
            <a:r>
              <a:rPr lang="en-US" altLang="en-US" baseline="-25000" dirty="0">
                <a:sym typeface="Symbol" pitchFamily="18" charset="2"/>
              </a:rPr>
              <a:t></a:t>
            </a:r>
            <a:r>
              <a:rPr lang="en-US" altLang="en-US" dirty="0">
                <a:sym typeface="Symbol" pitchFamily="18" charset="2"/>
              </a:rPr>
              <a:t> log</a:t>
            </a:r>
            <a:r>
              <a:rPr lang="en-US" altLang="en-US" baseline="-25000" dirty="0">
                <a:sym typeface="Symbol" pitchFamily="18" charset="2"/>
              </a:rPr>
              <a:t>2</a:t>
            </a:r>
            <a:r>
              <a:rPr lang="en-US" altLang="en-US" dirty="0">
                <a:sym typeface="Symbol" pitchFamily="18" charset="2"/>
              </a:rPr>
              <a:t>n/(2log</a:t>
            </a:r>
            <a:r>
              <a:rPr lang="en-US" altLang="en-US" baseline="-25000" dirty="0">
                <a:sym typeface="Symbol" pitchFamily="18" charset="2"/>
              </a:rPr>
              <a:t>3</a:t>
            </a:r>
            <a:r>
              <a:rPr lang="en-US" altLang="en-US" dirty="0">
                <a:sym typeface="Symbol" pitchFamily="18" charset="2"/>
              </a:rPr>
              <a:t>n) = </a:t>
            </a:r>
            <a:r>
              <a:rPr lang="en-US" altLang="en-US" dirty="0"/>
              <a:t>lim</a:t>
            </a:r>
            <a:r>
              <a:rPr lang="en-US" altLang="en-US" baseline="-25000" dirty="0"/>
              <a:t>n</a:t>
            </a:r>
            <a:r>
              <a:rPr lang="en-US" altLang="en-US" baseline="-25000" dirty="0">
                <a:sym typeface="Symbol" pitchFamily="18" charset="2"/>
              </a:rPr>
              <a:t></a:t>
            </a:r>
            <a:r>
              <a:rPr lang="en-US" altLang="en-US" dirty="0">
                <a:sym typeface="Symbol" pitchFamily="18" charset="2"/>
              </a:rPr>
              <a:t> (log</a:t>
            </a:r>
            <a:r>
              <a:rPr lang="en-US" altLang="en-US" baseline="-25000" dirty="0">
                <a:sym typeface="Symbol" pitchFamily="18" charset="2"/>
              </a:rPr>
              <a:t>2</a:t>
            </a:r>
            <a:r>
              <a:rPr lang="en-US" altLang="en-US" dirty="0">
                <a:sym typeface="Symbol" pitchFamily="18" charset="2"/>
              </a:rPr>
              <a:t>n log</a:t>
            </a:r>
            <a:r>
              <a:rPr lang="en-US" altLang="en-US" baseline="-25000" dirty="0">
                <a:sym typeface="Symbol" pitchFamily="18" charset="2"/>
              </a:rPr>
              <a:t>2</a:t>
            </a:r>
            <a:r>
              <a:rPr lang="en-US" altLang="en-US" dirty="0">
                <a:sym typeface="Symbol" pitchFamily="18" charset="2"/>
              </a:rPr>
              <a:t>3) /(2log</a:t>
            </a:r>
            <a:r>
              <a:rPr lang="en-US" altLang="en-US" baseline="-25000" dirty="0">
                <a:sym typeface="Symbol" pitchFamily="18" charset="2"/>
              </a:rPr>
              <a:t>2</a:t>
            </a:r>
            <a:r>
              <a:rPr lang="en-US" altLang="en-US" dirty="0">
                <a:sym typeface="Symbol" pitchFamily="18" charset="2"/>
              </a:rPr>
              <a:t>n)</a:t>
            </a:r>
            <a:endParaRPr lang="en-US" altLang="en-US" baseline="30000" dirty="0"/>
          </a:p>
          <a:p>
            <a:pPr>
              <a:buFont typeface="Arial" pitchFamily="34" charset="0"/>
              <a:buNone/>
            </a:pPr>
            <a:r>
              <a:rPr lang="en-US" altLang="en-US" dirty="0">
                <a:sym typeface="Symbol" pitchFamily="18" charset="2"/>
              </a:rPr>
              <a:t>                                      	   = </a:t>
            </a:r>
            <a:r>
              <a:rPr lang="en-US" altLang="en-US" dirty="0"/>
              <a:t>lim</a:t>
            </a:r>
            <a:r>
              <a:rPr lang="en-US" altLang="en-US" baseline="-25000" dirty="0"/>
              <a:t>n</a:t>
            </a:r>
            <a:r>
              <a:rPr lang="en-US" altLang="en-US" baseline="-25000" dirty="0">
                <a:sym typeface="Symbol" pitchFamily="18" charset="2"/>
              </a:rPr>
              <a:t></a:t>
            </a:r>
            <a:r>
              <a:rPr lang="en-US" altLang="en-US" dirty="0">
                <a:sym typeface="Symbol" pitchFamily="18" charset="2"/>
              </a:rPr>
              <a:t> (log</a:t>
            </a:r>
            <a:r>
              <a:rPr lang="en-US" altLang="en-US" baseline="-25000" dirty="0">
                <a:sym typeface="Symbol" pitchFamily="18" charset="2"/>
              </a:rPr>
              <a:t>2</a:t>
            </a:r>
            <a:r>
              <a:rPr lang="en-US" altLang="en-US" dirty="0">
                <a:sym typeface="Symbol" pitchFamily="18" charset="2"/>
              </a:rPr>
              <a:t>3)/2</a:t>
            </a:r>
          </a:p>
          <a:p>
            <a:pPr>
              <a:buFont typeface="Arial" pitchFamily="34" charset="0"/>
              <a:buNone/>
            </a:pPr>
            <a:r>
              <a:rPr lang="en-US" altLang="en-US" dirty="0">
                <a:sym typeface="Symbol" pitchFamily="18" charset="2"/>
              </a:rPr>
              <a:t>                                           	   = (log</a:t>
            </a:r>
            <a:r>
              <a:rPr lang="en-US" altLang="en-US" baseline="-25000" dirty="0">
                <a:sym typeface="Symbol" pitchFamily="18" charset="2"/>
              </a:rPr>
              <a:t>2</a:t>
            </a:r>
            <a:r>
              <a:rPr lang="en-US" altLang="en-US" dirty="0">
                <a:sym typeface="Symbol" pitchFamily="18" charset="2"/>
              </a:rPr>
              <a:t>3) /2 </a:t>
            </a:r>
          </a:p>
          <a:p>
            <a:pPr>
              <a:buFont typeface="Arial" pitchFamily="34" charset="0"/>
              <a:buNone/>
            </a:pPr>
            <a:r>
              <a:rPr lang="en-US" altLang="en-US" dirty="0">
                <a:sym typeface="Symbol" pitchFamily="18" charset="2"/>
              </a:rPr>
              <a:t>                                                0.7924, </a:t>
            </a:r>
            <a:r>
              <a:rPr lang="en-US" altLang="en-US" sz="1800" dirty="0">
                <a:sym typeface="Symbol" pitchFamily="18" charset="2"/>
              </a:rPr>
              <a:t>a positive constant</a:t>
            </a:r>
            <a:endParaRPr lang="en-US" altLang="en-US" dirty="0">
              <a:sym typeface="Symbol" pitchFamily="18" charset="2"/>
            </a:endParaRPr>
          </a:p>
          <a:p>
            <a:endParaRPr lang="en-US" altLang="en-US" dirty="0"/>
          </a:p>
          <a:p>
            <a:r>
              <a:rPr lang="en-US" altLang="en-US" dirty="0"/>
              <a:t>So we conclude that f(n)</a:t>
            </a:r>
            <a:r>
              <a:rPr lang="en-US" altLang="en-US" dirty="0">
                <a:sym typeface="Symbol" pitchFamily="18" charset="2"/>
              </a:rPr>
              <a:t>(g(n)) that is </a:t>
            </a:r>
            <a:endParaRPr lang="en-US" altLang="en-US" dirty="0"/>
          </a:p>
          <a:p>
            <a:r>
              <a:rPr lang="en-US" altLang="en-US" dirty="0"/>
              <a:t>log</a:t>
            </a:r>
            <a:r>
              <a:rPr lang="en-US" altLang="en-US" baseline="-25000" dirty="0"/>
              <a:t>2</a:t>
            </a:r>
            <a:r>
              <a:rPr lang="en-US" altLang="en-US" dirty="0"/>
              <a:t>n</a:t>
            </a:r>
            <a:r>
              <a:rPr lang="en-US" altLang="en-US" dirty="0">
                <a:sym typeface="Symbol" pitchFamily="18" charset="2"/>
              </a:rPr>
              <a:t> (</a:t>
            </a:r>
            <a:r>
              <a:rPr lang="en-US" altLang="en-US" dirty="0"/>
              <a:t>log</a:t>
            </a:r>
            <a:r>
              <a:rPr lang="en-US" altLang="en-US" baseline="-25000" dirty="0"/>
              <a:t>3</a:t>
            </a:r>
            <a:r>
              <a:rPr lang="en-US" altLang="en-US" dirty="0"/>
              <a:t>n</a:t>
            </a:r>
            <a:r>
              <a:rPr lang="en-US" altLang="en-US" baseline="30000" dirty="0"/>
              <a:t>2</a:t>
            </a:r>
            <a:r>
              <a:rPr lang="en-US" altLang="en-US" dirty="0"/>
              <a:t>) which implies that log</a:t>
            </a:r>
            <a:r>
              <a:rPr lang="en-US" altLang="en-US" baseline="-25000" dirty="0"/>
              <a:t>3</a:t>
            </a:r>
            <a:r>
              <a:rPr lang="en-US" altLang="en-US" dirty="0"/>
              <a:t>n</a:t>
            </a:r>
            <a:r>
              <a:rPr lang="en-US" altLang="en-US" baseline="30000" dirty="0"/>
              <a:t>2</a:t>
            </a:r>
            <a:r>
              <a:rPr lang="en-US" altLang="en-US" dirty="0">
                <a:sym typeface="Symbol" pitchFamily="18" charset="2"/>
              </a:rPr>
              <a:t> (</a:t>
            </a:r>
            <a:r>
              <a:rPr lang="en-US" altLang="en-US" dirty="0"/>
              <a:t>log</a:t>
            </a:r>
            <a:r>
              <a:rPr lang="en-US" altLang="en-US" baseline="-25000" dirty="0"/>
              <a:t>2</a:t>
            </a:r>
            <a:r>
              <a:rPr lang="en-US" altLang="en-US" dirty="0"/>
              <a:t>n) </a:t>
            </a:r>
          </a:p>
          <a:p>
            <a:pPr>
              <a:buFont typeface="Arial" pitchFamily="34" charset="0"/>
              <a:buNone/>
            </a:pPr>
            <a:endParaRPr lang="en-US" altLang="en-US" dirty="0"/>
          </a:p>
          <a:p>
            <a:pPr marL="0" indent="0">
              <a:spcBef>
                <a:spcPct val="20000"/>
              </a:spcBef>
            </a:pPr>
            <a:r>
              <a:rPr lang="en-US" altLang="en-US" dirty="0">
                <a:latin typeface="Calibri" pitchFamily="34" charset="0"/>
              </a:rPr>
              <a:t> </a:t>
            </a:r>
          </a:p>
        </p:txBody>
      </p:sp>
    </p:spTree>
    <p:extLst>
      <p:ext uri="{BB962C8B-B14F-4D97-AF65-F5344CB8AC3E}">
        <p14:creationId xmlns:p14="http://schemas.microsoft.com/office/powerpoint/2010/main" val="218077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additive="base">
                                        <p:cTn id="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 calcmode="lin" valueType="num">
                                      <p:cBhvr additive="base">
                                        <p:cTn id="13"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80">
                                            <p:txEl>
                                              <p:pRg st="0" end="0"/>
                                            </p:txEl>
                                          </p:spTgt>
                                        </p:tgtEl>
                                        <p:attrNameLst>
                                          <p:attrName>style.visibility</p:attrName>
                                        </p:attrNameLst>
                                      </p:cBhvr>
                                      <p:to>
                                        <p:strVal val="visible"/>
                                      </p:to>
                                    </p:set>
                                    <p:anim calcmode="lin" valueType="num">
                                      <p:cBhvr additive="base">
                                        <p:cTn id="19" dur="5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80">
                                            <p:txEl>
                                              <p:pRg st="1" end="1"/>
                                            </p:txEl>
                                          </p:spTgt>
                                        </p:tgtEl>
                                        <p:attrNameLst>
                                          <p:attrName>style.visibility</p:attrName>
                                        </p:attrNameLst>
                                      </p:cBhvr>
                                      <p:to>
                                        <p:strVal val="visible"/>
                                      </p:to>
                                    </p:set>
                                    <p:anim calcmode="lin" valueType="num">
                                      <p:cBhvr additive="base">
                                        <p:cTn id="23"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0180">
                                            <p:txEl>
                                              <p:pRg st="3" end="3"/>
                                            </p:txEl>
                                          </p:spTgt>
                                        </p:tgtEl>
                                        <p:attrNameLst>
                                          <p:attrName>style.visibility</p:attrName>
                                        </p:attrNameLst>
                                      </p:cBhvr>
                                      <p:to>
                                        <p:strVal val="visible"/>
                                      </p:to>
                                    </p:set>
                                    <p:anim calcmode="lin" valueType="num">
                                      <p:cBhvr additive="base">
                                        <p:cTn id="29"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01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0180">
                                            <p:txEl>
                                              <p:pRg st="4" end="4"/>
                                            </p:txEl>
                                          </p:spTgt>
                                        </p:tgtEl>
                                        <p:attrNameLst>
                                          <p:attrName>style.visibility</p:attrName>
                                        </p:attrNameLst>
                                      </p:cBhvr>
                                      <p:to>
                                        <p:strVal val="visible"/>
                                      </p:to>
                                    </p:set>
                                    <p:anim calcmode="lin" valueType="num">
                                      <p:cBhvr additive="base">
                                        <p:cTn id="35"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0180">
                                            <p:txEl>
                                              <p:pRg st="5" end="5"/>
                                            </p:txEl>
                                          </p:spTgt>
                                        </p:tgtEl>
                                        <p:attrNameLst>
                                          <p:attrName>style.visibility</p:attrName>
                                        </p:attrNameLst>
                                      </p:cBhvr>
                                      <p:to>
                                        <p:strVal val="visible"/>
                                      </p:to>
                                    </p:set>
                                    <p:anim calcmode="lin" valueType="num">
                                      <p:cBhvr additive="base">
                                        <p:cTn id="41"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0180">
                                            <p:txEl>
                                              <p:pRg st="7" end="7"/>
                                            </p:txEl>
                                          </p:spTgt>
                                        </p:tgtEl>
                                        <p:attrNameLst>
                                          <p:attrName>style.visibility</p:attrName>
                                        </p:attrNameLst>
                                      </p:cBhvr>
                                      <p:to>
                                        <p:strVal val="visible"/>
                                      </p:to>
                                    </p:set>
                                    <p:anim calcmode="lin" valueType="num">
                                      <p:cBhvr additive="base">
                                        <p:cTn id="47" dur="500" fill="hold"/>
                                        <p:tgtEl>
                                          <p:spTgt spid="50180">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0180">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0180">
                                            <p:txEl>
                                              <p:pRg st="8" end="8"/>
                                            </p:txEl>
                                          </p:spTgt>
                                        </p:tgtEl>
                                        <p:attrNameLst>
                                          <p:attrName>style.visibility</p:attrName>
                                        </p:attrNameLst>
                                      </p:cBhvr>
                                      <p:to>
                                        <p:strVal val="visible"/>
                                      </p:to>
                                    </p:set>
                                    <p:anim calcmode="lin" valueType="num">
                                      <p:cBhvr additive="base">
                                        <p:cTn id="51" dur="500" fill="hold"/>
                                        <p:tgtEl>
                                          <p:spTgt spid="50180">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018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Result</a:t>
            </a:r>
          </a:p>
        </p:txBody>
      </p:sp>
      <p:sp>
        <p:nvSpPr>
          <p:cNvPr id="3" name="Content Placeholder 2"/>
          <p:cNvSpPr>
            <a:spLocks noGrp="1"/>
          </p:cNvSpPr>
          <p:nvPr>
            <p:ph idx="1"/>
          </p:nvPr>
        </p:nvSpPr>
        <p:spPr/>
        <p:txBody>
          <a:bodyPr/>
          <a:lstStyle/>
          <a:p>
            <a:r>
              <a:rPr lang="en-US" dirty="0"/>
              <a:t>All logs have the same asymptotic growth rate no what the base is.</a:t>
            </a:r>
          </a:p>
          <a:p>
            <a:r>
              <a:rPr lang="en-US" dirty="0"/>
              <a:t>In many CS algorithms the base is 2.</a:t>
            </a:r>
          </a:p>
          <a:p>
            <a:r>
              <a:rPr lang="en-US" dirty="0"/>
              <a:t>But we get sloppy since </a:t>
            </a:r>
            <a:r>
              <a:rPr lang="en-US" dirty="0" err="1"/>
              <a:t>lg</a:t>
            </a:r>
            <a:r>
              <a:rPr lang="en-US" dirty="0"/>
              <a:t>(n) is </a:t>
            </a:r>
            <a:r>
              <a:rPr lang="en-US" dirty="0">
                <a:sym typeface="Symbol"/>
              </a:rPr>
              <a:t>(</a:t>
            </a:r>
            <a:r>
              <a:rPr lang="en-US" dirty="0" err="1">
                <a:sym typeface="Symbol"/>
              </a:rPr>
              <a:t>logn</a:t>
            </a:r>
            <a:r>
              <a:rPr lang="en-US" dirty="0">
                <a:sym typeface="Symbol"/>
              </a:rPr>
              <a:t>)</a:t>
            </a:r>
            <a:endParaRPr lang="en-US"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112</a:t>
            </a:fld>
            <a:endParaRPr lang="en-US" altLang="en-US"/>
          </a:p>
        </p:txBody>
      </p:sp>
    </p:spTree>
    <p:extLst>
      <p:ext uri="{BB962C8B-B14F-4D97-AF65-F5344CB8AC3E}">
        <p14:creationId xmlns:p14="http://schemas.microsoft.com/office/powerpoint/2010/main" val="16912960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3E795E3-D2F8-411E-884D-27702D15AEE3}" type="slidenum">
              <a:rPr lang="en-US" altLang="en-US"/>
              <a:pPr eaLnBrk="1" hangingPunct="1"/>
              <a:t>113</a:t>
            </a:fld>
            <a:endParaRPr lang="en-US" altLang="en-US"/>
          </a:p>
        </p:txBody>
      </p:sp>
      <p:sp>
        <p:nvSpPr>
          <p:cNvPr id="35843" name="Rectangle 2"/>
          <p:cNvSpPr>
            <a:spLocks noGrp="1" noChangeArrowheads="1"/>
          </p:cNvSpPr>
          <p:nvPr>
            <p:ph type="title"/>
          </p:nvPr>
        </p:nvSpPr>
        <p:spPr/>
        <p:txBody>
          <a:bodyPr/>
          <a:lstStyle/>
          <a:p>
            <a:pPr eaLnBrk="1" hangingPunct="1"/>
            <a:r>
              <a:rPr lang="en-US" altLang="en-US"/>
              <a:t>Properties</a:t>
            </a:r>
          </a:p>
        </p:txBody>
      </p:sp>
      <p:sp>
        <p:nvSpPr>
          <p:cNvPr id="35844" name="Rectangle 3"/>
          <p:cNvSpPr>
            <a:spLocks noGrp="1" noChangeArrowheads="1"/>
          </p:cNvSpPr>
          <p:nvPr>
            <p:ph type="body" idx="1"/>
          </p:nvPr>
        </p:nvSpPr>
        <p:spPr/>
        <p:txBody>
          <a:bodyPr/>
          <a:lstStyle/>
          <a:p>
            <a:pPr marL="0" indent="0" eaLnBrk="1" hangingPunct="1">
              <a:buNone/>
            </a:pPr>
            <a:r>
              <a:rPr lang="en-US" altLang="en-US" sz="2400" dirty="0">
                <a:solidFill>
                  <a:schemeClr val="tx1"/>
                </a:solidFill>
                <a:latin typeface="Times New Roman" panose="02020603050405020304" pitchFamily="18" charset="0"/>
                <a:cs typeface="Times New Roman" panose="02020603050405020304" pitchFamily="18" charset="0"/>
                <a:sym typeface="Symbol" pitchFamily="18" charset="2"/>
              </a:rPr>
              <a:t>Theorem:</a:t>
            </a:r>
            <a:r>
              <a:rPr lang="en-US" altLang="en-US" sz="2400" i="1" dirty="0">
                <a:latin typeface="Times New Roman" panose="02020603050405020304" pitchFamily="18" charset="0"/>
                <a:cs typeface="Times New Roman" panose="02020603050405020304" pitchFamily="18" charset="0"/>
                <a:sym typeface="Symbol" pitchFamily="18" charset="2"/>
              </a:rPr>
              <a:t>		</a:t>
            </a:r>
          </a:p>
          <a:p>
            <a:pPr eaLnBrk="1" hangingPunct="1">
              <a:buFontTx/>
              <a:buNone/>
            </a:pPr>
            <a:r>
              <a:rPr lang="en-US" altLang="en-US" sz="2400" i="1" dirty="0">
                <a:latin typeface="Times New Roman" panose="02020603050405020304" pitchFamily="18" charset="0"/>
                <a:cs typeface="Times New Roman" panose="02020603050405020304" pitchFamily="18" charset="0"/>
                <a:sym typeface="Symbol" pitchFamily="18" charset="2"/>
              </a:rPr>
              <a:t>		</a:t>
            </a:r>
            <a:r>
              <a:rPr lang="en-US" altLang="en-US" sz="2400" dirty="0">
                <a:solidFill>
                  <a:schemeClr val="tx1"/>
                </a:solidFill>
                <a:latin typeface="Times New Roman" panose="02020603050405020304" pitchFamily="18" charset="0"/>
                <a:cs typeface="Times New Roman" panose="02020603050405020304" pitchFamily="18" charset="0"/>
                <a:sym typeface="Symbol" pitchFamily="18" charset="2"/>
              </a:rPr>
              <a:t>f(n) = (g(n))  f = O(g(n)) and f = (g(n))</a:t>
            </a:r>
            <a:endParaRPr lang="en-US" altLang="en-US" sz="2400" dirty="0">
              <a:solidFill>
                <a:schemeClr val="tx1"/>
              </a:solidFill>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Transitivity</a:t>
            </a:r>
            <a:r>
              <a:rPr lang="en-US" altLang="en-US" sz="2400" b="1" dirty="0">
                <a:latin typeface="Times New Roman" panose="02020603050405020304" pitchFamily="18" charset="0"/>
                <a:cs typeface="Times New Roman" panose="02020603050405020304" pitchFamily="18" charset="0"/>
              </a:rPr>
              <a:t>:</a:t>
            </a:r>
          </a:p>
          <a:p>
            <a:pPr lvl="1" eaLnBrk="1" hangingPunct="1"/>
            <a:r>
              <a:rPr lang="en-US" altLang="en-US" sz="2000" dirty="0">
                <a:solidFill>
                  <a:srgbClr val="0000FF"/>
                </a:solidFill>
                <a:latin typeface="Times New Roman" panose="02020603050405020304" pitchFamily="18" charset="0"/>
                <a:cs typeface="Times New Roman" panose="02020603050405020304" pitchFamily="18" charset="0"/>
              </a:rPr>
              <a:t>f(n) =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sz="2000" dirty="0">
                <a:solidFill>
                  <a:srgbClr val="0000FF"/>
                </a:solidFill>
                <a:latin typeface="Times New Roman" panose="02020603050405020304" pitchFamily="18" charset="0"/>
                <a:cs typeface="Times New Roman" panose="02020603050405020304" pitchFamily="18" charset="0"/>
              </a:rPr>
              <a:t>(g(n)) and g(n) =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sz="2000" dirty="0">
                <a:solidFill>
                  <a:srgbClr val="0000FF"/>
                </a:solidFill>
                <a:latin typeface="Times New Roman" panose="02020603050405020304" pitchFamily="18" charset="0"/>
                <a:cs typeface="Times New Roman" panose="02020603050405020304" pitchFamily="18" charset="0"/>
              </a:rPr>
              <a:t>(h(n)) </a:t>
            </a:r>
            <a:r>
              <a:rPr lang="en-US" altLang="en-US" sz="2000"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sz="2000" dirty="0">
                <a:solidFill>
                  <a:srgbClr val="0000FF"/>
                </a:solidFill>
                <a:latin typeface="Times New Roman" panose="02020603050405020304" pitchFamily="18" charset="0"/>
                <a:cs typeface="Times New Roman" panose="02020603050405020304" pitchFamily="18" charset="0"/>
              </a:rPr>
              <a:t> f(n) =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sz="2000" dirty="0">
                <a:solidFill>
                  <a:srgbClr val="0000FF"/>
                </a:solidFill>
                <a:latin typeface="Times New Roman" panose="02020603050405020304" pitchFamily="18" charset="0"/>
                <a:cs typeface="Times New Roman" panose="02020603050405020304" pitchFamily="18" charset="0"/>
              </a:rPr>
              <a:t>(h(n))</a:t>
            </a:r>
          </a:p>
          <a:p>
            <a:pPr lvl="1" eaLnBrk="1" hangingPunct="1"/>
            <a:r>
              <a:rPr lang="en-US" altLang="en-US" sz="2000" dirty="0">
                <a:solidFill>
                  <a:srgbClr val="0000FF"/>
                </a:solidFill>
                <a:latin typeface="Times New Roman" panose="02020603050405020304" pitchFamily="18" charset="0"/>
                <a:cs typeface="Times New Roman" panose="02020603050405020304" pitchFamily="18" charset="0"/>
              </a:rPr>
              <a:t>Same for O and </a:t>
            </a:r>
            <a:r>
              <a:rPr lang="en-US" altLang="en-US" sz="2000" dirty="0">
                <a:solidFill>
                  <a:srgbClr val="0000FF"/>
                </a:solidFill>
                <a:latin typeface="Times New Roman" panose="02020603050405020304" pitchFamily="18" charset="0"/>
                <a:cs typeface="Times New Roman" panose="02020603050405020304" pitchFamily="18" charset="0"/>
                <a:sym typeface="Symbol" pitchFamily="18" charset="2"/>
              </a:rPr>
              <a:t></a:t>
            </a:r>
            <a:endParaRPr lang="en-US" altLang="en-US" sz="2000" dirty="0">
              <a:solidFill>
                <a:srgbClr val="0000FF"/>
              </a:solidFill>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Reflexivity:</a:t>
            </a:r>
          </a:p>
          <a:p>
            <a:pPr lvl="1" eaLnBrk="1" hangingPunct="1"/>
            <a:r>
              <a:rPr lang="en-US" altLang="en-US" sz="2000" dirty="0">
                <a:solidFill>
                  <a:srgbClr val="0000FF"/>
                </a:solidFill>
                <a:latin typeface="Times New Roman" panose="02020603050405020304" pitchFamily="18" charset="0"/>
                <a:cs typeface="Times New Roman" panose="02020603050405020304" pitchFamily="18" charset="0"/>
              </a:rPr>
              <a:t>f(n) =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sz="2000" dirty="0">
                <a:solidFill>
                  <a:srgbClr val="0000FF"/>
                </a:solidFill>
                <a:latin typeface="Times New Roman" panose="02020603050405020304" pitchFamily="18" charset="0"/>
                <a:cs typeface="Times New Roman" panose="02020603050405020304" pitchFamily="18" charset="0"/>
              </a:rPr>
              <a:t>(f(n))</a:t>
            </a:r>
          </a:p>
          <a:p>
            <a:pPr lvl="1" eaLnBrk="1" hangingPunct="1"/>
            <a:r>
              <a:rPr lang="en-US" altLang="en-US" sz="2000" dirty="0">
                <a:solidFill>
                  <a:srgbClr val="0000FF"/>
                </a:solidFill>
                <a:latin typeface="Times New Roman" panose="02020603050405020304" pitchFamily="18" charset="0"/>
                <a:cs typeface="Times New Roman" panose="02020603050405020304" pitchFamily="18" charset="0"/>
              </a:rPr>
              <a:t>Same for O and </a:t>
            </a:r>
            <a:r>
              <a:rPr lang="en-US" altLang="en-US" sz="2000" dirty="0">
                <a:solidFill>
                  <a:srgbClr val="0000FF"/>
                </a:solidFill>
                <a:latin typeface="Times New Roman" panose="02020603050405020304" pitchFamily="18" charset="0"/>
                <a:cs typeface="Times New Roman" panose="02020603050405020304" pitchFamily="18" charset="0"/>
                <a:sym typeface="Symbol" pitchFamily="18" charset="2"/>
              </a:rPr>
              <a:t></a:t>
            </a:r>
            <a:endParaRPr lang="en-US" altLang="en-US" sz="2000" dirty="0">
              <a:solidFill>
                <a:srgbClr val="0000FF"/>
              </a:solidFill>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Symmetry:</a:t>
            </a:r>
          </a:p>
          <a:p>
            <a:pPr lvl="1" eaLnBrk="1" hangingPunct="1"/>
            <a:r>
              <a:rPr lang="en-US" altLang="en-US" sz="2000" dirty="0">
                <a:solidFill>
                  <a:srgbClr val="0000FF"/>
                </a:solidFill>
                <a:latin typeface="Times New Roman" panose="02020603050405020304" pitchFamily="18" charset="0"/>
                <a:cs typeface="Times New Roman" panose="02020603050405020304" pitchFamily="18" charset="0"/>
              </a:rPr>
              <a:t>f(n) =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sz="2000" dirty="0">
                <a:solidFill>
                  <a:srgbClr val="0000FF"/>
                </a:solidFill>
                <a:latin typeface="Times New Roman" panose="02020603050405020304" pitchFamily="18" charset="0"/>
                <a:cs typeface="Times New Roman" panose="02020603050405020304" pitchFamily="18" charset="0"/>
              </a:rPr>
              <a:t>(g(n)) if and only if g(n) =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sz="2000" dirty="0">
                <a:solidFill>
                  <a:srgbClr val="0000FF"/>
                </a:solidFill>
                <a:latin typeface="Times New Roman" panose="02020603050405020304" pitchFamily="18" charset="0"/>
                <a:cs typeface="Times New Roman" panose="02020603050405020304" pitchFamily="18" charset="0"/>
              </a:rPr>
              <a:t>(f(n))</a:t>
            </a:r>
          </a:p>
          <a:p>
            <a:pPr eaLnBrk="1" hangingPunct="1"/>
            <a:r>
              <a:rPr lang="en-US" altLang="en-US" sz="2400" dirty="0">
                <a:latin typeface="Times New Roman" panose="02020603050405020304" pitchFamily="18" charset="0"/>
                <a:cs typeface="Times New Roman" panose="02020603050405020304" pitchFamily="18" charset="0"/>
              </a:rPr>
              <a:t>Transpose symmetry:</a:t>
            </a:r>
          </a:p>
          <a:p>
            <a:pPr lvl="1" eaLnBrk="1" hangingPunct="1"/>
            <a:r>
              <a:rPr lang="en-US" altLang="en-US" sz="2000" dirty="0">
                <a:solidFill>
                  <a:srgbClr val="0000FF"/>
                </a:solidFill>
                <a:latin typeface="Times New Roman" panose="02020603050405020304" pitchFamily="18" charset="0"/>
                <a:cs typeface="Times New Roman" panose="02020603050405020304" pitchFamily="18" charset="0"/>
              </a:rPr>
              <a:t>f(n) = O(g(n)) if and only if g(n) = </a:t>
            </a:r>
            <a:r>
              <a:rPr lang="en-US" altLang="en-US" sz="2000"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sz="2000" dirty="0">
                <a:solidFill>
                  <a:srgbClr val="0000FF"/>
                </a:solidFill>
                <a:latin typeface="Times New Roman" panose="02020603050405020304" pitchFamily="18" charset="0"/>
                <a:cs typeface="Times New Roman" panose="02020603050405020304" pitchFamily="18" charset="0"/>
              </a:rPr>
              <a:t>(f(n))</a:t>
            </a:r>
          </a:p>
        </p:txBody>
      </p:sp>
    </p:spTree>
    <p:extLst>
      <p:ext uri="{BB962C8B-B14F-4D97-AF65-F5344CB8AC3E}">
        <p14:creationId xmlns:p14="http://schemas.microsoft.com/office/powerpoint/2010/main" val="27040132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30" y="302379"/>
            <a:ext cx="8229600" cy="906462"/>
          </a:xfrm>
        </p:spPr>
        <p:txBody>
          <a:bodyPr/>
          <a:lstStyle/>
          <a:p>
            <a:pPr lvl="0"/>
            <a:r>
              <a:rPr lang="en-US" sz="2400" dirty="0"/>
              <a:t>Let f</a:t>
            </a:r>
            <a:r>
              <a:rPr lang="en-US" sz="2400" baseline="-25000" dirty="0"/>
              <a:t>,</a:t>
            </a:r>
            <a:r>
              <a:rPr lang="en-US" sz="2400" dirty="0"/>
              <a:t> g and h be asymptotically positive functions. Prove or disprove each of the following conjectures.</a:t>
            </a:r>
            <a:br>
              <a:rPr lang="en-US" dirty="0"/>
            </a:br>
            <a:endParaRPr lang="en-US" dirty="0"/>
          </a:p>
        </p:txBody>
      </p:sp>
      <p:sp>
        <p:nvSpPr>
          <p:cNvPr id="3" name="Content Placeholder 2"/>
          <p:cNvSpPr>
            <a:spLocks noGrp="1"/>
          </p:cNvSpPr>
          <p:nvPr>
            <p:ph idx="1"/>
          </p:nvPr>
        </p:nvSpPr>
        <p:spPr/>
        <p:txBody>
          <a:bodyPr/>
          <a:lstStyle/>
          <a:p>
            <a:pPr marL="0" lvl="0" indent="0">
              <a:buNone/>
            </a:pPr>
            <a:r>
              <a:rPr lang="en-US" sz="2400" dirty="0">
                <a:solidFill>
                  <a:srgbClr val="0000FF"/>
                </a:solidFill>
              </a:rPr>
              <a:t>Transitivity</a:t>
            </a:r>
            <a:r>
              <a:rPr lang="en-US" sz="1800" dirty="0"/>
              <a:t>  </a:t>
            </a:r>
            <a:r>
              <a:rPr lang="en-US" altLang="en-US" sz="2000" dirty="0"/>
              <a:t>f(n) = </a:t>
            </a:r>
            <a:r>
              <a:rPr lang="en-US" altLang="en-US" dirty="0">
                <a:sym typeface="Symbol" pitchFamily="18" charset="2"/>
              </a:rPr>
              <a:t></a:t>
            </a:r>
            <a:r>
              <a:rPr lang="en-US" altLang="en-US" sz="2000" dirty="0"/>
              <a:t>(g(n)) and g(n) = </a:t>
            </a:r>
            <a:r>
              <a:rPr lang="en-US" altLang="en-US" dirty="0">
                <a:sym typeface="Symbol" pitchFamily="18" charset="2"/>
              </a:rPr>
              <a:t></a:t>
            </a:r>
            <a:r>
              <a:rPr lang="en-US" altLang="en-US" sz="2000" dirty="0"/>
              <a:t>(h(n)) </a:t>
            </a:r>
            <a:r>
              <a:rPr lang="en-US" altLang="en-US" sz="2000" dirty="0">
                <a:sym typeface="Symbol" pitchFamily="18" charset="2"/>
              </a:rPr>
              <a:t></a:t>
            </a:r>
            <a:r>
              <a:rPr lang="en-US" altLang="en-US" sz="2000" dirty="0"/>
              <a:t> f(n) = </a:t>
            </a:r>
            <a:r>
              <a:rPr lang="en-US" altLang="en-US" dirty="0">
                <a:sym typeface="Symbol" pitchFamily="18" charset="2"/>
              </a:rPr>
              <a:t></a:t>
            </a:r>
            <a:r>
              <a:rPr lang="en-US" altLang="en-US" sz="2000" dirty="0"/>
              <a:t>(h(n))</a:t>
            </a:r>
          </a:p>
          <a:p>
            <a:pPr>
              <a:buFont typeface="+mj-lt"/>
              <a:buAutoNum type="arabicPeriod"/>
            </a:pPr>
            <a:r>
              <a:rPr lang="en-US" altLang="en-US" sz="1800" dirty="0"/>
              <a:t>By definition f(n) = </a:t>
            </a:r>
            <a:r>
              <a:rPr lang="en-US" altLang="en-US" sz="1800" dirty="0">
                <a:sym typeface="Symbol" pitchFamily="18" charset="2"/>
              </a:rPr>
              <a:t></a:t>
            </a:r>
            <a:r>
              <a:rPr lang="en-US" altLang="en-US" sz="1800" dirty="0"/>
              <a:t>(g(n)) implies </a:t>
            </a:r>
            <a:r>
              <a:rPr lang="en-US" altLang="en-US" sz="1800" dirty="0">
                <a:solidFill>
                  <a:srgbClr val="000000"/>
                </a:solidFill>
              </a:rPr>
              <a:t>there exist positive constants </a:t>
            </a:r>
            <a:r>
              <a:rPr lang="en-US" altLang="en-US" sz="1800" i="1" dirty="0">
                <a:solidFill>
                  <a:srgbClr val="008080"/>
                </a:solidFill>
              </a:rPr>
              <a:t>c</a:t>
            </a:r>
            <a:r>
              <a:rPr lang="en-US" altLang="en-US" sz="1800" baseline="-25000" dirty="0">
                <a:solidFill>
                  <a:srgbClr val="008080"/>
                </a:solidFill>
              </a:rPr>
              <a:t>1</a:t>
            </a:r>
            <a:r>
              <a:rPr lang="en-US" altLang="en-US" sz="1800" dirty="0">
                <a:solidFill>
                  <a:srgbClr val="000000"/>
                </a:solidFill>
              </a:rPr>
              <a:t>, </a:t>
            </a:r>
            <a:r>
              <a:rPr lang="en-US" altLang="en-US" sz="1800" i="1" dirty="0">
                <a:solidFill>
                  <a:srgbClr val="008080"/>
                </a:solidFill>
              </a:rPr>
              <a:t>c</a:t>
            </a:r>
            <a:r>
              <a:rPr lang="en-US" altLang="en-US" sz="1800" baseline="-25000" dirty="0">
                <a:solidFill>
                  <a:srgbClr val="008080"/>
                </a:solidFill>
              </a:rPr>
              <a:t>2</a:t>
            </a:r>
            <a:r>
              <a:rPr lang="en-US" altLang="en-US" sz="1800" dirty="0">
                <a:solidFill>
                  <a:srgbClr val="000000"/>
                </a:solidFill>
              </a:rPr>
              <a:t>, and </a:t>
            </a:r>
            <a:r>
              <a:rPr lang="en-US" altLang="en-US" sz="1800" i="1" dirty="0">
                <a:solidFill>
                  <a:srgbClr val="008080"/>
                </a:solidFill>
              </a:rPr>
              <a:t>n</a:t>
            </a:r>
            <a:r>
              <a:rPr lang="en-US" altLang="en-US" sz="1800" baseline="-25000" dirty="0">
                <a:solidFill>
                  <a:srgbClr val="008080"/>
                </a:solidFill>
              </a:rPr>
              <a:t>0</a:t>
            </a:r>
            <a:r>
              <a:rPr lang="en-US" altLang="en-US" sz="1800" dirty="0">
                <a:solidFill>
                  <a:srgbClr val="000000"/>
                </a:solidFill>
              </a:rPr>
              <a:t> such that </a:t>
            </a:r>
            <a:r>
              <a:rPr lang="en-US" altLang="en-US" sz="1800" dirty="0">
                <a:solidFill>
                  <a:srgbClr val="008080"/>
                </a:solidFill>
              </a:rPr>
              <a:t>0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1 </a:t>
            </a:r>
            <a:r>
              <a:rPr lang="en-US" altLang="en-US" sz="1800" i="1" dirty="0">
                <a:solidFill>
                  <a:srgbClr val="008080"/>
                </a:solidFill>
              </a:rPr>
              <a:t>g</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f </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2 </a:t>
            </a:r>
            <a:r>
              <a:rPr lang="en-US" altLang="en-US" sz="1800" i="1" dirty="0">
                <a:solidFill>
                  <a:srgbClr val="008080"/>
                </a:solidFill>
              </a:rPr>
              <a:t>g</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a:t>
            </a:r>
            <a:r>
              <a:rPr lang="en-US" altLang="en-US" sz="1800" dirty="0">
                <a:solidFill>
                  <a:srgbClr val="000000"/>
                </a:solidFill>
              </a:rPr>
              <a:t> for all </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³</a:t>
            </a:r>
            <a:r>
              <a:rPr lang="en-US" altLang="en-US" sz="1800" dirty="0">
                <a:solidFill>
                  <a:srgbClr val="008080"/>
                </a:solidFill>
              </a:rPr>
              <a:t> </a:t>
            </a:r>
            <a:r>
              <a:rPr lang="en-US" altLang="en-US" sz="1800" i="1" dirty="0">
                <a:solidFill>
                  <a:srgbClr val="008080"/>
                </a:solidFill>
              </a:rPr>
              <a:t>n</a:t>
            </a:r>
            <a:r>
              <a:rPr lang="en-US" altLang="en-US" sz="1800" baseline="-25000" dirty="0">
                <a:solidFill>
                  <a:srgbClr val="008080"/>
                </a:solidFill>
              </a:rPr>
              <a:t>0</a:t>
            </a:r>
            <a:r>
              <a:rPr lang="en-US" altLang="en-US" sz="1800" baseline="-25000" dirty="0">
                <a:solidFill>
                  <a:srgbClr val="000000"/>
                </a:solidFill>
              </a:rPr>
              <a:t> </a:t>
            </a:r>
            <a:endParaRPr lang="en-US" altLang="en-US" sz="2000" dirty="0">
              <a:solidFill>
                <a:srgbClr val="008080"/>
              </a:solidFill>
            </a:endParaRPr>
          </a:p>
          <a:p>
            <a:pPr marL="0" indent="0">
              <a:buNone/>
            </a:pPr>
            <a:endParaRPr lang="en-US" sz="1800" dirty="0"/>
          </a:p>
          <a:p>
            <a:pPr marL="0" indent="0">
              <a:buNone/>
            </a:pPr>
            <a:r>
              <a:rPr lang="en-US" altLang="en-US" sz="1800" dirty="0"/>
              <a:t>2. By definition g(n) = </a:t>
            </a:r>
            <a:r>
              <a:rPr lang="en-US" altLang="en-US" sz="1800" dirty="0">
                <a:sym typeface="Symbol" pitchFamily="18" charset="2"/>
              </a:rPr>
              <a:t></a:t>
            </a:r>
            <a:r>
              <a:rPr lang="en-US" altLang="en-US" sz="1800" dirty="0"/>
              <a:t>(h(n)) implies </a:t>
            </a:r>
            <a:r>
              <a:rPr lang="en-US" altLang="en-US" sz="1800" dirty="0">
                <a:solidFill>
                  <a:srgbClr val="000000"/>
                </a:solidFill>
              </a:rPr>
              <a:t>there exist positive constants </a:t>
            </a:r>
            <a:r>
              <a:rPr lang="en-US" altLang="en-US" sz="1800" i="1" dirty="0">
                <a:solidFill>
                  <a:srgbClr val="008080"/>
                </a:solidFill>
              </a:rPr>
              <a:t>c</a:t>
            </a:r>
            <a:r>
              <a:rPr lang="en-US" altLang="en-US" sz="1800" baseline="-25000" dirty="0">
                <a:solidFill>
                  <a:srgbClr val="008080"/>
                </a:solidFill>
              </a:rPr>
              <a:t>3</a:t>
            </a:r>
            <a:r>
              <a:rPr lang="en-US" altLang="en-US" sz="1800" dirty="0">
                <a:solidFill>
                  <a:srgbClr val="000000"/>
                </a:solidFill>
              </a:rPr>
              <a:t>, </a:t>
            </a:r>
            <a:r>
              <a:rPr lang="en-US" altLang="en-US" sz="1800" i="1" dirty="0">
                <a:solidFill>
                  <a:srgbClr val="008080"/>
                </a:solidFill>
              </a:rPr>
              <a:t>c</a:t>
            </a:r>
            <a:r>
              <a:rPr lang="en-US" altLang="en-US" sz="1800" baseline="-25000" dirty="0">
                <a:solidFill>
                  <a:srgbClr val="008080"/>
                </a:solidFill>
              </a:rPr>
              <a:t>4</a:t>
            </a:r>
            <a:r>
              <a:rPr lang="en-US" altLang="en-US" sz="1800" dirty="0">
                <a:solidFill>
                  <a:srgbClr val="000000"/>
                </a:solidFill>
              </a:rPr>
              <a:t>, and </a:t>
            </a:r>
            <a:r>
              <a:rPr lang="en-US" altLang="en-US" sz="1800" i="1" dirty="0">
                <a:solidFill>
                  <a:srgbClr val="008080"/>
                </a:solidFill>
              </a:rPr>
              <a:t>n</a:t>
            </a:r>
            <a:r>
              <a:rPr lang="en-US" altLang="en-US" sz="1800" baseline="-25000" dirty="0">
                <a:solidFill>
                  <a:srgbClr val="008080"/>
                </a:solidFill>
              </a:rPr>
              <a:t>1</a:t>
            </a:r>
            <a:r>
              <a:rPr lang="en-US" altLang="en-US" sz="1800" dirty="0">
                <a:solidFill>
                  <a:srgbClr val="000000"/>
                </a:solidFill>
              </a:rPr>
              <a:t> such that </a:t>
            </a:r>
            <a:r>
              <a:rPr lang="en-US" altLang="en-US" sz="1800" dirty="0">
                <a:solidFill>
                  <a:srgbClr val="008080"/>
                </a:solidFill>
              </a:rPr>
              <a:t>0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3 </a:t>
            </a:r>
            <a:r>
              <a:rPr lang="en-US" altLang="en-US" sz="1800" i="1" dirty="0">
                <a:solidFill>
                  <a:srgbClr val="008080"/>
                </a:solidFill>
              </a:rPr>
              <a:t>h</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g</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4 </a:t>
            </a:r>
            <a:r>
              <a:rPr lang="en-US" altLang="en-US" sz="1800" i="1" dirty="0">
                <a:solidFill>
                  <a:srgbClr val="008080"/>
                </a:solidFill>
              </a:rPr>
              <a:t>h</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a:t>
            </a:r>
            <a:r>
              <a:rPr lang="en-US" altLang="en-US" sz="1800" dirty="0">
                <a:solidFill>
                  <a:srgbClr val="000000"/>
                </a:solidFill>
              </a:rPr>
              <a:t> for all </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³</a:t>
            </a:r>
            <a:r>
              <a:rPr lang="en-US" altLang="en-US" sz="1800" dirty="0">
                <a:solidFill>
                  <a:srgbClr val="008080"/>
                </a:solidFill>
              </a:rPr>
              <a:t> </a:t>
            </a:r>
            <a:r>
              <a:rPr lang="en-US" altLang="en-US" sz="1800" i="1" dirty="0">
                <a:solidFill>
                  <a:srgbClr val="008080"/>
                </a:solidFill>
              </a:rPr>
              <a:t>n</a:t>
            </a:r>
            <a:r>
              <a:rPr lang="en-US" altLang="en-US" sz="1800" baseline="-25000" dirty="0">
                <a:solidFill>
                  <a:srgbClr val="008080"/>
                </a:solidFill>
              </a:rPr>
              <a:t>1</a:t>
            </a:r>
            <a:r>
              <a:rPr lang="en-US" altLang="en-US" sz="1800" baseline="-25000" dirty="0">
                <a:solidFill>
                  <a:srgbClr val="000000"/>
                </a:solidFill>
              </a:rPr>
              <a:t> </a:t>
            </a:r>
          </a:p>
          <a:p>
            <a:pPr marL="0" indent="0">
              <a:buNone/>
            </a:pPr>
            <a:endParaRPr lang="en-US" altLang="en-US" sz="2000" dirty="0">
              <a:solidFill>
                <a:srgbClr val="008080"/>
              </a:solidFill>
            </a:endParaRPr>
          </a:p>
          <a:p>
            <a:pPr marL="0" indent="0">
              <a:buNone/>
            </a:pPr>
            <a:r>
              <a:rPr lang="en-US" sz="1800" dirty="0"/>
              <a:t> 3. Show </a:t>
            </a:r>
            <a:r>
              <a:rPr lang="en-US" altLang="en-US" sz="1800" dirty="0"/>
              <a:t>f(n) = </a:t>
            </a:r>
            <a:r>
              <a:rPr lang="en-US" altLang="en-US" sz="1800" dirty="0">
                <a:sym typeface="Symbol" pitchFamily="18" charset="2"/>
              </a:rPr>
              <a:t></a:t>
            </a:r>
            <a:r>
              <a:rPr lang="en-US" altLang="en-US" sz="1800" dirty="0"/>
              <a:t>(h(n)) that is </a:t>
            </a:r>
            <a:r>
              <a:rPr lang="en-US" altLang="en-US" sz="1800" dirty="0">
                <a:solidFill>
                  <a:srgbClr val="000000"/>
                </a:solidFill>
              </a:rPr>
              <a:t>there exist positive constants </a:t>
            </a:r>
            <a:r>
              <a:rPr lang="en-US" altLang="en-US" sz="1800" i="1" dirty="0">
                <a:solidFill>
                  <a:srgbClr val="008080"/>
                </a:solidFill>
              </a:rPr>
              <a:t>c</a:t>
            </a:r>
            <a:r>
              <a:rPr lang="en-US" altLang="en-US" sz="1800" baseline="-25000" dirty="0">
                <a:solidFill>
                  <a:srgbClr val="008080"/>
                </a:solidFill>
              </a:rPr>
              <a:t>5</a:t>
            </a:r>
            <a:r>
              <a:rPr lang="en-US" altLang="en-US" sz="1800" dirty="0">
                <a:solidFill>
                  <a:srgbClr val="000000"/>
                </a:solidFill>
              </a:rPr>
              <a:t>, </a:t>
            </a:r>
            <a:r>
              <a:rPr lang="en-US" altLang="en-US" sz="1800" i="1" dirty="0">
                <a:solidFill>
                  <a:srgbClr val="008080"/>
                </a:solidFill>
              </a:rPr>
              <a:t>c</a:t>
            </a:r>
            <a:r>
              <a:rPr lang="en-US" altLang="en-US" sz="1800" baseline="-25000" dirty="0">
                <a:solidFill>
                  <a:srgbClr val="008080"/>
                </a:solidFill>
              </a:rPr>
              <a:t>6</a:t>
            </a:r>
            <a:r>
              <a:rPr lang="en-US" altLang="en-US" sz="1800" dirty="0">
                <a:solidFill>
                  <a:srgbClr val="000000"/>
                </a:solidFill>
              </a:rPr>
              <a:t>, and </a:t>
            </a:r>
            <a:r>
              <a:rPr lang="en-US" altLang="en-US" sz="1800" i="1" dirty="0">
                <a:solidFill>
                  <a:srgbClr val="008080"/>
                </a:solidFill>
              </a:rPr>
              <a:t>n</a:t>
            </a:r>
            <a:r>
              <a:rPr lang="en-US" altLang="en-US" sz="1800" baseline="-25000" dirty="0">
                <a:solidFill>
                  <a:srgbClr val="008080"/>
                </a:solidFill>
              </a:rPr>
              <a:t>2</a:t>
            </a:r>
            <a:r>
              <a:rPr lang="en-US" altLang="en-US" sz="1800" dirty="0">
                <a:solidFill>
                  <a:srgbClr val="000000"/>
                </a:solidFill>
              </a:rPr>
              <a:t> such that </a:t>
            </a:r>
            <a:r>
              <a:rPr lang="en-US" altLang="en-US" sz="1800" dirty="0">
                <a:solidFill>
                  <a:srgbClr val="008080"/>
                </a:solidFill>
              </a:rPr>
              <a:t>0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5 </a:t>
            </a:r>
            <a:r>
              <a:rPr lang="en-US" altLang="en-US" sz="1800" i="1" dirty="0">
                <a:solidFill>
                  <a:srgbClr val="008080"/>
                </a:solidFill>
              </a:rPr>
              <a:t>h</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f </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6 </a:t>
            </a:r>
            <a:r>
              <a:rPr lang="en-US" altLang="en-US" sz="1800" i="1" dirty="0">
                <a:solidFill>
                  <a:srgbClr val="008080"/>
                </a:solidFill>
              </a:rPr>
              <a:t>h</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a:t>
            </a:r>
            <a:r>
              <a:rPr lang="en-US" altLang="en-US" sz="1800" dirty="0">
                <a:solidFill>
                  <a:srgbClr val="000000"/>
                </a:solidFill>
              </a:rPr>
              <a:t> for all </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³</a:t>
            </a:r>
            <a:r>
              <a:rPr lang="en-US" altLang="en-US" sz="1800" dirty="0">
                <a:solidFill>
                  <a:srgbClr val="008080"/>
                </a:solidFill>
              </a:rPr>
              <a:t> </a:t>
            </a:r>
            <a:r>
              <a:rPr lang="en-US" altLang="en-US" sz="1800" i="1" dirty="0">
                <a:solidFill>
                  <a:srgbClr val="008080"/>
                </a:solidFill>
              </a:rPr>
              <a:t>n</a:t>
            </a:r>
            <a:r>
              <a:rPr lang="en-US" altLang="en-US" sz="1800" baseline="-25000" dirty="0">
                <a:solidFill>
                  <a:srgbClr val="008080"/>
                </a:solidFill>
              </a:rPr>
              <a:t>2</a:t>
            </a:r>
            <a:r>
              <a:rPr lang="en-US" altLang="en-US" sz="1800" baseline="-25000" dirty="0">
                <a:solidFill>
                  <a:srgbClr val="000000"/>
                </a:solidFill>
              </a:rPr>
              <a:t> </a:t>
            </a:r>
          </a:p>
          <a:p>
            <a:pPr marL="0" indent="0">
              <a:buNone/>
            </a:pPr>
            <a:endParaRPr lang="en-US" altLang="en-US" sz="2000" dirty="0">
              <a:solidFill>
                <a:srgbClr val="008080"/>
              </a:solidFill>
            </a:endParaRPr>
          </a:p>
          <a:p>
            <a:pPr marL="0" lvl="0" indent="0">
              <a:buNone/>
            </a:pPr>
            <a:r>
              <a:rPr lang="en-US" altLang="en-US" sz="1800" dirty="0"/>
              <a:t>By combining 1 and 2: </a:t>
            </a:r>
            <a:r>
              <a:rPr lang="en-US" altLang="en-US" sz="1800" i="1" dirty="0">
                <a:solidFill>
                  <a:srgbClr val="008080"/>
                </a:solidFill>
              </a:rPr>
              <a:t>c</a:t>
            </a:r>
            <a:r>
              <a:rPr lang="en-US" altLang="en-US" sz="1800" baseline="-25000" dirty="0">
                <a:solidFill>
                  <a:srgbClr val="008080"/>
                </a:solidFill>
              </a:rPr>
              <a:t>1</a:t>
            </a:r>
            <a:r>
              <a:rPr lang="en-US" altLang="en-US" sz="1800" i="1" dirty="0">
                <a:solidFill>
                  <a:srgbClr val="008080"/>
                </a:solidFill>
              </a:rPr>
              <a:t>c</a:t>
            </a:r>
            <a:r>
              <a:rPr lang="en-US" altLang="en-US" sz="1800" baseline="-25000" dirty="0">
                <a:solidFill>
                  <a:srgbClr val="008080"/>
                </a:solidFill>
              </a:rPr>
              <a:t>3 </a:t>
            </a:r>
            <a:r>
              <a:rPr lang="en-US" altLang="en-US" sz="1800" i="1" dirty="0">
                <a:solidFill>
                  <a:srgbClr val="008080"/>
                </a:solidFill>
              </a:rPr>
              <a:t>h</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1 </a:t>
            </a:r>
            <a:r>
              <a:rPr lang="en-US" altLang="en-US" sz="1800" i="1" dirty="0">
                <a:solidFill>
                  <a:srgbClr val="008080"/>
                </a:solidFill>
              </a:rPr>
              <a:t>g</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f </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chemeClr val="tx1"/>
                </a:solidFill>
              </a:rPr>
              <a:t>let </a:t>
            </a:r>
            <a:r>
              <a:rPr lang="en-US" altLang="en-US" sz="1800" i="1" dirty="0">
                <a:solidFill>
                  <a:srgbClr val="008080"/>
                </a:solidFill>
              </a:rPr>
              <a:t>c</a:t>
            </a:r>
            <a:r>
              <a:rPr lang="en-US" altLang="en-US" sz="1800" baseline="-25000" dirty="0">
                <a:solidFill>
                  <a:srgbClr val="008080"/>
                </a:solidFill>
              </a:rPr>
              <a:t>5 </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1</a:t>
            </a:r>
            <a:r>
              <a:rPr lang="en-US" altLang="en-US" sz="1800" i="1" dirty="0">
                <a:solidFill>
                  <a:srgbClr val="008080"/>
                </a:solidFill>
              </a:rPr>
              <a:t>c</a:t>
            </a:r>
            <a:r>
              <a:rPr lang="en-US" altLang="en-US" sz="1800" baseline="-25000" dirty="0">
                <a:solidFill>
                  <a:srgbClr val="008080"/>
                </a:solidFill>
              </a:rPr>
              <a:t>3  </a:t>
            </a:r>
            <a:r>
              <a:rPr lang="en-US" altLang="en-US" sz="1800" dirty="0">
                <a:solidFill>
                  <a:schemeClr val="tx1"/>
                </a:solidFill>
              </a:rPr>
              <a:t>so  </a:t>
            </a:r>
            <a:r>
              <a:rPr lang="en-US" altLang="en-US" sz="1800" i="1" dirty="0">
                <a:solidFill>
                  <a:srgbClr val="008080"/>
                </a:solidFill>
              </a:rPr>
              <a:t>c</a:t>
            </a:r>
            <a:r>
              <a:rPr lang="en-US" altLang="en-US" sz="1800" baseline="-25000" dirty="0">
                <a:solidFill>
                  <a:srgbClr val="008080"/>
                </a:solidFill>
              </a:rPr>
              <a:t>5 </a:t>
            </a:r>
            <a:r>
              <a:rPr lang="en-US" altLang="en-US" sz="1800" i="1" dirty="0">
                <a:solidFill>
                  <a:srgbClr val="008080"/>
                </a:solidFill>
              </a:rPr>
              <a:t>h</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f </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a:t>
            </a:r>
          </a:p>
          <a:p>
            <a:pPr marL="0" lvl="0" indent="0">
              <a:buNone/>
            </a:pPr>
            <a:r>
              <a:rPr lang="en-US" altLang="en-US" sz="1800" dirty="0">
                <a:solidFill>
                  <a:schemeClr val="tx1"/>
                </a:solidFill>
              </a:rPr>
              <a:t>Again from 1 and 2:  </a:t>
            </a:r>
            <a:r>
              <a:rPr lang="en-US" altLang="en-US" sz="1800" i="1" dirty="0">
                <a:solidFill>
                  <a:srgbClr val="008080"/>
                </a:solidFill>
              </a:rPr>
              <a:t>f </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2 </a:t>
            </a:r>
            <a:r>
              <a:rPr lang="en-US" altLang="en-US" sz="1800" i="1" dirty="0">
                <a:solidFill>
                  <a:srgbClr val="008080"/>
                </a:solidFill>
              </a:rPr>
              <a:t>g</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2 </a:t>
            </a:r>
            <a:r>
              <a:rPr lang="en-US" altLang="en-US" sz="1800" i="1" dirty="0">
                <a:solidFill>
                  <a:srgbClr val="008080"/>
                </a:solidFill>
              </a:rPr>
              <a:t>c</a:t>
            </a:r>
            <a:r>
              <a:rPr lang="en-US" altLang="en-US" sz="1800" baseline="-25000" dirty="0">
                <a:solidFill>
                  <a:srgbClr val="008080"/>
                </a:solidFill>
              </a:rPr>
              <a:t>4 </a:t>
            </a:r>
            <a:r>
              <a:rPr lang="en-US" altLang="en-US" sz="1800" i="1" dirty="0">
                <a:solidFill>
                  <a:srgbClr val="008080"/>
                </a:solidFill>
              </a:rPr>
              <a:t>h</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a:t>
            </a:r>
            <a:r>
              <a:rPr lang="en-US" altLang="en-US" sz="1800" dirty="0">
                <a:solidFill>
                  <a:srgbClr val="000000"/>
                </a:solidFill>
              </a:rPr>
              <a:t> </a:t>
            </a:r>
            <a:r>
              <a:rPr lang="en-US" altLang="en-US" sz="1800" dirty="0">
                <a:solidFill>
                  <a:schemeClr val="tx1"/>
                </a:solidFill>
              </a:rPr>
              <a:t>let </a:t>
            </a:r>
            <a:r>
              <a:rPr lang="en-US" altLang="en-US" sz="1800" i="1" dirty="0">
                <a:solidFill>
                  <a:srgbClr val="008080"/>
                </a:solidFill>
              </a:rPr>
              <a:t>c</a:t>
            </a:r>
            <a:r>
              <a:rPr lang="en-US" altLang="en-US" sz="1800" baseline="-25000" dirty="0">
                <a:solidFill>
                  <a:srgbClr val="008080"/>
                </a:solidFill>
              </a:rPr>
              <a:t>6 </a:t>
            </a:r>
            <a:r>
              <a:rPr lang="en-US" altLang="en-US" sz="1800" dirty="0">
                <a:solidFill>
                  <a:srgbClr val="008080"/>
                </a:solidFill>
              </a:rPr>
              <a:t>= </a:t>
            </a:r>
            <a:r>
              <a:rPr lang="en-US" altLang="en-US" sz="1800" i="1" dirty="0">
                <a:solidFill>
                  <a:srgbClr val="008080"/>
                </a:solidFill>
              </a:rPr>
              <a:t>c</a:t>
            </a:r>
            <a:r>
              <a:rPr lang="en-US" altLang="en-US" sz="1800" baseline="-25000" dirty="0">
                <a:solidFill>
                  <a:srgbClr val="008080"/>
                </a:solidFill>
              </a:rPr>
              <a:t>2</a:t>
            </a:r>
            <a:r>
              <a:rPr lang="en-US" altLang="en-US" sz="1800" i="1" dirty="0">
                <a:solidFill>
                  <a:srgbClr val="008080"/>
                </a:solidFill>
              </a:rPr>
              <a:t>c</a:t>
            </a:r>
            <a:r>
              <a:rPr lang="en-US" altLang="en-US" sz="1800" baseline="-25000" dirty="0">
                <a:solidFill>
                  <a:srgbClr val="008080"/>
                </a:solidFill>
              </a:rPr>
              <a:t>4  </a:t>
            </a:r>
            <a:r>
              <a:rPr lang="en-US" altLang="en-US" sz="1800" dirty="0">
                <a:solidFill>
                  <a:schemeClr val="tx1"/>
                </a:solidFill>
              </a:rPr>
              <a:t>so  </a:t>
            </a:r>
            <a:r>
              <a:rPr lang="en-US" altLang="en-US" sz="1800" i="1" dirty="0">
                <a:solidFill>
                  <a:srgbClr val="008080"/>
                </a:solidFill>
              </a:rPr>
              <a:t>c</a:t>
            </a:r>
            <a:r>
              <a:rPr lang="en-US" altLang="en-US" sz="1800" baseline="-25000" dirty="0">
                <a:solidFill>
                  <a:srgbClr val="008080"/>
                </a:solidFill>
              </a:rPr>
              <a:t>6 </a:t>
            </a:r>
            <a:r>
              <a:rPr lang="en-US" altLang="en-US" sz="1800" i="1" dirty="0">
                <a:solidFill>
                  <a:srgbClr val="008080"/>
                </a:solidFill>
              </a:rPr>
              <a:t>h</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 </a:t>
            </a:r>
            <a:r>
              <a:rPr lang="en-US" altLang="en-US" sz="1800" dirty="0">
                <a:solidFill>
                  <a:srgbClr val="008080"/>
                </a:solidFill>
                <a:latin typeface="Symbol" pitchFamily="18" charset="2"/>
              </a:rPr>
              <a:t>£</a:t>
            </a:r>
            <a:r>
              <a:rPr lang="en-US" altLang="en-US" sz="1800" dirty="0">
                <a:solidFill>
                  <a:srgbClr val="008080"/>
                </a:solidFill>
              </a:rPr>
              <a:t> </a:t>
            </a:r>
            <a:r>
              <a:rPr lang="en-US" altLang="en-US" sz="1800" i="1" dirty="0">
                <a:solidFill>
                  <a:srgbClr val="008080"/>
                </a:solidFill>
              </a:rPr>
              <a:t>f </a:t>
            </a:r>
            <a:r>
              <a:rPr lang="en-US" altLang="en-US" sz="1800" dirty="0">
                <a:solidFill>
                  <a:srgbClr val="008080"/>
                </a:solidFill>
              </a:rPr>
              <a:t>(</a:t>
            </a:r>
            <a:r>
              <a:rPr lang="en-US" altLang="en-US" sz="1800" i="1" dirty="0">
                <a:solidFill>
                  <a:srgbClr val="008080"/>
                </a:solidFill>
              </a:rPr>
              <a:t>n</a:t>
            </a:r>
            <a:r>
              <a:rPr lang="en-US" altLang="en-US" sz="1800" dirty="0">
                <a:solidFill>
                  <a:srgbClr val="008080"/>
                </a:solidFill>
              </a:rPr>
              <a:t>)</a:t>
            </a:r>
            <a:endParaRPr lang="en-US" altLang="en-US" sz="1800" dirty="0">
              <a:solidFill>
                <a:schemeClr val="tx1"/>
              </a:solidFill>
            </a:endParaRPr>
          </a:p>
          <a:p>
            <a:pPr marL="0" indent="0">
              <a:buNone/>
            </a:pPr>
            <a:r>
              <a:rPr lang="en-US" sz="1800" dirty="0"/>
              <a:t>And let </a:t>
            </a:r>
            <a:r>
              <a:rPr lang="en-US" altLang="en-US" sz="1800" i="1" dirty="0">
                <a:solidFill>
                  <a:srgbClr val="008080"/>
                </a:solidFill>
              </a:rPr>
              <a:t>n</a:t>
            </a:r>
            <a:r>
              <a:rPr lang="en-US" altLang="en-US" sz="1800" baseline="-25000" dirty="0">
                <a:solidFill>
                  <a:srgbClr val="008080"/>
                </a:solidFill>
              </a:rPr>
              <a:t>2 </a:t>
            </a:r>
            <a:r>
              <a:rPr lang="en-US" altLang="en-US" sz="1800" dirty="0">
                <a:solidFill>
                  <a:srgbClr val="008080"/>
                </a:solidFill>
              </a:rPr>
              <a:t>= max {</a:t>
            </a:r>
            <a:r>
              <a:rPr lang="en-US" altLang="en-US" sz="1800" i="1" dirty="0">
                <a:solidFill>
                  <a:srgbClr val="008080"/>
                </a:solidFill>
              </a:rPr>
              <a:t>n</a:t>
            </a:r>
            <a:r>
              <a:rPr lang="en-US" altLang="en-US" sz="1800" baseline="-25000" dirty="0">
                <a:solidFill>
                  <a:srgbClr val="008080"/>
                </a:solidFill>
              </a:rPr>
              <a:t>0 </a:t>
            </a:r>
            <a:r>
              <a:rPr lang="en-US" altLang="en-US" sz="1800" dirty="0">
                <a:solidFill>
                  <a:srgbClr val="008080"/>
                </a:solidFill>
              </a:rPr>
              <a:t>, </a:t>
            </a:r>
            <a:r>
              <a:rPr lang="en-US" altLang="en-US" sz="1800" i="1" dirty="0">
                <a:solidFill>
                  <a:srgbClr val="008080"/>
                </a:solidFill>
              </a:rPr>
              <a:t>n</a:t>
            </a:r>
            <a:r>
              <a:rPr lang="en-US" altLang="en-US" sz="1800" baseline="-25000" dirty="0">
                <a:solidFill>
                  <a:srgbClr val="008080"/>
                </a:solidFill>
              </a:rPr>
              <a:t>1</a:t>
            </a:r>
            <a:r>
              <a:rPr lang="en-US" altLang="en-US" sz="1800" dirty="0">
                <a:solidFill>
                  <a:srgbClr val="008080"/>
                </a:solidFill>
              </a:rPr>
              <a:t>}</a:t>
            </a:r>
          </a:p>
          <a:p>
            <a:pPr marL="0" indent="0">
              <a:buNone/>
            </a:pPr>
            <a:endParaRPr lang="en-US" sz="1800"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114</a:t>
            </a:fld>
            <a:endParaRPr lang="en-US" altLang="en-US"/>
          </a:p>
        </p:txBody>
      </p:sp>
    </p:spTree>
    <p:extLst>
      <p:ext uri="{BB962C8B-B14F-4D97-AF65-F5344CB8AC3E}">
        <p14:creationId xmlns:p14="http://schemas.microsoft.com/office/powerpoint/2010/main" val="58706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30" y="272562"/>
            <a:ext cx="8229600" cy="906462"/>
          </a:xfrm>
        </p:spPr>
        <p:txBody>
          <a:bodyPr/>
          <a:lstStyle/>
          <a:p>
            <a:pPr lvl="0"/>
            <a:r>
              <a:rPr lang="en-US" sz="2400" dirty="0"/>
              <a:t>Let f</a:t>
            </a:r>
            <a:r>
              <a:rPr lang="en-US" sz="2400" baseline="-25000" dirty="0"/>
              <a:t>,</a:t>
            </a:r>
            <a:r>
              <a:rPr lang="en-US" sz="2400" dirty="0"/>
              <a:t> g and h be asymptotically positive functions. Prove or disprove each of the following conjectures.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7215" y="1214438"/>
                <a:ext cx="8229600" cy="5076825"/>
              </a:xfrm>
            </p:spPr>
            <p:txBody>
              <a:bodyPr/>
              <a:lstStyle/>
              <a:p>
                <a:pPr marL="0" lvl="0" indent="0">
                  <a:buNone/>
                </a:pPr>
                <a:r>
                  <a:rPr lang="en-US" sz="2000" dirty="0">
                    <a:latin typeface="Times New Roman" panose="02020603050405020304" pitchFamily="18" charset="0"/>
                    <a:cs typeface="Times New Roman" panose="02020603050405020304" pitchFamily="18" charset="0"/>
                  </a:rPr>
                  <a:t>If f(n) = O(g(n)) and h(n) = O(g(n)), then f(n) = </a:t>
                </a:r>
                <a:r>
                  <a:rPr lang="en-US" sz="2000" dirty="0">
                    <a:latin typeface="Times New Roman" panose="02020603050405020304" pitchFamily="18" charset="0"/>
                    <a:cs typeface="Times New Roman" panose="02020603050405020304" pitchFamily="18" charset="0"/>
                    <a:sym typeface="Symbol"/>
                  </a:rPr>
                  <a:t>(h(n)) ?</a:t>
                </a:r>
              </a:p>
              <a:p>
                <a:pPr>
                  <a:buFont typeface="+mj-lt"/>
                  <a:buAutoNum type="arabicPeriod"/>
                </a:pPr>
                <a:r>
                  <a:rPr lang="en-US" altLang="en-US" sz="2000" dirty="0">
                    <a:latin typeface="Times New Roman" panose="02020603050405020304" pitchFamily="18" charset="0"/>
                    <a:cs typeface="Times New Roman" panose="02020603050405020304" pitchFamily="18" charset="0"/>
                  </a:rPr>
                  <a:t>By definition f(n) = </a:t>
                </a:r>
                <a:r>
                  <a:rPr lang="en-US" altLang="en-US" sz="2000" dirty="0">
                    <a:latin typeface="Times New Roman" panose="02020603050405020304" pitchFamily="18" charset="0"/>
                    <a:cs typeface="Times New Roman" panose="02020603050405020304" pitchFamily="18" charset="0"/>
                    <a:sym typeface="Symbol" pitchFamily="18" charset="2"/>
                  </a:rPr>
                  <a:t>O</a:t>
                </a:r>
                <a:r>
                  <a:rPr lang="en-US" altLang="en-US" sz="2000" dirty="0">
                    <a:latin typeface="Times New Roman" panose="02020603050405020304" pitchFamily="18" charset="0"/>
                    <a:cs typeface="Times New Roman" panose="02020603050405020304" pitchFamily="18" charset="0"/>
                  </a:rPr>
                  <a:t>(g(n)) implies </a:t>
                </a:r>
                <a:r>
                  <a:rPr lang="en-US" altLang="en-US" sz="2000" dirty="0">
                    <a:solidFill>
                      <a:srgbClr val="000000"/>
                    </a:solidFill>
                    <a:latin typeface="Times New Roman" panose="02020603050405020304" pitchFamily="18" charset="0"/>
                    <a:cs typeface="Times New Roman" panose="02020603050405020304" pitchFamily="18" charset="0"/>
                  </a:rPr>
                  <a:t>there exist positive constants </a:t>
                </a:r>
                <a:r>
                  <a:rPr lang="en-US" altLang="en-US" sz="2000" i="1" dirty="0">
                    <a:solidFill>
                      <a:srgbClr val="008080"/>
                    </a:solidFill>
                    <a:latin typeface="Times New Roman" panose="02020603050405020304" pitchFamily="18" charset="0"/>
                    <a:cs typeface="Times New Roman" panose="02020603050405020304" pitchFamily="18" charset="0"/>
                  </a:rPr>
                  <a:t>c</a:t>
                </a:r>
                <a:r>
                  <a:rPr lang="en-US" altLang="en-US" sz="2000" baseline="-25000" dirty="0">
                    <a:solidFill>
                      <a:srgbClr val="008080"/>
                    </a:solidFill>
                    <a:latin typeface="Times New Roman" panose="02020603050405020304" pitchFamily="18" charset="0"/>
                    <a:cs typeface="Times New Roman" panose="02020603050405020304" pitchFamily="18" charset="0"/>
                  </a:rPr>
                  <a:t>1</a:t>
                </a:r>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and </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baseline="-25000" dirty="0">
                    <a:solidFill>
                      <a:srgbClr val="008080"/>
                    </a:solidFill>
                    <a:latin typeface="Times New Roman" panose="02020603050405020304" pitchFamily="18" charset="0"/>
                    <a:cs typeface="Times New Roman" panose="02020603050405020304" pitchFamily="18" charset="0"/>
                  </a:rPr>
                  <a:t>0</a:t>
                </a:r>
                <a:r>
                  <a:rPr lang="en-US" altLang="en-US" sz="2000" dirty="0">
                    <a:solidFill>
                      <a:srgbClr val="000000"/>
                    </a:solidFill>
                    <a:latin typeface="Times New Roman" panose="02020603050405020304" pitchFamily="18" charset="0"/>
                    <a:cs typeface="Times New Roman" panose="02020603050405020304" pitchFamily="18" charset="0"/>
                  </a:rPr>
                  <a:t> such that </a:t>
                </a:r>
                <a:r>
                  <a:rPr lang="en-US" altLang="en-US" sz="2000" dirty="0">
                    <a:solidFill>
                      <a:srgbClr val="008080"/>
                    </a:solidFill>
                    <a:latin typeface="Times New Roman" panose="02020603050405020304" pitchFamily="18" charset="0"/>
                    <a:cs typeface="Times New Roman" panose="02020603050405020304" pitchFamily="18" charset="0"/>
                  </a:rPr>
                  <a:t>0 </a:t>
                </a:r>
                <a14:m>
                  <m:oMath xmlns:m="http://schemas.openxmlformats.org/officeDocument/2006/math">
                    <m:r>
                      <a:rPr lang="en-US" altLang="en-US" sz="2000" i="1" dirty="0" smtClean="0">
                        <a:solidFill>
                          <a:srgbClr val="008080"/>
                        </a:solidFill>
                        <a:latin typeface="Cambria Math"/>
                        <a:cs typeface="Times New Roman" panose="02020603050405020304" pitchFamily="18" charset="0"/>
                        <a:sym typeface="Symbol"/>
                      </a:rPr>
                      <m:t></m:t>
                    </m:r>
                  </m:oMath>
                </a14:m>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f </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2000" i="1" dirty="0">
                        <a:solidFill>
                          <a:srgbClr val="008080"/>
                        </a:solidFill>
                        <a:latin typeface="Cambria Math"/>
                        <a:cs typeface="Times New Roman" panose="02020603050405020304" pitchFamily="18" charset="0"/>
                        <a:sym typeface="Symbol"/>
                      </a:rPr>
                      <m:t> </m:t>
                    </m:r>
                  </m:oMath>
                </a14:m>
                <a:r>
                  <a:rPr lang="en-US" altLang="en-US" sz="2000" i="1" dirty="0">
                    <a:solidFill>
                      <a:srgbClr val="008080"/>
                    </a:solidFill>
                    <a:latin typeface="Times New Roman" panose="02020603050405020304" pitchFamily="18" charset="0"/>
                    <a:cs typeface="Times New Roman" panose="02020603050405020304" pitchFamily="18" charset="0"/>
                  </a:rPr>
                  <a:t>c</a:t>
                </a:r>
                <a:r>
                  <a:rPr lang="en-US" altLang="en-US" sz="2000" baseline="-25000" dirty="0">
                    <a:solidFill>
                      <a:srgbClr val="008080"/>
                    </a:solidFill>
                    <a:latin typeface="Times New Roman" panose="02020603050405020304" pitchFamily="18" charset="0"/>
                    <a:cs typeface="Times New Roman" panose="02020603050405020304" pitchFamily="18" charset="0"/>
                  </a:rPr>
                  <a:t>1 </a:t>
                </a:r>
                <a:r>
                  <a:rPr lang="en-US" altLang="en-US" sz="2000" i="1" dirty="0">
                    <a:solidFill>
                      <a:srgbClr val="008080"/>
                    </a:solidFill>
                    <a:latin typeface="Times New Roman" panose="02020603050405020304" pitchFamily="18" charset="0"/>
                    <a:cs typeface="Times New Roman" panose="02020603050405020304" pitchFamily="18" charset="0"/>
                  </a:rPr>
                  <a:t>g</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dirty="0">
                    <a:solidFill>
                      <a:srgbClr val="000000"/>
                    </a:solidFill>
                    <a:latin typeface="Times New Roman" panose="02020603050405020304" pitchFamily="18" charset="0"/>
                    <a:cs typeface="Times New Roman" panose="02020603050405020304" pitchFamily="18" charset="0"/>
                  </a:rPr>
                  <a:t> for all </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dirty="0">
                    <a:solidFill>
                      <a:srgbClr val="008080"/>
                    </a:solidFill>
                    <a:latin typeface="Times New Roman" panose="02020603050405020304" pitchFamily="18" charset="0"/>
                    <a:cs typeface="Times New Roman" panose="02020603050405020304" pitchFamily="18" charset="0"/>
                    <a:sym typeface="Symbol"/>
                  </a:rPr>
                  <a:t></a:t>
                </a:r>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baseline="-25000" dirty="0">
                    <a:solidFill>
                      <a:srgbClr val="008080"/>
                    </a:solidFill>
                    <a:latin typeface="Times New Roman" panose="02020603050405020304" pitchFamily="18" charset="0"/>
                    <a:cs typeface="Times New Roman" panose="02020603050405020304" pitchFamily="18" charset="0"/>
                  </a:rPr>
                  <a:t>0</a:t>
                </a:r>
                <a:r>
                  <a:rPr lang="en-US" altLang="en-US" sz="2000" baseline="-25000" dirty="0">
                    <a:solidFill>
                      <a:srgbClr val="000000"/>
                    </a:solidFill>
                    <a:latin typeface="Times New Roman" panose="02020603050405020304" pitchFamily="18" charset="0"/>
                    <a:cs typeface="Times New Roman" panose="02020603050405020304" pitchFamily="18" charset="0"/>
                  </a:rPr>
                  <a:t> </a:t>
                </a:r>
                <a:endParaRPr lang="en-US" altLang="en-US" sz="2400" dirty="0">
                  <a:solidFill>
                    <a:srgbClr val="008080"/>
                  </a:solidFill>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2. By definition h(n) = </a:t>
                </a:r>
                <a:r>
                  <a:rPr lang="en-US" altLang="en-US" sz="2000" dirty="0">
                    <a:latin typeface="Times New Roman" panose="02020603050405020304" pitchFamily="18" charset="0"/>
                    <a:cs typeface="Times New Roman" panose="02020603050405020304" pitchFamily="18" charset="0"/>
                    <a:sym typeface="Symbol" pitchFamily="18" charset="2"/>
                  </a:rPr>
                  <a:t>O</a:t>
                </a:r>
                <a:r>
                  <a:rPr lang="en-US" altLang="en-US" sz="2000" dirty="0">
                    <a:latin typeface="Times New Roman" panose="02020603050405020304" pitchFamily="18" charset="0"/>
                    <a:cs typeface="Times New Roman" panose="02020603050405020304" pitchFamily="18" charset="0"/>
                  </a:rPr>
                  <a:t>(g(n)) implies </a:t>
                </a:r>
                <a:r>
                  <a:rPr lang="en-US" altLang="en-US" sz="2000" dirty="0">
                    <a:solidFill>
                      <a:srgbClr val="000000"/>
                    </a:solidFill>
                    <a:latin typeface="Times New Roman" panose="02020603050405020304" pitchFamily="18" charset="0"/>
                    <a:cs typeface="Times New Roman" panose="02020603050405020304" pitchFamily="18" charset="0"/>
                  </a:rPr>
                  <a:t>there exist positive constants </a:t>
                </a:r>
                <a:r>
                  <a:rPr lang="en-US" altLang="en-US" sz="2000" i="1" dirty="0">
                    <a:solidFill>
                      <a:srgbClr val="008080"/>
                    </a:solidFill>
                    <a:latin typeface="Times New Roman" panose="02020603050405020304" pitchFamily="18" charset="0"/>
                    <a:cs typeface="Times New Roman" panose="02020603050405020304" pitchFamily="18" charset="0"/>
                  </a:rPr>
                  <a:t>c</a:t>
                </a:r>
                <a:r>
                  <a:rPr lang="en-US" altLang="en-US" sz="2000" baseline="-25000" dirty="0">
                    <a:solidFill>
                      <a:srgbClr val="008080"/>
                    </a:solidFill>
                    <a:latin typeface="Times New Roman" panose="02020603050405020304" pitchFamily="18" charset="0"/>
                    <a:cs typeface="Times New Roman" panose="02020603050405020304" pitchFamily="18" charset="0"/>
                  </a:rPr>
                  <a:t>2</a:t>
                </a:r>
                <a:r>
                  <a:rPr lang="en-US" altLang="en-US" sz="2000" dirty="0">
                    <a:solidFill>
                      <a:srgbClr val="000000"/>
                    </a:solidFill>
                    <a:latin typeface="Times New Roman" panose="02020603050405020304" pitchFamily="18" charset="0"/>
                    <a:cs typeface="Times New Roman" panose="02020603050405020304" pitchFamily="18" charset="0"/>
                  </a:rPr>
                  <a:t> and </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baseline="-25000" dirty="0">
                    <a:solidFill>
                      <a:srgbClr val="008080"/>
                    </a:solidFill>
                    <a:latin typeface="Times New Roman" panose="02020603050405020304" pitchFamily="18" charset="0"/>
                    <a:cs typeface="Times New Roman" panose="02020603050405020304" pitchFamily="18" charset="0"/>
                  </a:rPr>
                  <a:t>1</a:t>
                </a:r>
                <a:r>
                  <a:rPr lang="en-US" altLang="en-US" sz="2000" dirty="0">
                    <a:solidFill>
                      <a:srgbClr val="000000"/>
                    </a:solidFill>
                    <a:latin typeface="Times New Roman" panose="02020603050405020304" pitchFamily="18" charset="0"/>
                    <a:cs typeface="Times New Roman" panose="02020603050405020304" pitchFamily="18" charset="0"/>
                  </a:rPr>
                  <a:t> such that </a:t>
                </a:r>
                <a:r>
                  <a:rPr lang="en-US" altLang="en-US" sz="2000" dirty="0">
                    <a:solidFill>
                      <a:srgbClr val="008080"/>
                    </a:solidFill>
                    <a:latin typeface="Times New Roman" panose="02020603050405020304" pitchFamily="18" charset="0"/>
                    <a:cs typeface="Times New Roman" panose="02020603050405020304" pitchFamily="18" charset="0"/>
                  </a:rPr>
                  <a:t>0 </a:t>
                </a:r>
                <a14:m>
                  <m:oMath xmlns:m="http://schemas.openxmlformats.org/officeDocument/2006/math">
                    <m:r>
                      <a:rPr lang="en-US" altLang="en-US" sz="2000" i="1" dirty="0">
                        <a:solidFill>
                          <a:srgbClr val="008080"/>
                        </a:solidFill>
                        <a:latin typeface="Cambria Math"/>
                        <a:cs typeface="Times New Roman" panose="02020603050405020304" pitchFamily="18" charset="0"/>
                        <a:sym typeface="Symbol"/>
                      </a:rPr>
                      <m:t></m:t>
                    </m:r>
                  </m:oMath>
                </a14:m>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h</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2000" i="1" dirty="0">
                        <a:solidFill>
                          <a:srgbClr val="008080"/>
                        </a:solidFill>
                        <a:latin typeface="Cambria Math"/>
                        <a:cs typeface="Times New Roman" panose="02020603050405020304" pitchFamily="18" charset="0"/>
                        <a:sym typeface="Symbol"/>
                      </a:rPr>
                      <m:t></m:t>
                    </m:r>
                  </m:oMath>
                </a14:m>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c</a:t>
                </a:r>
                <a:r>
                  <a:rPr lang="en-US" altLang="en-US" sz="2000" baseline="-25000" dirty="0">
                    <a:solidFill>
                      <a:srgbClr val="008080"/>
                    </a:solidFill>
                    <a:latin typeface="Times New Roman" panose="02020603050405020304" pitchFamily="18" charset="0"/>
                    <a:cs typeface="Times New Roman" panose="02020603050405020304" pitchFamily="18" charset="0"/>
                  </a:rPr>
                  <a:t>2 </a:t>
                </a:r>
                <a:r>
                  <a:rPr lang="en-US" altLang="en-US" sz="2000" i="1" dirty="0">
                    <a:solidFill>
                      <a:srgbClr val="008080"/>
                    </a:solidFill>
                    <a:latin typeface="Times New Roman" panose="02020603050405020304" pitchFamily="18" charset="0"/>
                    <a:cs typeface="Times New Roman" panose="02020603050405020304" pitchFamily="18" charset="0"/>
                  </a:rPr>
                  <a:t>g</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dirty="0">
                    <a:solidFill>
                      <a:srgbClr val="000000"/>
                    </a:solidFill>
                    <a:latin typeface="Times New Roman" panose="02020603050405020304" pitchFamily="18" charset="0"/>
                    <a:cs typeface="Times New Roman" panose="02020603050405020304" pitchFamily="18" charset="0"/>
                  </a:rPr>
                  <a:t> for all </a:t>
                </a:r>
                <a:r>
                  <a:rPr lang="en-US" altLang="en-US" sz="2000" i="1" dirty="0">
                    <a:solidFill>
                      <a:srgbClr val="008080"/>
                    </a:solidFill>
                    <a:latin typeface="Times New Roman" panose="02020603050405020304" pitchFamily="18" charset="0"/>
                    <a:cs typeface="Times New Roman" panose="02020603050405020304" pitchFamily="18" charset="0"/>
                  </a:rPr>
                  <a:t>n </a:t>
                </a:r>
                <a:r>
                  <a:rPr lang="en-US" altLang="en-US" sz="2000" i="1" dirty="0">
                    <a:solidFill>
                      <a:srgbClr val="008080"/>
                    </a:solidFill>
                    <a:latin typeface="Times New Roman" panose="02020603050405020304" pitchFamily="18" charset="0"/>
                    <a:cs typeface="Times New Roman" panose="02020603050405020304" pitchFamily="18" charset="0"/>
                    <a:sym typeface="Symbol"/>
                  </a:rPr>
                  <a:t></a:t>
                </a:r>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baseline="-25000" dirty="0">
                    <a:solidFill>
                      <a:srgbClr val="008080"/>
                    </a:solidFill>
                    <a:latin typeface="Times New Roman" panose="02020603050405020304" pitchFamily="18" charset="0"/>
                    <a:cs typeface="Times New Roman" panose="02020603050405020304" pitchFamily="18" charset="0"/>
                  </a:rPr>
                  <a:t>1</a:t>
                </a:r>
                <a:r>
                  <a:rPr lang="en-US" altLang="en-US" sz="2000" baseline="-25000" dirty="0">
                    <a:solidFill>
                      <a:srgbClr val="000000"/>
                    </a:solidFill>
                    <a:latin typeface="Times New Roman" panose="02020603050405020304" pitchFamily="18" charset="0"/>
                    <a:cs typeface="Times New Roman" panose="02020603050405020304" pitchFamily="18" charset="0"/>
                  </a:rPr>
                  <a:t> </a:t>
                </a:r>
              </a:p>
              <a:p>
                <a:pPr marL="0" lv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 Show </a:t>
                </a:r>
                <a:r>
                  <a:rPr lang="en-US" altLang="en-US" sz="2000" dirty="0">
                    <a:latin typeface="Times New Roman" panose="02020603050405020304" pitchFamily="18" charset="0"/>
                    <a:cs typeface="Times New Roman" panose="02020603050405020304" pitchFamily="18" charset="0"/>
                  </a:rPr>
                  <a:t>f(n) = </a:t>
                </a:r>
                <a:r>
                  <a:rPr lang="en-US" altLang="en-US" sz="2000" dirty="0">
                    <a:latin typeface="Times New Roman" panose="02020603050405020304" pitchFamily="18" charset="0"/>
                    <a:cs typeface="Times New Roman" panose="02020603050405020304" pitchFamily="18" charset="0"/>
                    <a:sym typeface="Symbol" pitchFamily="18" charset="2"/>
                  </a:rPr>
                  <a:t></a:t>
                </a:r>
                <a:r>
                  <a:rPr lang="en-US" altLang="en-US" sz="2000" dirty="0">
                    <a:latin typeface="Times New Roman" panose="02020603050405020304" pitchFamily="18" charset="0"/>
                    <a:cs typeface="Times New Roman" panose="02020603050405020304" pitchFamily="18" charset="0"/>
                  </a:rPr>
                  <a:t>(h(n)) that is </a:t>
                </a:r>
                <a:r>
                  <a:rPr lang="en-US" altLang="en-US" sz="2000" dirty="0">
                    <a:solidFill>
                      <a:srgbClr val="000000"/>
                    </a:solidFill>
                    <a:latin typeface="Times New Roman" panose="02020603050405020304" pitchFamily="18" charset="0"/>
                    <a:cs typeface="Times New Roman" panose="02020603050405020304" pitchFamily="18" charset="0"/>
                  </a:rPr>
                  <a:t>there exist positive constants </a:t>
                </a:r>
                <a:r>
                  <a:rPr lang="en-US" altLang="en-US" sz="2000" i="1" dirty="0">
                    <a:solidFill>
                      <a:srgbClr val="008080"/>
                    </a:solidFill>
                    <a:latin typeface="Times New Roman" panose="02020603050405020304" pitchFamily="18" charset="0"/>
                    <a:cs typeface="Times New Roman" panose="02020603050405020304" pitchFamily="18" charset="0"/>
                  </a:rPr>
                  <a:t>c</a:t>
                </a:r>
                <a:r>
                  <a:rPr lang="en-US" altLang="en-US" sz="2000" baseline="-25000" dirty="0">
                    <a:solidFill>
                      <a:srgbClr val="00808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c</a:t>
                </a:r>
                <a:r>
                  <a:rPr lang="en-US" altLang="en-US" sz="2000" baseline="-25000" dirty="0">
                    <a:solidFill>
                      <a:srgbClr val="00808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and </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baseline="-25000" dirty="0">
                    <a:solidFill>
                      <a:srgbClr val="008080"/>
                    </a:solidFill>
                    <a:latin typeface="Times New Roman" panose="02020603050405020304" pitchFamily="18" charset="0"/>
                    <a:cs typeface="Times New Roman" panose="02020603050405020304" pitchFamily="18" charset="0"/>
                  </a:rPr>
                  <a:t>2</a:t>
                </a:r>
                <a:r>
                  <a:rPr lang="en-US" altLang="en-US" sz="2000" dirty="0">
                    <a:solidFill>
                      <a:srgbClr val="000000"/>
                    </a:solidFill>
                    <a:latin typeface="Times New Roman" panose="02020603050405020304" pitchFamily="18" charset="0"/>
                    <a:cs typeface="Times New Roman" panose="02020603050405020304" pitchFamily="18" charset="0"/>
                  </a:rPr>
                  <a:t> such that </a:t>
                </a:r>
                <a:r>
                  <a:rPr lang="en-US" altLang="en-US" sz="2000" dirty="0">
                    <a:solidFill>
                      <a:srgbClr val="008080"/>
                    </a:solidFill>
                    <a:latin typeface="Times New Roman" panose="02020603050405020304" pitchFamily="18" charset="0"/>
                    <a:cs typeface="Times New Roman" panose="02020603050405020304" pitchFamily="18" charset="0"/>
                  </a:rPr>
                  <a:t>0 £ </a:t>
                </a:r>
                <a:r>
                  <a:rPr lang="en-US" altLang="en-US" sz="2000" i="1" dirty="0">
                    <a:solidFill>
                      <a:srgbClr val="008080"/>
                    </a:solidFill>
                    <a:latin typeface="Times New Roman" panose="02020603050405020304" pitchFamily="18" charset="0"/>
                    <a:cs typeface="Times New Roman" panose="02020603050405020304" pitchFamily="18" charset="0"/>
                  </a:rPr>
                  <a:t>c</a:t>
                </a:r>
                <a:r>
                  <a:rPr lang="en-US" altLang="en-US" sz="2000" baseline="-25000" dirty="0">
                    <a:solidFill>
                      <a:srgbClr val="008080"/>
                    </a:solidFill>
                    <a:latin typeface="Times New Roman" panose="02020603050405020304" pitchFamily="18" charset="0"/>
                    <a:cs typeface="Times New Roman" panose="02020603050405020304" pitchFamily="18" charset="0"/>
                  </a:rPr>
                  <a:t>3 </a:t>
                </a:r>
                <a:r>
                  <a:rPr lang="en-US" altLang="en-US" sz="2000" i="1" dirty="0">
                    <a:solidFill>
                      <a:srgbClr val="008080"/>
                    </a:solidFill>
                    <a:latin typeface="Times New Roman" panose="02020603050405020304" pitchFamily="18" charset="0"/>
                    <a:cs typeface="Times New Roman" panose="02020603050405020304" pitchFamily="18" charset="0"/>
                  </a:rPr>
                  <a:t>h</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2000" i="1" dirty="0">
                        <a:solidFill>
                          <a:srgbClr val="008080"/>
                        </a:solidFill>
                        <a:latin typeface="Cambria Math"/>
                        <a:cs typeface="Times New Roman" panose="02020603050405020304" pitchFamily="18" charset="0"/>
                        <a:sym typeface="Symbol"/>
                      </a:rPr>
                      <m:t></m:t>
                    </m:r>
                  </m:oMath>
                </a14:m>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f </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2000" i="1" dirty="0">
                        <a:solidFill>
                          <a:srgbClr val="008080"/>
                        </a:solidFill>
                        <a:latin typeface="Cambria Math"/>
                        <a:cs typeface="Times New Roman" panose="02020603050405020304" pitchFamily="18" charset="0"/>
                        <a:sym typeface="Symbol"/>
                      </a:rPr>
                      <m:t></m:t>
                    </m:r>
                  </m:oMath>
                </a14:m>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c</a:t>
                </a:r>
                <a:r>
                  <a:rPr lang="en-US" altLang="en-US" sz="2000" baseline="-25000" dirty="0">
                    <a:solidFill>
                      <a:srgbClr val="008080"/>
                    </a:solidFill>
                    <a:latin typeface="Times New Roman" panose="02020603050405020304" pitchFamily="18" charset="0"/>
                    <a:cs typeface="Times New Roman" panose="02020603050405020304" pitchFamily="18" charset="0"/>
                  </a:rPr>
                  <a:t>4 </a:t>
                </a:r>
                <a:r>
                  <a:rPr lang="en-US" altLang="en-US" sz="2000" i="1" dirty="0">
                    <a:solidFill>
                      <a:srgbClr val="008080"/>
                    </a:solidFill>
                    <a:latin typeface="Times New Roman" panose="02020603050405020304" pitchFamily="18" charset="0"/>
                    <a:cs typeface="Times New Roman" panose="02020603050405020304" pitchFamily="18" charset="0"/>
                  </a:rPr>
                  <a:t>h</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a:t>
                </a:r>
                <a:r>
                  <a:rPr lang="en-US" altLang="en-US" sz="2000" dirty="0">
                    <a:solidFill>
                      <a:srgbClr val="000000"/>
                    </a:solidFill>
                    <a:latin typeface="Times New Roman" panose="02020603050405020304" pitchFamily="18" charset="0"/>
                    <a:cs typeface="Times New Roman" panose="02020603050405020304" pitchFamily="18" charset="0"/>
                  </a:rPr>
                  <a:t> for all </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dirty="0">
                    <a:solidFill>
                      <a:srgbClr val="008080"/>
                    </a:solidFill>
                    <a:latin typeface="Times New Roman" panose="02020603050405020304" pitchFamily="18" charset="0"/>
                    <a:cs typeface="Times New Roman" panose="02020603050405020304" pitchFamily="18" charset="0"/>
                    <a:sym typeface="Symbol"/>
                  </a:rPr>
                  <a:t></a:t>
                </a:r>
                <a:r>
                  <a:rPr lang="en-US" altLang="en-US" sz="2000" dirty="0">
                    <a:solidFill>
                      <a:srgbClr val="008080"/>
                    </a:solidFill>
                    <a:latin typeface="Times New Roman" panose="02020603050405020304" pitchFamily="18" charset="0"/>
                    <a:cs typeface="Times New Roman" panose="02020603050405020304" pitchFamily="18" charset="0"/>
                  </a:rPr>
                  <a:t> </a:t>
                </a:r>
                <a:r>
                  <a:rPr lang="en-US" altLang="en-US" sz="2000" i="1" dirty="0">
                    <a:solidFill>
                      <a:srgbClr val="008080"/>
                    </a:solidFill>
                    <a:latin typeface="Times New Roman" panose="02020603050405020304" pitchFamily="18" charset="0"/>
                    <a:cs typeface="Times New Roman" panose="02020603050405020304" pitchFamily="18" charset="0"/>
                  </a:rPr>
                  <a:t>n</a:t>
                </a:r>
                <a:r>
                  <a:rPr lang="en-US" altLang="en-US" sz="2000" baseline="-25000" dirty="0">
                    <a:solidFill>
                      <a:srgbClr val="008080"/>
                    </a:solidFill>
                    <a:latin typeface="Times New Roman" panose="02020603050405020304" pitchFamily="18" charset="0"/>
                    <a:cs typeface="Times New Roman" panose="02020603050405020304" pitchFamily="18" charset="0"/>
                  </a:rPr>
                  <a:t>2</a:t>
                </a:r>
                <a:r>
                  <a:rPr lang="en-US" altLang="en-US" sz="2000" baseline="-25000" dirty="0">
                    <a:solidFill>
                      <a:srgbClr val="000000"/>
                    </a:solidFill>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Counter Example: Disprove conjecture</a:t>
                </a:r>
              </a:p>
              <a:p>
                <a:pPr marL="0" indent="0">
                  <a:buNone/>
                </a:pPr>
                <a:r>
                  <a:rPr lang="en-US" sz="2000" dirty="0">
                    <a:latin typeface="Times New Roman" panose="02020603050405020304" pitchFamily="18" charset="0"/>
                    <a:cs typeface="Times New Roman" panose="02020603050405020304" pitchFamily="18" charset="0"/>
                  </a:rPr>
                  <a:t>Let f(n) = n. g(n) = n</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and h(n)= n</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endParaRPr lang="en-US" sz="2000" baseline="30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7215" y="1214438"/>
                <a:ext cx="8229600" cy="5076825"/>
              </a:xfrm>
              <a:blipFill rotWithShape="1">
                <a:blip r:embed="rId2"/>
                <a:stretch>
                  <a:fillRect l="-815" t="-720"/>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115</a:t>
            </a:fld>
            <a:endParaRPr lang="en-US" altLang="en-US"/>
          </a:p>
        </p:txBody>
      </p:sp>
    </p:spTree>
    <p:extLst>
      <p:ext uri="{BB962C8B-B14F-4D97-AF65-F5344CB8AC3E}">
        <p14:creationId xmlns:p14="http://schemas.microsoft.com/office/powerpoint/2010/main" val="22412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Let f</a:t>
            </a:r>
            <a:r>
              <a:rPr lang="en-US" sz="2400" baseline="-25000" dirty="0"/>
              <a:t> </a:t>
            </a:r>
            <a:r>
              <a:rPr lang="en-US" sz="2400" dirty="0"/>
              <a:t>and g be asymptotically positive functions. Prove or disprove each of the following conjectures.</a:t>
            </a:r>
          </a:p>
        </p:txBody>
      </p:sp>
      <p:sp>
        <p:nvSpPr>
          <p:cNvPr id="3" name="Content Placeholder 2"/>
          <p:cNvSpPr>
            <a:spLocks noGrp="1"/>
          </p:cNvSpPr>
          <p:nvPr>
            <p:ph idx="1"/>
          </p:nvPr>
        </p:nvSpPr>
        <p:spPr/>
        <p:txBody>
          <a:bodyPr/>
          <a:lstStyle/>
          <a:p>
            <a:pPr marL="0" lvl="0" indent="0">
              <a:buNone/>
            </a:pPr>
            <a:r>
              <a:rPr lang="en-US" sz="2400" dirty="0">
                <a:latin typeface="Times New Roman" panose="02020603050405020304" pitchFamily="18" charset="0"/>
                <a:cs typeface="Times New Roman" panose="02020603050405020304" pitchFamily="18" charset="0"/>
              </a:rPr>
              <a:t>If  f</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(n) = O( g</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(n)) and  f</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(n) = O( 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(n)) then </a:t>
            </a:r>
          </a:p>
          <a:p>
            <a:pPr marL="0" lvl="0" indent="0">
              <a:buNone/>
            </a:pPr>
            <a:r>
              <a:rPr lang="en-US" sz="2400" dirty="0">
                <a:latin typeface="Times New Roman" panose="02020603050405020304" pitchFamily="18" charset="0"/>
                <a:cs typeface="Times New Roman" panose="02020603050405020304" pitchFamily="18" charset="0"/>
              </a:rPr>
              <a:t>		f</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(n)+f</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(n) = O( max{g</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(n), 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(n)} )  .</a:t>
            </a:r>
          </a:p>
          <a:p>
            <a:pPr marL="0" indent="0">
              <a:buNone/>
            </a:pPr>
            <a:endParaRPr lang="en-US" sz="2400"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116</a:t>
            </a:fld>
            <a:endParaRPr lang="en-US" altLang="en-US"/>
          </a:p>
        </p:txBody>
      </p:sp>
    </p:spTree>
    <p:extLst>
      <p:ext uri="{BB962C8B-B14F-4D97-AF65-F5344CB8AC3E}">
        <p14:creationId xmlns:p14="http://schemas.microsoft.com/office/powerpoint/2010/main" val="216260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1F9DB54-22D4-4051-8219-C05B9CF2AB84}" type="slidenum">
              <a:rPr lang="en-US" altLang="en-US"/>
              <a:pPr eaLnBrk="1" hangingPunct="1"/>
              <a:t>12</a:t>
            </a:fld>
            <a:endParaRPr lang="en-US" altLang="en-US"/>
          </a:p>
        </p:txBody>
      </p:sp>
      <p:sp>
        <p:nvSpPr>
          <p:cNvPr id="6147" name="Rectangle 2"/>
          <p:cNvSpPr>
            <a:spLocks noGrp="1" noChangeArrowheads="1"/>
          </p:cNvSpPr>
          <p:nvPr>
            <p:ph type="title"/>
          </p:nvPr>
        </p:nvSpPr>
        <p:spPr/>
        <p:txBody>
          <a:bodyPr/>
          <a:lstStyle/>
          <a:p>
            <a:pPr eaLnBrk="1" hangingPunct="1"/>
            <a:r>
              <a:rPr lang="en-US" altLang="en-US"/>
              <a:t>Types of Analysis</a:t>
            </a:r>
          </a:p>
        </p:txBody>
      </p:sp>
      <p:sp>
        <p:nvSpPr>
          <p:cNvPr id="6148" name="Rectangle 3"/>
          <p:cNvSpPr>
            <a:spLocks noGrp="1" noChangeArrowheads="1"/>
          </p:cNvSpPr>
          <p:nvPr>
            <p:ph type="body" idx="1"/>
          </p:nvPr>
        </p:nvSpPr>
        <p:spPr>
          <a:xfrm>
            <a:off x="457200" y="1037017"/>
            <a:ext cx="8229600" cy="5354637"/>
          </a:xfrm>
        </p:spPr>
        <p:txBody>
          <a:bodyPr/>
          <a:lstStyle/>
          <a:p>
            <a:pPr eaLnBrk="1" hangingPunct="1">
              <a:lnSpc>
                <a:spcPct val="110000"/>
              </a:lnSpc>
            </a:pPr>
            <a:r>
              <a:rPr lang="en-US" altLang="en-US" dirty="0">
                <a:latin typeface="Times New Roman" panose="02020603050405020304" pitchFamily="18" charset="0"/>
                <a:cs typeface="Times New Roman" panose="02020603050405020304" pitchFamily="18" charset="0"/>
              </a:rPr>
              <a:t>Worst case</a:t>
            </a:r>
          </a:p>
          <a:p>
            <a:pPr lvl="1" eaLnBrk="1" hangingPunct="1">
              <a:lnSpc>
                <a:spcPct val="110000"/>
              </a:lnSpc>
            </a:pPr>
            <a:r>
              <a:rPr lang="en-US" altLang="en-US" dirty="0">
                <a:solidFill>
                  <a:schemeClr val="tx1"/>
                </a:solidFill>
                <a:latin typeface="Times New Roman" panose="02020603050405020304" pitchFamily="18" charset="0"/>
                <a:cs typeface="Times New Roman" panose="02020603050405020304" pitchFamily="18" charset="0"/>
              </a:rPr>
              <a:t>Provides an upper bound on running time</a:t>
            </a:r>
          </a:p>
          <a:p>
            <a:pPr lvl="1" eaLnBrk="1" hangingPunct="1">
              <a:lnSpc>
                <a:spcPct val="110000"/>
              </a:lnSpc>
            </a:pPr>
            <a:r>
              <a:rPr lang="en-US" altLang="en-US" dirty="0">
                <a:solidFill>
                  <a:schemeClr val="tx1"/>
                </a:solidFill>
                <a:latin typeface="Times New Roman" panose="02020603050405020304" pitchFamily="18" charset="0"/>
                <a:cs typeface="Times New Roman" panose="02020603050405020304" pitchFamily="18" charset="0"/>
              </a:rPr>
              <a:t>An absolute </a:t>
            </a:r>
            <a:r>
              <a:rPr lang="en-US" altLang="en-US" b="1" dirty="0">
                <a:solidFill>
                  <a:schemeClr val="tx1"/>
                </a:solidFill>
                <a:latin typeface="Times New Roman" panose="02020603050405020304" pitchFamily="18" charset="0"/>
                <a:cs typeface="Times New Roman" panose="02020603050405020304" pitchFamily="18" charset="0"/>
              </a:rPr>
              <a:t>guarantee</a:t>
            </a:r>
            <a:r>
              <a:rPr lang="en-US" altLang="en-US" dirty="0">
                <a:solidFill>
                  <a:schemeClr val="tx1"/>
                </a:solidFill>
                <a:latin typeface="Times New Roman" panose="02020603050405020304" pitchFamily="18" charset="0"/>
                <a:cs typeface="Times New Roman" panose="02020603050405020304" pitchFamily="18" charset="0"/>
              </a:rPr>
              <a:t> that the algorithm would not run longer, no matter what the inputs are</a:t>
            </a:r>
          </a:p>
          <a:p>
            <a:pPr eaLnBrk="1" hangingPunct="1">
              <a:lnSpc>
                <a:spcPct val="110000"/>
              </a:lnSpc>
            </a:pPr>
            <a:r>
              <a:rPr lang="en-US" altLang="en-US" dirty="0">
                <a:solidFill>
                  <a:schemeClr val="tx1"/>
                </a:solidFill>
                <a:latin typeface="Times New Roman" panose="02020603050405020304" pitchFamily="18" charset="0"/>
                <a:cs typeface="Times New Roman" panose="02020603050405020304" pitchFamily="18" charset="0"/>
              </a:rPr>
              <a:t>Best case</a:t>
            </a:r>
          </a:p>
          <a:p>
            <a:pPr lvl="1" eaLnBrk="1" hangingPunct="1">
              <a:lnSpc>
                <a:spcPct val="110000"/>
              </a:lnSpc>
            </a:pPr>
            <a:r>
              <a:rPr lang="en-US" altLang="en-US" dirty="0">
                <a:solidFill>
                  <a:schemeClr val="tx1"/>
                </a:solidFill>
                <a:latin typeface="Times New Roman" panose="02020603050405020304" pitchFamily="18" charset="0"/>
                <a:cs typeface="Times New Roman" panose="02020603050405020304" pitchFamily="18" charset="0"/>
              </a:rPr>
              <a:t>Provides a lower bound on running time</a:t>
            </a:r>
          </a:p>
          <a:p>
            <a:pPr lvl="1" eaLnBrk="1" hangingPunct="1">
              <a:lnSpc>
                <a:spcPct val="110000"/>
              </a:lnSpc>
            </a:pPr>
            <a:r>
              <a:rPr lang="en-US" altLang="en-US" dirty="0">
                <a:solidFill>
                  <a:schemeClr val="tx1"/>
                </a:solidFill>
                <a:latin typeface="Times New Roman" panose="02020603050405020304" pitchFamily="18" charset="0"/>
                <a:cs typeface="Times New Roman" panose="02020603050405020304" pitchFamily="18" charset="0"/>
              </a:rPr>
              <a:t>Input is the one for which the algorithm runs the fastest</a:t>
            </a:r>
            <a:endParaRPr lang="en-US" altLang="en-US" dirty="0">
              <a:latin typeface="Times New Roman" panose="02020603050405020304" pitchFamily="18" charset="0"/>
              <a:cs typeface="Times New Roman" panose="02020603050405020304" pitchFamily="18" charset="0"/>
            </a:endParaRPr>
          </a:p>
          <a:p>
            <a:pPr eaLnBrk="1" hangingPunct="1">
              <a:lnSpc>
                <a:spcPct val="110000"/>
              </a:lnSpc>
            </a:pPr>
            <a:r>
              <a:rPr lang="en-US" altLang="en-US" dirty="0">
                <a:latin typeface="Times New Roman" panose="02020603050405020304" pitchFamily="18" charset="0"/>
                <a:cs typeface="Times New Roman" panose="02020603050405020304" pitchFamily="18" charset="0"/>
              </a:rPr>
              <a:t>Average case = Expected Value</a:t>
            </a:r>
          </a:p>
          <a:p>
            <a:pPr lvl="1" eaLnBrk="1" hangingPunct="1">
              <a:lnSpc>
                <a:spcPct val="110000"/>
              </a:lnSpc>
            </a:pPr>
            <a:r>
              <a:rPr lang="en-US" altLang="en-US" dirty="0">
                <a:solidFill>
                  <a:schemeClr val="tx1"/>
                </a:solidFill>
                <a:latin typeface="Times New Roman" panose="02020603050405020304" pitchFamily="18" charset="0"/>
                <a:cs typeface="Times New Roman" panose="02020603050405020304" pitchFamily="18" charset="0"/>
              </a:rPr>
              <a:t>Provides a prediction about the running time</a:t>
            </a:r>
          </a:p>
          <a:p>
            <a:pPr lvl="1" eaLnBrk="1" hangingPunct="1">
              <a:lnSpc>
                <a:spcPct val="110000"/>
              </a:lnSpc>
            </a:pPr>
            <a:r>
              <a:rPr lang="en-US" altLang="en-US" dirty="0">
                <a:solidFill>
                  <a:schemeClr val="tx1"/>
                </a:solidFill>
                <a:latin typeface="Times New Roman" panose="02020603050405020304" pitchFamily="18" charset="0"/>
                <a:cs typeface="Times New Roman" panose="02020603050405020304" pitchFamily="18" charset="0"/>
              </a:rPr>
              <a:t>Assumes that the input is random</a:t>
            </a:r>
          </a:p>
          <a:p>
            <a:pPr lvl="1" eaLnBrk="1" hangingPunct="1">
              <a:lnSpc>
                <a:spcPct val="110000"/>
              </a:lnSpc>
              <a:buFontTx/>
              <a:buNone/>
            </a:pPr>
            <a:endParaRPr lang="en-US" altLang="en-US" sz="2000" dirty="0"/>
          </a:p>
        </p:txBody>
      </p:sp>
    </p:spTree>
    <p:extLst>
      <p:ext uri="{BB962C8B-B14F-4D97-AF65-F5344CB8AC3E}">
        <p14:creationId xmlns:p14="http://schemas.microsoft.com/office/powerpoint/2010/main" val="234718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xEl>
                                              <p:pRg st="3" end="3"/>
                                            </p:txEl>
                                          </p:spTgt>
                                        </p:tgtEl>
                                        <p:attrNameLst>
                                          <p:attrName>style.visibility</p:attrName>
                                        </p:attrNameLst>
                                      </p:cBhvr>
                                      <p:to>
                                        <p:strVal val="visible"/>
                                      </p:to>
                                    </p:set>
                                    <p:anim calcmode="lin" valueType="num">
                                      <p:cBhvr additive="base">
                                        <p:cTn id="7"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8">
                                            <p:txEl>
                                              <p:pRg st="4" end="4"/>
                                            </p:txEl>
                                          </p:spTgt>
                                        </p:tgtEl>
                                        <p:attrNameLst>
                                          <p:attrName>style.visibility</p:attrName>
                                        </p:attrNameLst>
                                      </p:cBhvr>
                                      <p:to>
                                        <p:strVal val="visible"/>
                                      </p:to>
                                    </p:set>
                                    <p:anim calcmode="lin" valueType="num">
                                      <p:cBhvr additive="base">
                                        <p:cTn id="11" dur="500" fill="hold"/>
                                        <p:tgtEl>
                                          <p:spTgt spid="614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8">
                                            <p:txEl>
                                              <p:pRg st="5" end="5"/>
                                            </p:txEl>
                                          </p:spTgt>
                                        </p:tgtEl>
                                        <p:attrNameLst>
                                          <p:attrName>style.visibility</p:attrName>
                                        </p:attrNameLst>
                                      </p:cBhvr>
                                      <p:to>
                                        <p:strVal val="visible"/>
                                      </p:to>
                                    </p:set>
                                    <p:anim calcmode="lin" valueType="num">
                                      <p:cBhvr additive="base">
                                        <p:cTn id="15" dur="500" fill="hold"/>
                                        <p:tgtEl>
                                          <p:spTgt spid="614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148">
                                            <p:txEl>
                                              <p:pRg st="6" end="6"/>
                                            </p:txEl>
                                          </p:spTgt>
                                        </p:tgtEl>
                                        <p:attrNameLst>
                                          <p:attrName>style.visibility</p:attrName>
                                        </p:attrNameLst>
                                      </p:cBhvr>
                                      <p:to>
                                        <p:strVal val="visible"/>
                                      </p:to>
                                    </p:set>
                                    <p:anim calcmode="lin" valueType="num">
                                      <p:cBhvr additive="base">
                                        <p:cTn id="21" dur="500" fill="hold"/>
                                        <p:tgtEl>
                                          <p:spTgt spid="6148">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8">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8">
                                            <p:txEl>
                                              <p:pRg st="7" end="7"/>
                                            </p:txEl>
                                          </p:spTgt>
                                        </p:tgtEl>
                                        <p:attrNameLst>
                                          <p:attrName>style.visibility</p:attrName>
                                        </p:attrNameLst>
                                      </p:cBhvr>
                                      <p:to>
                                        <p:strVal val="visible"/>
                                      </p:to>
                                    </p:set>
                                    <p:anim calcmode="lin" valueType="num">
                                      <p:cBhvr additive="base">
                                        <p:cTn id="25" dur="500" fill="hold"/>
                                        <p:tgtEl>
                                          <p:spTgt spid="6148">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8">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8">
                                            <p:txEl>
                                              <p:pRg st="8" end="8"/>
                                            </p:txEl>
                                          </p:spTgt>
                                        </p:tgtEl>
                                        <p:attrNameLst>
                                          <p:attrName>style.visibility</p:attrName>
                                        </p:attrNameLst>
                                      </p:cBhvr>
                                      <p:to>
                                        <p:strVal val="visible"/>
                                      </p:to>
                                    </p:set>
                                    <p:anim calcmode="lin" valueType="num">
                                      <p:cBhvr additive="base">
                                        <p:cTn id="29" dur="500" fill="hold"/>
                                        <p:tgtEl>
                                          <p:spTgt spid="6148">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33E22A3-907F-4B11-A357-9DD1E4E5143D}" type="slidenum">
              <a:rPr lang="en-US" altLang="en-US"/>
              <a:pPr eaLnBrk="1" hangingPunct="1"/>
              <a:t>13</a:t>
            </a:fld>
            <a:endParaRPr lang="en-US" altLang="en-US"/>
          </a:p>
        </p:txBody>
      </p:sp>
      <p:sp>
        <p:nvSpPr>
          <p:cNvPr id="8195" name="Rectangle 2"/>
          <p:cNvSpPr>
            <a:spLocks noGrp="1" noChangeArrowheads="1"/>
          </p:cNvSpPr>
          <p:nvPr>
            <p:ph type="title"/>
          </p:nvPr>
        </p:nvSpPr>
        <p:spPr/>
        <p:txBody>
          <a:bodyPr/>
          <a:lstStyle/>
          <a:p>
            <a:pPr eaLnBrk="1" hangingPunct="1"/>
            <a:r>
              <a:rPr lang="en-US" altLang="en-US" dirty="0"/>
              <a:t>Input Size</a:t>
            </a:r>
          </a:p>
        </p:txBody>
      </p:sp>
      <p:sp>
        <p:nvSpPr>
          <p:cNvPr id="8196" name="Rectangle 3"/>
          <p:cNvSpPr>
            <a:spLocks noGrp="1" noChangeArrowheads="1"/>
          </p:cNvSpPr>
          <p:nvPr>
            <p:ph type="body" idx="1"/>
          </p:nvPr>
        </p:nvSpPr>
        <p:spPr>
          <a:xfrm>
            <a:off x="350838" y="1091608"/>
            <a:ext cx="8229600" cy="5076825"/>
          </a:xfrm>
        </p:spPr>
        <p:txBody>
          <a:bodyPr/>
          <a:lstStyle/>
          <a:p>
            <a:pPr marL="0" indent="0" eaLnBrk="1" hangingPunct="1">
              <a:buNone/>
            </a:pPr>
            <a:r>
              <a:rPr lang="en-US" altLang="en-US" dirty="0">
                <a:latin typeface="Times New Roman" panose="02020603050405020304" pitchFamily="18" charset="0"/>
                <a:cs typeface="Times New Roman" panose="02020603050405020304" pitchFamily="18" charset="0"/>
              </a:rPr>
              <a:t>Express running time as a function of the input size </a:t>
            </a:r>
            <a:r>
              <a:rPr lang="en-US" altLang="en-US" i="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(i.e., </a:t>
            </a:r>
            <a:r>
              <a:rPr lang="en-US" altLang="en-US" dirty="0">
                <a:solidFill>
                  <a:schemeClr val="tx1"/>
                </a:solidFill>
                <a:latin typeface="Times New Roman" panose="02020603050405020304" pitchFamily="18" charset="0"/>
                <a:cs typeface="Times New Roman" panose="02020603050405020304" pitchFamily="18" charset="0"/>
              </a:rPr>
              <a:t>f(n))</a:t>
            </a:r>
            <a:r>
              <a:rPr lang="en-US" altLang="en-US" i="1" dirty="0">
                <a:solidFill>
                  <a:schemeClr val="tx1"/>
                </a:solidFill>
                <a:latin typeface="Times New Roman" panose="02020603050405020304" pitchFamily="18" charset="0"/>
                <a:cs typeface="Times New Roman" panose="02020603050405020304" pitchFamily="18" charset="0"/>
              </a:rPr>
              <a:t>.</a:t>
            </a:r>
            <a:endParaRPr lang="en-US" altLang="en-US" sz="1800" dirty="0">
              <a:solidFill>
                <a:schemeClr val="tx1"/>
              </a:solidFill>
              <a:latin typeface="Times New Roman" panose="02020603050405020304" pitchFamily="18" charset="0"/>
              <a:cs typeface="Times New Roman" panose="02020603050405020304" pitchFamily="18" charset="0"/>
            </a:endParaRPr>
          </a:p>
          <a:p>
            <a:pPr lvl="1" eaLnBrk="1" hangingPunct="1">
              <a:lnSpc>
                <a:spcPct val="150000"/>
              </a:lnSpc>
            </a:pPr>
            <a:r>
              <a:rPr lang="en-US" altLang="en-US" dirty="0">
                <a:solidFill>
                  <a:srgbClr val="0000FF"/>
                </a:solidFill>
                <a:latin typeface="Times New Roman" panose="02020603050405020304" pitchFamily="18" charset="0"/>
                <a:cs typeface="Times New Roman" panose="02020603050405020304" pitchFamily="18" charset="0"/>
              </a:rPr>
              <a:t>size of an array</a:t>
            </a:r>
          </a:p>
          <a:p>
            <a:pPr lvl="1" eaLnBrk="1" hangingPunct="1">
              <a:lnSpc>
                <a:spcPct val="150000"/>
              </a:lnSpc>
            </a:pPr>
            <a:r>
              <a:rPr lang="en-US" altLang="en-US" dirty="0">
                <a:solidFill>
                  <a:srgbClr val="0000FF"/>
                </a:solidFill>
                <a:latin typeface="Times New Roman" panose="02020603050405020304" pitchFamily="18" charset="0"/>
                <a:cs typeface="Times New Roman" panose="02020603050405020304" pitchFamily="18" charset="0"/>
              </a:rPr>
              <a:t># of elements in a matrix</a:t>
            </a:r>
          </a:p>
          <a:p>
            <a:pPr lvl="1" eaLnBrk="1" hangingPunct="1">
              <a:lnSpc>
                <a:spcPct val="150000"/>
              </a:lnSpc>
            </a:pPr>
            <a:r>
              <a:rPr lang="en-US" altLang="en-US" dirty="0">
                <a:solidFill>
                  <a:srgbClr val="0000FF"/>
                </a:solidFill>
                <a:latin typeface="Times New Roman" panose="02020603050405020304" pitchFamily="18" charset="0"/>
                <a:cs typeface="Times New Roman" panose="02020603050405020304" pitchFamily="18" charset="0"/>
              </a:rPr>
              <a:t># of bits in the binary representation of the input</a:t>
            </a:r>
          </a:p>
          <a:p>
            <a:pPr lvl="1" eaLnBrk="1" hangingPunct="1">
              <a:lnSpc>
                <a:spcPct val="150000"/>
              </a:lnSpc>
            </a:pPr>
            <a:r>
              <a:rPr lang="en-US" altLang="en-US" dirty="0">
                <a:solidFill>
                  <a:srgbClr val="0000FF"/>
                </a:solidFill>
                <a:latin typeface="Times New Roman" panose="02020603050405020304" pitchFamily="18" charset="0"/>
                <a:cs typeface="Times New Roman" panose="02020603050405020304" pitchFamily="18" charset="0"/>
              </a:rPr>
              <a:t>vertices and edges in a graph</a:t>
            </a:r>
            <a:endParaRPr lang="en-US" altLang="en-US" sz="2800" dirty="0">
              <a:solidFill>
                <a:srgbClr val="0000FF"/>
              </a:solidFill>
              <a:latin typeface="Times New Roman" panose="02020603050405020304" pitchFamily="18" charset="0"/>
              <a:cs typeface="Times New Roman" panose="02020603050405020304" pitchFamily="18" charset="0"/>
            </a:endParaRPr>
          </a:p>
          <a:p>
            <a:pPr eaLnBrk="1" hangingPunct="1"/>
            <a:endParaRPr lang="en-US" altLang="en-US" sz="3200" dirty="0"/>
          </a:p>
        </p:txBody>
      </p:sp>
    </p:spTree>
    <p:extLst>
      <p:ext uri="{BB962C8B-B14F-4D97-AF65-F5344CB8AC3E}">
        <p14:creationId xmlns:p14="http://schemas.microsoft.com/office/powerpoint/2010/main" val="41151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anim calcmode="lin" valueType="num">
                                      <p:cBhvr additive="base">
                                        <p:cTn id="7"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6">
                                            <p:txEl>
                                              <p:pRg st="2" end="2"/>
                                            </p:txEl>
                                          </p:spTgt>
                                        </p:tgtEl>
                                        <p:attrNameLst>
                                          <p:attrName>style.visibility</p:attrName>
                                        </p:attrNameLst>
                                      </p:cBhvr>
                                      <p:to>
                                        <p:strVal val="visible"/>
                                      </p:to>
                                    </p:set>
                                    <p:anim calcmode="lin" valueType="num">
                                      <p:cBhvr additive="base">
                                        <p:cTn id="11"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6">
                                            <p:txEl>
                                              <p:pRg st="3" end="3"/>
                                            </p:txEl>
                                          </p:spTgt>
                                        </p:tgtEl>
                                        <p:attrNameLst>
                                          <p:attrName>style.visibility</p:attrName>
                                        </p:attrNameLst>
                                      </p:cBhvr>
                                      <p:to>
                                        <p:strVal val="visible"/>
                                      </p:to>
                                    </p:set>
                                    <p:anim calcmode="lin" valueType="num">
                                      <p:cBhvr additive="base">
                                        <p:cTn id="1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6">
                                            <p:txEl>
                                              <p:pRg st="4" end="4"/>
                                            </p:txEl>
                                          </p:spTgt>
                                        </p:tgtEl>
                                        <p:attrNameLst>
                                          <p:attrName>style.visibility</p:attrName>
                                        </p:attrNameLst>
                                      </p:cBhvr>
                                      <p:to>
                                        <p:strVal val="visible"/>
                                      </p:to>
                                    </p:set>
                                    <p:anim calcmode="lin" valueType="num">
                                      <p:cBhvr additive="base">
                                        <p:cTn id="19"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677F80C-27F5-4BD6-8C19-9657273CF6FB}" type="slidenum">
              <a:rPr lang="en-US" altLang="en-US"/>
              <a:pPr eaLnBrk="1" hangingPunct="1"/>
              <a:t>14</a:t>
            </a:fld>
            <a:endParaRPr lang="en-US" altLang="en-US"/>
          </a:p>
        </p:txBody>
      </p:sp>
      <p:sp>
        <p:nvSpPr>
          <p:cNvPr id="11267" name="Rectangle 2"/>
          <p:cNvSpPr>
            <a:spLocks noGrp="1" noChangeArrowheads="1"/>
          </p:cNvSpPr>
          <p:nvPr>
            <p:ph type="title"/>
          </p:nvPr>
        </p:nvSpPr>
        <p:spPr/>
        <p:txBody>
          <a:bodyPr/>
          <a:lstStyle/>
          <a:p>
            <a:pPr eaLnBrk="1" hangingPunct="1"/>
            <a:r>
              <a:rPr lang="en-US" altLang="en-US" dirty="0"/>
              <a:t>Asymptotic Analysis</a:t>
            </a:r>
          </a:p>
        </p:txBody>
      </p:sp>
      <p:sp>
        <p:nvSpPr>
          <p:cNvPr id="11268" name="Rectangle 3"/>
          <p:cNvSpPr>
            <a:spLocks noGrp="1" noChangeArrowheads="1"/>
          </p:cNvSpPr>
          <p:nvPr>
            <p:ph type="body" idx="1"/>
          </p:nvPr>
        </p:nvSpPr>
        <p:spPr/>
        <p:txBody>
          <a:bodyPr/>
          <a:lstStyle/>
          <a:p>
            <a:pPr marL="0" indent="0" eaLnBrk="1" hangingPunct="1">
              <a:buNone/>
            </a:pPr>
            <a:r>
              <a:rPr lang="en-US" altLang="ko-KR" dirty="0">
                <a:latin typeface="Times New Roman" panose="02020603050405020304" pitchFamily="18" charset="0"/>
                <a:ea typeface="Gulim" pitchFamily="34" charset="-127"/>
                <a:cs typeface="Times New Roman" panose="02020603050405020304" pitchFamily="18" charset="0"/>
              </a:rPr>
              <a:t>To compare two algorithms with running times </a:t>
            </a:r>
            <a:r>
              <a:rPr lang="en-US" altLang="ko-KR" i="1" dirty="0">
                <a:latin typeface="Times New Roman" panose="02020603050405020304" pitchFamily="18" charset="0"/>
                <a:ea typeface="Gulim" pitchFamily="34" charset="-127"/>
                <a:cs typeface="Times New Roman" panose="02020603050405020304" pitchFamily="18" charset="0"/>
              </a:rPr>
              <a:t>f(n)</a:t>
            </a:r>
            <a:r>
              <a:rPr lang="en-US" altLang="ko-KR" dirty="0">
                <a:latin typeface="Times New Roman" panose="02020603050405020304" pitchFamily="18" charset="0"/>
                <a:ea typeface="Gulim" pitchFamily="34" charset="-127"/>
                <a:cs typeface="Times New Roman" panose="02020603050405020304" pitchFamily="18" charset="0"/>
              </a:rPr>
              <a:t> and </a:t>
            </a:r>
            <a:r>
              <a:rPr lang="en-US" altLang="ko-KR" i="1" dirty="0">
                <a:latin typeface="Times New Roman" panose="02020603050405020304" pitchFamily="18" charset="0"/>
                <a:ea typeface="Gulim" pitchFamily="34" charset="-127"/>
                <a:cs typeface="Times New Roman" panose="02020603050405020304" pitchFamily="18" charset="0"/>
              </a:rPr>
              <a:t>g(n),</a:t>
            </a:r>
            <a:r>
              <a:rPr lang="en-US" altLang="ko-KR" dirty="0">
                <a:latin typeface="Times New Roman" panose="02020603050405020304" pitchFamily="18" charset="0"/>
                <a:ea typeface="Gulim" pitchFamily="34" charset="-127"/>
                <a:cs typeface="Times New Roman" panose="02020603050405020304" pitchFamily="18" charset="0"/>
              </a:rPr>
              <a:t> we need a </a:t>
            </a:r>
            <a:r>
              <a:rPr lang="en-US" altLang="ko-KR" b="1" dirty="0">
                <a:latin typeface="Times New Roman" panose="02020603050405020304" pitchFamily="18" charset="0"/>
                <a:ea typeface="Gulim" pitchFamily="34" charset="-127"/>
                <a:cs typeface="Times New Roman" panose="02020603050405020304" pitchFamily="18" charset="0"/>
              </a:rPr>
              <a:t>rough measure</a:t>
            </a:r>
            <a:r>
              <a:rPr lang="en-US" altLang="ko-KR" dirty="0">
                <a:latin typeface="Times New Roman" panose="02020603050405020304" pitchFamily="18" charset="0"/>
                <a:ea typeface="Gulim" pitchFamily="34" charset="-127"/>
                <a:cs typeface="Times New Roman" panose="02020603050405020304" pitchFamily="18" charset="0"/>
              </a:rPr>
              <a:t> that characterizes </a:t>
            </a:r>
            <a:r>
              <a:rPr lang="en-US" altLang="ko-KR" b="1" dirty="0">
                <a:latin typeface="Times New Roman" panose="02020603050405020304" pitchFamily="18" charset="0"/>
                <a:ea typeface="Gulim" pitchFamily="34" charset="-127"/>
                <a:cs typeface="Times New Roman" panose="02020603050405020304" pitchFamily="18" charset="0"/>
              </a:rPr>
              <a:t>how fast each function grows.</a:t>
            </a:r>
            <a:endParaRPr lang="en-US" altLang="ko-KR" dirty="0">
              <a:latin typeface="Times New Roman" panose="02020603050405020304" pitchFamily="18" charset="0"/>
              <a:ea typeface="Gulim" pitchFamily="34" charset="-127"/>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Running time of an algorithm as a function of </a:t>
            </a:r>
            <a:r>
              <a:rPr lang="en-US" altLang="en-US" dirty="0">
                <a:solidFill>
                  <a:schemeClr val="tx1"/>
                </a:solidFill>
                <a:latin typeface="Times New Roman" panose="02020603050405020304" pitchFamily="18" charset="0"/>
                <a:cs typeface="Times New Roman" panose="02020603050405020304" pitchFamily="18" charset="0"/>
              </a:rPr>
              <a:t>input size </a:t>
            </a:r>
            <a:r>
              <a:rPr lang="en-US" altLang="en-US" i="1" dirty="0">
                <a:solidFill>
                  <a:schemeClr val="tx1"/>
                </a:solidFill>
                <a:latin typeface="Times New Roman" panose="02020603050405020304" pitchFamily="18" charset="0"/>
                <a:cs typeface="Times New Roman" panose="02020603050405020304" pitchFamily="18" charset="0"/>
              </a:rPr>
              <a:t>n</a:t>
            </a:r>
            <a:r>
              <a:rPr lang="en-US" altLang="en-US" b="1" dirty="0">
                <a:solidFill>
                  <a:srgbClr val="CC0000"/>
                </a:solidFill>
                <a:latin typeface="Times New Roman" panose="02020603050405020304" pitchFamily="18" charset="0"/>
                <a:cs typeface="Times New Roman" panose="02020603050405020304" pitchFamily="18" charset="0"/>
              </a:rPr>
              <a:t> </a:t>
            </a:r>
            <a:r>
              <a:rPr lang="en-US" altLang="en-US" b="1" dirty="0">
                <a:solidFill>
                  <a:srgbClr val="0000FF"/>
                </a:solidFill>
                <a:latin typeface="Times New Roman" panose="02020603050405020304" pitchFamily="18" charset="0"/>
                <a:cs typeface="Times New Roman" panose="02020603050405020304" pitchFamily="18" charset="0"/>
              </a:rPr>
              <a:t>for large </a:t>
            </a:r>
            <a:r>
              <a:rPr lang="en-US" altLang="en-US" b="1" i="1" dirty="0">
                <a:solidFill>
                  <a:srgbClr val="0000FF"/>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a:t>
            </a:r>
          </a:p>
          <a:p>
            <a:pPr eaLnBrk="1" hangingPunct="1"/>
            <a:r>
              <a:rPr lang="en-US" altLang="ko-KR" dirty="0">
                <a:latin typeface="Times New Roman" panose="02020603050405020304" pitchFamily="18" charset="0"/>
                <a:ea typeface="Gulim" pitchFamily="34" charset="-127"/>
                <a:cs typeface="Times New Roman" panose="02020603050405020304" pitchFamily="18" charset="0"/>
              </a:rPr>
              <a:t>Compare functions in the limit, that is, </a:t>
            </a:r>
            <a:r>
              <a:rPr lang="en-US" altLang="ko-KR" b="1" dirty="0">
                <a:latin typeface="Times New Roman" panose="02020603050405020304" pitchFamily="18" charset="0"/>
                <a:ea typeface="Gulim" pitchFamily="34" charset="-127"/>
                <a:cs typeface="Times New Roman" panose="02020603050405020304" pitchFamily="18" charset="0"/>
              </a:rPr>
              <a:t>asymptotically! </a:t>
            </a:r>
            <a:r>
              <a:rPr lang="en-US" altLang="ko-KR" sz="2800" dirty="0">
                <a:latin typeface="Times New Roman" panose="02020603050405020304" pitchFamily="18" charset="0"/>
                <a:ea typeface="Gulim" pitchFamily="34" charset="-127"/>
                <a:cs typeface="Times New Roman" panose="02020603050405020304" pitchFamily="18" charset="0"/>
              </a:rPr>
              <a:t>(i.e., for large values of </a:t>
            </a:r>
            <a:r>
              <a:rPr lang="en-US" altLang="ko-KR" sz="2800" i="1" dirty="0">
                <a:latin typeface="Times New Roman" panose="02020603050405020304" pitchFamily="18" charset="0"/>
                <a:ea typeface="Gulim" pitchFamily="34" charset="-127"/>
                <a:cs typeface="Times New Roman" panose="02020603050405020304" pitchFamily="18" charset="0"/>
              </a:rPr>
              <a:t>n</a:t>
            </a:r>
            <a:r>
              <a:rPr lang="en-US" altLang="ko-KR" sz="2800" dirty="0">
                <a:latin typeface="Times New Roman" panose="02020603050405020304" pitchFamily="18" charset="0"/>
                <a:ea typeface="Gulim" pitchFamily="34" charset="-127"/>
                <a:cs typeface="Times New Roman" panose="02020603050405020304" pitchFamily="18" charset="0"/>
              </a:rPr>
              <a:t>)</a:t>
            </a:r>
          </a:p>
          <a:p>
            <a:pPr eaLnBrk="1" hangingPunct="1"/>
            <a:r>
              <a:rPr lang="en-US" altLang="ko-KR" dirty="0">
                <a:latin typeface="Times New Roman" panose="02020603050405020304" pitchFamily="18" charset="0"/>
                <a:ea typeface="Gulim" pitchFamily="34" charset="-127"/>
                <a:cs typeface="Times New Roman" panose="02020603050405020304" pitchFamily="18" charset="0"/>
              </a:rPr>
              <a:t>Worst Case Analysis</a:t>
            </a:r>
          </a:p>
          <a:p>
            <a:pPr eaLnBrk="1" hangingPunct="1"/>
            <a:endParaRPr lang="en-US" altLang="ko-KR" dirty="0">
              <a:ea typeface="Gulim" pitchFamily="34" charset="-127"/>
            </a:endParaRPr>
          </a:p>
          <a:p>
            <a:pPr eaLnBrk="1" hangingPunct="1"/>
            <a:endParaRPr lang="en-US" altLang="en-US" dirty="0"/>
          </a:p>
        </p:txBody>
      </p:sp>
    </p:spTree>
    <p:extLst>
      <p:ext uri="{BB962C8B-B14F-4D97-AF65-F5344CB8AC3E}">
        <p14:creationId xmlns:p14="http://schemas.microsoft.com/office/powerpoint/2010/main" val="110234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 calcmode="lin" valueType="num">
                                      <p:cBhvr additive="base">
                                        <p:cTn id="7"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pRg st="2" end="2"/>
                                            </p:txEl>
                                          </p:spTgt>
                                        </p:tgtEl>
                                        <p:attrNameLst>
                                          <p:attrName>style.visibility</p:attrName>
                                        </p:attrNameLst>
                                      </p:cBhvr>
                                      <p:to>
                                        <p:strVal val="visible"/>
                                      </p:to>
                                    </p:set>
                                    <p:anim calcmode="lin" valueType="num">
                                      <p:cBhvr additive="base">
                                        <p:cTn id="13"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pRg st="3" end="3"/>
                                            </p:txEl>
                                          </p:spTgt>
                                        </p:tgtEl>
                                        <p:attrNameLst>
                                          <p:attrName>style.visibility</p:attrName>
                                        </p:attrNameLst>
                                      </p:cBhvr>
                                      <p:to>
                                        <p:strVal val="visible"/>
                                      </p:to>
                                    </p:set>
                                    <p:anim calcmode="lin" valueType="num">
                                      <p:cBhvr additive="base">
                                        <p:cTn id="19"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vs Algorithms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 any given problem there are potentially many different types of algorithms to solve it.</a:t>
            </a:r>
          </a:p>
          <a:p>
            <a:r>
              <a:rPr lang="en-US" dirty="0">
                <a:latin typeface="Times New Roman" panose="02020603050405020304" pitchFamily="18" charset="0"/>
                <a:cs typeface="Times New Roman" panose="02020603050405020304" pitchFamily="18" charset="0"/>
              </a:rPr>
              <a:t>Problem: Sorting a list of integers</a:t>
            </a:r>
          </a:p>
          <a:p>
            <a:r>
              <a:rPr lang="en-US" dirty="0">
                <a:latin typeface="Times New Roman" panose="02020603050405020304" pitchFamily="18" charset="0"/>
                <a:cs typeface="Times New Roman" panose="02020603050405020304" pitchFamily="18" charset="0"/>
              </a:rPr>
              <a:t>Algorithms: Insertion Sort, Merge Sort, Naive Sort</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15</a:t>
            </a:fld>
            <a:endParaRPr lang="en-US" altLang="en-US"/>
          </a:p>
        </p:txBody>
      </p:sp>
    </p:spTree>
    <p:extLst>
      <p:ext uri="{BB962C8B-B14F-4D97-AF65-F5344CB8AC3E}">
        <p14:creationId xmlns:p14="http://schemas.microsoft.com/office/powerpoint/2010/main" val="330437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Question</a:t>
            </a:r>
          </a:p>
        </p:txBody>
      </p:sp>
      <p:sp>
        <p:nvSpPr>
          <p:cNvPr id="3" name="Content Placeholder 2"/>
          <p:cNvSpPr>
            <a:spLocks noGrp="1"/>
          </p:cNvSpPr>
          <p:nvPr>
            <p:ph idx="1"/>
          </p:nvPr>
        </p:nvSpPr>
        <p:spPr/>
        <p:txBody>
          <a:bodyPr/>
          <a:lstStyle/>
          <a:p>
            <a:pPr marL="0" indent="0">
              <a:buNone/>
            </a:pPr>
            <a:r>
              <a:rPr lang="en-US" dirty="0"/>
              <a:t>If n is the size the list to be sorted, the running time of Merge Sort is </a:t>
            </a:r>
          </a:p>
          <a:p>
            <a:pPr marL="0" indent="0">
              <a:buNone/>
            </a:pPr>
            <a:r>
              <a:rPr lang="en-US" dirty="0"/>
              <a:t>a)  O(n</a:t>
            </a:r>
            <a:r>
              <a:rPr lang="en-US" baseline="30000" dirty="0"/>
              <a:t>2</a:t>
            </a:r>
            <a:r>
              <a:rPr lang="en-US" dirty="0"/>
              <a:t>) – Clap</a:t>
            </a:r>
          </a:p>
          <a:p>
            <a:pPr marL="0" indent="0">
              <a:buNone/>
            </a:pPr>
            <a:endParaRPr lang="en-US" dirty="0"/>
          </a:p>
          <a:p>
            <a:pPr marL="514350" indent="-514350">
              <a:buAutoNum type="alphaLcParenR" startAt="2"/>
            </a:pPr>
            <a:r>
              <a:rPr lang="en-US" dirty="0"/>
              <a:t>O(</a:t>
            </a:r>
            <a:r>
              <a:rPr lang="en-US" dirty="0" err="1"/>
              <a:t>nlogn</a:t>
            </a:r>
            <a:r>
              <a:rPr lang="en-US" dirty="0"/>
              <a:t>) – Stand</a:t>
            </a:r>
          </a:p>
          <a:p>
            <a:pPr marL="514350" indent="-514350">
              <a:buAutoNum type="alphaLcParenR" startAt="2"/>
            </a:pPr>
            <a:endParaRPr lang="en-US" dirty="0"/>
          </a:p>
          <a:p>
            <a:pPr marL="514350" indent="-514350">
              <a:buAutoNum type="alphaLcParenR" startAt="2"/>
            </a:pPr>
            <a:r>
              <a:rPr lang="en-US" dirty="0"/>
              <a:t>Both a) and b) - Stomp</a:t>
            </a:r>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16</a:t>
            </a:fld>
            <a:endParaRPr lang="en-US" altLang="en-US"/>
          </a:p>
        </p:txBody>
      </p:sp>
    </p:spTree>
    <p:extLst>
      <p:ext uri="{BB962C8B-B14F-4D97-AF65-F5344CB8AC3E}">
        <p14:creationId xmlns:p14="http://schemas.microsoft.com/office/powerpoint/2010/main" val="198484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Question</a:t>
            </a:r>
          </a:p>
        </p:txBody>
      </p:sp>
      <p:sp>
        <p:nvSpPr>
          <p:cNvPr id="3" name="Content Placeholder 2"/>
          <p:cNvSpPr>
            <a:spLocks noGrp="1"/>
          </p:cNvSpPr>
          <p:nvPr>
            <p:ph idx="1"/>
          </p:nvPr>
        </p:nvSpPr>
        <p:spPr/>
        <p:txBody>
          <a:bodyPr/>
          <a:lstStyle/>
          <a:p>
            <a:pPr marL="0" indent="0">
              <a:buNone/>
            </a:pPr>
            <a:r>
              <a:rPr lang="en-US" dirty="0"/>
              <a:t>If n is the size the list to be sorted, the running time of Merge Sort is </a:t>
            </a:r>
          </a:p>
          <a:p>
            <a:pPr marL="0" indent="0">
              <a:buNone/>
            </a:pPr>
            <a:r>
              <a:rPr lang="en-US" dirty="0"/>
              <a:t>a)  </a:t>
            </a:r>
            <a:r>
              <a:rPr lang="en-US" dirty="0">
                <a:sym typeface="Symbol" panose="05050102010706020507" pitchFamily="18" charset="2"/>
              </a:rPr>
              <a:t></a:t>
            </a:r>
            <a:r>
              <a:rPr lang="en-US" dirty="0"/>
              <a:t>(n</a:t>
            </a:r>
            <a:r>
              <a:rPr lang="en-US" baseline="30000" dirty="0"/>
              <a:t>2</a:t>
            </a:r>
            <a:r>
              <a:rPr lang="en-US" dirty="0"/>
              <a:t>) – Clap</a:t>
            </a:r>
          </a:p>
          <a:p>
            <a:pPr marL="0" indent="0">
              <a:buNone/>
            </a:pPr>
            <a:endParaRPr lang="en-US" dirty="0"/>
          </a:p>
          <a:p>
            <a:pPr marL="514350" indent="-514350">
              <a:buAutoNum type="alphaLcParenR" startAt="2"/>
            </a:pPr>
            <a:r>
              <a:rPr lang="en-US" dirty="0">
                <a:sym typeface="Symbol" panose="05050102010706020507" pitchFamily="18" charset="2"/>
              </a:rPr>
              <a:t></a:t>
            </a:r>
            <a:r>
              <a:rPr lang="en-US" dirty="0"/>
              <a:t>(</a:t>
            </a:r>
            <a:r>
              <a:rPr lang="en-US" dirty="0" err="1"/>
              <a:t>nlogn</a:t>
            </a:r>
            <a:r>
              <a:rPr lang="en-US" dirty="0"/>
              <a:t>) – Stand</a:t>
            </a:r>
          </a:p>
          <a:p>
            <a:pPr marL="514350" indent="-514350">
              <a:buAutoNum type="alphaLcParenR" startAt="2"/>
            </a:pPr>
            <a:endParaRPr lang="en-US" dirty="0"/>
          </a:p>
          <a:p>
            <a:pPr marL="514350" indent="-514350">
              <a:buAutoNum type="alphaLcParenR" startAt="2"/>
            </a:pPr>
            <a:r>
              <a:rPr lang="en-US" dirty="0"/>
              <a:t>Both a) and b) - Stomp</a:t>
            </a:r>
          </a:p>
          <a:p>
            <a:endParaRPr lang="en-US" dirty="0"/>
          </a:p>
          <a:p>
            <a:endParaRPr lang="en-US" dirty="0"/>
          </a:p>
          <a:p>
            <a:r>
              <a:rPr lang="en-US" sz="2400" i="1" dirty="0">
                <a:latin typeface="Times New Roman" panose="02020603050405020304" pitchFamily="18" charset="0"/>
                <a:cs typeface="Times New Roman" panose="02020603050405020304" pitchFamily="18" charset="0"/>
                <a:sym typeface="Symbol" panose="05050102010706020507" pitchFamily="18" charset="2"/>
              </a:rPr>
              <a:t>Note:  is a “tight” bound</a:t>
            </a:r>
            <a:endParaRPr lang="en-US" sz="2400" i="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17</a:t>
            </a:fld>
            <a:endParaRPr lang="en-US" altLang="en-US"/>
          </a:p>
        </p:txBody>
      </p:sp>
    </p:spTree>
    <p:extLst>
      <p:ext uri="{BB962C8B-B14F-4D97-AF65-F5344CB8AC3E}">
        <p14:creationId xmlns:p14="http://schemas.microsoft.com/office/powerpoint/2010/main" val="215644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Question</a:t>
            </a:r>
          </a:p>
        </p:txBody>
      </p:sp>
      <p:sp>
        <p:nvSpPr>
          <p:cNvPr id="3" name="Content Placeholder 2"/>
          <p:cNvSpPr>
            <a:spLocks noGrp="1"/>
          </p:cNvSpPr>
          <p:nvPr>
            <p:ph idx="1"/>
          </p:nvPr>
        </p:nvSpPr>
        <p:spPr/>
        <p:txBody>
          <a:bodyPr/>
          <a:lstStyle/>
          <a:p>
            <a:pPr marL="0" indent="0">
              <a:buNone/>
            </a:pPr>
            <a:r>
              <a:rPr lang="en-US" dirty="0"/>
              <a:t>If n is the size the list to be sorted, the running time of Insertion Sort is </a:t>
            </a:r>
          </a:p>
          <a:p>
            <a:pPr marL="0" indent="0">
              <a:buNone/>
            </a:pPr>
            <a:r>
              <a:rPr lang="en-US" dirty="0"/>
              <a:t>a)  O(n</a:t>
            </a:r>
            <a:r>
              <a:rPr lang="en-US" baseline="30000" dirty="0"/>
              <a:t>2</a:t>
            </a:r>
            <a:r>
              <a:rPr lang="en-US" dirty="0"/>
              <a:t>) – Clap</a:t>
            </a:r>
          </a:p>
          <a:p>
            <a:pPr marL="0" indent="0">
              <a:buNone/>
            </a:pPr>
            <a:endParaRPr lang="en-US" dirty="0"/>
          </a:p>
          <a:p>
            <a:pPr marL="514350" indent="-514350">
              <a:buAutoNum type="alphaLcParenR" startAt="2"/>
            </a:pPr>
            <a:r>
              <a:rPr lang="en-US" dirty="0"/>
              <a:t>O(</a:t>
            </a:r>
            <a:r>
              <a:rPr lang="en-US" dirty="0" err="1"/>
              <a:t>nlogn</a:t>
            </a:r>
            <a:r>
              <a:rPr lang="en-US" dirty="0"/>
              <a:t>) – Stand</a:t>
            </a:r>
          </a:p>
          <a:p>
            <a:pPr marL="514350" indent="-514350">
              <a:buAutoNum type="alphaLcParenR" startAt="2"/>
            </a:pPr>
            <a:endParaRPr lang="en-US" dirty="0"/>
          </a:p>
          <a:p>
            <a:pPr marL="514350" indent="-514350">
              <a:buAutoNum type="alphaLcParenR" startAt="2"/>
            </a:pPr>
            <a:r>
              <a:rPr lang="en-US" dirty="0"/>
              <a:t>Both a) and b) - Stomp</a:t>
            </a:r>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18</a:t>
            </a:fld>
            <a:endParaRPr lang="en-US" altLang="en-US"/>
          </a:p>
        </p:txBody>
      </p:sp>
    </p:spTree>
    <p:extLst>
      <p:ext uri="{BB962C8B-B14F-4D97-AF65-F5344CB8AC3E}">
        <p14:creationId xmlns:p14="http://schemas.microsoft.com/office/powerpoint/2010/main" val="4179401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vs Algorithms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 any given problem there are potentially many different types of algorithms to solve it.</a:t>
            </a:r>
          </a:p>
          <a:p>
            <a:r>
              <a:rPr lang="en-US" dirty="0">
                <a:latin typeface="Times New Roman" panose="02020603050405020304" pitchFamily="18" charset="0"/>
                <a:cs typeface="Times New Roman" panose="02020603050405020304" pitchFamily="18" charset="0"/>
              </a:rPr>
              <a:t>Problem: Sorting a list of integers</a:t>
            </a:r>
          </a:p>
          <a:p>
            <a:r>
              <a:rPr lang="en-US" dirty="0">
                <a:latin typeface="Times New Roman" panose="02020603050405020304" pitchFamily="18" charset="0"/>
                <a:cs typeface="Times New Roman" panose="02020603050405020304" pitchFamily="18" charset="0"/>
              </a:rPr>
              <a:t>Algorithms: Insertion Sort, Merge Sort, Naive Sort</a:t>
            </a:r>
          </a:p>
          <a:p>
            <a:r>
              <a:rPr lang="en-US" dirty="0">
                <a:latin typeface="Times New Roman" panose="02020603050405020304" pitchFamily="18" charset="0"/>
                <a:cs typeface="Times New Roman" panose="02020603050405020304" pitchFamily="18" charset="0"/>
              </a:rPr>
              <a:t>Running time </a:t>
            </a:r>
          </a:p>
          <a:p>
            <a:pPr lvl="1"/>
            <a:r>
              <a:rPr lang="en-US" dirty="0">
                <a:solidFill>
                  <a:schemeClr val="tx1"/>
                </a:solidFill>
                <a:latin typeface="Times New Roman" panose="02020603050405020304" pitchFamily="18" charset="0"/>
                <a:cs typeface="Times New Roman" panose="02020603050405020304" pitchFamily="18" charset="0"/>
              </a:rPr>
              <a:t>Insertion Sort is  O(n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a:solidFill>
                  <a:schemeClr val="tx1"/>
                </a:solidFill>
                <a:latin typeface="Times New Roman" panose="02020603050405020304" pitchFamily="18" charset="0"/>
                <a:cs typeface="Times New Roman" panose="02020603050405020304" pitchFamily="18" charset="0"/>
              </a:rPr>
              <a:t>Merge Sort is O(</a:t>
            </a:r>
            <a:r>
              <a:rPr lang="en-US" dirty="0" err="1">
                <a:solidFill>
                  <a:schemeClr val="tx1"/>
                </a:solidFill>
                <a:latin typeface="Times New Roman" panose="02020603050405020304" pitchFamily="18" charset="0"/>
                <a:cs typeface="Times New Roman" panose="02020603050405020304" pitchFamily="18" charset="0"/>
              </a:rPr>
              <a:t>nlgn</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a:solidFill>
                  <a:schemeClr val="tx1"/>
                </a:solidFill>
                <a:latin typeface="Times New Roman" panose="02020603050405020304" pitchFamily="18" charset="0"/>
                <a:cs typeface="Times New Roman" panose="02020603050405020304" pitchFamily="18" charset="0"/>
              </a:rPr>
              <a:t>Naive Sort is O(n</a:t>
            </a:r>
            <a:r>
              <a:rPr lang="en-US" baseline="30000" dirty="0">
                <a:solidFill>
                  <a:schemeClr val="tx1"/>
                </a:solidFill>
                <a:latin typeface="Times New Roman" panose="02020603050405020304" pitchFamily="18" charset="0"/>
                <a:cs typeface="Times New Roman" panose="02020603050405020304" pitchFamily="18" charset="0"/>
              </a:rPr>
              <a:t>3</a:t>
            </a:r>
            <a:r>
              <a:rPr lang="en-US"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19</a:t>
            </a:fld>
            <a:endParaRPr lang="en-US"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976" y="3294006"/>
            <a:ext cx="5437908" cy="3563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0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42"/>
                                        </p:tgtEl>
                                        <p:attrNameLst>
                                          <p:attrName>style.visibility</p:attrName>
                                        </p:attrNameLst>
                                      </p:cBhvr>
                                      <p:to>
                                        <p:strVal val="visible"/>
                                      </p:to>
                                    </p:set>
                                    <p:animEffect transition="in" filter="fade">
                                      <p:cBhvr>
                                        <p:cTn id="3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Evaluation</a:t>
            </a:r>
          </a:p>
        </p:txBody>
      </p:sp>
      <p:sp>
        <p:nvSpPr>
          <p:cNvPr id="3" name="Content Placeholder 2"/>
          <p:cNvSpPr>
            <a:spLocks noGrp="1"/>
          </p:cNvSpPr>
          <p:nvPr>
            <p:ph idx="1"/>
          </p:nvPr>
        </p:nvSpPr>
        <p:spPr>
          <a:xfrm>
            <a:off x="350838" y="1214438"/>
            <a:ext cx="8229600" cy="3500437"/>
          </a:xfrm>
        </p:spPr>
        <p:txBody>
          <a:bodyPr/>
          <a:lstStyle/>
          <a:p>
            <a:pPr marL="0" indent="0">
              <a:buNone/>
            </a:pPr>
            <a:r>
              <a:rPr lang="en-US" dirty="0"/>
              <a:t>Homework		-------------------------------  50%</a:t>
            </a:r>
          </a:p>
          <a:p>
            <a:pPr marL="0" indent="0">
              <a:buNone/>
            </a:pPr>
            <a:r>
              <a:rPr lang="en-CA" dirty="0"/>
              <a:t>Quizzes		</a:t>
            </a:r>
            <a:r>
              <a:rPr lang="en-US" dirty="0"/>
              <a:t>-------------------------------  15%</a:t>
            </a:r>
          </a:p>
          <a:p>
            <a:pPr marL="0" indent="0">
              <a:buNone/>
            </a:pPr>
            <a:r>
              <a:rPr lang="en-US" dirty="0"/>
              <a:t>Midterm Exam	-------------------------------  15% </a:t>
            </a:r>
          </a:p>
          <a:p>
            <a:pPr marL="0" indent="0">
              <a:buNone/>
            </a:pPr>
            <a:r>
              <a:rPr lang="en-US" dirty="0"/>
              <a:t>Final Exam		-------------------------------- 20%</a:t>
            </a:r>
          </a:p>
          <a:p>
            <a:pPr marL="0" indent="0">
              <a:buNone/>
            </a:pPr>
            <a:r>
              <a:rPr lang="en-US" b="1" dirty="0"/>
              <a:t>TOTAL 		-------------------------------- 100%</a:t>
            </a:r>
          </a:p>
          <a:p>
            <a:pPr marL="0" indent="0">
              <a:buNone/>
            </a:pPr>
            <a:endParaRPr lang="en-CA" sz="2400" dirty="0"/>
          </a:p>
          <a:p>
            <a:pPr marL="0" indent="0">
              <a:buNone/>
            </a:pPr>
            <a:r>
              <a:rPr lang="en-CA" sz="2400" dirty="0"/>
              <a:t>HW Discussions	</a:t>
            </a:r>
            <a:r>
              <a:rPr lang="en-US" sz="2400" dirty="0"/>
              <a:t>--------------------------------  5% (extra)</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2</a:t>
            </a:fld>
            <a:endParaRPr lang="en-US" altLang="en-US"/>
          </a:p>
        </p:txBody>
      </p:sp>
    </p:spTree>
    <p:extLst>
      <p:ext uri="{BB962C8B-B14F-4D97-AF65-F5344CB8AC3E}">
        <p14:creationId xmlns:p14="http://schemas.microsoft.com/office/powerpoint/2010/main" val="192250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z="3600" dirty="0"/>
              <a:t>Formally </a:t>
            </a:r>
            <a:r>
              <a:rPr lang="en-US" altLang="en-US" sz="3600" dirty="0" err="1"/>
              <a:t>DefineThe</a:t>
            </a:r>
            <a:r>
              <a:rPr lang="en-US" altLang="en-US" sz="3600" dirty="0"/>
              <a:t> Problem of Sorting</a:t>
            </a:r>
          </a:p>
        </p:txBody>
      </p:sp>
      <p:sp>
        <p:nvSpPr>
          <p:cNvPr id="10251" name="Text Box 11"/>
          <p:cNvSpPr txBox="1">
            <a:spLocks noChangeArrowheads="1"/>
          </p:cNvSpPr>
          <p:nvPr/>
        </p:nvSpPr>
        <p:spPr bwMode="auto">
          <a:xfrm>
            <a:off x="761999" y="1277938"/>
            <a:ext cx="7478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dirty="0">
                <a:solidFill>
                  <a:srgbClr val="CC0000"/>
                </a:solidFill>
                <a:latin typeface="Times New Roman" pitchFamily="18" charset="0"/>
              </a:rPr>
              <a:t>Input:</a:t>
            </a:r>
            <a:r>
              <a:rPr lang="en-US" altLang="en-US" sz="3200" dirty="0">
                <a:solidFill>
                  <a:srgbClr val="000000"/>
                </a:solidFill>
                <a:latin typeface="Times New Roman" pitchFamily="18" charset="0"/>
              </a:rPr>
              <a:t> sequence  </a:t>
            </a:r>
            <a:r>
              <a:rPr lang="en-US" altLang="en-US" sz="3200" dirty="0">
                <a:solidFill>
                  <a:srgbClr val="009999"/>
                </a:solidFill>
                <a:latin typeface="Symbol" pitchFamily="18" charset="2"/>
              </a:rPr>
              <a:t>á</a:t>
            </a:r>
            <a:r>
              <a:rPr lang="en-US" altLang="en-US" sz="3200" i="1" dirty="0">
                <a:solidFill>
                  <a:srgbClr val="009999"/>
                </a:solidFill>
                <a:latin typeface="Times New Roman" pitchFamily="18" charset="0"/>
              </a:rPr>
              <a:t>a</a:t>
            </a:r>
            <a:r>
              <a:rPr lang="en-US" altLang="en-US" sz="3200" baseline="-25000" dirty="0">
                <a:solidFill>
                  <a:srgbClr val="009999"/>
                </a:solidFill>
                <a:latin typeface="Times New Roman" pitchFamily="18" charset="0"/>
              </a:rPr>
              <a:t>1</a:t>
            </a:r>
            <a:r>
              <a:rPr lang="en-US" altLang="en-US" sz="3200" dirty="0">
                <a:solidFill>
                  <a:srgbClr val="009999"/>
                </a:solidFill>
                <a:latin typeface="Times New Roman" pitchFamily="18" charset="0"/>
              </a:rPr>
              <a:t>, </a:t>
            </a:r>
            <a:r>
              <a:rPr lang="en-US" altLang="en-US" sz="3200" i="1" dirty="0">
                <a:solidFill>
                  <a:srgbClr val="009999"/>
                </a:solidFill>
                <a:latin typeface="Times New Roman" pitchFamily="18" charset="0"/>
              </a:rPr>
              <a:t>a</a:t>
            </a:r>
            <a:r>
              <a:rPr lang="en-US" altLang="en-US" sz="3200" baseline="-25000" dirty="0">
                <a:solidFill>
                  <a:srgbClr val="009999"/>
                </a:solidFill>
                <a:latin typeface="Times New Roman" pitchFamily="18" charset="0"/>
              </a:rPr>
              <a:t>2</a:t>
            </a:r>
            <a:r>
              <a:rPr lang="en-US" altLang="en-US" sz="3200" dirty="0">
                <a:solidFill>
                  <a:srgbClr val="009999"/>
                </a:solidFill>
                <a:latin typeface="Times New Roman" pitchFamily="18" charset="0"/>
              </a:rPr>
              <a:t>, …, </a:t>
            </a:r>
            <a:r>
              <a:rPr lang="en-US" altLang="en-US" sz="3200" i="1" dirty="0" err="1">
                <a:solidFill>
                  <a:srgbClr val="009999"/>
                </a:solidFill>
                <a:latin typeface="Times New Roman" pitchFamily="18" charset="0"/>
              </a:rPr>
              <a:t>a</a:t>
            </a:r>
            <a:r>
              <a:rPr lang="en-US" altLang="en-US" sz="3200" i="1" baseline="-25000" dirty="0" err="1">
                <a:solidFill>
                  <a:srgbClr val="009999"/>
                </a:solidFill>
                <a:latin typeface="Times New Roman" pitchFamily="18" charset="0"/>
              </a:rPr>
              <a:t>n</a:t>
            </a:r>
            <a:r>
              <a:rPr lang="en-US" altLang="en-US" sz="3200" dirty="0" err="1">
                <a:solidFill>
                  <a:srgbClr val="009999"/>
                </a:solidFill>
                <a:latin typeface="Symbol" pitchFamily="18" charset="2"/>
              </a:rPr>
              <a:t>ñ</a:t>
            </a:r>
            <a:r>
              <a:rPr lang="en-US" altLang="en-US" sz="3200" dirty="0">
                <a:solidFill>
                  <a:srgbClr val="000000"/>
                </a:solidFill>
                <a:latin typeface="Times New Roman" pitchFamily="18" charset="0"/>
              </a:rPr>
              <a:t>  of numbers.</a:t>
            </a:r>
          </a:p>
        </p:txBody>
      </p:sp>
      <p:sp>
        <p:nvSpPr>
          <p:cNvPr id="10269" name="Text Box 29"/>
          <p:cNvSpPr txBox="1">
            <a:spLocks noChangeArrowheads="1"/>
          </p:cNvSpPr>
          <p:nvPr/>
        </p:nvSpPr>
        <p:spPr bwMode="auto">
          <a:xfrm>
            <a:off x="2408238" y="3706812"/>
            <a:ext cx="185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rgbClr val="000000"/>
                </a:solidFill>
                <a:latin typeface="Times New Roman" pitchFamily="18" charset="0"/>
              </a:rPr>
              <a:t>Example:</a:t>
            </a:r>
          </a:p>
        </p:txBody>
      </p:sp>
      <p:sp>
        <p:nvSpPr>
          <p:cNvPr id="10270" name="Rectangle 30"/>
          <p:cNvSpPr>
            <a:spLocks noChangeArrowheads="1"/>
          </p:cNvSpPr>
          <p:nvPr/>
        </p:nvSpPr>
        <p:spPr bwMode="auto">
          <a:xfrm>
            <a:off x="2805113" y="4297362"/>
            <a:ext cx="368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CC0000"/>
                </a:solidFill>
                <a:latin typeface="Times New Roman" pitchFamily="18" charset="0"/>
              </a:rPr>
              <a:t>Input:</a:t>
            </a:r>
            <a:r>
              <a:rPr lang="en-US" altLang="en-US" sz="3200">
                <a:solidFill>
                  <a:srgbClr val="000000"/>
                </a:solidFill>
                <a:latin typeface="Times New Roman" pitchFamily="18" charset="0"/>
              </a:rPr>
              <a:t>  </a:t>
            </a:r>
            <a:r>
              <a:rPr lang="en-US" altLang="en-US" sz="3200">
                <a:solidFill>
                  <a:srgbClr val="009999"/>
                </a:solidFill>
                <a:latin typeface="Times New Roman" pitchFamily="18" charset="0"/>
              </a:rPr>
              <a:t>8  2  4  9  3  6</a:t>
            </a:r>
            <a:endParaRPr lang="en-US" altLang="en-US" sz="3200" b="1" i="1">
              <a:solidFill>
                <a:srgbClr val="009999"/>
              </a:solidFill>
              <a:latin typeface="Times New Roman" pitchFamily="18" charset="0"/>
            </a:endParaRPr>
          </a:p>
        </p:txBody>
      </p:sp>
      <p:sp>
        <p:nvSpPr>
          <p:cNvPr id="10271" name="Rectangle 31"/>
          <p:cNvSpPr>
            <a:spLocks noChangeArrowheads="1"/>
          </p:cNvSpPr>
          <p:nvPr/>
        </p:nvSpPr>
        <p:spPr bwMode="auto">
          <a:xfrm>
            <a:off x="2805113" y="4983162"/>
            <a:ext cx="3930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CC0000"/>
                </a:solidFill>
                <a:latin typeface="Times New Roman" pitchFamily="18" charset="0"/>
              </a:rPr>
              <a:t>Output:</a:t>
            </a:r>
            <a:r>
              <a:rPr lang="en-US" altLang="en-US" sz="3200">
                <a:solidFill>
                  <a:srgbClr val="000000"/>
                </a:solidFill>
                <a:latin typeface="Times New Roman" pitchFamily="18" charset="0"/>
              </a:rPr>
              <a:t>  </a:t>
            </a:r>
            <a:r>
              <a:rPr lang="en-US" altLang="en-US" sz="3200">
                <a:solidFill>
                  <a:srgbClr val="009999"/>
                </a:solidFill>
                <a:latin typeface="Times New Roman" pitchFamily="18" charset="0"/>
              </a:rPr>
              <a:t>2  3  4  6  8  9</a:t>
            </a:r>
            <a:endParaRPr lang="en-US" altLang="en-US" sz="3200" b="1" i="1">
              <a:solidFill>
                <a:srgbClr val="009999"/>
              </a:solidFill>
              <a:latin typeface="Times New Roman" pitchFamily="18" charset="0"/>
            </a:endParaRPr>
          </a:p>
        </p:txBody>
      </p:sp>
      <p:sp>
        <p:nvSpPr>
          <p:cNvPr id="10276" name="Text Box 36"/>
          <p:cNvSpPr txBox="1">
            <a:spLocks noChangeArrowheads="1"/>
          </p:cNvSpPr>
          <p:nvPr/>
        </p:nvSpPr>
        <p:spPr bwMode="auto">
          <a:xfrm>
            <a:off x="761999" y="2316163"/>
            <a:ext cx="7194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dirty="0">
                <a:solidFill>
                  <a:srgbClr val="CC0000"/>
                </a:solidFill>
                <a:latin typeface="Times New Roman" pitchFamily="18" charset="0"/>
              </a:rPr>
              <a:t>Output:</a:t>
            </a:r>
            <a:r>
              <a:rPr lang="en-US" altLang="en-US" sz="3200" dirty="0">
                <a:solidFill>
                  <a:srgbClr val="000000"/>
                </a:solidFill>
                <a:latin typeface="Times New Roman" pitchFamily="18" charset="0"/>
              </a:rPr>
              <a:t> permutation  </a:t>
            </a:r>
            <a:r>
              <a:rPr lang="en-US" altLang="en-US" sz="3200" dirty="0">
                <a:solidFill>
                  <a:srgbClr val="009999"/>
                </a:solidFill>
                <a:latin typeface="Symbol" pitchFamily="18" charset="2"/>
              </a:rPr>
              <a:t>á</a:t>
            </a:r>
            <a:r>
              <a:rPr lang="en-US" altLang="en-US" sz="3200" i="1" dirty="0">
                <a:solidFill>
                  <a:srgbClr val="009999"/>
                </a:solidFill>
                <a:latin typeface="Times New Roman" pitchFamily="18" charset="0"/>
              </a:rPr>
              <a:t>a</a:t>
            </a:r>
            <a:r>
              <a:rPr lang="en-US" altLang="en-US" sz="3200" i="1" dirty="0">
                <a:solidFill>
                  <a:srgbClr val="009999"/>
                </a:solidFill>
                <a:latin typeface="Times New Roman" pitchFamily="18" charset="0"/>
                <a:cs typeface="Times New Roman" pitchFamily="18" charset="0"/>
              </a:rPr>
              <a:t>'</a:t>
            </a:r>
            <a:r>
              <a:rPr lang="en-US" altLang="en-US" sz="3200" baseline="-25000" dirty="0">
                <a:solidFill>
                  <a:srgbClr val="009999"/>
                </a:solidFill>
                <a:latin typeface="Times New Roman" pitchFamily="18" charset="0"/>
              </a:rPr>
              <a:t>1</a:t>
            </a:r>
            <a:r>
              <a:rPr lang="en-US" altLang="en-US" sz="3200" i="1" dirty="0">
                <a:solidFill>
                  <a:srgbClr val="009999"/>
                </a:solidFill>
                <a:latin typeface="Times New Roman" pitchFamily="18" charset="0"/>
              </a:rPr>
              <a:t>, a</a:t>
            </a:r>
            <a:r>
              <a:rPr lang="en-US" altLang="en-US" sz="3200" i="1" dirty="0">
                <a:solidFill>
                  <a:srgbClr val="009999"/>
                </a:solidFill>
                <a:latin typeface="Times New Roman" pitchFamily="18" charset="0"/>
                <a:cs typeface="Times New Roman" pitchFamily="18" charset="0"/>
              </a:rPr>
              <a:t>'</a:t>
            </a:r>
            <a:r>
              <a:rPr lang="en-US" altLang="en-US" sz="3200" baseline="-25000" dirty="0">
                <a:solidFill>
                  <a:srgbClr val="009999"/>
                </a:solidFill>
                <a:latin typeface="Times New Roman" pitchFamily="18" charset="0"/>
              </a:rPr>
              <a:t>2</a:t>
            </a:r>
            <a:r>
              <a:rPr lang="en-US" altLang="en-US" sz="3200" i="1" dirty="0">
                <a:solidFill>
                  <a:srgbClr val="009999"/>
                </a:solidFill>
                <a:latin typeface="Times New Roman" pitchFamily="18" charset="0"/>
              </a:rPr>
              <a:t>, </a:t>
            </a:r>
            <a:r>
              <a:rPr lang="en-US" altLang="en-US" sz="3200" dirty="0">
                <a:solidFill>
                  <a:srgbClr val="009999"/>
                </a:solidFill>
                <a:latin typeface="Times New Roman" pitchFamily="18" charset="0"/>
              </a:rPr>
              <a:t>…</a:t>
            </a:r>
            <a:r>
              <a:rPr lang="en-US" altLang="en-US" sz="3200" i="1" dirty="0">
                <a:solidFill>
                  <a:srgbClr val="009999"/>
                </a:solidFill>
                <a:latin typeface="Times New Roman" pitchFamily="18" charset="0"/>
              </a:rPr>
              <a:t>, </a:t>
            </a:r>
            <a:r>
              <a:rPr lang="en-US" altLang="en-US" sz="3200" i="1" dirty="0" err="1">
                <a:solidFill>
                  <a:srgbClr val="009999"/>
                </a:solidFill>
                <a:latin typeface="Times New Roman" pitchFamily="18" charset="0"/>
              </a:rPr>
              <a:t>a</a:t>
            </a:r>
            <a:r>
              <a:rPr lang="en-US" altLang="en-US" sz="3200" i="1" dirty="0" err="1">
                <a:solidFill>
                  <a:srgbClr val="009999"/>
                </a:solidFill>
                <a:latin typeface="Times New Roman" pitchFamily="18" charset="0"/>
                <a:cs typeface="Times New Roman" pitchFamily="18" charset="0"/>
              </a:rPr>
              <a:t>'</a:t>
            </a:r>
            <a:r>
              <a:rPr lang="en-US" altLang="en-US" sz="3200" i="1" baseline="-25000" dirty="0" err="1">
                <a:solidFill>
                  <a:srgbClr val="009999"/>
                </a:solidFill>
                <a:latin typeface="Times New Roman" pitchFamily="18" charset="0"/>
              </a:rPr>
              <a:t>n</a:t>
            </a:r>
            <a:r>
              <a:rPr lang="en-US" altLang="en-US" sz="3200" dirty="0" err="1">
                <a:solidFill>
                  <a:srgbClr val="009999"/>
                </a:solidFill>
                <a:latin typeface="Symbol" pitchFamily="18" charset="2"/>
              </a:rPr>
              <a:t>ñ</a:t>
            </a:r>
            <a:r>
              <a:rPr lang="en-US" altLang="en-US" sz="3200" baseline="-25000" dirty="0">
                <a:solidFill>
                  <a:srgbClr val="000000"/>
                </a:solidFill>
                <a:latin typeface="Times New Roman" pitchFamily="18" charset="0"/>
              </a:rPr>
              <a:t>  </a:t>
            </a:r>
            <a:r>
              <a:rPr lang="en-US" altLang="en-US" sz="3200" dirty="0">
                <a:solidFill>
                  <a:srgbClr val="000000"/>
                </a:solidFill>
                <a:latin typeface="Times New Roman" pitchFamily="18" charset="0"/>
              </a:rPr>
              <a:t>such</a:t>
            </a:r>
          </a:p>
          <a:p>
            <a:r>
              <a:rPr lang="en-US" altLang="en-US" sz="3200" dirty="0">
                <a:solidFill>
                  <a:srgbClr val="000000"/>
                </a:solidFill>
                <a:latin typeface="Times New Roman" pitchFamily="18" charset="0"/>
              </a:rPr>
              <a:t>that  </a:t>
            </a:r>
            <a:r>
              <a:rPr lang="en-US" altLang="en-US" sz="3200" i="1" dirty="0">
                <a:solidFill>
                  <a:srgbClr val="009999"/>
                </a:solidFill>
                <a:latin typeface="Times New Roman" pitchFamily="18" charset="0"/>
              </a:rPr>
              <a:t>a</a:t>
            </a:r>
            <a:r>
              <a:rPr lang="en-US" altLang="en-US" sz="3200" i="1" dirty="0">
                <a:solidFill>
                  <a:srgbClr val="009999"/>
                </a:solidFill>
                <a:latin typeface="Times New Roman" pitchFamily="18" charset="0"/>
                <a:cs typeface="Times New Roman" pitchFamily="18" charset="0"/>
              </a:rPr>
              <a:t>'</a:t>
            </a:r>
            <a:r>
              <a:rPr lang="en-US" altLang="en-US" sz="3200" baseline="-25000" dirty="0">
                <a:solidFill>
                  <a:srgbClr val="009999"/>
                </a:solidFill>
                <a:latin typeface="Times New Roman" pitchFamily="18" charset="0"/>
              </a:rPr>
              <a:t>1</a:t>
            </a:r>
            <a:r>
              <a:rPr lang="en-US" altLang="en-US" sz="3200" i="1" dirty="0">
                <a:solidFill>
                  <a:srgbClr val="009999"/>
                </a:solidFill>
                <a:latin typeface="Times New Roman" pitchFamily="18" charset="0"/>
              </a:rPr>
              <a:t> </a:t>
            </a:r>
            <a:r>
              <a:rPr lang="en-US" altLang="en-US" sz="3200" dirty="0">
                <a:solidFill>
                  <a:srgbClr val="009999"/>
                </a:solidFill>
                <a:latin typeface="Symbol" pitchFamily="18" charset="2"/>
              </a:rPr>
              <a:t>£</a:t>
            </a:r>
            <a:r>
              <a:rPr lang="en-US" altLang="en-US" sz="3200" i="1" dirty="0">
                <a:solidFill>
                  <a:srgbClr val="009999"/>
                </a:solidFill>
                <a:latin typeface="Times New Roman" pitchFamily="18" charset="0"/>
              </a:rPr>
              <a:t> a</a:t>
            </a:r>
            <a:r>
              <a:rPr lang="en-US" altLang="en-US" sz="3200" i="1" dirty="0">
                <a:solidFill>
                  <a:srgbClr val="009999"/>
                </a:solidFill>
                <a:latin typeface="Times New Roman" pitchFamily="18" charset="0"/>
                <a:cs typeface="Times New Roman" pitchFamily="18" charset="0"/>
              </a:rPr>
              <a:t>'</a:t>
            </a:r>
            <a:r>
              <a:rPr lang="en-US" altLang="en-US" sz="3200" baseline="-25000" dirty="0">
                <a:solidFill>
                  <a:srgbClr val="009999"/>
                </a:solidFill>
                <a:latin typeface="Times New Roman" pitchFamily="18" charset="0"/>
              </a:rPr>
              <a:t>2</a:t>
            </a:r>
            <a:r>
              <a:rPr lang="en-US" altLang="en-US" sz="3200" i="1" dirty="0">
                <a:solidFill>
                  <a:srgbClr val="009999"/>
                </a:solidFill>
                <a:latin typeface="Times New Roman" pitchFamily="18" charset="0"/>
              </a:rPr>
              <a:t> </a:t>
            </a:r>
            <a:r>
              <a:rPr lang="en-US" altLang="en-US" sz="3200" dirty="0">
                <a:solidFill>
                  <a:srgbClr val="009999"/>
                </a:solidFill>
                <a:latin typeface="Symbol" pitchFamily="18" charset="2"/>
              </a:rPr>
              <a:t>£ </a:t>
            </a:r>
            <a:r>
              <a:rPr lang="en-US" altLang="en-US" sz="4400" baseline="20000" dirty="0">
                <a:solidFill>
                  <a:srgbClr val="009999"/>
                </a:solidFill>
                <a:latin typeface="Times New Roman" pitchFamily="18" charset="0"/>
              </a:rPr>
              <a:t>…</a:t>
            </a:r>
            <a:r>
              <a:rPr lang="en-US" altLang="en-US" sz="3200" dirty="0">
                <a:solidFill>
                  <a:srgbClr val="009999"/>
                </a:solidFill>
                <a:latin typeface="Times New Roman" pitchFamily="18" charset="0"/>
              </a:rPr>
              <a:t> </a:t>
            </a:r>
            <a:r>
              <a:rPr lang="en-US" altLang="en-US" sz="3200" dirty="0">
                <a:solidFill>
                  <a:srgbClr val="009999"/>
                </a:solidFill>
                <a:latin typeface="Symbol" pitchFamily="18" charset="2"/>
              </a:rPr>
              <a:t>£</a:t>
            </a:r>
            <a:r>
              <a:rPr lang="en-US" altLang="en-US" sz="3200" i="1" dirty="0">
                <a:solidFill>
                  <a:srgbClr val="009999"/>
                </a:solidFill>
                <a:latin typeface="Times New Roman" pitchFamily="18" charset="0"/>
              </a:rPr>
              <a:t> </a:t>
            </a:r>
            <a:r>
              <a:rPr lang="en-US" altLang="en-US" sz="3200" i="1" dirty="0" err="1">
                <a:solidFill>
                  <a:srgbClr val="009999"/>
                </a:solidFill>
                <a:latin typeface="Times New Roman" pitchFamily="18" charset="0"/>
              </a:rPr>
              <a:t>a</a:t>
            </a:r>
            <a:r>
              <a:rPr lang="en-US" altLang="en-US" sz="3200" i="1" dirty="0" err="1">
                <a:solidFill>
                  <a:srgbClr val="009999"/>
                </a:solidFill>
                <a:latin typeface="Times New Roman" pitchFamily="18" charset="0"/>
                <a:cs typeface="Times New Roman" pitchFamily="18" charset="0"/>
              </a:rPr>
              <a:t>'</a:t>
            </a:r>
            <a:r>
              <a:rPr lang="en-US" altLang="en-US" sz="3200" i="1" baseline="-25000" dirty="0" err="1">
                <a:solidFill>
                  <a:srgbClr val="009999"/>
                </a:solidFill>
                <a:latin typeface="Times New Roman" pitchFamily="18" charset="0"/>
              </a:rPr>
              <a:t>n</a:t>
            </a:r>
            <a:r>
              <a:rPr lang="en-US" altLang="en-US" sz="3200" i="1" baseline="-25000" dirty="0">
                <a:solidFill>
                  <a:srgbClr val="000000"/>
                </a:solidFill>
                <a:latin typeface="Times New Roman" pitchFamily="18" charset="0"/>
              </a:rPr>
              <a:t> </a:t>
            </a:r>
            <a:r>
              <a:rPr lang="en-US" altLang="en-US" sz="3200" dirty="0">
                <a:solidFill>
                  <a:srgbClr val="000000"/>
                </a:solidFill>
                <a:latin typeface="Times New Roman" pitchFamily="18" charset="0"/>
              </a:rPr>
              <a: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20</a:t>
            </a:fld>
            <a:endParaRPr lang="en-US" altLang="en-US"/>
          </a:p>
        </p:txBody>
      </p:sp>
    </p:spTree>
    <p:extLst>
      <p:ext uri="{BB962C8B-B14F-4D97-AF65-F5344CB8AC3E}">
        <p14:creationId xmlns:p14="http://schemas.microsoft.com/office/powerpoint/2010/main" val="2201174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Sorting</a:t>
            </a:r>
          </a:p>
        </p:txBody>
      </p:sp>
      <p:sp>
        <p:nvSpPr>
          <p:cNvPr id="4" name="Content Placeholder 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Maintain a directory of names, phone book, sort by grades of students, …</a:t>
            </a:r>
          </a:p>
          <a:p>
            <a:r>
              <a:rPr lang="en-US" dirty="0">
                <a:latin typeface="Times New Roman" panose="02020603050405020304" pitchFamily="18" charset="0"/>
                <a:cs typeface="Times New Roman" panose="02020603050405020304" pitchFamily="18" charset="0"/>
              </a:rPr>
              <a:t>Find the median</a:t>
            </a:r>
          </a:p>
          <a:p>
            <a:r>
              <a:rPr lang="en-US" dirty="0">
                <a:latin typeface="Times New Roman" panose="02020603050405020304" pitchFamily="18" charset="0"/>
                <a:cs typeface="Times New Roman" panose="02020603050405020304" pitchFamily="18" charset="0"/>
              </a:rPr>
              <a:t>Binary Search assumes array is sorted.</a:t>
            </a:r>
          </a:p>
          <a:p>
            <a:r>
              <a:rPr lang="en-US" dirty="0">
                <a:latin typeface="Times New Roman" panose="02020603050405020304" pitchFamily="18" charset="0"/>
                <a:cs typeface="Times New Roman" panose="02020603050405020304" pitchFamily="18" charset="0"/>
              </a:rPr>
              <a:t>Greedy Algorithms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Problem vs Algorithm</a:t>
            </a:r>
          </a:p>
          <a:p>
            <a:r>
              <a:rPr lang="en-US" sz="2400" dirty="0">
                <a:latin typeface="Times New Roman" panose="02020603050405020304" pitchFamily="18" charset="0"/>
                <a:cs typeface="Times New Roman" panose="02020603050405020304" pitchFamily="18" charset="0"/>
              </a:rPr>
              <a:t>Many algorithms exist to solve the sorting problem.  </a:t>
            </a:r>
          </a:p>
          <a:p>
            <a:r>
              <a:rPr lang="en-US" sz="2400" dirty="0">
                <a:latin typeface="Times New Roman" panose="02020603050405020304" pitchFamily="18" charset="0"/>
                <a:cs typeface="Times New Roman" panose="02020603050405020304" pitchFamily="18" charset="0"/>
              </a:rPr>
              <a:t>Running time is associated with an algorithms.  </a:t>
            </a:r>
          </a:p>
          <a:p>
            <a:r>
              <a:rPr lang="en-US" sz="2400" dirty="0">
                <a:latin typeface="Times New Roman" panose="02020603050405020304" pitchFamily="18" charset="0"/>
                <a:cs typeface="Times New Roman" panose="02020603050405020304" pitchFamily="18" charset="0"/>
              </a:rPr>
              <a:t>Bounds on running times may also be associated with the problem</a:t>
            </a:r>
            <a:r>
              <a:rPr lang="en-US" dirty="0">
                <a:latin typeface="Times New Roman" panose="02020603050405020304" pitchFamily="18" charset="0"/>
                <a:cs typeface="Times New Roman" panose="02020603050405020304" pitchFamily="18" charset="0"/>
              </a:rPr>
              <a:t>.</a:t>
            </a:r>
          </a:p>
        </p:txBody>
      </p:sp>
      <p:sp>
        <p:nvSpPr>
          <p:cNvPr id="3" name="Slide Number Placeholder 2"/>
          <p:cNvSpPr>
            <a:spLocks noGrp="1"/>
          </p:cNvSpPr>
          <p:nvPr>
            <p:ph type="sldNum" sz="quarter" idx="11"/>
          </p:nvPr>
        </p:nvSpPr>
        <p:spPr/>
        <p:txBody>
          <a:bodyPr/>
          <a:lstStyle/>
          <a:p>
            <a:pPr>
              <a:defRPr/>
            </a:pPr>
            <a:fld id="{A7A8B46E-8C59-4BE2-BF41-C9AB2D452788}" type="slidenum">
              <a:rPr lang="en-US" altLang="en-US" smtClean="0"/>
              <a:pPr>
                <a:defRPr/>
              </a:pPr>
              <a:t>21</a:t>
            </a:fld>
            <a:endParaRPr lang="en-US" altLang="en-US"/>
          </a:p>
        </p:txBody>
      </p:sp>
    </p:spTree>
    <p:extLst>
      <p:ext uri="{BB962C8B-B14F-4D97-AF65-F5344CB8AC3E}">
        <p14:creationId xmlns:p14="http://schemas.microsoft.com/office/powerpoint/2010/main" val="989436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Algorithm 1: Insertion </a:t>
            </a:r>
            <a:r>
              <a:rPr lang="en-US" altLang="en-US" dirty="0"/>
              <a:t>sort</a:t>
            </a:r>
          </a:p>
        </p:txBody>
      </p:sp>
      <p:grpSp>
        <p:nvGrpSpPr>
          <p:cNvPr id="14368" name="Group 32"/>
          <p:cNvGrpSpPr>
            <a:grpSpLocks/>
          </p:cNvGrpSpPr>
          <p:nvPr/>
        </p:nvGrpSpPr>
        <p:grpSpPr bwMode="auto">
          <a:xfrm>
            <a:off x="657225" y="1428750"/>
            <a:ext cx="8518525" cy="3135313"/>
            <a:chOff x="414" y="900"/>
            <a:chExt cx="5366" cy="1975"/>
          </a:xfrm>
        </p:grpSpPr>
        <p:sp>
          <p:nvSpPr>
            <p:cNvPr id="14342" name="Text Box 6"/>
            <p:cNvSpPr txBox="1">
              <a:spLocks noChangeArrowheads="1"/>
            </p:cNvSpPr>
            <p:nvPr/>
          </p:nvSpPr>
          <p:spPr bwMode="auto">
            <a:xfrm>
              <a:off x="2208" y="900"/>
              <a:ext cx="3572" cy="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346075" algn="l"/>
                  <a:tab pos="1370013" algn="r"/>
                  <a:tab pos="1489075" algn="l"/>
                  <a:tab pos="2513013" algn="r"/>
                  <a:tab pos="2632075" algn="l"/>
                  <a:tab pos="3203575" algn="l"/>
                </a:tabLst>
                <a:defRPr sz="2400">
                  <a:solidFill>
                    <a:schemeClr val="tx1"/>
                  </a:solidFill>
                  <a:latin typeface="Times New Roman" pitchFamily="18" charset="0"/>
                </a:defRPr>
              </a:lvl1pPr>
              <a:lvl2pPr algn="l">
                <a:tabLst>
                  <a:tab pos="346075" algn="l"/>
                  <a:tab pos="1370013" algn="r"/>
                  <a:tab pos="1489075" algn="l"/>
                  <a:tab pos="2513013" algn="r"/>
                  <a:tab pos="2632075" algn="l"/>
                  <a:tab pos="3203575" algn="l"/>
                </a:tabLst>
                <a:defRPr sz="2400">
                  <a:solidFill>
                    <a:schemeClr val="tx1"/>
                  </a:solidFill>
                  <a:latin typeface="Times New Roman" pitchFamily="18" charset="0"/>
                </a:defRPr>
              </a:lvl2pPr>
              <a:lvl3pPr algn="l">
                <a:tabLst>
                  <a:tab pos="346075" algn="l"/>
                  <a:tab pos="1370013" algn="r"/>
                  <a:tab pos="1489075" algn="l"/>
                  <a:tab pos="2513013" algn="r"/>
                  <a:tab pos="2632075" algn="l"/>
                  <a:tab pos="3203575" algn="l"/>
                </a:tabLst>
                <a:defRPr sz="2400">
                  <a:solidFill>
                    <a:schemeClr val="tx1"/>
                  </a:solidFill>
                  <a:latin typeface="Times New Roman" pitchFamily="18" charset="0"/>
                </a:defRPr>
              </a:lvl3pPr>
              <a:lvl4pPr algn="l">
                <a:tabLst>
                  <a:tab pos="346075" algn="l"/>
                  <a:tab pos="1370013" algn="r"/>
                  <a:tab pos="1489075" algn="l"/>
                  <a:tab pos="2513013" algn="r"/>
                  <a:tab pos="2632075" algn="l"/>
                  <a:tab pos="3203575" algn="l"/>
                </a:tabLst>
                <a:defRPr sz="2400">
                  <a:solidFill>
                    <a:schemeClr val="tx1"/>
                  </a:solidFill>
                  <a:latin typeface="Times New Roman" pitchFamily="18" charset="0"/>
                </a:defRPr>
              </a:lvl4pPr>
              <a:lvl5pPr algn="l">
                <a:tabLst>
                  <a:tab pos="346075" algn="l"/>
                  <a:tab pos="1370013" algn="r"/>
                  <a:tab pos="1489075" algn="l"/>
                  <a:tab pos="2513013" algn="r"/>
                  <a:tab pos="2632075" algn="l"/>
                  <a:tab pos="3203575" algn="l"/>
                </a:tabLst>
                <a:defRPr sz="2400">
                  <a:solidFill>
                    <a:schemeClr val="tx1"/>
                  </a:solidFill>
                  <a:latin typeface="Times New Roman" pitchFamily="18" charset="0"/>
                </a:defRPr>
              </a:lvl5pPr>
              <a:lvl6pPr fontAlgn="base">
                <a:spcBef>
                  <a:spcPct val="0"/>
                </a:spcBef>
                <a:spcAft>
                  <a:spcPct val="0"/>
                </a:spcAft>
                <a:tabLst>
                  <a:tab pos="346075" algn="l"/>
                  <a:tab pos="1370013" algn="r"/>
                  <a:tab pos="1489075" algn="l"/>
                  <a:tab pos="2513013" algn="r"/>
                  <a:tab pos="2632075" algn="l"/>
                  <a:tab pos="3203575" algn="l"/>
                </a:tabLst>
                <a:defRPr sz="2400">
                  <a:solidFill>
                    <a:schemeClr val="tx1"/>
                  </a:solidFill>
                  <a:latin typeface="Times New Roman" pitchFamily="18" charset="0"/>
                </a:defRPr>
              </a:lvl6pPr>
              <a:lvl7pPr fontAlgn="base">
                <a:spcBef>
                  <a:spcPct val="0"/>
                </a:spcBef>
                <a:spcAft>
                  <a:spcPct val="0"/>
                </a:spcAft>
                <a:tabLst>
                  <a:tab pos="346075" algn="l"/>
                  <a:tab pos="1370013" algn="r"/>
                  <a:tab pos="1489075" algn="l"/>
                  <a:tab pos="2513013" algn="r"/>
                  <a:tab pos="2632075" algn="l"/>
                  <a:tab pos="3203575" algn="l"/>
                </a:tabLst>
                <a:defRPr sz="2400">
                  <a:solidFill>
                    <a:schemeClr val="tx1"/>
                  </a:solidFill>
                  <a:latin typeface="Times New Roman" pitchFamily="18" charset="0"/>
                </a:defRPr>
              </a:lvl7pPr>
              <a:lvl8pPr fontAlgn="base">
                <a:spcBef>
                  <a:spcPct val="0"/>
                </a:spcBef>
                <a:spcAft>
                  <a:spcPct val="0"/>
                </a:spcAft>
                <a:tabLst>
                  <a:tab pos="346075" algn="l"/>
                  <a:tab pos="1370013" algn="r"/>
                  <a:tab pos="1489075" algn="l"/>
                  <a:tab pos="2513013" algn="r"/>
                  <a:tab pos="2632075" algn="l"/>
                  <a:tab pos="3203575" algn="l"/>
                </a:tabLst>
                <a:defRPr sz="2400">
                  <a:solidFill>
                    <a:schemeClr val="tx1"/>
                  </a:solidFill>
                  <a:latin typeface="Times New Roman" pitchFamily="18" charset="0"/>
                </a:defRPr>
              </a:lvl8pPr>
              <a:lvl9pPr fontAlgn="base">
                <a:spcBef>
                  <a:spcPct val="0"/>
                </a:spcBef>
                <a:spcAft>
                  <a:spcPct val="0"/>
                </a:spcAft>
                <a:tabLst>
                  <a:tab pos="346075" algn="l"/>
                  <a:tab pos="1370013" algn="r"/>
                  <a:tab pos="1489075" algn="l"/>
                  <a:tab pos="2513013" algn="r"/>
                  <a:tab pos="2632075" algn="l"/>
                  <a:tab pos="3203575" algn="l"/>
                </a:tabLst>
                <a:defRPr sz="2400">
                  <a:solidFill>
                    <a:schemeClr val="tx1"/>
                  </a:solidFill>
                  <a:latin typeface="Times New Roman" pitchFamily="18" charset="0"/>
                </a:defRPr>
              </a:lvl9pPr>
            </a:lstStyle>
            <a:p>
              <a:r>
                <a:rPr lang="en-US" altLang="en-US">
                  <a:solidFill>
                    <a:srgbClr val="000000"/>
                  </a:solidFill>
                </a:rPr>
                <a:t>I</a:t>
              </a:r>
              <a:r>
                <a:rPr lang="en-US" altLang="en-US" sz="1800">
                  <a:solidFill>
                    <a:srgbClr val="000000"/>
                  </a:solidFill>
                </a:rPr>
                <a:t>NSERTION</a:t>
              </a:r>
              <a:r>
                <a:rPr lang="en-US" altLang="en-US">
                  <a:solidFill>
                    <a:srgbClr val="000000"/>
                  </a:solidFill>
                </a:rPr>
                <a:t>-S</a:t>
              </a:r>
              <a:r>
                <a:rPr lang="en-US" altLang="en-US" sz="1800">
                  <a:solidFill>
                    <a:srgbClr val="000000"/>
                  </a:solidFill>
                </a:rPr>
                <a:t>ORT </a:t>
              </a:r>
              <a:r>
                <a:rPr lang="en-US" altLang="en-US">
                  <a:solidFill>
                    <a:srgbClr val="009999"/>
                  </a:solidFill>
                </a:rPr>
                <a:t>(</a:t>
              </a:r>
              <a:r>
                <a:rPr lang="en-US" altLang="en-US" i="1">
                  <a:solidFill>
                    <a:srgbClr val="009999"/>
                  </a:solidFill>
                </a:rPr>
                <a:t>A</a:t>
              </a:r>
              <a:r>
                <a:rPr lang="en-US" altLang="en-US">
                  <a:solidFill>
                    <a:srgbClr val="009999"/>
                  </a:solidFill>
                </a:rPr>
                <a:t>, </a:t>
              </a:r>
              <a:r>
                <a:rPr lang="en-US" altLang="en-US" i="1">
                  <a:solidFill>
                    <a:srgbClr val="009999"/>
                  </a:solidFill>
                </a:rPr>
                <a:t>n</a:t>
              </a:r>
              <a:r>
                <a:rPr lang="en-US" altLang="en-US">
                  <a:solidFill>
                    <a:srgbClr val="009999"/>
                  </a:solidFill>
                </a:rPr>
                <a:t>)	</a:t>
              </a:r>
              <a:r>
                <a:rPr lang="en-US" altLang="en-US" sz="3200">
                  <a:solidFill>
                    <a:srgbClr val="CC0000"/>
                  </a:solidFill>
                  <a:ea typeface="Arial Unicode MS" pitchFamily="34" charset="-128"/>
                  <a:cs typeface="Arial Unicode MS" pitchFamily="34" charset="-128"/>
                </a:rPr>
                <a:t>⊳ </a:t>
              </a:r>
              <a:r>
                <a:rPr lang="en-US" altLang="en-US" i="1">
                  <a:solidFill>
                    <a:srgbClr val="009999"/>
                  </a:solidFill>
                  <a:ea typeface="Arial Unicode MS" pitchFamily="34" charset="-128"/>
                  <a:cs typeface="Arial Unicode MS" pitchFamily="34" charset="-128"/>
                </a:rPr>
                <a:t>A</a:t>
              </a:r>
              <a:r>
                <a:rPr lang="en-US" altLang="en-US">
                  <a:solidFill>
                    <a:srgbClr val="009999"/>
                  </a:solidFill>
                  <a:ea typeface="Arial Unicode MS" pitchFamily="34" charset="-128"/>
                  <a:cs typeface="Arial Unicode MS" pitchFamily="34" charset="-128"/>
                </a:rPr>
                <a:t>[1 . . </a:t>
              </a:r>
              <a:r>
                <a:rPr lang="en-US" altLang="en-US" i="1">
                  <a:solidFill>
                    <a:srgbClr val="009999"/>
                  </a:solidFill>
                  <a:ea typeface="Arial Unicode MS" pitchFamily="34" charset="-128"/>
                  <a:cs typeface="Arial Unicode MS" pitchFamily="34" charset="-128"/>
                </a:rPr>
                <a:t>n</a:t>
              </a:r>
              <a:r>
                <a:rPr lang="en-US" altLang="en-US">
                  <a:solidFill>
                    <a:srgbClr val="009999"/>
                  </a:solidFill>
                  <a:ea typeface="Arial Unicode MS" pitchFamily="34" charset="-128"/>
                  <a:cs typeface="Arial Unicode MS" pitchFamily="34" charset="-128"/>
                </a:rPr>
                <a:t>]</a:t>
              </a:r>
              <a:r>
                <a:rPr lang="en-US" altLang="en-US">
                  <a:solidFill>
                    <a:srgbClr val="009999"/>
                  </a:solidFill>
                </a:rPr>
                <a:t>	</a:t>
              </a:r>
            </a:p>
            <a:p>
              <a:r>
                <a:rPr lang="en-US" altLang="en-US">
                  <a:solidFill>
                    <a:srgbClr val="000000"/>
                  </a:solidFill>
                </a:rPr>
                <a:t>	</a:t>
              </a:r>
              <a:r>
                <a:rPr lang="en-US" altLang="en-US" b="1">
                  <a:solidFill>
                    <a:srgbClr val="000000"/>
                  </a:solidFill>
                </a:rPr>
                <a:t>for</a:t>
              </a:r>
              <a:r>
                <a:rPr lang="en-US" altLang="en-US">
                  <a:solidFill>
                    <a:srgbClr val="000000"/>
                  </a:solidFill>
                </a:rPr>
                <a:t>	 </a:t>
              </a:r>
              <a:r>
                <a:rPr lang="en-US" altLang="en-US" i="1">
                  <a:solidFill>
                    <a:srgbClr val="009999"/>
                  </a:solidFill>
                </a:rPr>
                <a:t>j </a:t>
              </a:r>
              <a:r>
                <a:rPr lang="en-US" altLang="en-US">
                  <a:solidFill>
                    <a:srgbClr val="009999"/>
                  </a:solidFill>
                  <a:cs typeface="Times New Roman" pitchFamily="18" charset="0"/>
                  <a:sym typeface="Symbol" pitchFamily="18" charset="2"/>
                </a:rPr>
                <a:t>← 2</a:t>
              </a:r>
              <a:r>
                <a:rPr lang="en-US" altLang="en-US">
                  <a:solidFill>
                    <a:srgbClr val="000000"/>
                  </a:solidFill>
                  <a:cs typeface="Times New Roman" pitchFamily="18" charset="0"/>
                  <a:sym typeface="Symbol" pitchFamily="18" charset="2"/>
                </a:rPr>
                <a:t> </a:t>
              </a:r>
              <a:r>
                <a:rPr lang="en-US" altLang="en-US" b="1">
                  <a:solidFill>
                    <a:srgbClr val="000000"/>
                  </a:solidFill>
                  <a:cs typeface="Times New Roman" pitchFamily="18" charset="0"/>
                  <a:sym typeface="Symbol" pitchFamily="18" charset="2"/>
                </a:rPr>
                <a:t>to</a:t>
              </a:r>
              <a:r>
                <a:rPr lang="en-US" altLang="en-US">
                  <a:solidFill>
                    <a:srgbClr val="000000"/>
                  </a:solidFill>
                  <a:cs typeface="Times New Roman" pitchFamily="18" charset="0"/>
                  <a:sym typeface="Symbol" pitchFamily="18" charset="2"/>
                </a:rPr>
                <a:t> </a:t>
              </a:r>
              <a:r>
                <a:rPr lang="en-US" altLang="en-US" i="1">
                  <a:solidFill>
                    <a:srgbClr val="009999"/>
                  </a:solidFill>
                  <a:cs typeface="Times New Roman" pitchFamily="18" charset="0"/>
                  <a:sym typeface="Symbol" pitchFamily="18" charset="2"/>
                </a:rPr>
                <a:t>n</a:t>
              </a:r>
              <a:endParaRPr lang="en-US" altLang="en-US">
                <a:solidFill>
                  <a:srgbClr val="009999"/>
                </a:solidFill>
                <a:cs typeface="Times New Roman" pitchFamily="18" charset="0"/>
                <a:sym typeface="Symbol" pitchFamily="18" charset="2"/>
              </a:endParaRPr>
            </a:p>
            <a:p>
              <a:r>
                <a:rPr lang="en-US" altLang="en-US">
                  <a:solidFill>
                    <a:srgbClr val="000000"/>
                  </a:solidFill>
                  <a:cs typeface="Times New Roman" pitchFamily="18" charset="0"/>
                  <a:sym typeface="Symbol" pitchFamily="18" charset="2"/>
                </a:rPr>
                <a:t>		</a:t>
              </a:r>
              <a:r>
                <a:rPr lang="en-US" altLang="en-US" b="1">
                  <a:solidFill>
                    <a:srgbClr val="000000"/>
                  </a:solidFill>
                  <a:cs typeface="Times New Roman" pitchFamily="18" charset="0"/>
                  <a:sym typeface="Symbol" pitchFamily="18" charset="2"/>
                </a:rPr>
                <a:t>do</a:t>
              </a:r>
              <a:r>
                <a:rPr lang="en-US" altLang="en-US">
                  <a:solidFill>
                    <a:srgbClr val="000000"/>
                  </a:solidFill>
                  <a:cs typeface="Times New Roman" pitchFamily="18" charset="0"/>
                  <a:sym typeface="Symbol" pitchFamily="18" charset="2"/>
                </a:rPr>
                <a:t>	</a:t>
              </a:r>
              <a:r>
                <a:rPr lang="en-US" altLang="en-US" i="1">
                  <a:solidFill>
                    <a:srgbClr val="009999"/>
                  </a:solidFill>
                  <a:cs typeface="Times New Roman" pitchFamily="18" charset="0"/>
                  <a:sym typeface="Symbol" pitchFamily="18" charset="2"/>
                </a:rPr>
                <a:t>key ← A</a:t>
              </a:r>
              <a:r>
                <a:rPr lang="en-US" altLang="en-US">
                  <a:solidFill>
                    <a:srgbClr val="009999"/>
                  </a:solidFill>
                  <a:cs typeface="Times New Roman" pitchFamily="18" charset="0"/>
                  <a:sym typeface="Symbol" pitchFamily="18" charset="2"/>
                </a:rPr>
                <a:t>[ </a:t>
              </a:r>
              <a:r>
                <a:rPr lang="en-US" altLang="en-US" i="1">
                  <a:solidFill>
                    <a:srgbClr val="009999"/>
                  </a:solidFill>
                  <a:cs typeface="Times New Roman" pitchFamily="18" charset="0"/>
                  <a:sym typeface="Symbol" pitchFamily="18" charset="2"/>
                </a:rPr>
                <a:t>j</a:t>
              </a:r>
              <a:r>
                <a:rPr lang="en-US" altLang="en-US">
                  <a:solidFill>
                    <a:srgbClr val="009999"/>
                  </a:solidFill>
                  <a:cs typeface="Times New Roman" pitchFamily="18" charset="0"/>
                  <a:sym typeface="Symbol" pitchFamily="18" charset="2"/>
                </a:rPr>
                <a:t>]</a:t>
              </a:r>
            </a:p>
            <a:p>
              <a:r>
                <a:rPr lang="en-US" altLang="en-US">
                  <a:solidFill>
                    <a:srgbClr val="000000"/>
                  </a:solidFill>
                  <a:cs typeface="Times New Roman" pitchFamily="18" charset="0"/>
                  <a:sym typeface="Symbol" pitchFamily="18" charset="2"/>
                </a:rPr>
                <a:t>			</a:t>
              </a:r>
              <a:r>
                <a:rPr lang="en-US" altLang="en-US" i="1">
                  <a:solidFill>
                    <a:srgbClr val="009999"/>
                  </a:solidFill>
                  <a:cs typeface="Times New Roman" pitchFamily="18" charset="0"/>
                  <a:sym typeface="Symbol" pitchFamily="18" charset="2"/>
                </a:rPr>
                <a:t>i ← j – </a:t>
              </a:r>
              <a:r>
                <a:rPr lang="en-US" altLang="en-US">
                  <a:solidFill>
                    <a:srgbClr val="009999"/>
                  </a:solidFill>
                  <a:cs typeface="Times New Roman" pitchFamily="18" charset="0"/>
                  <a:sym typeface="Symbol" pitchFamily="18" charset="2"/>
                </a:rPr>
                <a:t>1</a:t>
              </a:r>
            </a:p>
            <a:p>
              <a:r>
                <a:rPr lang="en-US" altLang="en-US">
                  <a:solidFill>
                    <a:srgbClr val="000000"/>
                  </a:solidFill>
                  <a:cs typeface="Times New Roman" pitchFamily="18" charset="0"/>
                  <a:sym typeface="Symbol" pitchFamily="18" charset="2"/>
                </a:rPr>
                <a:t>			</a:t>
              </a:r>
              <a:r>
                <a:rPr lang="en-US" altLang="en-US" b="1">
                  <a:solidFill>
                    <a:srgbClr val="000000"/>
                  </a:solidFill>
                  <a:cs typeface="Times New Roman" pitchFamily="18" charset="0"/>
                  <a:sym typeface="Symbol" pitchFamily="18" charset="2"/>
                </a:rPr>
                <a:t>while	 </a:t>
              </a:r>
              <a:r>
                <a:rPr lang="en-US" altLang="en-US" i="1">
                  <a:solidFill>
                    <a:srgbClr val="009999"/>
                  </a:solidFill>
                  <a:cs typeface="Times New Roman" pitchFamily="18" charset="0"/>
                  <a:sym typeface="Symbol" pitchFamily="18" charset="2"/>
                </a:rPr>
                <a:t>i &gt; </a:t>
              </a:r>
              <a:r>
                <a:rPr lang="en-US" altLang="en-US">
                  <a:solidFill>
                    <a:srgbClr val="009999"/>
                  </a:solidFill>
                  <a:cs typeface="Times New Roman" pitchFamily="18" charset="0"/>
                  <a:sym typeface="Symbol" pitchFamily="18" charset="2"/>
                </a:rPr>
                <a:t>0</a:t>
              </a:r>
              <a:r>
                <a:rPr lang="en-US" altLang="en-US">
                  <a:solidFill>
                    <a:srgbClr val="000000"/>
                  </a:solidFill>
                  <a:cs typeface="Times New Roman" pitchFamily="18" charset="0"/>
                  <a:sym typeface="Symbol" pitchFamily="18" charset="2"/>
                </a:rPr>
                <a:t> and </a:t>
              </a:r>
              <a:r>
                <a:rPr lang="en-US" altLang="en-US" i="1">
                  <a:solidFill>
                    <a:srgbClr val="009999"/>
                  </a:solidFill>
                  <a:cs typeface="Times New Roman" pitchFamily="18" charset="0"/>
                  <a:sym typeface="Symbol" pitchFamily="18" charset="2"/>
                </a:rPr>
                <a:t>A</a:t>
              </a:r>
              <a:r>
                <a:rPr lang="en-US" altLang="en-US">
                  <a:solidFill>
                    <a:srgbClr val="009999"/>
                  </a:solidFill>
                  <a:cs typeface="Times New Roman" pitchFamily="18" charset="0"/>
                  <a:sym typeface="Symbol" pitchFamily="18" charset="2"/>
                </a:rPr>
                <a:t>[</a:t>
              </a:r>
              <a:r>
                <a:rPr lang="en-US" altLang="en-US" i="1">
                  <a:solidFill>
                    <a:srgbClr val="009999"/>
                  </a:solidFill>
                  <a:cs typeface="Times New Roman" pitchFamily="18" charset="0"/>
                  <a:sym typeface="Symbol" pitchFamily="18" charset="2"/>
                </a:rPr>
                <a:t>i</a:t>
              </a:r>
              <a:r>
                <a:rPr lang="en-US" altLang="en-US">
                  <a:solidFill>
                    <a:srgbClr val="009999"/>
                  </a:solidFill>
                  <a:cs typeface="Times New Roman" pitchFamily="18" charset="0"/>
                  <a:sym typeface="Symbol" pitchFamily="18" charset="2"/>
                </a:rPr>
                <a:t>] &gt; </a:t>
              </a:r>
              <a:r>
                <a:rPr lang="en-US" altLang="en-US" i="1">
                  <a:solidFill>
                    <a:srgbClr val="009999"/>
                  </a:solidFill>
                  <a:cs typeface="Times New Roman" pitchFamily="18" charset="0"/>
                  <a:sym typeface="Symbol" pitchFamily="18" charset="2"/>
                </a:rPr>
                <a:t>key</a:t>
              </a:r>
              <a:endParaRPr lang="en-US" altLang="en-US">
                <a:solidFill>
                  <a:srgbClr val="009999"/>
                </a:solidFill>
                <a:cs typeface="Times New Roman" pitchFamily="18" charset="0"/>
                <a:sym typeface="Symbol" pitchFamily="18" charset="2"/>
              </a:endParaRPr>
            </a:p>
            <a:p>
              <a:r>
                <a:rPr lang="en-US" altLang="en-US">
                  <a:solidFill>
                    <a:srgbClr val="000000"/>
                  </a:solidFill>
                  <a:cs typeface="Times New Roman" pitchFamily="18" charset="0"/>
                  <a:sym typeface="Symbol" pitchFamily="18" charset="2"/>
                </a:rPr>
                <a:t>				</a:t>
              </a:r>
              <a:r>
                <a:rPr lang="en-US" altLang="en-US" b="1">
                  <a:solidFill>
                    <a:srgbClr val="000000"/>
                  </a:solidFill>
                  <a:cs typeface="Times New Roman" pitchFamily="18" charset="0"/>
                  <a:sym typeface="Symbol" pitchFamily="18" charset="2"/>
                </a:rPr>
                <a:t>do</a:t>
              </a:r>
              <a:r>
                <a:rPr lang="en-US" altLang="en-US">
                  <a:solidFill>
                    <a:srgbClr val="000000"/>
                  </a:solidFill>
                  <a:cs typeface="Times New Roman" pitchFamily="18" charset="0"/>
                  <a:sym typeface="Symbol" pitchFamily="18" charset="2"/>
                </a:rPr>
                <a:t>	</a:t>
              </a:r>
              <a:r>
                <a:rPr lang="en-US" altLang="en-US" i="1">
                  <a:solidFill>
                    <a:srgbClr val="009999"/>
                  </a:solidFill>
                  <a:cs typeface="Times New Roman" pitchFamily="18" charset="0"/>
                  <a:sym typeface="Symbol" pitchFamily="18" charset="2"/>
                </a:rPr>
                <a:t>A</a:t>
              </a:r>
              <a:r>
                <a:rPr lang="en-US" altLang="en-US">
                  <a:solidFill>
                    <a:srgbClr val="009999"/>
                  </a:solidFill>
                  <a:cs typeface="Times New Roman" pitchFamily="18" charset="0"/>
                  <a:sym typeface="Symbol" pitchFamily="18" charset="2"/>
                </a:rPr>
                <a:t>[</a:t>
              </a:r>
              <a:r>
                <a:rPr lang="en-US" altLang="en-US" i="1">
                  <a:solidFill>
                    <a:srgbClr val="009999"/>
                  </a:solidFill>
                  <a:cs typeface="Times New Roman" pitchFamily="18" charset="0"/>
                  <a:sym typeface="Symbol" pitchFamily="18" charset="2"/>
                </a:rPr>
                <a:t>i+</a:t>
              </a:r>
              <a:r>
                <a:rPr lang="en-US" altLang="en-US">
                  <a:solidFill>
                    <a:srgbClr val="009999"/>
                  </a:solidFill>
                  <a:cs typeface="Times New Roman" pitchFamily="18" charset="0"/>
                  <a:sym typeface="Symbol" pitchFamily="18" charset="2"/>
                </a:rPr>
                <a:t>1] ← </a:t>
              </a:r>
              <a:r>
                <a:rPr lang="en-US" altLang="en-US" i="1">
                  <a:solidFill>
                    <a:srgbClr val="009999"/>
                  </a:solidFill>
                  <a:cs typeface="Times New Roman" pitchFamily="18" charset="0"/>
                  <a:sym typeface="Symbol" pitchFamily="18" charset="2"/>
                </a:rPr>
                <a:t>A</a:t>
              </a:r>
              <a:r>
                <a:rPr lang="en-US" altLang="en-US">
                  <a:solidFill>
                    <a:srgbClr val="009999"/>
                  </a:solidFill>
                  <a:cs typeface="Times New Roman" pitchFamily="18" charset="0"/>
                  <a:sym typeface="Symbol" pitchFamily="18" charset="2"/>
                </a:rPr>
                <a:t>[</a:t>
              </a:r>
              <a:r>
                <a:rPr lang="en-US" altLang="en-US" i="1">
                  <a:solidFill>
                    <a:srgbClr val="009999"/>
                  </a:solidFill>
                  <a:cs typeface="Times New Roman" pitchFamily="18" charset="0"/>
                  <a:sym typeface="Symbol" pitchFamily="18" charset="2"/>
                </a:rPr>
                <a:t>i</a:t>
              </a:r>
              <a:r>
                <a:rPr lang="en-US" altLang="en-US">
                  <a:solidFill>
                    <a:srgbClr val="009999"/>
                  </a:solidFill>
                  <a:cs typeface="Times New Roman" pitchFamily="18" charset="0"/>
                  <a:sym typeface="Symbol" pitchFamily="18" charset="2"/>
                </a:rPr>
                <a:t>]</a:t>
              </a:r>
            </a:p>
            <a:p>
              <a:r>
                <a:rPr lang="en-US" altLang="en-US">
                  <a:solidFill>
                    <a:srgbClr val="000000"/>
                  </a:solidFill>
                  <a:cs typeface="Times New Roman" pitchFamily="18" charset="0"/>
                  <a:sym typeface="Symbol" pitchFamily="18" charset="2"/>
                </a:rPr>
                <a:t>					</a:t>
              </a:r>
              <a:r>
                <a:rPr lang="en-US" altLang="en-US" i="1">
                  <a:solidFill>
                    <a:srgbClr val="009999"/>
                  </a:solidFill>
                  <a:cs typeface="Times New Roman" pitchFamily="18" charset="0"/>
                  <a:sym typeface="Symbol" pitchFamily="18" charset="2"/>
                </a:rPr>
                <a:t>i ← i – </a:t>
              </a:r>
              <a:r>
                <a:rPr lang="en-US" altLang="en-US">
                  <a:solidFill>
                    <a:srgbClr val="009999"/>
                  </a:solidFill>
                  <a:cs typeface="Times New Roman" pitchFamily="18" charset="0"/>
                  <a:sym typeface="Symbol" pitchFamily="18" charset="2"/>
                </a:rPr>
                <a:t>1</a:t>
              </a:r>
            </a:p>
            <a:p>
              <a:r>
                <a:rPr lang="en-US" altLang="en-US">
                  <a:solidFill>
                    <a:srgbClr val="000000"/>
                  </a:solidFill>
                  <a:cs typeface="Times New Roman" pitchFamily="18" charset="0"/>
                  <a:sym typeface="Symbol" pitchFamily="18" charset="2"/>
                </a:rPr>
                <a:t>			</a:t>
              </a:r>
              <a:r>
                <a:rPr lang="en-US" altLang="en-US" i="1">
                  <a:solidFill>
                    <a:srgbClr val="009999"/>
                  </a:solidFill>
                  <a:cs typeface="Times New Roman" pitchFamily="18" charset="0"/>
                  <a:sym typeface="Symbol" pitchFamily="18" charset="2"/>
                </a:rPr>
                <a:t>A</a:t>
              </a:r>
              <a:r>
                <a:rPr lang="en-US" altLang="en-US">
                  <a:solidFill>
                    <a:srgbClr val="009999"/>
                  </a:solidFill>
                  <a:cs typeface="Times New Roman" pitchFamily="18" charset="0"/>
                  <a:sym typeface="Symbol" pitchFamily="18" charset="2"/>
                </a:rPr>
                <a:t>[</a:t>
              </a:r>
              <a:r>
                <a:rPr lang="en-US" altLang="en-US" i="1">
                  <a:solidFill>
                    <a:srgbClr val="009999"/>
                  </a:solidFill>
                  <a:cs typeface="Times New Roman" pitchFamily="18" charset="0"/>
                  <a:sym typeface="Symbol" pitchFamily="18" charset="2"/>
                </a:rPr>
                <a:t>i+</a:t>
              </a:r>
              <a:r>
                <a:rPr lang="en-US" altLang="en-US">
                  <a:solidFill>
                    <a:srgbClr val="009999"/>
                  </a:solidFill>
                  <a:cs typeface="Times New Roman" pitchFamily="18" charset="0"/>
                  <a:sym typeface="Symbol" pitchFamily="18" charset="2"/>
                </a:rPr>
                <a:t>1] = </a:t>
              </a:r>
              <a:r>
                <a:rPr lang="en-US" altLang="en-US" i="1">
                  <a:solidFill>
                    <a:srgbClr val="009999"/>
                  </a:solidFill>
                  <a:cs typeface="Times New Roman" pitchFamily="18" charset="0"/>
                  <a:sym typeface="Symbol" pitchFamily="18" charset="2"/>
                </a:rPr>
                <a:t>key</a:t>
              </a:r>
            </a:p>
          </p:txBody>
        </p:sp>
        <p:sp>
          <p:nvSpPr>
            <p:cNvPr id="14345" name="AutoShape 9"/>
            <p:cNvSpPr>
              <a:spLocks/>
            </p:cNvSpPr>
            <p:nvPr/>
          </p:nvSpPr>
          <p:spPr bwMode="auto">
            <a:xfrm flipH="1">
              <a:off x="2025" y="1021"/>
              <a:ext cx="144" cy="1776"/>
            </a:xfrm>
            <a:prstGeom prst="rightBrace">
              <a:avLst>
                <a:gd name="adj1" fmla="val 102778"/>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14346" name="Text Box 10"/>
            <p:cNvSpPr txBox="1">
              <a:spLocks noChangeArrowheads="1"/>
            </p:cNvSpPr>
            <p:nvPr/>
          </p:nvSpPr>
          <p:spPr bwMode="auto">
            <a:xfrm>
              <a:off x="414" y="1726"/>
              <a:ext cx="15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CC0000"/>
                  </a:solidFill>
                  <a:latin typeface="Times New Roman" pitchFamily="18" charset="0"/>
                </a:rPr>
                <a:t>“pseudocode”</a:t>
              </a:r>
            </a:p>
          </p:txBody>
        </p:sp>
      </p:grpSp>
      <p:sp>
        <p:nvSpPr>
          <p:cNvPr id="14347" name="Rectangle 11"/>
          <p:cNvSpPr>
            <a:spLocks noChangeArrowheads="1"/>
          </p:cNvSpPr>
          <p:nvPr/>
        </p:nvSpPr>
        <p:spPr bwMode="auto">
          <a:xfrm>
            <a:off x="1335088" y="5105400"/>
            <a:ext cx="6324600" cy="381000"/>
          </a:xfrm>
          <a:prstGeom prst="rect">
            <a:avLst/>
          </a:prstGeom>
          <a:solidFill>
            <a:srgbClr val="DDDDDD"/>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lang="en-US" sz="3200">
              <a:solidFill>
                <a:srgbClr val="000000"/>
              </a:solidFill>
              <a:latin typeface="Times New Roman" pitchFamily="18" charset="0"/>
            </a:endParaRPr>
          </a:p>
        </p:txBody>
      </p:sp>
      <p:sp>
        <p:nvSpPr>
          <p:cNvPr id="14348" name="Rectangle 12"/>
          <p:cNvSpPr>
            <a:spLocks noChangeArrowheads="1"/>
          </p:cNvSpPr>
          <p:nvPr/>
        </p:nvSpPr>
        <p:spPr bwMode="auto">
          <a:xfrm>
            <a:off x="4078288" y="5105400"/>
            <a:ext cx="228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14349" name="Text Box 13"/>
          <p:cNvSpPr txBox="1">
            <a:spLocks noChangeArrowheads="1"/>
          </p:cNvSpPr>
          <p:nvPr/>
        </p:nvSpPr>
        <p:spPr bwMode="auto">
          <a:xfrm>
            <a:off x="2554288" y="4648200"/>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solidFill>
                  <a:srgbClr val="000000"/>
                </a:solidFill>
                <a:latin typeface="Times New Roman" pitchFamily="18" charset="0"/>
              </a:rPr>
              <a:t>i</a:t>
            </a:r>
          </a:p>
        </p:txBody>
      </p:sp>
      <p:sp>
        <p:nvSpPr>
          <p:cNvPr id="14350" name="Text Box 14"/>
          <p:cNvSpPr txBox="1">
            <a:spLocks noChangeArrowheads="1"/>
          </p:cNvSpPr>
          <p:nvPr/>
        </p:nvSpPr>
        <p:spPr bwMode="auto">
          <a:xfrm>
            <a:off x="4086225" y="46482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en-US" sz="2400" i="1">
                <a:solidFill>
                  <a:srgbClr val="000000"/>
                </a:solidFill>
                <a:latin typeface="Times New Roman" pitchFamily="18" charset="0"/>
              </a:rPr>
              <a:t>j</a:t>
            </a:r>
          </a:p>
        </p:txBody>
      </p:sp>
      <p:sp>
        <p:nvSpPr>
          <p:cNvPr id="14351" name="Line 15"/>
          <p:cNvSpPr>
            <a:spLocks noChangeShapeType="1"/>
          </p:cNvSpPr>
          <p:nvPr/>
        </p:nvSpPr>
        <p:spPr bwMode="auto">
          <a:xfrm>
            <a:off x="2706688" y="5295900"/>
            <a:ext cx="304800"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14352" name="Line 16"/>
          <p:cNvSpPr>
            <a:spLocks noChangeShapeType="1"/>
          </p:cNvSpPr>
          <p:nvPr/>
        </p:nvSpPr>
        <p:spPr bwMode="auto">
          <a:xfrm>
            <a:off x="3087688" y="5295900"/>
            <a:ext cx="304800"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14353" name="Line 17"/>
          <p:cNvSpPr>
            <a:spLocks noChangeShapeType="1"/>
          </p:cNvSpPr>
          <p:nvPr/>
        </p:nvSpPr>
        <p:spPr bwMode="auto">
          <a:xfrm>
            <a:off x="3468688" y="5295900"/>
            <a:ext cx="304800"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14354" name="Line 18"/>
          <p:cNvSpPr>
            <a:spLocks noChangeShapeType="1"/>
          </p:cNvSpPr>
          <p:nvPr/>
        </p:nvSpPr>
        <p:spPr bwMode="auto">
          <a:xfrm>
            <a:off x="3849688" y="5295900"/>
            <a:ext cx="304800"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14356" name="Rectangle 20"/>
          <p:cNvSpPr>
            <a:spLocks noChangeArrowheads="1"/>
          </p:cNvSpPr>
          <p:nvPr/>
        </p:nvSpPr>
        <p:spPr bwMode="auto">
          <a:xfrm>
            <a:off x="3857625" y="5562600"/>
            <a:ext cx="727075" cy="579438"/>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cs typeface="Times New Roman" pitchFamily="18" charset="0"/>
                <a:sym typeface="Symbol" pitchFamily="18" charset="2"/>
              </a:rPr>
              <a:t>key</a:t>
            </a:r>
          </a:p>
        </p:txBody>
      </p:sp>
      <p:sp>
        <p:nvSpPr>
          <p:cNvPr id="14355" name="Line 19"/>
          <p:cNvSpPr>
            <a:spLocks noChangeShapeType="1"/>
          </p:cNvSpPr>
          <p:nvPr/>
        </p:nvSpPr>
        <p:spPr bwMode="auto">
          <a:xfrm>
            <a:off x="4191000" y="5334000"/>
            <a:ext cx="1588" cy="38100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14360" name="Text Box 24"/>
          <p:cNvSpPr txBox="1">
            <a:spLocks noChangeArrowheads="1"/>
          </p:cNvSpPr>
          <p:nvPr/>
        </p:nvSpPr>
        <p:spPr bwMode="auto">
          <a:xfrm>
            <a:off x="2117725" y="5791200"/>
            <a:ext cx="1177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CC0000"/>
                </a:solidFill>
                <a:latin typeface="Times New Roman" pitchFamily="18" charset="0"/>
              </a:rPr>
              <a:t>sorted</a:t>
            </a:r>
          </a:p>
        </p:txBody>
      </p:sp>
      <p:sp>
        <p:nvSpPr>
          <p:cNvPr id="14364" name="AutoShape 28"/>
          <p:cNvSpPr>
            <a:spLocks/>
          </p:cNvSpPr>
          <p:nvPr/>
        </p:nvSpPr>
        <p:spPr bwMode="auto">
          <a:xfrm rot="-5400000">
            <a:off x="2555875" y="4341813"/>
            <a:ext cx="301625" cy="2743200"/>
          </a:xfrm>
          <a:prstGeom prst="leftBrace">
            <a:avLst>
              <a:gd name="adj1" fmla="val 75789"/>
              <a:gd name="adj2" fmla="val 50000"/>
            </a:avLst>
          </a:prstGeom>
          <a:noFill/>
          <a:ln w="1905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14365" name="Arc 29"/>
          <p:cNvSpPr>
            <a:spLocks/>
          </p:cNvSpPr>
          <p:nvPr/>
        </p:nvSpPr>
        <p:spPr bwMode="auto">
          <a:xfrm flipH="1" flipV="1">
            <a:off x="2782888" y="5105400"/>
            <a:ext cx="1143000" cy="760413"/>
          </a:xfrm>
          <a:custGeom>
            <a:avLst/>
            <a:gdLst>
              <a:gd name="G0" fmla="+- 0 0 0"/>
              <a:gd name="G1" fmla="+- 21597 0 0"/>
              <a:gd name="G2" fmla="+- 21600 0 0"/>
              <a:gd name="T0" fmla="*/ 361 w 20244"/>
              <a:gd name="T1" fmla="*/ 0 h 21597"/>
              <a:gd name="T2" fmla="*/ 20244 w 20244"/>
              <a:gd name="T3" fmla="*/ 14064 h 21597"/>
              <a:gd name="T4" fmla="*/ 0 w 20244"/>
              <a:gd name="T5" fmla="*/ 21597 h 21597"/>
            </a:gdLst>
            <a:ahLst/>
            <a:cxnLst>
              <a:cxn ang="0">
                <a:pos x="T0" y="T1"/>
              </a:cxn>
              <a:cxn ang="0">
                <a:pos x="T2" y="T3"/>
              </a:cxn>
              <a:cxn ang="0">
                <a:pos x="T4" y="T5"/>
              </a:cxn>
            </a:cxnLst>
            <a:rect l="0" t="0" r="r" b="b"/>
            <a:pathLst>
              <a:path w="20244" h="21597" fill="none" extrusionOk="0">
                <a:moveTo>
                  <a:pt x="360" y="0"/>
                </a:moveTo>
                <a:cubicBezTo>
                  <a:pt x="9251" y="148"/>
                  <a:pt x="17142" y="5730"/>
                  <a:pt x="20243" y="14064"/>
                </a:cubicBezTo>
              </a:path>
              <a:path w="20244" h="21597" stroke="0" extrusionOk="0">
                <a:moveTo>
                  <a:pt x="360" y="0"/>
                </a:moveTo>
                <a:cubicBezTo>
                  <a:pt x="9251" y="148"/>
                  <a:pt x="17142" y="5730"/>
                  <a:pt x="20243" y="14064"/>
                </a:cubicBezTo>
                <a:lnTo>
                  <a:pt x="0" y="21597"/>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14370" name="Text Box 34"/>
          <p:cNvSpPr txBox="1">
            <a:spLocks noChangeArrowheads="1"/>
          </p:cNvSpPr>
          <p:nvPr/>
        </p:nvSpPr>
        <p:spPr bwMode="auto">
          <a:xfrm>
            <a:off x="446088" y="4983163"/>
            <a:ext cx="54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0000"/>
                </a:solidFill>
                <a:latin typeface="Times New Roman" pitchFamily="18" charset="0"/>
              </a:rPr>
              <a:t>A</a:t>
            </a:r>
            <a:r>
              <a:rPr lang="en-US" altLang="en-US" sz="3200">
                <a:solidFill>
                  <a:srgbClr val="000000"/>
                </a:solidFill>
                <a:latin typeface="Times New Roman" pitchFamily="18" charset="0"/>
              </a:rPr>
              <a:t>:</a:t>
            </a:r>
          </a:p>
        </p:txBody>
      </p:sp>
      <p:sp>
        <p:nvSpPr>
          <p:cNvPr id="14371" name="Text Box 35"/>
          <p:cNvSpPr txBox="1">
            <a:spLocks noChangeArrowheads="1"/>
          </p:cNvSpPr>
          <p:nvPr/>
        </p:nvSpPr>
        <p:spPr bwMode="auto">
          <a:xfrm>
            <a:off x="1371600" y="4648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14372" name="Text Box 36"/>
          <p:cNvSpPr txBox="1">
            <a:spLocks noChangeArrowheads="1"/>
          </p:cNvSpPr>
          <p:nvPr/>
        </p:nvSpPr>
        <p:spPr bwMode="auto">
          <a:xfrm>
            <a:off x="7283450" y="4648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solidFill>
                  <a:srgbClr val="000000"/>
                </a:solidFill>
                <a:latin typeface="Times New Roman" pitchFamily="18" charset="0"/>
              </a:rPr>
              <a:t>n</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22</a:t>
            </a:fld>
            <a:endParaRPr lang="en-US" altLang="en-US"/>
          </a:p>
        </p:txBody>
      </p:sp>
    </p:spTree>
    <p:extLst>
      <p:ext uri="{BB962C8B-B14F-4D97-AF65-F5344CB8AC3E}">
        <p14:creationId xmlns:p14="http://schemas.microsoft.com/office/powerpoint/2010/main" val="416519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Example of insertion sort</a:t>
            </a:r>
          </a:p>
        </p:txBody>
      </p:sp>
      <p:sp>
        <p:nvSpPr>
          <p:cNvPr id="15382" name="Oval 22"/>
          <p:cNvSpPr>
            <a:spLocks noChangeArrowheads="1"/>
          </p:cNvSpPr>
          <p:nvPr/>
        </p:nvSpPr>
        <p:spPr bwMode="auto">
          <a:xfrm>
            <a:off x="2971800" y="1600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15368" name="Text Box 8"/>
          <p:cNvSpPr txBox="1">
            <a:spLocks noChangeArrowheads="1"/>
          </p:cNvSpPr>
          <p:nvPr/>
        </p:nvSpPr>
        <p:spPr bwMode="auto">
          <a:xfrm>
            <a:off x="2133600" y="152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15377" name="Text Box 17"/>
          <p:cNvSpPr txBox="1">
            <a:spLocks noChangeArrowheads="1"/>
          </p:cNvSpPr>
          <p:nvPr/>
        </p:nvSpPr>
        <p:spPr bwMode="auto">
          <a:xfrm>
            <a:off x="3048000" y="152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15378" name="Text Box 18"/>
          <p:cNvSpPr txBox="1">
            <a:spLocks noChangeArrowheads="1"/>
          </p:cNvSpPr>
          <p:nvPr/>
        </p:nvSpPr>
        <p:spPr bwMode="auto">
          <a:xfrm>
            <a:off x="3962400" y="152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15379" name="Text Box 19"/>
          <p:cNvSpPr txBox="1">
            <a:spLocks noChangeArrowheads="1"/>
          </p:cNvSpPr>
          <p:nvPr/>
        </p:nvSpPr>
        <p:spPr bwMode="auto">
          <a:xfrm>
            <a:off x="4876800" y="152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15380" name="Text Box 20"/>
          <p:cNvSpPr txBox="1">
            <a:spLocks noChangeArrowheads="1"/>
          </p:cNvSpPr>
          <p:nvPr/>
        </p:nvSpPr>
        <p:spPr bwMode="auto">
          <a:xfrm>
            <a:off x="5791200" y="152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15381" name="Text Box 21"/>
          <p:cNvSpPr txBox="1">
            <a:spLocks noChangeArrowheads="1"/>
          </p:cNvSpPr>
          <p:nvPr/>
        </p:nvSpPr>
        <p:spPr bwMode="auto">
          <a:xfrm>
            <a:off x="6705600" y="152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23</a:t>
            </a:fld>
            <a:endParaRPr lang="en-US" altLang="en-US"/>
          </a:p>
        </p:txBody>
      </p:sp>
    </p:spTree>
    <p:extLst>
      <p:ext uri="{BB962C8B-B14F-4D97-AF65-F5344CB8AC3E}">
        <p14:creationId xmlns:p14="http://schemas.microsoft.com/office/powerpoint/2010/main" val="3963640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0"/>
          <p:cNvSpPr>
            <a:spLocks noGrp="1" noChangeArrowheads="1"/>
          </p:cNvSpPr>
          <p:nvPr>
            <p:ph type="title"/>
          </p:nvPr>
        </p:nvSpPr>
        <p:spPr/>
        <p:txBody>
          <a:bodyPr/>
          <a:lstStyle/>
          <a:p>
            <a:r>
              <a:rPr lang="en-US" altLang="en-US"/>
              <a:t>Example of insertion sort</a:t>
            </a:r>
          </a:p>
        </p:txBody>
      </p:sp>
      <p:grpSp>
        <p:nvGrpSpPr>
          <p:cNvPr id="38915" name="Group 2051"/>
          <p:cNvGrpSpPr>
            <a:grpSpLocks/>
          </p:cNvGrpSpPr>
          <p:nvPr/>
        </p:nvGrpSpPr>
        <p:grpSpPr bwMode="auto">
          <a:xfrm>
            <a:off x="1981200" y="1524000"/>
            <a:ext cx="5111750" cy="758825"/>
            <a:chOff x="1056" y="1152"/>
            <a:chExt cx="3220" cy="478"/>
          </a:xfrm>
        </p:grpSpPr>
        <p:sp>
          <p:nvSpPr>
            <p:cNvPr id="38916" name="Oval 2052"/>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38917" name="Text Box 2053"/>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38918" name="Text Box 2054"/>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38919" name="Text Box 2055"/>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38920" name="Text Box 2056"/>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38921" name="Text Box 2057"/>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38922" name="Text Box 2058"/>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38923" name="Arc 2059"/>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24</a:t>
            </a:fld>
            <a:endParaRPr lang="en-US" altLang="en-US"/>
          </a:p>
        </p:txBody>
      </p:sp>
    </p:spTree>
    <p:extLst>
      <p:ext uri="{BB962C8B-B14F-4D97-AF65-F5344CB8AC3E}">
        <p14:creationId xmlns:p14="http://schemas.microsoft.com/office/powerpoint/2010/main" val="44837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en-US" altLang="en-US"/>
              <a:t>Example of insertion sort</a:t>
            </a:r>
          </a:p>
        </p:txBody>
      </p:sp>
      <p:grpSp>
        <p:nvGrpSpPr>
          <p:cNvPr id="37891" name="Group 1027"/>
          <p:cNvGrpSpPr>
            <a:grpSpLocks/>
          </p:cNvGrpSpPr>
          <p:nvPr/>
        </p:nvGrpSpPr>
        <p:grpSpPr bwMode="auto">
          <a:xfrm>
            <a:off x="1981200" y="1524000"/>
            <a:ext cx="5111750" cy="758825"/>
            <a:chOff x="1056" y="1152"/>
            <a:chExt cx="3220" cy="478"/>
          </a:xfrm>
        </p:grpSpPr>
        <p:sp>
          <p:nvSpPr>
            <p:cNvPr id="37892" name="Oval 1028"/>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37893" name="Text Box 1029"/>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37894" name="Text Box 1030"/>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37895" name="Text Box 1031"/>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37896" name="Text Box 1032"/>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37897" name="Text Box 1033"/>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37898" name="Text Box 1034"/>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37899"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37901" name="Oval 1037"/>
          <p:cNvSpPr>
            <a:spLocks noChangeArrowheads="1"/>
          </p:cNvSpPr>
          <p:nvPr/>
        </p:nvSpPr>
        <p:spPr bwMode="auto">
          <a:xfrm>
            <a:off x="3886200" y="2362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37902" name="Text Box 1038"/>
          <p:cNvSpPr txBox="1">
            <a:spLocks noChangeArrowheads="1"/>
          </p:cNvSpPr>
          <p:nvPr/>
        </p:nvSpPr>
        <p:spPr bwMode="auto">
          <a:xfrm>
            <a:off x="2133600" y="2286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37903" name="Text Box 1039"/>
          <p:cNvSpPr txBox="1">
            <a:spLocks noChangeArrowheads="1"/>
          </p:cNvSpPr>
          <p:nvPr/>
        </p:nvSpPr>
        <p:spPr bwMode="auto">
          <a:xfrm>
            <a:off x="3048000" y="2286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37904" name="Text Box 1040"/>
          <p:cNvSpPr txBox="1">
            <a:spLocks noChangeArrowheads="1"/>
          </p:cNvSpPr>
          <p:nvPr/>
        </p:nvSpPr>
        <p:spPr bwMode="auto">
          <a:xfrm>
            <a:off x="3962400" y="2286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37905" name="Text Box 1041"/>
          <p:cNvSpPr txBox="1">
            <a:spLocks noChangeArrowheads="1"/>
          </p:cNvSpPr>
          <p:nvPr/>
        </p:nvSpPr>
        <p:spPr bwMode="auto">
          <a:xfrm>
            <a:off x="4876800" y="2286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37906" name="Text Box 1042"/>
          <p:cNvSpPr txBox="1">
            <a:spLocks noChangeArrowheads="1"/>
          </p:cNvSpPr>
          <p:nvPr/>
        </p:nvSpPr>
        <p:spPr bwMode="auto">
          <a:xfrm>
            <a:off x="5791200" y="2286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37907" name="Text Box 1043"/>
          <p:cNvSpPr txBox="1">
            <a:spLocks noChangeArrowheads="1"/>
          </p:cNvSpPr>
          <p:nvPr/>
        </p:nvSpPr>
        <p:spPr bwMode="auto">
          <a:xfrm>
            <a:off x="6705600" y="2286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25</a:t>
            </a:fld>
            <a:endParaRPr lang="en-US" altLang="en-US"/>
          </a:p>
        </p:txBody>
      </p:sp>
    </p:spTree>
    <p:extLst>
      <p:ext uri="{BB962C8B-B14F-4D97-AF65-F5344CB8AC3E}">
        <p14:creationId xmlns:p14="http://schemas.microsoft.com/office/powerpoint/2010/main" val="200432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Example of insertion sort</a:t>
            </a:r>
          </a:p>
        </p:txBody>
      </p:sp>
      <p:grpSp>
        <p:nvGrpSpPr>
          <p:cNvPr id="40963" name="Group 3"/>
          <p:cNvGrpSpPr>
            <a:grpSpLocks/>
          </p:cNvGrpSpPr>
          <p:nvPr/>
        </p:nvGrpSpPr>
        <p:grpSpPr bwMode="auto">
          <a:xfrm>
            <a:off x="1981200" y="1524000"/>
            <a:ext cx="5111750" cy="758825"/>
            <a:chOff x="1056" y="1152"/>
            <a:chExt cx="3220" cy="478"/>
          </a:xfrm>
        </p:grpSpPr>
        <p:sp>
          <p:nvSpPr>
            <p:cNvPr id="40964" name="Oval 4"/>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0965" name="Text Box 5"/>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0966" name="Text Box 6"/>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0967" name="Text Box 7"/>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0968" name="Text Box 8"/>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0969" name="Text Box 9"/>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0970" name="Text Box 10"/>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0971"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0972" name="Group 12"/>
          <p:cNvGrpSpPr>
            <a:grpSpLocks/>
          </p:cNvGrpSpPr>
          <p:nvPr/>
        </p:nvGrpSpPr>
        <p:grpSpPr bwMode="auto">
          <a:xfrm>
            <a:off x="2133600" y="2286000"/>
            <a:ext cx="4959350" cy="758825"/>
            <a:chOff x="1152" y="1632"/>
            <a:chExt cx="3124" cy="478"/>
          </a:xfrm>
        </p:grpSpPr>
        <p:sp>
          <p:nvSpPr>
            <p:cNvPr id="40973" name="Oval 13"/>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0974" name="Text Box 14"/>
            <p:cNvSpPr txBox="1">
              <a:spLocks noChangeArrowheads="1"/>
            </p:cNvSpPr>
            <p:nvPr/>
          </p:nvSpPr>
          <p:spPr bwMode="auto">
            <a:xfrm>
              <a:off x="115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0975" name="Text Box 15"/>
            <p:cNvSpPr txBox="1">
              <a:spLocks noChangeArrowheads="1"/>
            </p:cNvSpPr>
            <p:nvPr/>
          </p:nvSpPr>
          <p:spPr bwMode="auto">
            <a:xfrm>
              <a:off x="1728"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0976" name="Text Box 16"/>
            <p:cNvSpPr txBox="1">
              <a:spLocks noChangeArrowheads="1"/>
            </p:cNvSpPr>
            <p:nvPr/>
          </p:nvSpPr>
          <p:spPr bwMode="auto">
            <a:xfrm>
              <a:off x="2304"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0977" name="Text Box 17"/>
            <p:cNvSpPr txBox="1">
              <a:spLocks noChangeArrowheads="1"/>
            </p:cNvSpPr>
            <p:nvPr/>
          </p:nvSpPr>
          <p:spPr bwMode="auto">
            <a:xfrm>
              <a:off x="2880"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0978" name="Text Box 18"/>
            <p:cNvSpPr txBox="1">
              <a:spLocks noChangeArrowheads="1"/>
            </p:cNvSpPr>
            <p:nvPr/>
          </p:nvSpPr>
          <p:spPr bwMode="auto">
            <a:xfrm>
              <a:off x="3456"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0979" name="Text Box 19"/>
            <p:cNvSpPr txBox="1">
              <a:spLocks noChangeArrowheads="1"/>
            </p:cNvSpPr>
            <p:nvPr/>
          </p:nvSpPr>
          <p:spPr bwMode="auto">
            <a:xfrm>
              <a:off x="403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0980"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26</a:t>
            </a:fld>
            <a:endParaRPr lang="en-US" altLang="en-US"/>
          </a:p>
        </p:txBody>
      </p:sp>
    </p:spTree>
    <p:extLst>
      <p:ext uri="{BB962C8B-B14F-4D97-AF65-F5344CB8AC3E}">
        <p14:creationId xmlns:p14="http://schemas.microsoft.com/office/powerpoint/2010/main" val="54736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r>
              <a:rPr lang="en-US" altLang="en-US"/>
              <a:t>Example of insertion sort</a:t>
            </a:r>
          </a:p>
        </p:txBody>
      </p:sp>
      <p:grpSp>
        <p:nvGrpSpPr>
          <p:cNvPr id="39939" name="Group 1027"/>
          <p:cNvGrpSpPr>
            <a:grpSpLocks/>
          </p:cNvGrpSpPr>
          <p:nvPr/>
        </p:nvGrpSpPr>
        <p:grpSpPr bwMode="auto">
          <a:xfrm>
            <a:off x="1981200" y="1524000"/>
            <a:ext cx="5111750" cy="758825"/>
            <a:chOff x="1056" y="1152"/>
            <a:chExt cx="3220" cy="478"/>
          </a:xfrm>
        </p:grpSpPr>
        <p:sp>
          <p:nvSpPr>
            <p:cNvPr id="39940" name="Oval 1028"/>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39941" name="Text Box 1029"/>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39942" name="Text Box 1030"/>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39943" name="Text Box 1031"/>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39944" name="Text Box 1032"/>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39945" name="Text Box 1033"/>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39946" name="Text Box 1034"/>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39947"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39948" name="Group 1036"/>
          <p:cNvGrpSpPr>
            <a:grpSpLocks/>
          </p:cNvGrpSpPr>
          <p:nvPr/>
        </p:nvGrpSpPr>
        <p:grpSpPr bwMode="auto">
          <a:xfrm>
            <a:off x="2133600" y="2286000"/>
            <a:ext cx="4959350" cy="758825"/>
            <a:chOff x="1152" y="1632"/>
            <a:chExt cx="3124" cy="478"/>
          </a:xfrm>
        </p:grpSpPr>
        <p:sp>
          <p:nvSpPr>
            <p:cNvPr id="39949" name="Oval 1037"/>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39950" name="Text Box 1038"/>
            <p:cNvSpPr txBox="1">
              <a:spLocks noChangeArrowheads="1"/>
            </p:cNvSpPr>
            <p:nvPr/>
          </p:nvSpPr>
          <p:spPr bwMode="auto">
            <a:xfrm>
              <a:off x="115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39951" name="Text Box 1039"/>
            <p:cNvSpPr txBox="1">
              <a:spLocks noChangeArrowheads="1"/>
            </p:cNvSpPr>
            <p:nvPr/>
          </p:nvSpPr>
          <p:spPr bwMode="auto">
            <a:xfrm>
              <a:off x="1728"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39952" name="Text Box 1040"/>
            <p:cNvSpPr txBox="1">
              <a:spLocks noChangeArrowheads="1"/>
            </p:cNvSpPr>
            <p:nvPr/>
          </p:nvSpPr>
          <p:spPr bwMode="auto">
            <a:xfrm>
              <a:off x="2304"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39953" name="Text Box 1041"/>
            <p:cNvSpPr txBox="1">
              <a:spLocks noChangeArrowheads="1"/>
            </p:cNvSpPr>
            <p:nvPr/>
          </p:nvSpPr>
          <p:spPr bwMode="auto">
            <a:xfrm>
              <a:off x="2880"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39954" name="Text Box 1042"/>
            <p:cNvSpPr txBox="1">
              <a:spLocks noChangeArrowheads="1"/>
            </p:cNvSpPr>
            <p:nvPr/>
          </p:nvSpPr>
          <p:spPr bwMode="auto">
            <a:xfrm>
              <a:off x="3456"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39955" name="Text Box 1043"/>
            <p:cNvSpPr txBox="1">
              <a:spLocks noChangeArrowheads="1"/>
            </p:cNvSpPr>
            <p:nvPr/>
          </p:nvSpPr>
          <p:spPr bwMode="auto">
            <a:xfrm>
              <a:off x="403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39956" name="Arc 1044"/>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39958" name="Oval 1046"/>
          <p:cNvSpPr>
            <a:spLocks noChangeArrowheads="1"/>
          </p:cNvSpPr>
          <p:nvPr/>
        </p:nvSpPr>
        <p:spPr bwMode="auto">
          <a:xfrm>
            <a:off x="4800600" y="3124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39959" name="Text Box 1047"/>
          <p:cNvSpPr txBox="1">
            <a:spLocks noChangeArrowheads="1"/>
          </p:cNvSpPr>
          <p:nvPr/>
        </p:nvSpPr>
        <p:spPr bwMode="auto">
          <a:xfrm>
            <a:off x="2133600" y="3048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39960" name="Text Box 1048"/>
          <p:cNvSpPr txBox="1">
            <a:spLocks noChangeArrowheads="1"/>
          </p:cNvSpPr>
          <p:nvPr/>
        </p:nvSpPr>
        <p:spPr bwMode="auto">
          <a:xfrm>
            <a:off x="3048000" y="3048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39961" name="Text Box 1049"/>
          <p:cNvSpPr txBox="1">
            <a:spLocks noChangeArrowheads="1"/>
          </p:cNvSpPr>
          <p:nvPr/>
        </p:nvSpPr>
        <p:spPr bwMode="auto">
          <a:xfrm>
            <a:off x="3962400" y="3048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39962" name="Text Box 1050"/>
          <p:cNvSpPr txBox="1">
            <a:spLocks noChangeArrowheads="1"/>
          </p:cNvSpPr>
          <p:nvPr/>
        </p:nvSpPr>
        <p:spPr bwMode="auto">
          <a:xfrm>
            <a:off x="4876800" y="3048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39963" name="Text Box 1051"/>
          <p:cNvSpPr txBox="1">
            <a:spLocks noChangeArrowheads="1"/>
          </p:cNvSpPr>
          <p:nvPr/>
        </p:nvSpPr>
        <p:spPr bwMode="auto">
          <a:xfrm>
            <a:off x="5791200" y="3048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39964" name="Text Box 1052"/>
          <p:cNvSpPr txBox="1">
            <a:spLocks noChangeArrowheads="1"/>
          </p:cNvSpPr>
          <p:nvPr/>
        </p:nvSpPr>
        <p:spPr bwMode="auto">
          <a:xfrm>
            <a:off x="6705600" y="3048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27</a:t>
            </a:fld>
            <a:endParaRPr lang="en-US" altLang="en-US"/>
          </a:p>
        </p:txBody>
      </p:sp>
    </p:spTree>
    <p:extLst>
      <p:ext uri="{BB962C8B-B14F-4D97-AF65-F5344CB8AC3E}">
        <p14:creationId xmlns:p14="http://schemas.microsoft.com/office/powerpoint/2010/main" val="4006826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r>
              <a:rPr lang="en-US" altLang="en-US"/>
              <a:t>Example of insertion sort</a:t>
            </a:r>
          </a:p>
        </p:txBody>
      </p:sp>
      <p:grpSp>
        <p:nvGrpSpPr>
          <p:cNvPr id="43011" name="Group 1027"/>
          <p:cNvGrpSpPr>
            <a:grpSpLocks/>
          </p:cNvGrpSpPr>
          <p:nvPr/>
        </p:nvGrpSpPr>
        <p:grpSpPr bwMode="auto">
          <a:xfrm>
            <a:off x="1981200" y="1524000"/>
            <a:ext cx="5111750" cy="758825"/>
            <a:chOff x="1056" y="1152"/>
            <a:chExt cx="3220" cy="478"/>
          </a:xfrm>
        </p:grpSpPr>
        <p:sp>
          <p:nvSpPr>
            <p:cNvPr id="43012" name="Oval 1028"/>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3013" name="Text Box 1029"/>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3014" name="Text Box 1030"/>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3015" name="Text Box 1031"/>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3016" name="Text Box 1032"/>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3017" name="Text Box 1033"/>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3018" name="Text Box 1034"/>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3019"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3020" name="Group 1036"/>
          <p:cNvGrpSpPr>
            <a:grpSpLocks/>
          </p:cNvGrpSpPr>
          <p:nvPr/>
        </p:nvGrpSpPr>
        <p:grpSpPr bwMode="auto">
          <a:xfrm>
            <a:off x="2133600" y="2286000"/>
            <a:ext cx="4959350" cy="758825"/>
            <a:chOff x="1152" y="1632"/>
            <a:chExt cx="3124" cy="478"/>
          </a:xfrm>
        </p:grpSpPr>
        <p:sp>
          <p:nvSpPr>
            <p:cNvPr id="43021" name="Oval 1037"/>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3022" name="Text Box 1038"/>
            <p:cNvSpPr txBox="1">
              <a:spLocks noChangeArrowheads="1"/>
            </p:cNvSpPr>
            <p:nvPr/>
          </p:nvSpPr>
          <p:spPr bwMode="auto">
            <a:xfrm>
              <a:off x="115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3023" name="Text Box 1039"/>
            <p:cNvSpPr txBox="1">
              <a:spLocks noChangeArrowheads="1"/>
            </p:cNvSpPr>
            <p:nvPr/>
          </p:nvSpPr>
          <p:spPr bwMode="auto">
            <a:xfrm>
              <a:off x="1728"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3024" name="Text Box 1040"/>
            <p:cNvSpPr txBox="1">
              <a:spLocks noChangeArrowheads="1"/>
            </p:cNvSpPr>
            <p:nvPr/>
          </p:nvSpPr>
          <p:spPr bwMode="auto">
            <a:xfrm>
              <a:off x="2304"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3025" name="Text Box 1041"/>
            <p:cNvSpPr txBox="1">
              <a:spLocks noChangeArrowheads="1"/>
            </p:cNvSpPr>
            <p:nvPr/>
          </p:nvSpPr>
          <p:spPr bwMode="auto">
            <a:xfrm>
              <a:off x="2880"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3026" name="Text Box 1042"/>
            <p:cNvSpPr txBox="1">
              <a:spLocks noChangeArrowheads="1"/>
            </p:cNvSpPr>
            <p:nvPr/>
          </p:nvSpPr>
          <p:spPr bwMode="auto">
            <a:xfrm>
              <a:off x="3456"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3027" name="Text Box 1043"/>
            <p:cNvSpPr txBox="1">
              <a:spLocks noChangeArrowheads="1"/>
            </p:cNvSpPr>
            <p:nvPr/>
          </p:nvSpPr>
          <p:spPr bwMode="auto">
            <a:xfrm>
              <a:off x="403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3028" name="Arc 1044"/>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3029" name="Group 1045"/>
          <p:cNvGrpSpPr>
            <a:grpSpLocks/>
          </p:cNvGrpSpPr>
          <p:nvPr/>
        </p:nvGrpSpPr>
        <p:grpSpPr bwMode="auto">
          <a:xfrm>
            <a:off x="2133600" y="3048000"/>
            <a:ext cx="4959350" cy="758825"/>
            <a:chOff x="1152" y="2112"/>
            <a:chExt cx="3124" cy="478"/>
          </a:xfrm>
        </p:grpSpPr>
        <p:sp>
          <p:nvSpPr>
            <p:cNvPr id="43030" name="Oval 1046"/>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3031" name="Text Box 1047"/>
            <p:cNvSpPr txBox="1">
              <a:spLocks noChangeArrowheads="1"/>
            </p:cNvSpPr>
            <p:nvPr/>
          </p:nvSpPr>
          <p:spPr bwMode="auto">
            <a:xfrm>
              <a:off x="115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3032" name="Text Box 1048"/>
            <p:cNvSpPr txBox="1">
              <a:spLocks noChangeArrowheads="1"/>
            </p:cNvSpPr>
            <p:nvPr/>
          </p:nvSpPr>
          <p:spPr bwMode="auto">
            <a:xfrm>
              <a:off x="1728"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3033" name="Text Box 1049"/>
            <p:cNvSpPr txBox="1">
              <a:spLocks noChangeArrowheads="1"/>
            </p:cNvSpPr>
            <p:nvPr/>
          </p:nvSpPr>
          <p:spPr bwMode="auto">
            <a:xfrm>
              <a:off x="2304"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3034" name="Text Box 1050"/>
            <p:cNvSpPr txBox="1">
              <a:spLocks noChangeArrowheads="1"/>
            </p:cNvSpPr>
            <p:nvPr/>
          </p:nvSpPr>
          <p:spPr bwMode="auto">
            <a:xfrm>
              <a:off x="2880"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3035" name="Text Box 1051"/>
            <p:cNvSpPr txBox="1">
              <a:spLocks noChangeArrowheads="1"/>
            </p:cNvSpPr>
            <p:nvPr/>
          </p:nvSpPr>
          <p:spPr bwMode="auto">
            <a:xfrm>
              <a:off x="3456"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3036" name="Text Box 1052"/>
            <p:cNvSpPr txBox="1">
              <a:spLocks noChangeArrowheads="1"/>
            </p:cNvSpPr>
            <p:nvPr/>
          </p:nvSpPr>
          <p:spPr bwMode="auto">
            <a:xfrm>
              <a:off x="403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3037" name="Arc 1053"/>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28</a:t>
            </a:fld>
            <a:endParaRPr lang="en-US" altLang="en-US"/>
          </a:p>
        </p:txBody>
      </p:sp>
    </p:spTree>
    <p:extLst>
      <p:ext uri="{BB962C8B-B14F-4D97-AF65-F5344CB8AC3E}">
        <p14:creationId xmlns:p14="http://schemas.microsoft.com/office/powerpoint/2010/main" val="1498961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Example of insertion sort</a:t>
            </a:r>
          </a:p>
        </p:txBody>
      </p:sp>
      <p:grpSp>
        <p:nvGrpSpPr>
          <p:cNvPr id="41987" name="Group 3"/>
          <p:cNvGrpSpPr>
            <a:grpSpLocks/>
          </p:cNvGrpSpPr>
          <p:nvPr/>
        </p:nvGrpSpPr>
        <p:grpSpPr bwMode="auto">
          <a:xfrm>
            <a:off x="1981200" y="1524000"/>
            <a:ext cx="5111750" cy="758825"/>
            <a:chOff x="1056" y="1152"/>
            <a:chExt cx="3220" cy="478"/>
          </a:xfrm>
        </p:grpSpPr>
        <p:sp>
          <p:nvSpPr>
            <p:cNvPr id="41988" name="Oval 4"/>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1989" name="Text Box 5"/>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1990" name="Text Box 6"/>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1991" name="Text Box 7"/>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1992" name="Text Box 8"/>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1993" name="Text Box 9"/>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1994" name="Text Box 10"/>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1995"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1996" name="Group 12"/>
          <p:cNvGrpSpPr>
            <a:grpSpLocks/>
          </p:cNvGrpSpPr>
          <p:nvPr/>
        </p:nvGrpSpPr>
        <p:grpSpPr bwMode="auto">
          <a:xfrm>
            <a:off x="2133600" y="2286000"/>
            <a:ext cx="4959350" cy="758825"/>
            <a:chOff x="1152" y="1632"/>
            <a:chExt cx="3124" cy="478"/>
          </a:xfrm>
        </p:grpSpPr>
        <p:sp>
          <p:nvSpPr>
            <p:cNvPr id="41997" name="Oval 13"/>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1998" name="Text Box 14"/>
            <p:cNvSpPr txBox="1">
              <a:spLocks noChangeArrowheads="1"/>
            </p:cNvSpPr>
            <p:nvPr/>
          </p:nvSpPr>
          <p:spPr bwMode="auto">
            <a:xfrm>
              <a:off x="115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1999" name="Text Box 15"/>
            <p:cNvSpPr txBox="1">
              <a:spLocks noChangeArrowheads="1"/>
            </p:cNvSpPr>
            <p:nvPr/>
          </p:nvSpPr>
          <p:spPr bwMode="auto">
            <a:xfrm>
              <a:off x="1728"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2000" name="Text Box 16"/>
            <p:cNvSpPr txBox="1">
              <a:spLocks noChangeArrowheads="1"/>
            </p:cNvSpPr>
            <p:nvPr/>
          </p:nvSpPr>
          <p:spPr bwMode="auto">
            <a:xfrm>
              <a:off x="2304"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2001" name="Text Box 17"/>
            <p:cNvSpPr txBox="1">
              <a:spLocks noChangeArrowheads="1"/>
            </p:cNvSpPr>
            <p:nvPr/>
          </p:nvSpPr>
          <p:spPr bwMode="auto">
            <a:xfrm>
              <a:off x="2880"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2002" name="Text Box 18"/>
            <p:cNvSpPr txBox="1">
              <a:spLocks noChangeArrowheads="1"/>
            </p:cNvSpPr>
            <p:nvPr/>
          </p:nvSpPr>
          <p:spPr bwMode="auto">
            <a:xfrm>
              <a:off x="3456"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2003" name="Text Box 19"/>
            <p:cNvSpPr txBox="1">
              <a:spLocks noChangeArrowheads="1"/>
            </p:cNvSpPr>
            <p:nvPr/>
          </p:nvSpPr>
          <p:spPr bwMode="auto">
            <a:xfrm>
              <a:off x="403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2004"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2005" name="Group 21"/>
          <p:cNvGrpSpPr>
            <a:grpSpLocks/>
          </p:cNvGrpSpPr>
          <p:nvPr/>
        </p:nvGrpSpPr>
        <p:grpSpPr bwMode="auto">
          <a:xfrm>
            <a:off x="2133600" y="3048000"/>
            <a:ext cx="4959350" cy="758825"/>
            <a:chOff x="1152" y="2112"/>
            <a:chExt cx="3124" cy="478"/>
          </a:xfrm>
        </p:grpSpPr>
        <p:sp>
          <p:nvSpPr>
            <p:cNvPr id="42006" name="Oval 22"/>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2007" name="Text Box 23"/>
            <p:cNvSpPr txBox="1">
              <a:spLocks noChangeArrowheads="1"/>
            </p:cNvSpPr>
            <p:nvPr/>
          </p:nvSpPr>
          <p:spPr bwMode="auto">
            <a:xfrm>
              <a:off x="115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2008" name="Text Box 24"/>
            <p:cNvSpPr txBox="1">
              <a:spLocks noChangeArrowheads="1"/>
            </p:cNvSpPr>
            <p:nvPr/>
          </p:nvSpPr>
          <p:spPr bwMode="auto">
            <a:xfrm>
              <a:off x="1728"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2009" name="Text Box 25"/>
            <p:cNvSpPr txBox="1">
              <a:spLocks noChangeArrowheads="1"/>
            </p:cNvSpPr>
            <p:nvPr/>
          </p:nvSpPr>
          <p:spPr bwMode="auto">
            <a:xfrm>
              <a:off x="2304"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2010" name="Text Box 26"/>
            <p:cNvSpPr txBox="1">
              <a:spLocks noChangeArrowheads="1"/>
            </p:cNvSpPr>
            <p:nvPr/>
          </p:nvSpPr>
          <p:spPr bwMode="auto">
            <a:xfrm>
              <a:off x="2880"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2011" name="Text Box 27"/>
            <p:cNvSpPr txBox="1">
              <a:spLocks noChangeArrowheads="1"/>
            </p:cNvSpPr>
            <p:nvPr/>
          </p:nvSpPr>
          <p:spPr bwMode="auto">
            <a:xfrm>
              <a:off x="3456"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2012" name="Text Box 28"/>
            <p:cNvSpPr txBox="1">
              <a:spLocks noChangeArrowheads="1"/>
            </p:cNvSpPr>
            <p:nvPr/>
          </p:nvSpPr>
          <p:spPr bwMode="auto">
            <a:xfrm>
              <a:off x="403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2013"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42014" name="Oval 30"/>
          <p:cNvSpPr>
            <a:spLocks noChangeArrowheads="1"/>
          </p:cNvSpPr>
          <p:nvPr/>
        </p:nvSpPr>
        <p:spPr bwMode="auto">
          <a:xfrm>
            <a:off x="5715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2015" name="Text Box 31"/>
          <p:cNvSpPr txBox="1">
            <a:spLocks noChangeArrowheads="1"/>
          </p:cNvSpPr>
          <p:nvPr/>
        </p:nvSpPr>
        <p:spPr bwMode="auto">
          <a:xfrm>
            <a:off x="2133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2016" name="Text Box 32"/>
          <p:cNvSpPr txBox="1">
            <a:spLocks noChangeArrowheads="1"/>
          </p:cNvSpPr>
          <p:nvPr/>
        </p:nvSpPr>
        <p:spPr bwMode="auto">
          <a:xfrm>
            <a:off x="30480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2017" name="Text Box 33"/>
          <p:cNvSpPr txBox="1">
            <a:spLocks noChangeArrowheads="1"/>
          </p:cNvSpPr>
          <p:nvPr/>
        </p:nvSpPr>
        <p:spPr bwMode="auto">
          <a:xfrm>
            <a:off x="39624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2018" name="Text Box 34"/>
          <p:cNvSpPr txBox="1">
            <a:spLocks noChangeArrowheads="1"/>
          </p:cNvSpPr>
          <p:nvPr/>
        </p:nvSpPr>
        <p:spPr bwMode="auto">
          <a:xfrm>
            <a:off x="48768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2019" name="Text Box 35"/>
          <p:cNvSpPr txBox="1">
            <a:spLocks noChangeArrowheads="1"/>
          </p:cNvSpPr>
          <p:nvPr/>
        </p:nvSpPr>
        <p:spPr bwMode="auto">
          <a:xfrm>
            <a:off x="57912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2020" name="Text Box 36"/>
          <p:cNvSpPr txBox="1">
            <a:spLocks noChangeArrowheads="1"/>
          </p:cNvSpPr>
          <p:nvPr/>
        </p:nvSpPr>
        <p:spPr bwMode="auto">
          <a:xfrm>
            <a:off x="6705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29</a:t>
            </a:fld>
            <a:endParaRPr lang="en-US" altLang="en-US"/>
          </a:p>
        </p:txBody>
      </p:sp>
    </p:spTree>
    <p:extLst>
      <p:ext uri="{BB962C8B-B14F-4D97-AF65-F5344CB8AC3E}">
        <p14:creationId xmlns:p14="http://schemas.microsoft.com/office/powerpoint/2010/main" val="116473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8" y="95250"/>
            <a:ext cx="8229600" cy="906462"/>
          </a:xfrm>
        </p:spPr>
        <p:txBody>
          <a:bodyPr/>
          <a:lstStyle/>
          <a:p>
            <a:r>
              <a:rPr lang="en-US" sz="3600" dirty="0"/>
              <a:t>Homework</a:t>
            </a:r>
          </a:p>
        </p:txBody>
      </p:sp>
      <p:sp>
        <p:nvSpPr>
          <p:cNvPr id="3" name="Content Placeholder 2"/>
          <p:cNvSpPr>
            <a:spLocks noGrp="1"/>
          </p:cNvSpPr>
          <p:nvPr>
            <p:ph idx="1"/>
          </p:nvPr>
        </p:nvSpPr>
        <p:spPr/>
        <p:txBody>
          <a:bodyPr/>
          <a:lstStyle/>
          <a:p>
            <a:r>
              <a:rPr lang="en-US" sz="2400" dirty="0"/>
              <a:t>There are eight homework assignments with both written problems and same programming problems.</a:t>
            </a:r>
          </a:p>
          <a:p>
            <a:pPr marL="0" indent="0">
              <a:buNone/>
            </a:pPr>
            <a:endParaRPr lang="en-US" sz="2400" dirty="0"/>
          </a:p>
          <a:p>
            <a:r>
              <a:rPr lang="en-US" sz="2400" dirty="0"/>
              <a:t>Due by 11:59pm (generally Sunday)</a:t>
            </a:r>
          </a:p>
          <a:p>
            <a:pPr marL="0" indent="0">
              <a:buNone/>
            </a:pPr>
            <a:endParaRPr lang="en-US" sz="2400" dirty="0"/>
          </a:p>
          <a:p>
            <a:r>
              <a:rPr lang="en-US" sz="2400" dirty="0"/>
              <a:t>Written portion submitted in Canvas and programming portion submitted to TEACH</a:t>
            </a:r>
          </a:p>
          <a:p>
            <a:pPr marL="0" indent="0">
              <a:buNone/>
            </a:pPr>
            <a:endParaRPr lang="en-US" sz="2400" dirty="0"/>
          </a:p>
          <a:p>
            <a:r>
              <a:rPr lang="en-US" sz="2400" dirty="0"/>
              <a:t>A subset of the homework problems will be graded.   Assignments that are not neatly written up using a word processor/text editor will not be graded.  </a:t>
            </a:r>
          </a:p>
          <a:p>
            <a:endParaRPr lang="en-US" sz="2400"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3</a:t>
            </a:fld>
            <a:endParaRPr lang="en-US" altLang="en-US"/>
          </a:p>
        </p:txBody>
      </p:sp>
    </p:spTree>
    <p:extLst>
      <p:ext uri="{BB962C8B-B14F-4D97-AF65-F5344CB8AC3E}">
        <p14:creationId xmlns:p14="http://schemas.microsoft.com/office/powerpoint/2010/main" val="1850498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Example of insertion sort</a:t>
            </a:r>
          </a:p>
        </p:txBody>
      </p:sp>
      <p:grpSp>
        <p:nvGrpSpPr>
          <p:cNvPr id="45059" name="Group 3"/>
          <p:cNvGrpSpPr>
            <a:grpSpLocks/>
          </p:cNvGrpSpPr>
          <p:nvPr/>
        </p:nvGrpSpPr>
        <p:grpSpPr bwMode="auto">
          <a:xfrm>
            <a:off x="1981200" y="1524000"/>
            <a:ext cx="5111750" cy="758825"/>
            <a:chOff x="1056" y="1152"/>
            <a:chExt cx="3220" cy="478"/>
          </a:xfrm>
        </p:grpSpPr>
        <p:sp>
          <p:nvSpPr>
            <p:cNvPr id="45060" name="Oval 4"/>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5061" name="Text Box 5"/>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5062" name="Text Box 6"/>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5063" name="Text Box 7"/>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5064" name="Text Box 8"/>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5065" name="Text Box 9"/>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5066" name="Text Box 10"/>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5067"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5068" name="Group 12"/>
          <p:cNvGrpSpPr>
            <a:grpSpLocks/>
          </p:cNvGrpSpPr>
          <p:nvPr/>
        </p:nvGrpSpPr>
        <p:grpSpPr bwMode="auto">
          <a:xfrm>
            <a:off x="2133600" y="2286000"/>
            <a:ext cx="4959350" cy="758825"/>
            <a:chOff x="1152" y="1632"/>
            <a:chExt cx="3124" cy="478"/>
          </a:xfrm>
        </p:grpSpPr>
        <p:sp>
          <p:nvSpPr>
            <p:cNvPr id="45069" name="Oval 13"/>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5070" name="Text Box 14"/>
            <p:cNvSpPr txBox="1">
              <a:spLocks noChangeArrowheads="1"/>
            </p:cNvSpPr>
            <p:nvPr/>
          </p:nvSpPr>
          <p:spPr bwMode="auto">
            <a:xfrm>
              <a:off x="115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5071" name="Text Box 15"/>
            <p:cNvSpPr txBox="1">
              <a:spLocks noChangeArrowheads="1"/>
            </p:cNvSpPr>
            <p:nvPr/>
          </p:nvSpPr>
          <p:spPr bwMode="auto">
            <a:xfrm>
              <a:off x="1728"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5072" name="Text Box 16"/>
            <p:cNvSpPr txBox="1">
              <a:spLocks noChangeArrowheads="1"/>
            </p:cNvSpPr>
            <p:nvPr/>
          </p:nvSpPr>
          <p:spPr bwMode="auto">
            <a:xfrm>
              <a:off x="2304"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5073" name="Text Box 17"/>
            <p:cNvSpPr txBox="1">
              <a:spLocks noChangeArrowheads="1"/>
            </p:cNvSpPr>
            <p:nvPr/>
          </p:nvSpPr>
          <p:spPr bwMode="auto">
            <a:xfrm>
              <a:off x="2880"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5074" name="Text Box 18"/>
            <p:cNvSpPr txBox="1">
              <a:spLocks noChangeArrowheads="1"/>
            </p:cNvSpPr>
            <p:nvPr/>
          </p:nvSpPr>
          <p:spPr bwMode="auto">
            <a:xfrm>
              <a:off x="3456"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5075" name="Text Box 19"/>
            <p:cNvSpPr txBox="1">
              <a:spLocks noChangeArrowheads="1"/>
            </p:cNvSpPr>
            <p:nvPr/>
          </p:nvSpPr>
          <p:spPr bwMode="auto">
            <a:xfrm>
              <a:off x="403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5076"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5077" name="Group 21"/>
          <p:cNvGrpSpPr>
            <a:grpSpLocks/>
          </p:cNvGrpSpPr>
          <p:nvPr/>
        </p:nvGrpSpPr>
        <p:grpSpPr bwMode="auto">
          <a:xfrm>
            <a:off x="2133600" y="3048000"/>
            <a:ext cx="4959350" cy="758825"/>
            <a:chOff x="1152" y="2112"/>
            <a:chExt cx="3124" cy="478"/>
          </a:xfrm>
        </p:grpSpPr>
        <p:sp>
          <p:nvSpPr>
            <p:cNvPr id="45078" name="Oval 22"/>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5079" name="Text Box 23"/>
            <p:cNvSpPr txBox="1">
              <a:spLocks noChangeArrowheads="1"/>
            </p:cNvSpPr>
            <p:nvPr/>
          </p:nvSpPr>
          <p:spPr bwMode="auto">
            <a:xfrm>
              <a:off x="115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5080" name="Text Box 24"/>
            <p:cNvSpPr txBox="1">
              <a:spLocks noChangeArrowheads="1"/>
            </p:cNvSpPr>
            <p:nvPr/>
          </p:nvSpPr>
          <p:spPr bwMode="auto">
            <a:xfrm>
              <a:off x="1728"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5081" name="Text Box 25"/>
            <p:cNvSpPr txBox="1">
              <a:spLocks noChangeArrowheads="1"/>
            </p:cNvSpPr>
            <p:nvPr/>
          </p:nvSpPr>
          <p:spPr bwMode="auto">
            <a:xfrm>
              <a:off x="2304"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5082" name="Text Box 26"/>
            <p:cNvSpPr txBox="1">
              <a:spLocks noChangeArrowheads="1"/>
            </p:cNvSpPr>
            <p:nvPr/>
          </p:nvSpPr>
          <p:spPr bwMode="auto">
            <a:xfrm>
              <a:off x="2880"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5083" name="Text Box 27"/>
            <p:cNvSpPr txBox="1">
              <a:spLocks noChangeArrowheads="1"/>
            </p:cNvSpPr>
            <p:nvPr/>
          </p:nvSpPr>
          <p:spPr bwMode="auto">
            <a:xfrm>
              <a:off x="3456"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5084" name="Text Box 28"/>
            <p:cNvSpPr txBox="1">
              <a:spLocks noChangeArrowheads="1"/>
            </p:cNvSpPr>
            <p:nvPr/>
          </p:nvSpPr>
          <p:spPr bwMode="auto">
            <a:xfrm>
              <a:off x="403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5085"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45086" name="Oval 30"/>
          <p:cNvSpPr>
            <a:spLocks noChangeArrowheads="1"/>
          </p:cNvSpPr>
          <p:nvPr/>
        </p:nvSpPr>
        <p:spPr bwMode="auto">
          <a:xfrm>
            <a:off x="5715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5087" name="Text Box 31"/>
          <p:cNvSpPr txBox="1">
            <a:spLocks noChangeArrowheads="1"/>
          </p:cNvSpPr>
          <p:nvPr/>
        </p:nvSpPr>
        <p:spPr bwMode="auto">
          <a:xfrm>
            <a:off x="2133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5088" name="Text Box 32"/>
          <p:cNvSpPr txBox="1">
            <a:spLocks noChangeArrowheads="1"/>
          </p:cNvSpPr>
          <p:nvPr/>
        </p:nvSpPr>
        <p:spPr bwMode="auto">
          <a:xfrm>
            <a:off x="30480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5089" name="Text Box 33"/>
          <p:cNvSpPr txBox="1">
            <a:spLocks noChangeArrowheads="1"/>
          </p:cNvSpPr>
          <p:nvPr/>
        </p:nvSpPr>
        <p:spPr bwMode="auto">
          <a:xfrm>
            <a:off x="39624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5090" name="Text Box 34"/>
          <p:cNvSpPr txBox="1">
            <a:spLocks noChangeArrowheads="1"/>
          </p:cNvSpPr>
          <p:nvPr/>
        </p:nvSpPr>
        <p:spPr bwMode="auto">
          <a:xfrm>
            <a:off x="48768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5091" name="Text Box 35"/>
          <p:cNvSpPr txBox="1">
            <a:spLocks noChangeArrowheads="1"/>
          </p:cNvSpPr>
          <p:nvPr/>
        </p:nvSpPr>
        <p:spPr bwMode="auto">
          <a:xfrm>
            <a:off x="57912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5092" name="Text Box 36"/>
          <p:cNvSpPr txBox="1">
            <a:spLocks noChangeArrowheads="1"/>
          </p:cNvSpPr>
          <p:nvPr/>
        </p:nvSpPr>
        <p:spPr bwMode="auto">
          <a:xfrm>
            <a:off x="6705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5093" name="Arc 37"/>
          <p:cNvSpPr>
            <a:spLocks/>
          </p:cNvSpPr>
          <p:nvPr/>
        </p:nvSpPr>
        <p:spPr bwMode="auto">
          <a:xfrm rot="-10800000">
            <a:off x="2819400" y="427355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30</a:t>
            </a:fld>
            <a:endParaRPr lang="en-US" altLang="en-US"/>
          </a:p>
        </p:txBody>
      </p:sp>
    </p:spTree>
    <p:extLst>
      <p:ext uri="{BB962C8B-B14F-4D97-AF65-F5344CB8AC3E}">
        <p14:creationId xmlns:p14="http://schemas.microsoft.com/office/powerpoint/2010/main" val="2798633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Example of insertion sort</a:t>
            </a:r>
          </a:p>
        </p:txBody>
      </p:sp>
      <p:grpSp>
        <p:nvGrpSpPr>
          <p:cNvPr id="44035" name="Group 3"/>
          <p:cNvGrpSpPr>
            <a:grpSpLocks/>
          </p:cNvGrpSpPr>
          <p:nvPr/>
        </p:nvGrpSpPr>
        <p:grpSpPr bwMode="auto">
          <a:xfrm>
            <a:off x="1981200" y="1524000"/>
            <a:ext cx="5111750" cy="758825"/>
            <a:chOff x="1056" y="1152"/>
            <a:chExt cx="3220" cy="478"/>
          </a:xfrm>
        </p:grpSpPr>
        <p:sp>
          <p:nvSpPr>
            <p:cNvPr id="44036" name="Oval 4"/>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4037" name="Text Box 5"/>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4038" name="Text Box 6"/>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4039" name="Text Box 7"/>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4040" name="Text Box 8"/>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4041" name="Text Box 9"/>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4042" name="Text Box 10"/>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4043"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4044" name="Group 12"/>
          <p:cNvGrpSpPr>
            <a:grpSpLocks/>
          </p:cNvGrpSpPr>
          <p:nvPr/>
        </p:nvGrpSpPr>
        <p:grpSpPr bwMode="auto">
          <a:xfrm>
            <a:off x="2133600" y="2286000"/>
            <a:ext cx="4959350" cy="758825"/>
            <a:chOff x="1152" y="1632"/>
            <a:chExt cx="3124" cy="478"/>
          </a:xfrm>
        </p:grpSpPr>
        <p:sp>
          <p:nvSpPr>
            <p:cNvPr id="44045" name="Oval 13"/>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4046" name="Text Box 14"/>
            <p:cNvSpPr txBox="1">
              <a:spLocks noChangeArrowheads="1"/>
            </p:cNvSpPr>
            <p:nvPr/>
          </p:nvSpPr>
          <p:spPr bwMode="auto">
            <a:xfrm>
              <a:off x="115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4047" name="Text Box 15"/>
            <p:cNvSpPr txBox="1">
              <a:spLocks noChangeArrowheads="1"/>
            </p:cNvSpPr>
            <p:nvPr/>
          </p:nvSpPr>
          <p:spPr bwMode="auto">
            <a:xfrm>
              <a:off x="1728"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4048" name="Text Box 16"/>
            <p:cNvSpPr txBox="1">
              <a:spLocks noChangeArrowheads="1"/>
            </p:cNvSpPr>
            <p:nvPr/>
          </p:nvSpPr>
          <p:spPr bwMode="auto">
            <a:xfrm>
              <a:off x="2304"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4049" name="Text Box 17"/>
            <p:cNvSpPr txBox="1">
              <a:spLocks noChangeArrowheads="1"/>
            </p:cNvSpPr>
            <p:nvPr/>
          </p:nvSpPr>
          <p:spPr bwMode="auto">
            <a:xfrm>
              <a:off x="2880"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4050" name="Text Box 18"/>
            <p:cNvSpPr txBox="1">
              <a:spLocks noChangeArrowheads="1"/>
            </p:cNvSpPr>
            <p:nvPr/>
          </p:nvSpPr>
          <p:spPr bwMode="auto">
            <a:xfrm>
              <a:off x="3456"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4051" name="Text Box 19"/>
            <p:cNvSpPr txBox="1">
              <a:spLocks noChangeArrowheads="1"/>
            </p:cNvSpPr>
            <p:nvPr/>
          </p:nvSpPr>
          <p:spPr bwMode="auto">
            <a:xfrm>
              <a:off x="403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4052"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4053" name="Group 21"/>
          <p:cNvGrpSpPr>
            <a:grpSpLocks/>
          </p:cNvGrpSpPr>
          <p:nvPr/>
        </p:nvGrpSpPr>
        <p:grpSpPr bwMode="auto">
          <a:xfrm>
            <a:off x="2133600" y="3048000"/>
            <a:ext cx="4959350" cy="758825"/>
            <a:chOff x="1152" y="2112"/>
            <a:chExt cx="3124" cy="478"/>
          </a:xfrm>
        </p:grpSpPr>
        <p:sp>
          <p:nvSpPr>
            <p:cNvPr id="44054" name="Oval 22"/>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4055" name="Text Box 23"/>
            <p:cNvSpPr txBox="1">
              <a:spLocks noChangeArrowheads="1"/>
            </p:cNvSpPr>
            <p:nvPr/>
          </p:nvSpPr>
          <p:spPr bwMode="auto">
            <a:xfrm>
              <a:off x="115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4056" name="Text Box 24"/>
            <p:cNvSpPr txBox="1">
              <a:spLocks noChangeArrowheads="1"/>
            </p:cNvSpPr>
            <p:nvPr/>
          </p:nvSpPr>
          <p:spPr bwMode="auto">
            <a:xfrm>
              <a:off x="1728"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4057" name="Text Box 25"/>
            <p:cNvSpPr txBox="1">
              <a:spLocks noChangeArrowheads="1"/>
            </p:cNvSpPr>
            <p:nvPr/>
          </p:nvSpPr>
          <p:spPr bwMode="auto">
            <a:xfrm>
              <a:off x="2304"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4058" name="Text Box 26"/>
            <p:cNvSpPr txBox="1">
              <a:spLocks noChangeArrowheads="1"/>
            </p:cNvSpPr>
            <p:nvPr/>
          </p:nvSpPr>
          <p:spPr bwMode="auto">
            <a:xfrm>
              <a:off x="2880"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4059" name="Text Box 27"/>
            <p:cNvSpPr txBox="1">
              <a:spLocks noChangeArrowheads="1"/>
            </p:cNvSpPr>
            <p:nvPr/>
          </p:nvSpPr>
          <p:spPr bwMode="auto">
            <a:xfrm>
              <a:off x="3456"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4060" name="Text Box 28"/>
            <p:cNvSpPr txBox="1">
              <a:spLocks noChangeArrowheads="1"/>
            </p:cNvSpPr>
            <p:nvPr/>
          </p:nvSpPr>
          <p:spPr bwMode="auto">
            <a:xfrm>
              <a:off x="403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4061"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44062" name="Oval 30"/>
          <p:cNvSpPr>
            <a:spLocks noChangeArrowheads="1"/>
          </p:cNvSpPr>
          <p:nvPr/>
        </p:nvSpPr>
        <p:spPr bwMode="auto">
          <a:xfrm>
            <a:off x="5715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4063" name="Text Box 31"/>
          <p:cNvSpPr txBox="1">
            <a:spLocks noChangeArrowheads="1"/>
          </p:cNvSpPr>
          <p:nvPr/>
        </p:nvSpPr>
        <p:spPr bwMode="auto">
          <a:xfrm>
            <a:off x="2133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4064" name="Text Box 32"/>
          <p:cNvSpPr txBox="1">
            <a:spLocks noChangeArrowheads="1"/>
          </p:cNvSpPr>
          <p:nvPr/>
        </p:nvSpPr>
        <p:spPr bwMode="auto">
          <a:xfrm>
            <a:off x="30480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4065" name="Text Box 33"/>
          <p:cNvSpPr txBox="1">
            <a:spLocks noChangeArrowheads="1"/>
          </p:cNvSpPr>
          <p:nvPr/>
        </p:nvSpPr>
        <p:spPr bwMode="auto">
          <a:xfrm>
            <a:off x="39624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4066" name="Text Box 34"/>
          <p:cNvSpPr txBox="1">
            <a:spLocks noChangeArrowheads="1"/>
          </p:cNvSpPr>
          <p:nvPr/>
        </p:nvSpPr>
        <p:spPr bwMode="auto">
          <a:xfrm>
            <a:off x="48768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4067" name="Text Box 35"/>
          <p:cNvSpPr txBox="1">
            <a:spLocks noChangeArrowheads="1"/>
          </p:cNvSpPr>
          <p:nvPr/>
        </p:nvSpPr>
        <p:spPr bwMode="auto">
          <a:xfrm>
            <a:off x="57912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4068" name="Text Box 36"/>
          <p:cNvSpPr txBox="1">
            <a:spLocks noChangeArrowheads="1"/>
          </p:cNvSpPr>
          <p:nvPr/>
        </p:nvSpPr>
        <p:spPr bwMode="auto">
          <a:xfrm>
            <a:off x="6705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4069" name="Arc 37"/>
          <p:cNvSpPr>
            <a:spLocks/>
          </p:cNvSpPr>
          <p:nvPr/>
        </p:nvSpPr>
        <p:spPr bwMode="auto">
          <a:xfrm rot="-10800000">
            <a:off x="2819400" y="427355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4070" name="Oval 38"/>
          <p:cNvSpPr>
            <a:spLocks noChangeArrowheads="1"/>
          </p:cNvSpPr>
          <p:nvPr/>
        </p:nvSpPr>
        <p:spPr bwMode="auto">
          <a:xfrm>
            <a:off x="6629400" y="4648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4071" name="Text Box 39"/>
          <p:cNvSpPr txBox="1">
            <a:spLocks noChangeArrowheads="1"/>
          </p:cNvSpPr>
          <p:nvPr/>
        </p:nvSpPr>
        <p:spPr bwMode="auto">
          <a:xfrm>
            <a:off x="21336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4072" name="Text Box 40"/>
          <p:cNvSpPr txBox="1">
            <a:spLocks noChangeArrowheads="1"/>
          </p:cNvSpPr>
          <p:nvPr/>
        </p:nvSpPr>
        <p:spPr bwMode="auto">
          <a:xfrm>
            <a:off x="30480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4073" name="Text Box 41"/>
          <p:cNvSpPr txBox="1">
            <a:spLocks noChangeArrowheads="1"/>
          </p:cNvSpPr>
          <p:nvPr/>
        </p:nvSpPr>
        <p:spPr bwMode="auto">
          <a:xfrm>
            <a:off x="39624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4074" name="Text Box 42"/>
          <p:cNvSpPr txBox="1">
            <a:spLocks noChangeArrowheads="1"/>
          </p:cNvSpPr>
          <p:nvPr/>
        </p:nvSpPr>
        <p:spPr bwMode="auto">
          <a:xfrm>
            <a:off x="48768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4075" name="Text Box 43"/>
          <p:cNvSpPr txBox="1">
            <a:spLocks noChangeArrowheads="1"/>
          </p:cNvSpPr>
          <p:nvPr/>
        </p:nvSpPr>
        <p:spPr bwMode="auto">
          <a:xfrm>
            <a:off x="57912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4076" name="Text Box 44"/>
          <p:cNvSpPr txBox="1">
            <a:spLocks noChangeArrowheads="1"/>
          </p:cNvSpPr>
          <p:nvPr/>
        </p:nvSpPr>
        <p:spPr bwMode="auto">
          <a:xfrm>
            <a:off x="67056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31</a:t>
            </a:fld>
            <a:endParaRPr lang="en-US" altLang="en-US"/>
          </a:p>
        </p:txBody>
      </p:sp>
    </p:spTree>
    <p:extLst>
      <p:ext uri="{BB962C8B-B14F-4D97-AF65-F5344CB8AC3E}">
        <p14:creationId xmlns:p14="http://schemas.microsoft.com/office/powerpoint/2010/main" val="371682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Example of insertion sort</a:t>
            </a:r>
          </a:p>
        </p:txBody>
      </p:sp>
      <p:grpSp>
        <p:nvGrpSpPr>
          <p:cNvPr id="47107" name="Group 3"/>
          <p:cNvGrpSpPr>
            <a:grpSpLocks/>
          </p:cNvGrpSpPr>
          <p:nvPr/>
        </p:nvGrpSpPr>
        <p:grpSpPr bwMode="auto">
          <a:xfrm>
            <a:off x="1981200" y="1524000"/>
            <a:ext cx="5111750" cy="758825"/>
            <a:chOff x="1056" y="1152"/>
            <a:chExt cx="3220" cy="478"/>
          </a:xfrm>
        </p:grpSpPr>
        <p:sp>
          <p:nvSpPr>
            <p:cNvPr id="47108" name="Oval 4"/>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7109" name="Text Box 5"/>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7110" name="Text Box 6"/>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7111" name="Text Box 7"/>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7112" name="Text Box 8"/>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7113" name="Text Box 9"/>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7114" name="Text Box 10"/>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7115"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7116" name="Group 12"/>
          <p:cNvGrpSpPr>
            <a:grpSpLocks/>
          </p:cNvGrpSpPr>
          <p:nvPr/>
        </p:nvGrpSpPr>
        <p:grpSpPr bwMode="auto">
          <a:xfrm>
            <a:off x="2133600" y="2286000"/>
            <a:ext cx="4959350" cy="758825"/>
            <a:chOff x="1152" y="1632"/>
            <a:chExt cx="3124" cy="478"/>
          </a:xfrm>
        </p:grpSpPr>
        <p:sp>
          <p:nvSpPr>
            <p:cNvPr id="47117" name="Oval 13"/>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7118" name="Text Box 14"/>
            <p:cNvSpPr txBox="1">
              <a:spLocks noChangeArrowheads="1"/>
            </p:cNvSpPr>
            <p:nvPr/>
          </p:nvSpPr>
          <p:spPr bwMode="auto">
            <a:xfrm>
              <a:off x="115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7119" name="Text Box 15"/>
            <p:cNvSpPr txBox="1">
              <a:spLocks noChangeArrowheads="1"/>
            </p:cNvSpPr>
            <p:nvPr/>
          </p:nvSpPr>
          <p:spPr bwMode="auto">
            <a:xfrm>
              <a:off x="1728"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7120" name="Text Box 16"/>
            <p:cNvSpPr txBox="1">
              <a:spLocks noChangeArrowheads="1"/>
            </p:cNvSpPr>
            <p:nvPr/>
          </p:nvSpPr>
          <p:spPr bwMode="auto">
            <a:xfrm>
              <a:off x="2304"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7121" name="Text Box 17"/>
            <p:cNvSpPr txBox="1">
              <a:spLocks noChangeArrowheads="1"/>
            </p:cNvSpPr>
            <p:nvPr/>
          </p:nvSpPr>
          <p:spPr bwMode="auto">
            <a:xfrm>
              <a:off x="2880"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7122" name="Text Box 18"/>
            <p:cNvSpPr txBox="1">
              <a:spLocks noChangeArrowheads="1"/>
            </p:cNvSpPr>
            <p:nvPr/>
          </p:nvSpPr>
          <p:spPr bwMode="auto">
            <a:xfrm>
              <a:off x="3456"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7123" name="Text Box 19"/>
            <p:cNvSpPr txBox="1">
              <a:spLocks noChangeArrowheads="1"/>
            </p:cNvSpPr>
            <p:nvPr/>
          </p:nvSpPr>
          <p:spPr bwMode="auto">
            <a:xfrm>
              <a:off x="403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7124"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7125" name="Group 21"/>
          <p:cNvGrpSpPr>
            <a:grpSpLocks/>
          </p:cNvGrpSpPr>
          <p:nvPr/>
        </p:nvGrpSpPr>
        <p:grpSpPr bwMode="auto">
          <a:xfrm>
            <a:off x="2133600" y="3048000"/>
            <a:ext cx="4959350" cy="758825"/>
            <a:chOff x="1152" y="2112"/>
            <a:chExt cx="3124" cy="478"/>
          </a:xfrm>
        </p:grpSpPr>
        <p:sp>
          <p:nvSpPr>
            <p:cNvPr id="47126" name="Oval 22"/>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7127" name="Text Box 23"/>
            <p:cNvSpPr txBox="1">
              <a:spLocks noChangeArrowheads="1"/>
            </p:cNvSpPr>
            <p:nvPr/>
          </p:nvSpPr>
          <p:spPr bwMode="auto">
            <a:xfrm>
              <a:off x="115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7128" name="Text Box 24"/>
            <p:cNvSpPr txBox="1">
              <a:spLocks noChangeArrowheads="1"/>
            </p:cNvSpPr>
            <p:nvPr/>
          </p:nvSpPr>
          <p:spPr bwMode="auto">
            <a:xfrm>
              <a:off x="1728"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7129" name="Text Box 25"/>
            <p:cNvSpPr txBox="1">
              <a:spLocks noChangeArrowheads="1"/>
            </p:cNvSpPr>
            <p:nvPr/>
          </p:nvSpPr>
          <p:spPr bwMode="auto">
            <a:xfrm>
              <a:off x="2304"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7130" name="Text Box 26"/>
            <p:cNvSpPr txBox="1">
              <a:spLocks noChangeArrowheads="1"/>
            </p:cNvSpPr>
            <p:nvPr/>
          </p:nvSpPr>
          <p:spPr bwMode="auto">
            <a:xfrm>
              <a:off x="2880"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7131" name="Text Box 27"/>
            <p:cNvSpPr txBox="1">
              <a:spLocks noChangeArrowheads="1"/>
            </p:cNvSpPr>
            <p:nvPr/>
          </p:nvSpPr>
          <p:spPr bwMode="auto">
            <a:xfrm>
              <a:off x="3456"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7132" name="Text Box 28"/>
            <p:cNvSpPr txBox="1">
              <a:spLocks noChangeArrowheads="1"/>
            </p:cNvSpPr>
            <p:nvPr/>
          </p:nvSpPr>
          <p:spPr bwMode="auto">
            <a:xfrm>
              <a:off x="403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7133"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47134" name="Oval 30"/>
          <p:cNvSpPr>
            <a:spLocks noChangeArrowheads="1"/>
          </p:cNvSpPr>
          <p:nvPr/>
        </p:nvSpPr>
        <p:spPr bwMode="auto">
          <a:xfrm>
            <a:off x="5715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7135" name="Text Box 31"/>
          <p:cNvSpPr txBox="1">
            <a:spLocks noChangeArrowheads="1"/>
          </p:cNvSpPr>
          <p:nvPr/>
        </p:nvSpPr>
        <p:spPr bwMode="auto">
          <a:xfrm>
            <a:off x="2133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7136" name="Text Box 32"/>
          <p:cNvSpPr txBox="1">
            <a:spLocks noChangeArrowheads="1"/>
          </p:cNvSpPr>
          <p:nvPr/>
        </p:nvSpPr>
        <p:spPr bwMode="auto">
          <a:xfrm>
            <a:off x="30480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7137" name="Text Box 33"/>
          <p:cNvSpPr txBox="1">
            <a:spLocks noChangeArrowheads="1"/>
          </p:cNvSpPr>
          <p:nvPr/>
        </p:nvSpPr>
        <p:spPr bwMode="auto">
          <a:xfrm>
            <a:off x="39624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7138" name="Text Box 34"/>
          <p:cNvSpPr txBox="1">
            <a:spLocks noChangeArrowheads="1"/>
          </p:cNvSpPr>
          <p:nvPr/>
        </p:nvSpPr>
        <p:spPr bwMode="auto">
          <a:xfrm>
            <a:off x="48768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7139" name="Text Box 35"/>
          <p:cNvSpPr txBox="1">
            <a:spLocks noChangeArrowheads="1"/>
          </p:cNvSpPr>
          <p:nvPr/>
        </p:nvSpPr>
        <p:spPr bwMode="auto">
          <a:xfrm>
            <a:off x="57912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7140" name="Text Box 36"/>
          <p:cNvSpPr txBox="1">
            <a:spLocks noChangeArrowheads="1"/>
          </p:cNvSpPr>
          <p:nvPr/>
        </p:nvSpPr>
        <p:spPr bwMode="auto">
          <a:xfrm>
            <a:off x="6705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7141" name="Arc 37"/>
          <p:cNvSpPr>
            <a:spLocks/>
          </p:cNvSpPr>
          <p:nvPr/>
        </p:nvSpPr>
        <p:spPr bwMode="auto">
          <a:xfrm rot="-10800000">
            <a:off x="2819400" y="427355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7142" name="Oval 38"/>
          <p:cNvSpPr>
            <a:spLocks noChangeArrowheads="1"/>
          </p:cNvSpPr>
          <p:nvPr/>
        </p:nvSpPr>
        <p:spPr bwMode="auto">
          <a:xfrm>
            <a:off x="6629400" y="4648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7143" name="Text Box 39"/>
          <p:cNvSpPr txBox="1">
            <a:spLocks noChangeArrowheads="1"/>
          </p:cNvSpPr>
          <p:nvPr/>
        </p:nvSpPr>
        <p:spPr bwMode="auto">
          <a:xfrm>
            <a:off x="21336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7144" name="Text Box 40"/>
          <p:cNvSpPr txBox="1">
            <a:spLocks noChangeArrowheads="1"/>
          </p:cNvSpPr>
          <p:nvPr/>
        </p:nvSpPr>
        <p:spPr bwMode="auto">
          <a:xfrm>
            <a:off x="30480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7145" name="Text Box 41"/>
          <p:cNvSpPr txBox="1">
            <a:spLocks noChangeArrowheads="1"/>
          </p:cNvSpPr>
          <p:nvPr/>
        </p:nvSpPr>
        <p:spPr bwMode="auto">
          <a:xfrm>
            <a:off x="39624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7146" name="Text Box 42"/>
          <p:cNvSpPr txBox="1">
            <a:spLocks noChangeArrowheads="1"/>
          </p:cNvSpPr>
          <p:nvPr/>
        </p:nvSpPr>
        <p:spPr bwMode="auto">
          <a:xfrm>
            <a:off x="48768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7147" name="Text Box 43"/>
          <p:cNvSpPr txBox="1">
            <a:spLocks noChangeArrowheads="1"/>
          </p:cNvSpPr>
          <p:nvPr/>
        </p:nvSpPr>
        <p:spPr bwMode="auto">
          <a:xfrm>
            <a:off x="57912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7148" name="Text Box 44"/>
          <p:cNvSpPr txBox="1">
            <a:spLocks noChangeArrowheads="1"/>
          </p:cNvSpPr>
          <p:nvPr/>
        </p:nvSpPr>
        <p:spPr bwMode="auto">
          <a:xfrm>
            <a:off x="67056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7149" name="Arc 45"/>
          <p:cNvSpPr>
            <a:spLocks/>
          </p:cNvSpPr>
          <p:nvPr/>
        </p:nvSpPr>
        <p:spPr bwMode="auto">
          <a:xfrm rot="-10800000">
            <a:off x="4572000" y="5035550"/>
            <a:ext cx="22574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32</a:t>
            </a:fld>
            <a:endParaRPr lang="en-US" altLang="en-US"/>
          </a:p>
        </p:txBody>
      </p:sp>
    </p:spTree>
    <p:extLst>
      <p:ext uri="{BB962C8B-B14F-4D97-AF65-F5344CB8AC3E}">
        <p14:creationId xmlns:p14="http://schemas.microsoft.com/office/powerpoint/2010/main" val="828122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Example of insertion sort</a:t>
            </a:r>
          </a:p>
        </p:txBody>
      </p:sp>
      <p:grpSp>
        <p:nvGrpSpPr>
          <p:cNvPr id="46083" name="Group 3"/>
          <p:cNvGrpSpPr>
            <a:grpSpLocks/>
          </p:cNvGrpSpPr>
          <p:nvPr/>
        </p:nvGrpSpPr>
        <p:grpSpPr bwMode="auto">
          <a:xfrm>
            <a:off x="1981200" y="1524000"/>
            <a:ext cx="5111750" cy="758825"/>
            <a:chOff x="1056" y="1152"/>
            <a:chExt cx="3220" cy="478"/>
          </a:xfrm>
        </p:grpSpPr>
        <p:sp>
          <p:nvSpPr>
            <p:cNvPr id="46084" name="Oval 4"/>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6085" name="Text Box 5"/>
            <p:cNvSpPr txBox="1">
              <a:spLocks noChangeArrowheads="1"/>
            </p:cNvSpPr>
            <p:nvPr/>
          </p:nvSpPr>
          <p:spPr bwMode="auto">
            <a:xfrm>
              <a:off x="115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6086" name="Text Box 6"/>
            <p:cNvSpPr txBox="1">
              <a:spLocks noChangeArrowheads="1"/>
            </p:cNvSpPr>
            <p:nvPr/>
          </p:nvSpPr>
          <p:spPr bwMode="auto">
            <a:xfrm>
              <a:off x="1728"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6087" name="Text Box 7"/>
            <p:cNvSpPr txBox="1">
              <a:spLocks noChangeArrowheads="1"/>
            </p:cNvSpPr>
            <p:nvPr/>
          </p:nvSpPr>
          <p:spPr bwMode="auto">
            <a:xfrm>
              <a:off x="2304"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6088" name="Text Box 8"/>
            <p:cNvSpPr txBox="1">
              <a:spLocks noChangeArrowheads="1"/>
            </p:cNvSpPr>
            <p:nvPr/>
          </p:nvSpPr>
          <p:spPr bwMode="auto">
            <a:xfrm>
              <a:off x="2880"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6089" name="Text Box 9"/>
            <p:cNvSpPr txBox="1">
              <a:spLocks noChangeArrowheads="1"/>
            </p:cNvSpPr>
            <p:nvPr/>
          </p:nvSpPr>
          <p:spPr bwMode="auto">
            <a:xfrm>
              <a:off x="3456"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6090" name="Text Box 10"/>
            <p:cNvSpPr txBox="1">
              <a:spLocks noChangeArrowheads="1"/>
            </p:cNvSpPr>
            <p:nvPr/>
          </p:nvSpPr>
          <p:spPr bwMode="auto">
            <a:xfrm>
              <a:off x="4032" y="115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6091"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6092" name="Group 12"/>
          <p:cNvGrpSpPr>
            <a:grpSpLocks/>
          </p:cNvGrpSpPr>
          <p:nvPr/>
        </p:nvGrpSpPr>
        <p:grpSpPr bwMode="auto">
          <a:xfrm>
            <a:off x="2133600" y="2286000"/>
            <a:ext cx="4959350" cy="758825"/>
            <a:chOff x="1152" y="1632"/>
            <a:chExt cx="3124" cy="478"/>
          </a:xfrm>
        </p:grpSpPr>
        <p:sp>
          <p:nvSpPr>
            <p:cNvPr id="46093" name="Oval 13"/>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6094" name="Text Box 14"/>
            <p:cNvSpPr txBox="1">
              <a:spLocks noChangeArrowheads="1"/>
            </p:cNvSpPr>
            <p:nvPr/>
          </p:nvSpPr>
          <p:spPr bwMode="auto">
            <a:xfrm>
              <a:off x="115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6095" name="Text Box 15"/>
            <p:cNvSpPr txBox="1">
              <a:spLocks noChangeArrowheads="1"/>
            </p:cNvSpPr>
            <p:nvPr/>
          </p:nvSpPr>
          <p:spPr bwMode="auto">
            <a:xfrm>
              <a:off x="1728"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6096" name="Text Box 16"/>
            <p:cNvSpPr txBox="1">
              <a:spLocks noChangeArrowheads="1"/>
            </p:cNvSpPr>
            <p:nvPr/>
          </p:nvSpPr>
          <p:spPr bwMode="auto">
            <a:xfrm>
              <a:off x="2304"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6097" name="Text Box 17"/>
            <p:cNvSpPr txBox="1">
              <a:spLocks noChangeArrowheads="1"/>
            </p:cNvSpPr>
            <p:nvPr/>
          </p:nvSpPr>
          <p:spPr bwMode="auto">
            <a:xfrm>
              <a:off x="2880"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6098" name="Text Box 18"/>
            <p:cNvSpPr txBox="1">
              <a:spLocks noChangeArrowheads="1"/>
            </p:cNvSpPr>
            <p:nvPr/>
          </p:nvSpPr>
          <p:spPr bwMode="auto">
            <a:xfrm>
              <a:off x="3456"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6099" name="Text Box 19"/>
            <p:cNvSpPr txBox="1">
              <a:spLocks noChangeArrowheads="1"/>
            </p:cNvSpPr>
            <p:nvPr/>
          </p:nvSpPr>
          <p:spPr bwMode="auto">
            <a:xfrm>
              <a:off x="4032" y="163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6100"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grpSp>
        <p:nvGrpSpPr>
          <p:cNvPr id="46101" name="Group 21"/>
          <p:cNvGrpSpPr>
            <a:grpSpLocks/>
          </p:cNvGrpSpPr>
          <p:nvPr/>
        </p:nvGrpSpPr>
        <p:grpSpPr bwMode="auto">
          <a:xfrm>
            <a:off x="2133600" y="3048000"/>
            <a:ext cx="4959350" cy="758825"/>
            <a:chOff x="1152" y="2112"/>
            <a:chExt cx="3124" cy="478"/>
          </a:xfrm>
        </p:grpSpPr>
        <p:sp>
          <p:nvSpPr>
            <p:cNvPr id="46102" name="Oval 22"/>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6103" name="Text Box 23"/>
            <p:cNvSpPr txBox="1">
              <a:spLocks noChangeArrowheads="1"/>
            </p:cNvSpPr>
            <p:nvPr/>
          </p:nvSpPr>
          <p:spPr bwMode="auto">
            <a:xfrm>
              <a:off x="115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6104" name="Text Box 24"/>
            <p:cNvSpPr txBox="1">
              <a:spLocks noChangeArrowheads="1"/>
            </p:cNvSpPr>
            <p:nvPr/>
          </p:nvSpPr>
          <p:spPr bwMode="auto">
            <a:xfrm>
              <a:off x="1728"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6105" name="Text Box 25"/>
            <p:cNvSpPr txBox="1">
              <a:spLocks noChangeArrowheads="1"/>
            </p:cNvSpPr>
            <p:nvPr/>
          </p:nvSpPr>
          <p:spPr bwMode="auto">
            <a:xfrm>
              <a:off x="2304"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6106" name="Text Box 26"/>
            <p:cNvSpPr txBox="1">
              <a:spLocks noChangeArrowheads="1"/>
            </p:cNvSpPr>
            <p:nvPr/>
          </p:nvSpPr>
          <p:spPr bwMode="auto">
            <a:xfrm>
              <a:off x="2880"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6107" name="Text Box 27"/>
            <p:cNvSpPr txBox="1">
              <a:spLocks noChangeArrowheads="1"/>
            </p:cNvSpPr>
            <p:nvPr/>
          </p:nvSpPr>
          <p:spPr bwMode="auto">
            <a:xfrm>
              <a:off x="3456"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6108" name="Text Box 28"/>
            <p:cNvSpPr txBox="1">
              <a:spLocks noChangeArrowheads="1"/>
            </p:cNvSpPr>
            <p:nvPr/>
          </p:nvSpPr>
          <p:spPr bwMode="auto">
            <a:xfrm>
              <a:off x="4032" y="211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6109"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grpSp>
      <p:sp>
        <p:nvSpPr>
          <p:cNvPr id="46110" name="Oval 30"/>
          <p:cNvSpPr>
            <a:spLocks noChangeArrowheads="1"/>
          </p:cNvSpPr>
          <p:nvPr/>
        </p:nvSpPr>
        <p:spPr bwMode="auto">
          <a:xfrm>
            <a:off x="5715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6111" name="Text Box 31"/>
          <p:cNvSpPr txBox="1">
            <a:spLocks noChangeArrowheads="1"/>
          </p:cNvSpPr>
          <p:nvPr/>
        </p:nvSpPr>
        <p:spPr bwMode="auto">
          <a:xfrm>
            <a:off x="2133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6112" name="Text Box 32"/>
          <p:cNvSpPr txBox="1">
            <a:spLocks noChangeArrowheads="1"/>
          </p:cNvSpPr>
          <p:nvPr/>
        </p:nvSpPr>
        <p:spPr bwMode="auto">
          <a:xfrm>
            <a:off x="30480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6113" name="Text Box 33"/>
          <p:cNvSpPr txBox="1">
            <a:spLocks noChangeArrowheads="1"/>
          </p:cNvSpPr>
          <p:nvPr/>
        </p:nvSpPr>
        <p:spPr bwMode="auto">
          <a:xfrm>
            <a:off x="39624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6114" name="Text Box 34"/>
          <p:cNvSpPr txBox="1">
            <a:spLocks noChangeArrowheads="1"/>
          </p:cNvSpPr>
          <p:nvPr/>
        </p:nvSpPr>
        <p:spPr bwMode="auto">
          <a:xfrm>
            <a:off x="48768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6115" name="Text Box 35"/>
          <p:cNvSpPr txBox="1">
            <a:spLocks noChangeArrowheads="1"/>
          </p:cNvSpPr>
          <p:nvPr/>
        </p:nvSpPr>
        <p:spPr bwMode="auto">
          <a:xfrm>
            <a:off x="57912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6116" name="Text Box 36"/>
          <p:cNvSpPr txBox="1">
            <a:spLocks noChangeArrowheads="1"/>
          </p:cNvSpPr>
          <p:nvPr/>
        </p:nvSpPr>
        <p:spPr bwMode="auto">
          <a:xfrm>
            <a:off x="6705600" y="3810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6117" name="Arc 37"/>
          <p:cNvSpPr>
            <a:spLocks/>
          </p:cNvSpPr>
          <p:nvPr/>
        </p:nvSpPr>
        <p:spPr bwMode="auto">
          <a:xfrm rot="-10800000">
            <a:off x="2819400" y="427355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6118" name="Oval 38"/>
          <p:cNvSpPr>
            <a:spLocks noChangeArrowheads="1"/>
          </p:cNvSpPr>
          <p:nvPr/>
        </p:nvSpPr>
        <p:spPr bwMode="auto">
          <a:xfrm>
            <a:off x="6629400" y="4648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6119" name="Text Box 39"/>
          <p:cNvSpPr txBox="1">
            <a:spLocks noChangeArrowheads="1"/>
          </p:cNvSpPr>
          <p:nvPr/>
        </p:nvSpPr>
        <p:spPr bwMode="auto">
          <a:xfrm>
            <a:off x="21336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6120" name="Text Box 40"/>
          <p:cNvSpPr txBox="1">
            <a:spLocks noChangeArrowheads="1"/>
          </p:cNvSpPr>
          <p:nvPr/>
        </p:nvSpPr>
        <p:spPr bwMode="auto">
          <a:xfrm>
            <a:off x="30480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6121" name="Text Box 41"/>
          <p:cNvSpPr txBox="1">
            <a:spLocks noChangeArrowheads="1"/>
          </p:cNvSpPr>
          <p:nvPr/>
        </p:nvSpPr>
        <p:spPr bwMode="auto">
          <a:xfrm>
            <a:off x="39624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6122" name="Text Box 42"/>
          <p:cNvSpPr txBox="1">
            <a:spLocks noChangeArrowheads="1"/>
          </p:cNvSpPr>
          <p:nvPr/>
        </p:nvSpPr>
        <p:spPr bwMode="auto">
          <a:xfrm>
            <a:off x="48768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6123" name="Text Box 43"/>
          <p:cNvSpPr txBox="1">
            <a:spLocks noChangeArrowheads="1"/>
          </p:cNvSpPr>
          <p:nvPr/>
        </p:nvSpPr>
        <p:spPr bwMode="auto">
          <a:xfrm>
            <a:off x="57912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6124" name="Text Box 44"/>
          <p:cNvSpPr txBox="1">
            <a:spLocks noChangeArrowheads="1"/>
          </p:cNvSpPr>
          <p:nvPr/>
        </p:nvSpPr>
        <p:spPr bwMode="auto">
          <a:xfrm>
            <a:off x="6705600" y="4572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6125" name="Arc 45"/>
          <p:cNvSpPr>
            <a:spLocks/>
          </p:cNvSpPr>
          <p:nvPr/>
        </p:nvSpPr>
        <p:spPr bwMode="auto">
          <a:xfrm rot="-10800000">
            <a:off x="4572000" y="5035550"/>
            <a:ext cx="22574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6126" name="Text Box 46"/>
          <p:cNvSpPr txBox="1">
            <a:spLocks noChangeArrowheads="1"/>
          </p:cNvSpPr>
          <p:nvPr/>
        </p:nvSpPr>
        <p:spPr bwMode="auto">
          <a:xfrm>
            <a:off x="2133600" y="533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2</a:t>
            </a:r>
          </a:p>
        </p:txBody>
      </p:sp>
      <p:sp>
        <p:nvSpPr>
          <p:cNvPr id="46127" name="Text Box 47"/>
          <p:cNvSpPr txBox="1">
            <a:spLocks noChangeArrowheads="1"/>
          </p:cNvSpPr>
          <p:nvPr/>
        </p:nvSpPr>
        <p:spPr bwMode="auto">
          <a:xfrm>
            <a:off x="3048000" y="533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3</a:t>
            </a:r>
          </a:p>
        </p:txBody>
      </p:sp>
      <p:sp>
        <p:nvSpPr>
          <p:cNvPr id="46128" name="Text Box 48"/>
          <p:cNvSpPr txBox="1">
            <a:spLocks noChangeArrowheads="1"/>
          </p:cNvSpPr>
          <p:nvPr/>
        </p:nvSpPr>
        <p:spPr bwMode="auto">
          <a:xfrm>
            <a:off x="3962400" y="533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4</a:t>
            </a:r>
          </a:p>
        </p:txBody>
      </p:sp>
      <p:sp>
        <p:nvSpPr>
          <p:cNvPr id="46129" name="Text Box 49"/>
          <p:cNvSpPr txBox="1">
            <a:spLocks noChangeArrowheads="1"/>
          </p:cNvSpPr>
          <p:nvPr/>
        </p:nvSpPr>
        <p:spPr bwMode="auto">
          <a:xfrm>
            <a:off x="4876800" y="533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6</a:t>
            </a:r>
          </a:p>
        </p:txBody>
      </p:sp>
      <p:sp>
        <p:nvSpPr>
          <p:cNvPr id="46130" name="Text Box 50"/>
          <p:cNvSpPr txBox="1">
            <a:spLocks noChangeArrowheads="1"/>
          </p:cNvSpPr>
          <p:nvPr/>
        </p:nvSpPr>
        <p:spPr bwMode="auto">
          <a:xfrm>
            <a:off x="5791200" y="533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8</a:t>
            </a:r>
          </a:p>
        </p:txBody>
      </p:sp>
      <p:sp>
        <p:nvSpPr>
          <p:cNvPr id="46131" name="Text Box 51"/>
          <p:cNvSpPr txBox="1">
            <a:spLocks noChangeArrowheads="1"/>
          </p:cNvSpPr>
          <p:nvPr/>
        </p:nvSpPr>
        <p:spPr bwMode="auto">
          <a:xfrm>
            <a:off x="6705600" y="5334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9</a:t>
            </a:r>
          </a:p>
        </p:txBody>
      </p:sp>
      <p:sp>
        <p:nvSpPr>
          <p:cNvPr id="46132" name="Text Box 52"/>
          <p:cNvSpPr txBox="1">
            <a:spLocks noChangeArrowheads="1"/>
          </p:cNvSpPr>
          <p:nvPr/>
        </p:nvSpPr>
        <p:spPr bwMode="auto">
          <a:xfrm>
            <a:off x="7254875" y="5334000"/>
            <a:ext cx="974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CC0000"/>
                </a:solidFill>
                <a:latin typeface="Times New Roman" pitchFamily="18" charset="0"/>
              </a:rPr>
              <a:t>done</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33</a:t>
            </a:fld>
            <a:endParaRPr lang="en-US" altLang="en-US"/>
          </a:p>
        </p:txBody>
      </p:sp>
    </p:spTree>
    <p:extLst>
      <p:ext uri="{BB962C8B-B14F-4D97-AF65-F5344CB8AC3E}">
        <p14:creationId xmlns:p14="http://schemas.microsoft.com/office/powerpoint/2010/main" val="1918121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95250"/>
            <a:ext cx="6705600" cy="1143000"/>
          </a:xfrm>
        </p:spPr>
        <p:txBody>
          <a:bodyPr/>
          <a:lstStyle/>
          <a:p>
            <a:r>
              <a:rPr lang="en-US" altLang="en-US" dirty="0"/>
              <a:t>Running time</a:t>
            </a:r>
          </a:p>
        </p:txBody>
      </p:sp>
      <p:sp>
        <p:nvSpPr>
          <p:cNvPr id="16392" name="Text Box 8"/>
          <p:cNvSpPr txBox="1">
            <a:spLocks noChangeArrowheads="1"/>
          </p:cNvSpPr>
          <p:nvPr/>
        </p:nvSpPr>
        <p:spPr bwMode="auto">
          <a:xfrm>
            <a:off x="800100" y="1485900"/>
            <a:ext cx="7696200" cy="4647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85000"/>
              </a:lnSpc>
              <a:spcBef>
                <a:spcPct val="25000"/>
              </a:spcBef>
              <a:buClr>
                <a:srgbClr val="CC0000"/>
              </a:buClr>
              <a:buFontTx/>
              <a:buChar char="•"/>
            </a:pPr>
            <a:r>
              <a:rPr lang="en-US" altLang="en-US" sz="3200" dirty="0">
                <a:solidFill>
                  <a:srgbClr val="000000"/>
                </a:solidFill>
              </a:rPr>
              <a:t>The running time depends on the input: an already sorted sequence is easier to sort.</a:t>
            </a:r>
          </a:p>
          <a:p>
            <a:pPr>
              <a:lnSpc>
                <a:spcPct val="85000"/>
              </a:lnSpc>
              <a:spcBef>
                <a:spcPct val="25000"/>
              </a:spcBef>
              <a:buClr>
                <a:srgbClr val="CC0000"/>
              </a:buClr>
              <a:buFontTx/>
              <a:buChar char="•"/>
            </a:pPr>
            <a:r>
              <a:rPr lang="en-US" altLang="en-US" sz="3200" dirty="0">
                <a:solidFill>
                  <a:srgbClr val="CC0000"/>
                </a:solidFill>
              </a:rPr>
              <a:t>Major Simplifying Convention:</a:t>
            </a:r>
            <a:r>
              <a:rPr lang="en-US" altLang="en-US" sz="3200" dirty="0">
                <a:solidFill>
                  <a:srgbClr val="000000"/>
                </a:solidFill>
              </a:rPr>
              <a:t> Parameterize the running time by the size of the input, since short sequences are easier to sort than long ones. </a:t>
            </a:r>
          </a:p>
          <a:p>
            <a:pPr lvl="2">
              <a:lnSpc>
                <a:spcPct val="85000"/>
              </a:lnSpc>
              <a:spcBef>
                <a:spcPct val="25000"/>
              </a:spcBef>
              <a:buClr>
                <a:srgbClr val="CC0000"/>
              </a:buClr>
            </a:pPr>
            <a:r>
              <a:rPr lang="en-US" altLang="en-US" sz="3200" dirty="0">
                <a:solidFill>
                  <a:srgbClr val="000000"/>
                </a:solidFill>
              </a:rPr>
              <a:t>T</a:t>
            </a:r>
            <a:r>
              <a:rPr lang="en-US" altLang="en-US" sz="3200" baseline="-25000" dirty="0">
                <a:solidFill>
                  <a:srgbClr val="000000"/>
                </a:solidFill>
              </a:rPr>
              <a:t>A</a:t>
            </a:r>
            <a:r>
              <a:rPr lang="en-US" altLang="en-US" sz="3200" dirty="0">
                <a:solidFill>
                  <a:srgbClr val="000000"/>
                </a:solidFill>
              </a:rPr>
              <a:t>(n) =  time of A on length n inputs</a:t>
            </a:r>
          </a:p>
          <a:p>
            <a:pPr>
              <a:lnSpc>
                <a:spcPct val="85000"/>
              </a:lnSpc>
              <a:spcBef>
                <a:spcPct val="25000"/>
              </a:spcBef>
              <a:buClr>
                <a:srgbClr val="CC0000"/>
              </a:buClr>
              <a:buFontTx/>
              <a:buChar char="•"/>
            </a:pPr>
            <a:r>
              <a:rPr lang="en-US" altLang="en-US" sz="3200" dirty="0">
                <a:solidFill>
                  <a:srgbClr val="000000"/>
                </a:solidFill>
              </a:rPr>
              <a:t>Generally, we seek upper bounds on the running time, to have a guarantee of performance.</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34</a:t>
            </a:fld>
            <a:endParaRPr lang="en-US" altLang="en-US"/>
          </a:p>
        </p:txBody>
      </p:sp>
    </p:spTree>
    <p:extLst>
      <p:ext uri="{BB962C8B-B14F-4D97-AF65-F5344CB8AC3E}">
        <p14:creationId xmlns:p14="http://schemas.microsoft.com/office/powerpoint/2010/main" val="293219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Kinds of Analyses</a:t>
            </a:r>
          </a:p>
        </p:txBody>
      </p:sp>
      <p:sp>
        <p:nvSpPr>
          <p:cNvPr id="17411" name="Text Box 3"/>
          <p:cNvSpPr txBox="1">
            <a:spLocks noChangeArrowheads="1"/>
          </p:cNvSpPr>
          <p:nvPr/>
        </p:nvSpPr>
        <p:spPr bwMode="auto">
          <a:xfrm>
            <a:off x="1162050" y="1524000"/>
            <a:ext cx="6819900" cy="494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lgn="l">
              <a:defRPr sz="2400">
                <a:solidFill>
                  <a:schemeClr val="tx1"/>
                </a:solidFill>
                <a:latin typeface="Times New Roman" pitchFamily="18" charset="0"/>
              </a:defRPr>
            </a:lvl1pPr>
            <a:lvl2pPr marL="690563" indent="-238125" algn="l">
              <a:defRPr sz="2400">
                <a:solidFill>
                  <a:schemeClr val="tx1"/>
                </a:solidFill>
                <a:latin typeface="Times New Roman" pitchFamily="18" charset="0"/>
              </a:defRPr>
            </a:lvl2pPr>
            <a:lvl3pPr marL="920750"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85000"/>
              </a:lnSpc>
              <a:spcBef>
                <a:spcPct val="10000"/>
              </a:spcBef>
            </a:pPr>
            <a:r>
              <a:rPr lang="en-US" altLang="en-US" sz="3200" b="1" dirty="0">
                <a:solidFill>
                  <a:srgbClr val="CC0000"/>
                </a:solidFill>
              </a:rPr>
              <a:t>Worst-case: </a:t>
            </a:r>
            <a:r>
              <a:rPr lang="en-US" altLang="en-US" sz="3200" dirty="0">
                <a:solidFill>
                  <a:srgbClr val="000000"/>
                </a:solidFill>
              </a:rPr>
              <a:t>(usually)</a:t>
            </a:r>
          </a:p>
          <a:p>
            <a:pPr lvl="1">
              <a:lnSpc>
                <a:spcPct val="85000"/>
              </a:lnSpc>
              <a:spcBef>
                <a:spcPct val="10000"/>
              </a:spcBef>
              <a:buClr>
                <a:srgbClr val="CC0000"/>
              </a:buClr>
              <a:buFontTx/>
              <a:buChar char="•"/>
            </a:pPr>
            <a:r>
              <a:rPr lang="en-US" altLang="en-US" sz="3200" i="1" dirty="0">
                <a:solidFill>
                  <a:srgbClr val="009999"/>
                </a:solidFill>
              </a:rPr>
              <a:t>T</a:t>
            </a:r>
            <a:r>
              <a:rPr lang="en-US" altLang="en-US" sz="3200" dirty="0">
                <a:solidFill>
                  <a:srgbClr val="009999"/>
                </a:solidFill>
              </a:rPr>
              <a:t>(</a:t>
            </a:r>
            <a:r>
              <a:rPr lang="en-US" altLang="en-US" sz="3200" i="1" dirty="0">
                <a:solidFill>
                  <a:srgbClr val="009999"/>
                </a:solidFill>
              </a:rPr>
              <a:t>n</a:t>
            </a:r>
            <a:r>
              <a:rPr lang="en-US" altLang="en-US" sz="3200" dirty="0">
                <a:solidFill>
                  <a:srgbClr val="009999"/>
                </a:solidFill>
              </a:rPr>
              <a:t>) =</a:t>
            </a:r>
            <a:r>
              <a:rPr lang="en-US" altLang="en-US" sz="3200" dirty="0">
                <a:solidFill>
                  <a:srgbClr val="000000"/>
                </a:solidFill>
              </a:rPr>
              <a:t> maximum time of algorithm on any input of size </a:t>
            </a:r>
            <a:r>
              <a:rPr lang="en-US" altLang="en-US" sz="3200" i="1" dirty="0">
                <a:solidFill>
                  <a:srgbClr val="009999"/>
                </a:solidFill>
              </a:rPr>
              <a:t>n</a:t>
            </a:r>
            <a:r>
              <a:rPr lang="en-US" altLang="en-US" sz="3200" dirty="0">
                <a:solidFill>
                  <a:srgbClr val="000000"/>
                </a:solidFill>
              </a:rPr>
              <a:t>.</a:t>
            </a:r>
          </a:p>
          <a:p>
            <a:pPr>
              <a:lnSpc>
                <a:spcPct val="85000"/>
              </a:lnSpc>
              <a:spcBef>
                <a:spcPct val="10000"/>
              </a:spcBef>
            </a:pPr>
            <a:r>
              <a:rPr lang="en-US" altLang="en-US" sz="3200" b="1" dirty="0">
                <a:solidFill>
                  <a:srgbClr val="CC0000"/>
                </a:solidFill>
              </a:rPr>
              <a:t>Average-case: </a:t>
            </a:r>
            <a:r>
              <a:rPr lang="en-US" altLang="en-US" sz="3200" dirty="0">
                <a:solidFill>
                  <a:srgbClr val="000000"/>
                </a:solidFill>
              </a:rPr>
              <a:t>(sometimes)</a:t>
            </a:r>
          </a:p>
          <a:p>
            <a:pPr lvl="1">
              <a:lnSpc>
                <a:spcPct val="85000"/>
              </a:lnSpc>
              <a:spcBef>
                <a:spcPct val="10000"/>
              </a:spcBef>
              <a:buClr>
                <a:srgbClr val="CC0000"/>
              </a:buClr>
              <a:buFontTx/>
              <a:buChar char="•"/>
            </a:pPr>
            <a:r>
              <a:rPr lang="en-US" altLang="en-US" sz="3200" i="1" dirty="0">
                <a:solidFill>
                  <a:srgbClr val="009999"/>
                </a:solidFill>
              </a:rPr>
              <a:t>T</a:t>
            </a:r>
            <a:r>
              <a:rPr lang="en-US" altLang="en-US" sz="3200" dirty="0">
                <a:solidFill>
                  <a:srgbClr val="009999"/>
                </a:solidFill>
              </a:rPr>
              <a:t>(</a:t>
            </a:r>
            <a:r>
              <a:rPr lang="en-US" altLang="en-US" sz="3200" i="1" dirty="0">
                <a:solidFill>
                  <a:srgbClr val="009999"/>
                </a:solidFill>
              </a:rPr>
              <a:t>n</a:t>
            </a:r>
            <a:r>
              <a:rPr lang="en-US" altLang="en-US" sz="3200" dirty="0">
                <a:solidFill>
                  <a:srgbClr val="009999"/>
                </a:solidFill>
              </a:rPr>
              <a:t>) =</a:t>
            </a:r>
            <a:r>
              <a:rPr lang="en-US" altLang="en-US" sz="3200" dirty="0">
                <a:solidFill>
                  <a:srgbClr val="000000"/>
                </a:solidFill>
              </a:rPr>
              <a:t> expected time of algorithm over all inputs of size </a:t>
            </a:r>
            <a:r>
              <a:rPr lang="en-US" altLang="en-US" sz="3200" i="1" dirty="0">
                <a:solidFill>
                  <a:srgbClr val="009999"/>
                </a:solidFill>
              </a:rPr>
              <a:t>n</a:t>
            </a:r>
            <a:r>
              <a:rPr lang="en-US" altLang="en-US" sz="3200" dirty="0">
                <a:solidFill>
                  <a:srgbClr val="000000"/>
                </a:solidFill>
              </a:rPr>
              <a:t>.</a:t>
            </a:r>
          </a:p>
          <a:p>
            <a:pPr lvl="1">
              <a:lnSpc>
                <a:spcPct val="85000"/>
              </a:lnSpc>
              <a:spcBef>
                <a:spcPct val="10000"/>
              </a:spcBef>
              <a:buClr>
                <a:srgbClr val="CC0000"/>
              </a:buClr>
              <a:buFontTx/>
              <a:buChar char="•"/>
            </a:pPr>
            <a:r>
              <a:rPr lang="en-US" altLang="en-US" sz="3200" dirty="0">
                <a:solidFill>
                  <a:srgbClr val="000000"/>
                </a:solidFill>
              </a:rPr>
              <a:t>Need assumption of statistical distribution of inputs.</a:t>
            </a:r>
          </a:p>
          <a:p>
            <a:pPr>
              <a:lnSpc>
                <a:spcPct val="85000"/>
              </a:lnSpc>
              <a:spcBef>
                <a:spcPct val="10000"/>
              </a:spcBef>
            </a:pPr>
            <a:r>
              <a:rPr lang="en-US" altLang="en-US" sz="3200" b="1" dirty="0">
                <a:solidFill>
                  <a:srgbClr val="CC0000"/>
                </a:solidFill>
              </a:rPr>
              <a:t>Best-case: </a:t>
            </a:r>
            <a:r>
              <a:rPr lang="en-US" altLang="en-US" sz="3200" dirty="0">
                <a:solidFill>
                  <a:srgbClr val="000000"/>
                </a:solidFill>
              </a:rPr>
              <a:t>(NEVER)</a:t>
            </a:r>
          </a:p>
          <a:p>
            <a:pPr lvl="1">
              <a:lnSpc>
                <a:spcPct val="85000"/>
              </a:lnSpc>
              <a:spcBef>
                <a:spcPct val="10000"/>
              </a:spcBef>
              <a:buClr>
                <a:srgbClr val="CC0000"/>
              </a:buClr>
              <a:buFontTx/>
              <a:buChar char="•"/>
            </a:pPr>
            <a:r>
              <a:rPr lang="en-US" altLang="en-US" sz="3200" dirty="0">
                <a:solidFill>
                  <a:srgbClr val="000000"/>
                </a:solidFill>
              </a:rPr>
              <a:t>Cheat with a slow algorithm that works fast on </a:t>
            </a:r>
            <a:r>
              <a:rPr lang="en-US" altLang="en-US" sz="3200" i="1" dirty="0">
                <a:solidFill>
                  <a:srgbClr val="000000"/>
                </a:solidFill>
              </a:rPr>
              <a:t>some</a:t>
            </a:r>
            <a:r>
              <a:rPr lang="en-US" altLang="en-US" sz="3200" dirty="0">
                <a:solidFill>
                  <a:srgbClr val="000000"/>
                </a:solidFill>
              </a:rPr>
              <a:t> input.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35</a:t>
            </a:fld>
            <a:endParaRPr lang="en-US" altLang="en-US"/>
          </a:p>
        </p:txBody>
      </p:sp>
    </p:spTree>
    <p:extLst>
      <p:ext uri="{BB962C8B-B14F-4D97-AF65-F5344CB8AC3E}">
        <p14:creationId xmlns:p14="http://schemas.microsoft.com/office/powerpoint/2010/main" val="3982484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Insertion sort analysis</a:t>
            </a:r>
          </a:p>
        </p:txBody>
      </p:sp>
      <p:grpSp>
        <p:nvGrpSpPr>
          <p:cNvPr id="21513" name="Group 9"/>
          <p:cNvGrpSpPr>
            <a:grpSpLocks/>
          </p:cNvGrpSpPr>
          <p:nvPr/>
        </p:nvGrpSpPr>
        <p:grpSpPr bwMode="auto">
          <a:xfrm>
            <a:off x="673100" y="1447800"/>
            <a:ext cx="5572125" cy="1733550"/>
            <a:chOff x="424" y="912"/>
            <a:chExt cx="3510" cy="1092"/>
          </a:xfrm>
        </p:grpSpPr>
        <p:sp>
          <p:nvSpPr>
            <p:cNvPr id="21507" name="Text Box 3"/>
            <p:cNvSpPr txBox="1">
              <a:spLocks noChangeArrowheads="1"/>
            </p:cNvSpPr>
            <p:nvPr/>
          </p:nvSpPr>
          <p:spPr bwMode="auto">
            <a:xfrm>
              <a:off x="424" y="912"/>
              <a:ext cx="351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CC0000"/>
                  </a:solidFill>
                  <a:latin typeface="Times New Roman" pitchFamily="18" charset="0"/>
                </a:rPr>
                <a:t>Worst case:</a:t>
              </a:r>
              <a:r>
                <a:rPr lang="en-US" altLang="en-US" sz="3200">
                  <a:solidFill>
                    <a:srgbClr val="000000"/>
                  </a:solidFill>
                  <a:latin typeface="Times New Roman" pitchFamily="18" charset="0"/>
                </a:rPr>
                <a:t> Input reverse sorted.</a:t>
              </a:r>
              <a:endParaRPr lang="en-US" altLang="en-US" sz="4000">
                <a:solidFill>
                  <a:srgbClr val="000000"/>
                </a:solidFill>
                <a:latin typeface="Times New Roman" pitchFamily="18" charset="0"/>
              </a:endParaRPr>
            </a:p>
          </p:txBody>
        </p:sp>
        <p:graphicFrame>
          <p:nvGraphicFramePr>
            <p:cNvPr id="21508" name="Object 4"/>
            <p:cNvGraphicFramePr>
              <a:graphicFrameLocks noChangeAspect="1"/>
            </p:cNvGraphicFramePr>
            <p:nvPr>
              <p:extLst>
                <p:ext uri="{D42A27DB-BD31-4B8C-83A1-F6EECF244321}">
                  <p14:modId xmlns:p14="http://schemas.microsoft.com/office/powerpoint/2010/main" val="4171906297"/>
                </p:ext>
              </p:extLst>
            </p:nvPr>
          </p:nvGraphicFramePr>
          <p:xfrm>
            <a:off x="868" y="1230"/>
            <a:ext cx="2146" cy="774"/>
          </p:xfrm>
          <a:graphic>
            <a:graphicData uri="http://schemas.openxmlformats.org/presentationml/2006/ole">
              <mc:AlternateContent xmlns:mc="http://schemas.openxmlformats.org/markup-compatibility/2006">
                <mc:Choice xmlns:v="urn:schemas-microsoft-com:vml" Requires="v">
                  <p:oleObj spid="_x0000_s45218" name="Equation" r:id="rId3" imgW="1231560" imgH="444240" progId="Equation.3">
                    <p:embed/>
                  </p:oleObj>
                </mc:Choice>
                <mc:Fallback>
                  <p:oleObj name="Equation" r:id="rId3" imgW="1231560" imgH="444240" progId="Equation.3">
                    <p:embed/>
                    <p:pic>
                      <p:nvPicPr>
                        <p:cNvPr id="0" name=""/>
                        <p:cNvPicPr>
                          <a:picLocks noChangeAspect="1" noChangeArrowheads="1"/>
                        </p:cNvPicPr>
                        <p:nvPr/>
                      </p:nvPicPr>
                      <p:blipFill>
                        <a:blip r:embed="rId4"/>
                        <a:srcRect/>
                        <a:stretch>
                          <a:fillRect/>
                        </a:stretch>
                      </p:blipFill>
                      <p:spPr bwMode="auto">
                        <a:xfrm>
                          <a:off x="868" y="1230"/>
                          <a:ext cx="2146" cy="774"/>
                        </a:xfrm>
                        <a:prstGeom prst="rect">
                          <a:avLst/>
                        </a:prstGeom>
                        <a:noFill/>
                        <a:ln>
                          <a:noFill/>
                        </a:ln>
                        <a:effectLst/>
                      </p:spPr>
                    </p:pic>
                  </p:oleObj>
                </mc:Fallback>
              </mc:AlternateContent>
            </a:graphicData>
          </a:graphic>
        </p:graphicFrame>
      </p:grpSp>
      <p:sp>
        <p:nvSpPr>
          <p:cNvPr id="21511" name="Text Box 7"/>
          <p:cNvSpPr txBox="1">
            <a:spLocks noChangeArrowheads="1"/>
          </p:cNvSpPr>
          <p:nvPr/>
        </p:nvSpPr>
        <p:spPr bwMode="auto">
          <a:xfrm>
            <a:off x="673100" y="4724400"/>
            <a:ext cx="7620000" cy="155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r>
              <a:rPr lang="en-US" altLang="en-US" sz="3200" i="1" dirty="0">
                <a:solidFill>
                  <a:srgbClr val="000000"/>
                </a:solidFill>
              </a:rPr>
              <a:t>Is insertion sort a fast sorting algorithm?</a:t>
            </a:r>
          </a:p>
          <a:p>
            <a:pPr>
              <a:buClr>
                <a:srgbClr val="CC0000"/>
              </a:buClr>
              <a:buFontTx/>
              <a:buChar char="•"/>
            </a:pPr>
            <a:r>
              <a:rPr lang="en-US" altLang="en-US" sz="3200" dirty="0">
                <a:solidFill>
                  <a:srgbClr val="000000"/>
                </a:solidFill>
              </a:rPr>
              <a:t>Moderately so, for small </a:t>
            </a:r>
            <a:r>
              <a:rPr lang="en-US" altLang="en-US" sz="3200" i="1" dirty="0">
                <a:solidFill>
                  <a:srgbClr val="009999"/>
                </a:solidFill>
              </a:rPr>
              <a:t>n</a:t>
            </a:r>
            <a:r>
              <a:rPr lang="en-US" altLang="en-US" sz="3200" dirty="0">
                <a:solidFill>
                  <a:srgbClr val="000000"/>
                </a:solidFill>
              </a:rPr>
              <a:t>.</a:t>
            </a:r>
          </a:p>
          <a:p>
            <a:pPr>
              <a:buClr>
                <a:srgbClr val="CC0000"/>
              </a:buClr>
              <a:buFontTx/>
              <a:buChar char="•"/>
            </a:pPr>
            <a:r>
              <a:rPr lang="en-US" altLang="en-US" sz="3200" dirty="0">
                <a:solidFill>
                  <a:srgbClr val="000000"/>
                </a:solidFill>
              </a:rPr>
              <a:t>Not at all, for large </a:t>
            </a:r>
            <a:r>
              <a:rPr lang="en-US" altLang="en-US" sz="3200" i="1" dirty="0">
                <a:solidFill>
                  <a:srgbClr val="009999"/>
                </a:solidFill>
              </a:rPr>
              <a:t>n</a:t>
            </a:r>
            <a:r>
              <a:rPr lang="en-US" altLang="en-US" sz="3200" dirty="0">
                <a:solidFill>
                  <a:srgbClr val="000000"/>
                </a:solidFill>
              </a:rPr>
              <a:t>.</a:t>
            </a:r>
          </a:p>
        </p:txBody>
      </p:sp>
      <p:sp>
        <p:nvSpPr>
          <p:cNvPr id="21515" name="Text Box 11"/>
          <p:cNvSpPr txBox="1">
            <a:spLocks noChangeArrowheads="1"/>
          </p:cNvSpPr>
          <p:nvPr/>
        </p:nvSpPr>
        <p:spPr bwMode="auto">
          <a:xfrm>
            <a:off x="5546725" y="2218192"/>
            <a:ext cx="31305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rgbClr val="000000"/>
                </a:solidFill>
                <a:latin typeface="Times New Roman" pitchFamily="18" charset="0"/>
              </a:rPr>
              <a:t>[arithmetic series]</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36</a:t>
            </a:fld>
            <a:endParaRPr lang="en-US" altLang="en-US"/>
          </a:p>
        </p:txBody>
      </p:sp>
    </p:spTree>
    <p:extLst>
      <p:ext uri="{BB962C8B-B14F-4D97-AF65-F5344CB8AC3E}">
        <p14:creationId xmlns:p14="http://schemas.microsoft.com/office/powerpoint/2010/main" val="2152135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Insertion sort analysis</a:t>
            </a:r>
          </a:p>
        </p:txBody>
      </p:sp>
      <p:sp>
        <p:nvSpPr>
          <p:cNvPr id="21511" name="Text Box 7"/>
          <p:cNvSpPr txBox="1">
            <a:spLocks noChangeArrowheads="1"/>
          </p:cNvSpPr>
          <p:nvPr/>
        </p:nvSpPr>
        <p:spPr bwMode="auto">
          <a:xfrm>
            <a:off x="673100" y="4724400"/>
            <a:ext cx="7620000" cy="155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r>
              <a:rPr lang="en-US" altLang="en-US" sz="3200" i="1" dirty="0">
                <a:solidFill>
                  <a:srgbClr val="000000"/>
                </a:solidFill>
              </a:rPr>
              <a:t>Is insertion sort a fast sorting algorithm?</a:t>
            </a:r>
          </a:p>
          <a:p>
            <a:pPr>
              <a:buClr>
                <a:srgbClr val="CC0000"/>
              </a:buClr>
              <a:buFontTx/>
              <a:buChar char="•"/>
            </a:pPr>
            <a:r>
              <a:rPr lang="en-US" altLang="en-US" sz="3200" dirty="0">
                <a:solidFill>
                  <a:srgbClr val="000000"/>
                </a:solidFill>
              </a:rPr>
              <a:t>Moderately so, for small </a:t>
            </a:r>
            <a:r>
              <a:rPr lang="en-US" altLang="en-US" sz="3200" i="1" dirty="0">
                <a:solidFill>
                  <a:srgbClr val="009999"/>
                </a:solidFill>
              </a:rPr>
              <a:t>n</a:t>
            </a:r>
            <a:r>
              <a:rPr lang="en-US" altLang="en-US" sz="3200" dirty="0">
                <a:solidFill>
                  <a:srgbClr val="000000"/>
                </a:solidFill>
              </a:rPr>
              <a:t>.</a:t>
            </a:r>
          </a:p>
          <a:p>
            <a:pPr>
              <a:buClr>
                <a:srgbClr val="CC0000"/>
              </a:buClr>
              <a:buFontTx/>
              <a:buChar char="•"/>
            </a:pPr>
            <a:r>
              <a:rPr lang="en-US" altLang="en-US" sz="3200" dirty="0">
                <a:solidFill>
                  <a:srgbClr val="000000"/>
                </a:solidFill>
              </a:rPr>
              <a:t>Not at all, for large </a:t>
            </a:r>
            <a:r>
              <a:rPr lang="en-US" altLang="en-US" sz="3200" i="1" dirty="0">
                <a:solidFill>
                  <a:srgbClr val="009999"/>
                </a:solidFill>
              </a:rPr>
              <a:t>n</a:t>
            </a:r>
            <a:r>
              <a:rPr lang="en-US" altLang="en-US" sz="3200" dirty="0">
                <a:solidFill>
                  <a:srgbClr val="000000"/>
                </a:solidFill>
              </a:rPr>
              <a: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37</a:t>
            </a:fld>
            <a:endParaRPr lang="en-US" altLang="en-US"/>
          </a:p>
        </p:txBody>
      </p:sp>
      <p:grpSp>
        <p:nvGrpSpPr>
          <p:cNvPr id="12" name="Group 10"/>
          <p:cNvGrpSpPr>
            <a:grpSpLocks/>
          </p:cNvGrpSpPr>
          <p:nvPr/>
        </p:nvGrpSpPr>
        <p:grpSpPr bwMode="auto">
          <a:xfrm>
            <a:off x="378134" y="1202747"/>
            <a:ext cx="7796213" cy="1831975"/>
            <a:chOff x="424" y="2004"/>
            <a:chExt cx="4911" cy="1154"/>
          </a:xfrm>
        </p:grpSpPr>
        <p:sp>
          <p:nvSpPr>
            <p:cNvPr id="13" name="Text Box 5"/>
            <p:cNvSpPr txBox="1">
              <a:spLocks noChangeArrowheads="1"/>
            </p:cNvSpPr>
            <p:nvPr/>
          </p:nvSpPr>
          <p:spPr bwMode="auto">
            <a:xfrm>
              <a:off x="424" y="2004"/>
              <a:ext cx="491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dirty="0">
                  <a:solidFill>
                    <a:srgbClr val="CC0000"/>
                  </a:solidFill>
                  <a:latin typeface="Times New Roman" pitchFamily="18" charset="0"/>
                </a:rPr>
                <a:t>Average case:</a:t>
              </a:r>
              <a:r>
                <a:rPr lang="en-US" altLang="en-US" sz="3200" dirty="0">
                  <a:solidFill>
                    <a:srgbClr val="000000"/>
                  </a:solidFill>
                  <a:latin typeface="Times New Roman" pitchFamily="18" charset="0"/>
                </a:rPr>
                <a:t> All permutations equally likely.</a:t>
              </a:r>
              <a:endParaRPr lang="en-US" altLang="en-US" sz="4000" dirty="0">
                <a:solidFill>
                  <a:srgbClr val="000000"/>
                </a:solidFill>
                <a:latin typeface="Times New Roman" pitchFamily="18" charset="0"/>
              </a:endParaRPr>
            </a:p>
          </p:txBody>
        </p:sp>
        <p:graphicFrame>
          <p:nvGraphicFramePr>
            <p:cNvPr id="14" name="Object 6"/>
            <p:cNvGraphicFramePr>
              <a:graphicFrameLocks noChangeAspect="1"/>
            </p:cNvGraphicFramePr>
            <p:nvPr>
              <p:extLst>
                <p:ext uri="{D42A27DB-BD31-4B8C-83A1-F6EECF244321}">
                  <p14:modId xmlns:p14="http://schemas.microsoft.com/office/powerpoint/2010/main" val="1156322435"/>
                </p:ext>
              </p:extLst>
            </p:nvPr>
          </p:nvGraphicFramePr>
          <p:xfrm>
            <a:off x="1470" y="2474"/>
            <a:ext cx="2306" cy="684"/>
          </p:xfrm>
          <a:graphic>
            <a:graphicData uri="http://schemas.openxmlformats.org/presentationml/2006/ole">
              <mc:AlternateContent xmlns:mc="http://schemas.openxmlformats.org/markup-compatibility/2006">
                <mc:Choice xmlns:v="urn:schemas-microsoft-com:vml" Requires="v">
                  <p:oleObj spid="_x0000_s46221" name="Equation" r:id="rId3" imgW="1498320" imgH="444240" progId="Equation.3">
                    <p:embed/>
                  </p:oleObj>
                </mc:Choice>
                <mc:Fallback>
                  <p:oleObj name="Equation" r:id="rId3" imgW="1498320" imgH="444240" progId="Equation.3">
                    <p:embed/>
                    <p:pic>
                      <p:nvPicPr>
                        <p:cNvPr id="0" name=""/>
                        <p:cNvPicPr>
                          <a:picLocks noChangeAspect="1" noChangeArrowheads="1"/>
                        </p:cNvPicPr>
                        <p:nvPr/>
                      </p:nvPicPr>
                      <p:blipFill>
                        <a:blip r:embed="rId4"/>
                        <a:srcRect/>
                        <a:stretch>
                          <a:fillRect/>
                        </a:stretch>
                      </p:blipFill>
                      <p:spPr bwMode="auto">
                        <a:xfrm>
                          <a:off x="1470" y="2474"/>
                          <a:ext cx="2306" cy="684"/>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2445302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Insertion sort analysis</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38</a:t>
            </a:fld>
            <a:endParaRPr lang="en-US" altLang="en-US"/>
          </a:p>
        </p:txBody>
      </p:sp>
      <p:sp>
        <p:nvSpPr>
          <p:cNvPr id="13" name="Text Box 5"/>
          <p:cNvSpPr txBox="1">
            <a:spLocks noChangeArrowheads="1"/>
          </p:cNvSpPr>
          <p:nvPr/>
        </p:nvSpPr>
        <p:spPr bwMode="auto">
          <a:xfrm>
            <a:off x="496887" y="1285875"/>
            <a:ext cx="7497373"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dirty="0">
                <a:solidFill>
                  <a:srgbClr val="CC0000"/>
                </a:solidFill>
                <a:latin typeface="Times New Roman" pitchFamily="18" charset="0"/>
              </a:rPr>
              <a:t>Best Case:</a:t>
            </a:r>
            <a:r>
              <a:rPr lang="en-US" altLang="en-US" sz="3200" dirty="0">
                <a:solidFill>
                  <a:srgbClr val="000000"/>
                </a:solidFill>
                <a:latin typeface="Times New Roman" pitchFamily="18" charset="0"/>
              </a:rPr>
              <a:t> Already sorted.  </a:t>
            </a:r>
            <a:r>
              <a:rPr lang="en-US" altLang="en-US" sz="3200" i="1" dirty="0">
                <a:solidFill>
                  <a:srgbClr val="000000"/>
                </a:solidFill>
                <a:latin typeface="Times New Roman" pitchFamily="18" charset="0"/>
              </a:rPr>
              <a:t>Nearly Sorted??</a:t>
            </a:r>
          </a:p>
          <a:p>
            <a:r>
              <a:rPr lang="en-US" altLang="en-US" sz="3200" dirty="0">
                <a:latin typeface="Times New Roman" pitchFamily="18" charset="0"/>
                <a:sym typeface="Symbol"/>
              </a:rPr>
              <a:t>O(n)</a:t>
            </a:r>
            <a:endParaRPr lang="en-US" altLang="en-US" sz="4000" dirty="0">
              <a:latin typeface="Times New Roman" pitchFamily="18" charset="0"/>
            </a:endParaRPr>
          </a:p>
        </p:txBody>
      </p:sp>
    </p:spTree>
    <p:extLst>
      <p:ext uri="{BB962C8B-B14F-4D97-AF65-F5344CB8AC3E}">
        <p14:creationId xmlns:p14="http://schemas.microsoft.com/office/powerpoint/2010/main" val="435636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Can we sort better?</a:t>
            </a:r>
          </a:p>
        </p:txBody>
      </p:sp>
      <p:sp>
        <p:nvSpPr>
          <p:cNvPr id="3" name="Content Placeholder 2"/>
          <p:cNvSpPr>
            <a:spLocks noGrp="1"/>
          </p:cNvSpPr>
          <p:nvPr>
            <p:ph idx="1"/>
          </p:nvPr>
        </p:nvSpPr>
        <p:spPr/>
        <p:txBody>
          <a:bodyPr/>
          <a:lstStyle/>
          <a:p>
            <a:pPr marL="0" indent="0">
              <a:buNone/>
            </a:pPr>
            <a:r>
              <a:rPr lang="en-US" sz="3200" dirty="0">
                <a:latin typeface="Times New Roman" panose="02020603050405020304" pitchFamily="18" charset="0"/>
                <a:cs typeface="Times New Roman" panose="02020603050405020304" pitchFamily="18" charset="0"/>
              </a:rPr>
              <a:t>Insertion upper bound O(n</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Are there other ways to sort??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39</a:t>
            </a:fld>
            <a:endParaRPr lang="en-US" altLang="en-US"/>
          </a:p>
        </p:txBody>
      </p:sp>
    </p:spTree>
    <p:extLst>
      <p:ext uri="{BB962C8B-B14F-4D97-AF65-F5344CB8AC3E}">
        <p14:creationId xmlns:p14="http://schemas.microsoft.com/office/powerpoint/2010/main" val="228605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Exams   </a:t>
            </a:r>
          </a:p>
        </p:txBody>
      </p:sp>
      <p:sp>
        <p:nvSpPr>
          <p:cNvPr id="3" name="Content Placeholder 2"/>
          <p:cNvSpPr>
            <a:spLocks noGrp="1"/>
          </p:cNvSpPr>
          <p:nvPr>
            <p:ph idx="1"/>
          </p:nvPr>
        </p:nvSpPr>
        <p:spPr/>
        <p:txBody>
          <a:bodyPr/>
          <a:lstStyle/>
          <a:p>
            <a:pPr marL="0" indent="0">
              <a:buNone/>
            </a:pPr>
            <a:r>
              <a:rPr lang="en-US" dirty="0"/>
              <a:t>There are 2 exams for this course, </a:t>
            </a:r>
            <a:endParaRPr lang="en-US" sz="2000" dirty="0"/>
          </a:p>
          <a:p>
            <a:pPr lvl="0"/>
            <a:r>
              <a:rPr lang="en-US" sz="2400" dirty="0"/>
              <a:t>The </a:t>
            </a:r>
            <a:r>
              <a:rPr lang="en-US" sz="2400" b="1" dirty="0"/>
              <a:t>Midterm Exam</a:t>
            </a:r>
            <a:endParaRPr lang="en-US" sz="1800" dirty="0"/>
          </a:p>
          <a:p>
            <a:pPr lvl="1"/>
            <a:r>
              <a:rPr lang="en-US" sz="2000" dirty="0"/>
              <a:t>Covers week 0 to week 5 material.</a:t>
            </a:r>
            <a:endParaRPr lang="en-US" sz="1600" dirty="0"/>
          </a:p>
          <a:p>
            <a:pPr lvl="0"/>
            <a:r>
              <a:rPr lang="en-US" sz="2400" dirty="0"/>
              <a:t>The </a:t>
            </a:r>
            <a:r>
              <a:rPr lang="en-US" sz="2400" b="1" dirty="0"/>
              <a:t>Final Exam</a:t>
            </a:r>
            <a:endParaRPr lang="en-US" sz="1800" dirty="0"/>
          </a:p>
          <a:p>
            <a:pPr lvl="1"/>
            <a:r>
              <a:rPr lang="en-US" sz="2000" dirty="0"/>
              <a:t>Covers week 6 to week 10 material.</a:t>
            </a:r>
            <a:endParaRPr lang="en-US" sz="1800" dirty="0"/>
          </a:p>
          <a:p>
            <a:r>
              <a:rPr lang="en-US" sz="2400" dirty="0"/>
              <a:t>You will be allowed one 8.5”x11”, double-sided, typed-or-handwritten note sheet at each of your</a:t>
            </a:r>
            <a:endParaRPr lang="en-US" sz="1800"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4</a:t>
            </a:fld>
            <a:endParaRPr lang="en-US" altLang="en-US"/>
          </a:p>
        </p:txBody>
      </p:sp>
    </p:spTree>
    <p:extLst>
      <p:ext uri="{BB962C8B-B14F-4D97-AF65-F5344CB8AC3E}">
        <p14:creationId xmlns:p14="http://schemas.microsoft.com/office/powerpoint/2010/main" val="1199178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026"/>
          <p:cNvSpPr>
            <a:spLocks noGrp="1" noChangeArrowheads="1"/>
          </p:cNvSpPr>
          <p:nvPr>
            <p:ph type="title"/>
          </p:nvPr>
        </p:nvSpPr>
        <p:spPr/>
        <p:txBody>
          <a:bodyPr/>
          <a:lstStyle/>
          <a:p>
            <a:r>
              <a:rPr lang="en-US" altLang="en-US" dirty="0"/>
              <a:t>Merge Sort</a:t>
            </a:r>
          </a:p>
        </p:txBody>
      </p:sp>
      <p:sp>
        <p:nvSpPr>
          <p:cNvPr id="390147" name="Rectangle 1027"/>
          <p:cNvSpPr>
            <a:spLocks noGrp="1" noChangeArrowheads="1"/>
          </p:cNvSpPr>
          <p:nvPr>
            <p:ph type="body" idx="1"/>
          </p:nvPr>
        </p:nvSpPr>
        <p:spPr>
          <a:xfrm>
            <a:off x="201881" y="1209675"/>
            <a:ext cx="8550233" cy="4981575"/>
          </a:xfrm>
          <a:ln/>
          <a:extLst>
            <a:ext uri="{91240B29-F687-4F45-9708-019B960494DF}">
              <a14:hiddenLine xmlns:a14="http://schemas.microsoft.com/office/drawing/2010/main" w="9525">
                <a:solidFill>
                  <a:srgbClr val="CC3300"/>
                </a:solidFill>
                <a:miter lim="800000"/>
                <a:headEnd/>
                <a:tailEnd/>
              </a14:hiddenLine>
            </a:ext>
          </a:extLst>
        </p:spPr>
        <p:txBody>
          <a:bodyPr/>
          <a:lstStyle/>
          <a:p>
            <a:pPr>
              <a:buFont typeface="Wingdings" pitchFamily="2" charset="2"/>
              <a:buNone/>
            </a:pPr>
            <a:r>
              <a:rPr lang="en-US" altLang="en-US" sz="3200" b="1" i="1" u="sng" dirty="0">
                <a:solidFill>
                  <a:srgbClr val="CC3300"/>
                </a:solidFill>
                <a:latin typeface="Times New Roman" panose="02020603050405020304" pitchFamily="18" charset="0"/>
                <a:cs typeface="Times New Roman" panose="02020603050405020304" pitchFamily="18" charset="0"/>
              </a:rPr>
              <a:t>Sorting Problem</a:t>
            </a:r>
            <a:r>
              <a:rPr lang="en-US" altLang="en-US" sz="3200" b="1" u="sng" dirty="0">
                <a:solidFill>
                  <a:srgbClr val="CC3300"/>
                </a:solidFill>
                <a:latin typeface="Times New Roman" panose="02020603050405020304" pitchFamily="18" charset="0"/>
                <a:cs typeface="Times New Roman" panose="02020603050405020304" pitchFamily="18" charset="0"/>
              </a:rPr>
              <a:t>:</a:t>
            </a:r>
            <a:r>
              <a:rPr lang="en-US" altLang="en-US" sz="3200" dirty="0">
                <a:solidFill>
                  <a:srgbClr val="CC99FF"/>
                </a:solidFill>
                <a:latin typeface="Times New Roman" panose="02020603050405020304" pitchFamily="18" charset="0"/>
                <a:cs typeface="Times New Roman" panose="02020603050405020304" pitchFamily="18" charset="0"/>
              </a:rPr>
              <a:t> </a:t>
            </a:r>
            <a:r>
              <a:rPr lang="en-US" altLang="en-US" sz="3200" dirty="0">
                <a:solidFill>
                  <a:schemeClr val="tx1"/>
                </a:solidFill>
                <a:latin typeface="Times New Roman" panose="02020603050405020304" pitchFamily="18" charset="0"/>
                <a:cs typeface="Times New Roman" panose="02020603050405020304" pitchFamily="18" charset="0"/>
              </a:rPr>
              <a:t>Sort a sequence of </a:t>
            </a:r>
            <a:r>
              <a:rPr lang="en-US" altLang="en-US" sz="3200" i="1" dirty="0">
                <a:solidFill>
                  <a:schemeClr val="tx1"/>
                </a:solidFill>
                <a:latin typeface="Times New Roman" panose="02020603050405020304" pitchFamily="18" charset="0"/>
                <a:cs typeface="Times New Roman" panose="02020603050405020304" pitchFamily="18" charset="0"/>
              </a:rPr>
              <a:t>n</a:t>
            </a:r>
            <a:r>
              <a:rPr lang="en-US" altLang="en-US" sz="3200" dirty="0">
                <a:solidFill>
                  <a:schemeClr val="tx1"/>
                </a:solidFill>
                <a:latin typeface="Times New Roman" panose="02020603050405020304" pitchFamily="18" charset="0"/>
                <a:cs typeface="Times New Roman" panose="02020603050405020304" pitchFamily="18" charset="0"/>
              </a:rPr>
              <a:t> elements into non-decreasing order.</a:t>
            </a:r>
            <a:endParaRPr lang="en-US" altLang="en-US" sz="3200" i="1" dirty="0">
              <a:solidFill>
                <a:schemeClr val="tx1"/>
              </a:solidFill>
              <a:latin typeface="Times New Roman" panose="02020603050405020304" pitchFamily="18" charset="0"/>
              <a:cs typeface="Times New Roman" panose="02020603050405020304" pitchFamily="18" charset="0"/>
            </a:endParaRPr>
          </a:p>
          <a:p>
            <a:r>
              <a:rPr lang="en-US" altLang="en-US" sz="3200" b="1" i="1" dirty="0">
                <a:solidFill>
                  <a:srgbClr val="CC3300"/>
                </a:solidFill>
                <a:latin typeface="Times New Roman" panose="02020603050405020304" pitchFamily="18" charset="0"/>
                <a:cs typeface="Times New Roman" panose="02020603050405020304" pitchFamily="18" charset="0"/>
              </a:rPr>
              <a:t>Divide</a:t>
            </a:r>
            <a:r>
              <a:rPr lang="en-US" altLang="en-US" sz="3200" b="1" dirty="0">
                <a:solidFill>
                  <a:srgbClr val="CC3300"/>
                </a:solidFill>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  Divide the </a:t>
            </a:r>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-element sequence to be sorted into two subsequences of </a:t>
            </a:r>
            <a:r>
              <a:rPr lang="en-US" altLang="en-US" sz="3200" i="1" dirty="0">
                <a:latin typeface="Times New Roman" panose="02020603050405020304" pitchFamily="18" charset="0"/>
                <a:cs typeface="Times New Roman" panose="02020603050405020304" pitchFamily="18" charset="0"/>
              </a:rPr>
              <a:t>n/2</a:t>
            </a:r>
            <a:r>
              <a:rPr lang="en-US" altLang="en-US" sz="3200" dirty="0">
                <a:latin typeface="Times New Roman" panose="02020603050405020304" pitchFamily="18" charset="0"/>
                <a:cs typeface="Times New Roman" panose="02020603050405020304" pitchFamily="18" charset="0"/>
              </a:rPr>
              <a:t> elements each</a:t>
            </a:r>
          </a:p>
          <a:p>
            <a:pPr>
              <a:buFont typeface="Wingdings" pitchFamily="2" charset="2"/>
              <a:buNone/>
            </a:pPr>
            <a:endParaRPr lang="en-US" altLang="en-US" sz="1050" dirty="0">
              <a:latin typeface="Times New Roman" panose="02020603050405020304" pitchFamily="18" charset="0"/>
              <a:cs typeface="Times New Roman" panose="02020603050405020304" pitchFamily="18" charset="0"/>
            </a:endParaRPr>
          </a:p>
          <a:p>
            <a:r>
              <a:rPr lang="en-US" altLang="en-US" sz="3200" b="1" i="1" dirty="0">
                <a:solidFill>
                  <a:srgbClr val="CC3300"/>
                </a:solidFill>
                <a:latin typeface="Times New Roman" panose="02020603050405020304" pitchFamily="18" charset="0"/>
                <a:cs typeface="Times New Roman" panose="02020603050405020304" pitchFamily="18" charset="0"/>
              </a:rPr>
              <a:t>Conquer:</a:t>
            </a:r>
            <a:r>
              <a:rPr lang="en-US" altLang="en-US" sz="3200" dirty="0">
                <a:latin typeface="Times New Roman" panose="02020603050405020304" pitchFamily="18" charset="0"/>
                <a:cs typeface="Times New Roman" panose="02020603050405020304" pitchFamily="18" charset="0"/>
              </a:rPr>
              <a:t>  Sort the two subsequences recursively using merge sort.</a:t>
            </a:r>
          </a:p>
          <a:p>
            <a:pPr>
              <a:buFont typeface="Wingdings" pitchFamily="2" charset="2"/>
              <a:buNone/>
            </a:pPr>
            <a:endParaRPr lang="en-US" altLang="en-US" sz="1050" dirty="0">
              <a:latin typeface="Times New Roman" panose="02020603050405020304" pitchFamily="18" charset="0"/>
              <a:cs typeface="Times New Roman" panose="02020603050405020304" pitchFamily="18" charset="0"/>
            </a:endParaRPr>
          </a:p>
          <a:p>
            <a:r>
              <a:rPr lang="en-US" altLang="en-US" sz="3200" b="1" i="1" dirty="0">
                <a:solidFill>
                  <a:srgbClr val="CC3300"/>
                </a:solidFill>
                <a:latin typeface="Times New Roman" panose="02020603050405020304" pitchFamily="18" charset="0"/>
                <a:cs typeface="Times New Roman" panose="02020603050405020304" pitchFamily="18" charset="0"/>
              </a:rPr>
              <a:t>Combine</a:t>
            </a:r>
            <a:r>
              <a:rPr lang="en-US" altLang="en-US" sz="3200" b="1" dirty="0">
                <a:solidFill>
                  <a:srgbClr val="CC3300"/>
                </a:solidFill>
                <a:latin typeface="Times New Roman" panose="02020603050405020304" pitchFamily="18" charset="0"/>
                <a:cs typeface="Times New Roman" panose="02020603050405020304" pitchFamily="18" charset="0"/>
              </a:rPr>
              <a:t>:</a:t>
            </a:r>
            <a:r>
              <a:rPr lang="en-US" altLang="en-US" sz="3200" dirty="0">
                <a:solidFill>
                  <a:srgbClr val="CC99FF"/>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 Merge the two sorted subsequences to produce the sorted answer.</a:t>
            </a:r>
          </a:p>
        </p:txBody>
      </p:sp>
    </p:spTree>
    <p:extLst>
      <p:ext uri="{BB962C8B-B14F-4D97-AF65-F5344CB8AC3E}">
        <p14:creationId xmlns:p14="http://schemas.microsoft.com/office/powerpoint/2010/main" val="3916881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Merge sort – Pseudo code</a:t>
            </a:r>
          </a:p>
        </p:txBody>
      </p:sp>
      <p:grpSp>
        <p:nvGrpSpPr>
          <p:cNvPr id="22542" name="Group 14"/>
          <p:cNvGrpSpPr>
            <a:grpSpLocks/>
          </p:cNvGrpSpPr>
          <p:nvPr/>
        </p:nvGrpSpPr>
        <p:grpSpPr bwMode="auto">
          <a:xfrm>
            <a:off x="1195244" y="1416936"/>
            <a:ext cx="6253163" cy="2489200"/>
            <a:chOff x="672" y="1048"/>
            <a:chExt cx="3939" cy="1568"/>
          </a:xfrm>
        </p:grpSpPr>
        <p:sp>
          <p:nvSpPr>
            <p:cNvPr id="22533" name="Rectangle 5"/>
            <p:cNvSpPr>
              <a:spLocks noChangeArrowheads="1"/>
            </p:cNvSpPr>
            <p:nvPr/>
          </p:nvSpPr>
          <p:spPr bwMode="auto">
            <a:xfrm>
              <a:off x="672" y="1048"/>
              <a:ext cx="3939"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3084513" algn="l"/>
                </a:tabLst>
                <a:defRPr sz="2400">
                  <a:solidFill>
                    <a:schemeClr val="tx1"/>
                  </a:solidFill>
                  <a:latin typeface="Times New Roman" pitchFamily="18" charset="0"/>
                </a:defRPr>
              </a:lvl1pPr>
              <a:lvl2pPr algn="l">
                <a:tabLst>
                  <a:tab pos="3084513" algn="l"/>
                </a:tabLst>
                <a:defRPr sz="2400">
                  <a:solidFill>
                    <a:schemeClr val="tx1"/>
                  </a:solidFill>
                  <a:latin typeface="Times New Roman" pitchFamily="18" charset="0"/>
                </a:defRPr>
              </a:lvl2pPr>
              <a:lvl3pPr algn="l">
                <a:tabLst>
                  <a:tab pos="3084513" algn="l"/>
                </a:tabLst>
                <a:defRPr sz="2400">
                  <a:solidFill>
                    <a:schemeClr val="tx1"/>
                  </a:solidFill>
                  <a:latin typeface="Times New Roman" pitchFamily="18" charset="0"/>
                </a:defRPr>
              </a:lvl3pPr>
              <a:lvl4pPr algn="l">
                <a:tabLst>
                  <a:tab pos="3084513" algn="l"/>
                </a:tabLst>
                <a:defRPr sz="2400">
                  <a:solidFill>
                    <a:schemeClr val="tx1"/>
                  </a:solidFill>
                  <a:latin typeface="Times New Roman" pitchFamily="18" charset="0"/>
                </a:defRPr>
              </a:lvl4pPr>
              <a:lvl5pPr algn="l">
                <a:tabLst>
                  <a:tab pos="3084513" algn="l"/>
                </a:tabLst>
                <a:defRPr sz="2400">
                  <a:solidFill>
                    <a:schemeClr val="tx1"/>
                  </a:solidFill>
                  <a:latin typeface="Times New Roman" pitchFamily="18" charset="0"/>
                </a:defRPr>
              </a:lvl5pPr>
              <a:lvl6pPr fontAlgn="base">
                <a:spcBef>
                  <a:spcPct val="0"/>
                </a:spcBef>
                <a:spcAft>
                  <a:spcPct val="0"/>
                </a:spcAft>
                <a:tabLst>
                  <a:tab pos="3084513" algn="l"/>
                </a:tabLst>
                <a:defRPr sz="2400">
                  <a:solidFill>
                    <a:schemeClr val="tx1"/>
                  </a:solidFill>
                  <a:latin typeface="Times New Roman" pitchFamily="18" charset="0"/>
                </a:defRPr>
              </a:lvl6pPr>
              <a:lvl7pPr fontAlgn="base">
                <a:spcBef>
                  <a:spcPct val="0"/>
                </a:spcBef>
                <a:spcAft>
                  <a:spcPct val="0"/>
                </a:spcAft>
                <a:tabLst>
                  <a:tab pos="3084513" algn="l"/>
                </a:tabLst>
                <a:defRPr sz="2400">
                  <a:solidFill>
                    <a:schemeClr val="tx1"/>
                  </a:solidFill>
                  <a:latin typeface="Times New Roman" pitchFamily="18" charset="0"/>
                </a:defRPr>
              </a:lvl7pPr>
              <a:lvl8pPr fontAlgn="base">
                <a:spcBef>
                  <a:spcPct val="0"/>
                </a:spcBef>
                <a:spcAft>
                  <a:spcPct val="0"/>
                </a:spcAft>
                <a:tabLst>
                  <a:tab pos="3084513" algn="l"/>
                </a:tabLst>
                <a:defRPr sz="2400">
                  <a:solidFill>
                    <a:schemeClr val="tx1"/>
                  </a:solidFill>
                  <a:latin typeface="Times New Roman" pitchFamily="18" charset="0"/>
                </a:defRPr>
              </a:lvl8pPr>
              <a:lvl9pPr fontAlgn="base">
                <a:spcBef>
                  <a:spcPct val="0"/>
                </a:spcBef>
                <a:spcAft>
                  <a:spcPct val="0"/>
                </a:spcAft>
                <a:tabLst>
                  <a:tab pos="3084513" algn="l"/>
                </a:tabLst>
                <a:defRPr sz="2400">
                  <a:solidFill>
                    <a:schemeClr val="tx1"/>
                  </a:solidFill>
                  <a:latin typeface="Times New Roman" pitchFamily="18" charset="0"/>
                </a:defRPr>
              </a:lvl9pPr>
            </a:lstStyle>
            <a:p>
              <a:r>
                <a:rPr lang="en-US" altLang="en-US" sz="3200" b="1" dirty="0">
                  <a:solidFill>
                    <a:srgbClr val="000000"/>
                  </a:solidFill>
                </a:rPr>
                <a:t>M</a:t>
              </a:r>
              <a:r>
                <a:rPr lang="en-US" altLang="en-US" b="1" dirty="0">
                  <a:solidFill>
                    <a:srgbClr val="000000"/>
                  </a:solidFill>
                </a:rPr>
                <a:t>ERGE</a:t>
              </a:r>
              <a:r>
                <a:rPr lang="en-US" altLang="en-US" sz="3200" b="1" dirty="0">
                  <a:solidFill>
                    <a:srgbClr val="000000"/>
                  </a:solidFill>
                </a:rPr>
                <a:t>-S</a:t>
              </a:r>
              <a:r>
                <a:rPr lang="en-US" altLang="en-US" b="1" dirty="0">
                  <a:solidFill>
                    <a:srgbClr val="000000"/>
                  </a:solidFill>
                </a:rPr>
                <a:t>ORT</a:t>
              </a:r>
              <a:r>
                <a:rPr lang="en-US" altLang="en-US" dirty="0">
                  <a:solidFill>
                    <a:srgbClr val="000000"/>
                  </a:solidFill>
                </a:rPr>
                <a:t>  </a:t>
              </a:r>
              <a:r>
                <a:rPr lang="en-US" altLang="en-US" sz="3200" i="1" dirty="0">
                  <a:solidFill>
                    <a:srgbClr val="009999"/>
                  </a:solidFill>
                  <a:ea typeface="Arial Unicode MS" pitchFamily="34" charset="-128"/>
                  <a:cs typeface="Arial Unicode MS" pitchFamily="34" charset="-128"/>
                </a:rPr>
                <a:t>A</a:t>
              </a:r>
              <a:r>
                <a:rPr lang="en-US" altLang="en-US" sz="3200" dirty="0">
                  <a:solidFill>
                    <a:srgbClr val="009999"/>
                  </a:solidFill>
                  <a:ea typeface="Arial Unicode MS" pitchFamily="34" charset="-128"/>
                  <a:cs typeface="Arial Unicode MS" pitchFamily="34" charset="-128"/>
                </a:rPr>
                <a:t>[1 . . </a:t>
              </a:r>
              <a:r>
                <a:rPr lang="en-US" altLang="en-US" sz="3200" i="1" dirty="0">
                  <a:solidFill>
                    <a:srgbClr val="009999"/>
                  </a:solidFill>
                  <a:ea typeface="Arial Unicode MS" pitchFamily="34" charset="-128"/>
                  <a:cs typeface="Arial Unicode MS" pitchFamily="34" charset="-128"/>
                </a:rPr>
                <a:t>n</a:t>
              </a:r>
              <a:r>
                <a:rPr lang="en-US" altLang="en-US" sz="3200" dirty="0">
                  <a:solidFill>
                    <a:srgbClr val="009999"/>
                  </a:solidFill>
                  <a:ea typeface="Arial Unicode MS" pitchFamily="34" charset="-128"/>
                  <a:cs typeface="Arial Unicode MS" pitchFamily="34" charset="-128"/>
                </a:rPr>
                <a:t>]</a:t>
              </a:r>
            </a:p>
          </p:txBody>
        </p:sp>
        <p:sp>
          <p:nvSpPr>
            <p:cNvPr id="22534" name="Text Box 6"/>
            <p:cNvSpPr txBox="1">
              <a:spLocks noChangeArrowheads="1"/>
            </p:cNvSpPr>
            <p:nvPr/>
          </p:nvSpPr>
          <p:spPr bwMode="auto">
            <a:xfrm>
              <a:off x="1008" y="1392"/>
              <a:ext cx="3552" cy="1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nSpc>
                  <a:spcPct val="85000"/>
                </a:lnSpc>
                <a:spcBef>
                  <a:spcPct val="20000"/>
                </a:spcBef>
                <a:buClr>
                  <a:srgbClr val="CC0000"/>
                </a:buClr>
                <a:buFontTx/>
                <a:buAutoNum type="arabicPeriod"/>
              </a:pPr>
              <a:r>
                <a:rPr lang="en-US" altLang="en-US" sz="3200">
                  <a:solidFill>
                    <a:srgbClr val="000000"/>
                  </a:solidFill>
                </a:rPr>
                <a:t>If </a:t>
              </a:r>
              <a:r>
                <a:rPr lang="en-US" altLang="en-US" sz="3200" i="1">
                  <a:solidFill>
                    <a:srgbClr val="009999"/>
                  </a:solidFill>
                </a:rPr>
                <a:t>n</a:t>
              </a:r>
              <a:r>
                <a:rPr lang="en-US" altLang="en-US" sz="3200">
                  <a:solidFill>
                    <a:srgbClr val="009999"/>
                  </a:solidFill>
                </a:rPr>
                <a:t> = 1</a:t>
              </a:r>
              <a:r>
                <a:rPr lang="en-US" altLang="en-US" sz="3200">
                  <a:solidFill>
                    <a:srgbClr val="000000"/>
                  </a:solidFill>
                </a:rPr>
                <a:t>, done.</a:t>
              </a:r>
            </a:p>
            <a:p>
              <a:pPr>
                <a:lnSpc>
                  <a:spcPct val="85000"/>
                </a:lnSpc>
                <a:spcBef>
                  <a:spcPct val="20000"/>
                </a:spcBef>
                <a:buClr>
                  <a:srgbClr val="CC0000"/>
                </a:buClr>
                <a:buFontTx/>
                <a:buAutoNum type="arabicPeriod"/>
              </a:pPr>
              <a:r>
                <a:rPr lang="en-US" altLang="en-US" sz="3200">
                  <a:solidFill>
                    <a:srgbClr val="000000"/>
                  </a:solidFill>
                </a:rPr>
                <a:t>Recursively sort </a:t>
              </a:r>
              <a:r>
                <a:rPr lang="en-US" altLang="en-US" sz="3200" i="1">
                  <a:solidFill>
                    <a:srgbClr val="009999"/>
                  </a:solidFill>
                </a:rPr>
                <a:t>A</a:t>
              </a:r>
              <a:r>
                <a:rPr lang="en-US" altLang="en-US" sz="3200">
                  <a:solidFill>
                    <a:srgbClr val="009999"/>
                  </a:solidFill>
                </a:rPr>
                <a:t>[ 1 . . </a:t>
              </a:r>
              <a:r>
                <a:rPr lang="en-US" altLang="en-US">
                  <a:solidFill>
                    <a:srgbClr val="009999"/>
                  </a:solidFill>
                  <a:sym typeface="Symbol" pitchFamily="18" charset="2"/>
                </a:rPr>
                <a:t></a:t>
              </a:r>
              <a:r>
                <a:rPr lang="en-US" altLang="en-US" sz="3200" i="1">
                  <a:solidFill>
                    <a:srgbClr val="009999"/>
                  </a:solidFill>
                  <a:sym typeface="Symbol" pitchFamily="18" charset="2"/>
                </a:rPr>
                <a:t>n</a:t>
              </a:r>
              <a:r>
                <a:rPr lang="en-US" altLang="en-US" sz="3200">
                  <a:solidFill>
                    <a:srgbClr val="009999"/>
                  </a:solidFill>
                  <a:sym typeface="Symbol" pitchFamily="18" charset="2"/>
                </a:rPr>
                <a:t>/2</a:t>
              </a:r>
              <a:r>
                <a:rPr lang="en-US" altLang="en-US">
                  <a:solidFill>
                    <a:srgbClr val="009999"/>
                  </a:solidFill>
                  <a:sym typeface="Symbol" pitchFamily="18" charset="2"/>
                </a:rPr>
                <a:t></a:t>
              </a:r>
              <a:r>
                <a:rPr lang="en-US" altLang="en-US" sz="3200">
                  <a:solidFill>
                    <a:srgbClr val="009999"/>
                  </a:solidFill>
                  <a:sym typeface="Symbol" pitchFamily="18" charset="2"/>
                </a:rPr>
                <a:t> ]</a:t>
              </a:r>
              <a:r>
                <a:rPr lang="en-US" altLang="en-US" sz="3200">
                  <a:solidFill>
                    <a:srgbClr val="000000"/>
                  </a:solidFill>
                  <a:sym typeface="Symbol" pitchFamily="18" charset="2"/>
                </a:rPr>
                <a:t> and </a:t>
              </a:r>
              <a:r>
                <a:rPr lang="en-US" altLang="en-US" sz="3200" i="1">
                  <a:solidFill>
                    <a:srgbClr val="009999"/>
                  </a:solidFill>
                  <a:sym typeface="Symbol" pitchFamily="18" charset="2"/>
                </a:rPr>
                <a:t>A</a:t>
              </a:r>
              <a:r>
                <a:rPr lang="en-US" altLang="en-US" sz="3200">
                  <a:solidFill>
                    <a:srgbClr val="009999"/>
                  </a:solidFill>
                  <a:sym typeface="Symbol" pitchFamily="18" charset="2"/>
                </a:rPr>
                <a:t>[ </a:t>
              </a:r>
              <a:r>
                <a:rPr lang="en-US" altLang="en-US">
                  <a:solidFill>
                    <a:srgbClr val="009999"/>
                  </a:solidFill>
                  <a:sym typeface="Symbol" pitchFamily="18" charset="2"/>
                </a:rPr>
                <a:t></a:t>
              </a:r>
              <a:r>
                <a:rPr lang="en-US" altLang="en-US" sz="3200" i="1">
                  <a:solidFill>
                    <a:srgbClr val="009999"/>
                  </a:solidFill>
                  <a:sym typeface="Symbol" pitchFamily="18" charset="2"/>
                </a:rPr>
                <a:t>n</a:t>
              </a:r>
              <a:r>
                <a:rPr lang="en-US" altLang="en-US" sz="3200">
                  <a:solidFill>
                    <a:srgbClr val="009999"/>
                  </a:solidFill>
                  <a:sym typeface="Symbol" pitchFamily="18" charset="2"/>
                </a:rPr>
                <a:t>/2</a:t>
              </a:r>
              <a:r>
                <a:rPr lang="en-US" altLang="en-US">
                  <a:solidFill>
                    <a:srgbClr val="009999"/>
                  </a:solidFill>
                  <a:sym typeface="Symbol" pitchFamily="18" charset="2"/>
                </a:rPr>
                <a:t></a:t>
              </a:r>
              <a:r>
                <a:rPr lang="en-US" altLang="en-US" sz="3200">
                  <a:solidFill>
                    <a:srgbClr val="009999"/>
                  </a:solidFill>
                  <a:sym typeface="Symbol" pitchFamily="18" charset="2"/>
                </a:rPr>
                <a:t>+1 . . </a:t>
              </a:r>
              <a:r>
                <a:rPr lang="en-US" altLang="en-US" sz="3200" i="1">
                  <a:solidFill>
                    <a:srgbClr val="009999"/>
                  </a:solidFill>
                  <a:sym typeface="Symbol" pitchFamily="18" charset="2"/>
                </a:rPr>
                <a:t>n </a:t>
              </a:r>
              <a:r>
                <a:rPr lang="en-US" altLang="en-US" sz="3200">
                  <a:solidFill>
                    <a:srgbClr val="009999"/>
                  </a:solidFill>
                  <a:sym typeface="Symbol" pitchFamily="18" charset="2"/>
                </a:rPr>
                <a:t>] </a:t>
              </a:r>
              <a:r>
                <a:rPr lang="en-US" altLang="en-US" sz="3200">
                  <a:solidFill>
                    <a:srgbClr val="000000"/>
                  </a:solidFill>
                  <a:sym typeface="Symbol" pitchFamily="18" charset="2"/>
                </a:rPr>
                <a:t>.</a:t>
              </a:r>
            </a:p>
            <a:p>
              <a:pPr>
                <a:lnSpc>
                  <a:spcPct val="85000"/>
                </a:lnSpc>
                <a:spcBef>
                  <a:spcPct val="20000"/>
                </a:spcBef>
                <a:buClr>
                  <a:srgbClr val="CC0000"/>
                </a:buClr>
                <a:buFontTx/>
                <a:buAutoNum type="arabicPeriod"/>
              </a:pPr>
              <a:r>
                <a:rPr lang="en-US" altLang="en-US" sz="3200">
                  <a:solidFill>
                    <a:srgbClr val="CC0000"/>
                  </a:solidFill>
                  <a:sym typeface="Symbol" pitchFamily="18" charset="2"/>
                </a:rPr>
                <a:t>“</a:t>
              </a:r>
              <a:r>
                <a:rPr lang="en-US" altLang="en-US" sz="3200" b="1" i="1">
                  <a:solidFill>
                    <a:srgbClr val="CC0000"/>
                  </a:solidFill>
                  <a:sym typeface="Symbol" pitchFamily="18" charset="2"/>
                </a:rPr>
                <a:t>Merge</a:t>
              </a:r>
              <a:r>
                <a:rPr lang="en-US" altLang="en-US" sz="3200">
                  <a:solidFill>
                    <a:srgbClr val="CC0000"/>
                  </a:solidFill>
                  <a:sym typeface="Symbol" pitchFamily="18" charset="2"/>
                </a:rPr>
                <a:t>”</a:t>
              </a:r>
              <a:r>
                <a:rPr lang="en-US" altLang="en-US" sz="3200">
                  <a:solidFill>
                    <a:srgbClr val="000000"/>
                  </a:solidFill>
                  <a:sym typeface="Symbol" pitchFamily="18" charset="2"/>
                </a:rPr>
                <a:t> the </a:t>
              </a:r>
              <a:r>
                <a:rPr lang="en-US" altLang="en-US" sz="3200">
                  <a:solidFill>
                    <a:srgbClr val="009999"/>
                  </a:solidFill>
                  <a:sym typeface="Symbol" pitchFamily="18" charset="2"/>
                </a:rPr>
                <a:t>2</a:t>
              </a:r>
              <a:r>
                <a:rPr lang="en-US" altLang="en-US" sz="3200">
                  <a:solidFill>
                    <a:srgbClr val="000000"/>
                  </a:solidFill>
                  <a:sym typeface="Symbol" pitchFamily="18" charset="2"/>
                </a:rPr>
                <a:t> sorted lists.</a:t>
              </a:r>
            </a:p>
          </p:txBody>
        </p:sp>
      </p:grpSp>
      <p:sp>
        <p:nvSpPr>
          <p:cNvPr id="22540" name="Text Box 12"/>
          <p:cNvSpPr txBox="1">
            <a:spLocks noChangeArrowheads="1"/>
          </p:cNvSpPr>
          <p:nvPr/>
        </p:nvSpPr>
        <p:spPr bwMode="auto">
          <a:xfrm>
            <a:off x="2217594" y="4287136"/>
            <a:ext cx="4210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CC0000"/>
                </a:solidFill>
                <a:latin typeface="Times New Roman" pitchFamily="18" charset="0"/>
              </a:rPr>
              <a:t>Key subroutine:</a:t>
            </a:r>
            <a:r>
              <a:rPr lang="en-US" altLang="en-US" sz="3200">
                <a:solidFill>
                  <a:srgbClr val="000000"/>
                </a:solidFill>
                <a:latin typeface="Times New Roman" pitchFamily="18" charset="0"/>
              </a:rPr>
              <a:t> </a:t>
            </a:r>
            <a:r>
              <a:rPr lang="en-US" altLang="en-US" sz="3200" b="1">
                <a:solidFill>
                  <a:srgbClr val="000000"/>
                </a:solidFill>
                <a:latin typeface="Times New Roman" pitchFamily="18" charset="0"/>
              </a:rPr>
              <a:t>M</a:t>
            </a:r>
            <a:r>
              <a:rPr lang="en-US" altLang="en-US" sz="2400" b="1">
                <a:solidFill>
                  <a:srgbClr val="000000"/>
                </a:solidFill>
                <a:latin typeface="Times New Roman" pitchFamily="18" charset="0"/>
              </a:rPr>
              <a:t>ERGE</a:t>
            </a:r>
            <a:endParaRPr lang="en-US" altLang="en-US" sz="3200" b="1">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41</a:t>
            </a:fld>
            <a:endParaRPr lang="en-US" altLang="en-US"/>
          </a:p>
        </p:txBody>
      </p:sp>
    </p:spTree>
    <p:extLst>
      <p:ext uri="{BB962C8B-B14F-4D97-AF65-F5344CB8AC3E}">
        <p14:creationId xmlns:p14="http://schemas.microsoft.com/office/powerpoint/2010/main" val="2718824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Merging two sorted arrays</a:t>
            </a:r>
          </a:p>
        </p:txBody>
      </p:sp>
      <p:sp>
        <p:nvSpPr>
          <p:cNvPr id="57348" name="Oval 4"/>
          <p:cNvSpPr>
            <a:spLocks noChangeArrowheads="1"/>
          </p:cNvSpPr>
          <p:nvPr/>
        </p:nvSpPr>
        <p:spPr bwMode="auto">
          <a:xfrm>
            <a:off x="942975" y="35052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7349"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7350"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7351"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42</a:t>
            </a:fld>
            <a:endParaRPr lang="en-US" altLang="en-US"/>
          </a:p>
        </p:txBody>
      </p:sp>
    </p:spTree>
    <p:extLst>
      <p:ext uri="{BB962C8B-B14F-4D97-AF65-F5344CB8AC3E}">
        <p14:creationId xmlns:p14="http://schemas.microsoft.com/office/powerpoint/2010/main" val="1308181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Merging two sorted arrays</a:t>
            </a:r>
          </a:p>
        </p:txBody>
      </p:sp>
      <p:sp>
        <p:nvSpPr>
          <p:cNvPr id="59395"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9396"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9397"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9398"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9399"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9400"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43</a:t>
            </a:fld>
            <a:endParaRPr lang="en-US" altLang="en-US"/>
          </a:p>
        </p:txBody>
      </p:sp>
    </p:spTree>
    <p:extLst>
      <p:ext uri="{BB962C8B-B14F-4D97-AF65-F5344CB8AC3E}">
        <p14:creationId xmlns:p14="http://schemas.microsoft.com/office/powerpoint/2010/main" val="3238933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Merging two sorted arrays</a:t>
            </a:r>
          </a:p>
        </p:txBody>
      </p:sp>
      <p:sp>
        <p:nvSpPr>
          <p:cNvPr id="58371"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8372"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8373"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8374"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8375"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8376"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58377" name="Oval 9"/>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8378" name="Oval 10"/>
          <p:cNvSpPr>
            <a:spLocks noChangeArrowheads="1"/>
          </p:cNvSpPr>
          <p:nvPr/>
        </p:nvSpPr>
        <p:spPr bwMode="auto">
          <a:xfrm>
            <a:off x="1873250" y="35052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8379" name="Text Box 11"/>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8380" name="Text Box 12"/>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8381" name="Line 13"/>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44</a:t>
            </a:fld>
            <a:endParaRPr lang="en-US" altLang="en-US"/>
          </a:p>
        </p:txBody>
      </p:sp>
    </p:spTree>
    <p:extLst>
      <p:ext uri="{BB962C8B-B14F-4D97-AF65-F5344CB8AC3E}">
        <p14:creationId xmlns:p14="http://schemas.microsoft.com/office/powerpoint/2010/main" val="933605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Merging two sorted arrays</a:t>
            </a:r>
          </a:p>
        </p:txBody>
      </p:sp>
      <p:sp>
        <p:nvSpPr>
          <p:cNvPr id="55299"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5300"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5301"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5302"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5303"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5304"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55305" name="Line 9"/>
          <p:cNvSpPr>
            <a:spLocks noChangeShapeType="1"/>
          </p:cNvSpPr>
          <p:nvPr/>
        </p:nvSpPr>
        <p:spPr bwMode="auto">
          <a:xfrm>
            <a:off x="2162175" y="3810000"/>
            <a:ext cx="152400" cy="533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5306" name="Oval 10"/>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5307" name="Oval 11"/>
          <p:cNvSpPr>
            <a:spLocks noChangeArrowheads="1"/>
          </p:cNvSpPr>
          <p:nvPr/>
        </p:nvSpPr>
        <p:spPr bwMode="auto">
          <a:xfrm>
            <a:off x="1873250"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5308" name="Text Box 12"/>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5309" name="Text Box 13"/>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5310" name="Rectangle 14"/>
          <p:cNvSpPr>
            <a:spLocks noChangeArrowheads="1"/>
          </p:cNvSpPr>
          <p:nvPr/>
        </p:nvSpPr>
        <p:spPr bwMode="auto">
          <a:xfrm>
            <a:off x="217805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sp>
        <p:nvSpPr>
          <p:cNvPr id="55317" name="Line 21"/>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45</a:t>
            </a:fld>
            <a:endParaRPr lang="en-US" altLang="en-US"/>
          </a:p>
        </p:txBody>
      </p:sp>
    </p:spTree>
    <p:extLst>
      <p:ext uri="{BB962C8B-B14F-4D97-AF65-F5344CB8AC3E}">
        <p14:creationId xmlns:p14="http://schemas.microsoft.com/office/powerpoint/2010/main" val="301205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Merging two sorted arrays</a:t>
            </a:r>
          </a:p>
        </p:txBody>
      </p:sp>
      <p:sp>
        <p:nvSpPr>
          <p:cNvPr id="56323"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6324"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6325"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6326"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6327"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6328"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56329" name="Line 9"/>
          <p:cNvSpPr>
            <a:spLocks noChangeShapeType="1"/>
          </p:cNvSpPr>
          <p:nvPr/>
        </p:nvSpPr>
        <p:spPr bwMode="auto">
          <a:xfrm>
            <a:off x="2162175" y="3810000"/>
            <a:ext cx="152400" cy="533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6330" name="Oval 10"/>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6331" name="Oval 11"/>
          <p:cNvSpPr>
            <a:spLocks noChangeArrowheads="1"/>
          </p:cNvSpPr>
          <p:nvPr/>
        </p:nvSpPr>
        <p:spPr bwMode="auto">
          <a:xfrm>
            <a:off x="1873250"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6332" name="Text Box 12"/>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6333" name="Text Box 13"/>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6334" name="Rectangle 14"/>
          <p:cNvSpPr>
            <a:spLocks noChangeArrowheads="1"/>
          </p:cNvSpPr>
          <p:nvPr/>
        </p:nvSpPr>
        <p:spPr bwMode="auto">
          <a:xfrm>
            <a:off x="217805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sp>
        <p:nvSpPr>
          <p:cNvPr id="56335" name="Oval 15"/>
          <p:cNvSpPr>
            <a:spLocks noChangeArrowheads="1"/>
          </p:cNvSpPr>
          <p:nvPr/>
        </p:nvSpPr>
        <p:spPr bwMode="auto">
          <a:xfrm>
            <a:off x="3870325"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6336" name="Oval 16"/>
          <p:cNvSpPr>
            <a:spLocks noChangeArrowheads="1"/>
          </p:cNvSpPr>
          <p:nvPr/>
        </p:nvSpPr>
        <p:spPr bwMode="auto">
          <a:xfrm>
            <a:off x="3336925"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6337" name="Text Box 17"/>
          <p:cNvSpPr txBox="1">
            <a:spLocks noChangeArrowheads="1"/>
          </p:cNvSpPr>
          <p:nvPr/>
        </p:nvSpPr>
        <p:spPr bwMode="auto">
          <a:xfrm>
            <a:off x="33210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56338" name="Text Box 18"/>
          <p:cNvSpPr txBox="1">
            <a:spLocks noChangeArrowheads="1"/>
          </p:cNvSpPr>
          <p:nvPr/>
        </p:nvSpPr>
        <p:spPr bwMode="auto">
          <a:xfrm>
            <a:off x="3870325"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6339" name="Line 19"/>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6340" name="Line 20"/>
          <p:cNvSpPr>
            <a:spLocks noChangeShapeType="1"/>
          </p:cNvSpPr>
          <p:nvPr/>
        </p:nvSpPr>
        <p:spPr bwMode="auto">
          <a:xfrm>
            <a:off x="310832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46</a:t>
            </a:fld>
            <a:endParaRPr lang="en-US" altLang="en-US"/>
          </a:p>
        </p:txBody>
      </p:sp>
    </p:spTree>
    <p:extLst>
      <p:ext uri="{BB962C8B-B14F-4D97-AF65-F5344CB8AC3E}">
        <p14:creationId xmlns:p14="http://schemas.microsoft.com/office/powerpoint/2010/main" val="3683421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Merging two sorted arrays</a:t>
            </a:r>
          </a:p>
        </p:txBody>
      </p:sp>
      <p:sp>
        <p:nvSpPr>
          <p:cNvPr id="54275"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4276"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4277"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4278"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4279"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4280"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54281" name="Line 9"/>
          <p:cNvSpPr>
            <a:spLocks noChangeShapeType="1"/>
          </p:cNvSpPr>
          <p:nvPr/>
        </p:nvSpPr>
        <p:spPr bwMode="auto">
          <a:xfrm>
            <a:off x="2162175" y="3810000"/>
            <a:ext cx="152400" cy="533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4282" name="Oval 10"/>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4283" name="Oval 11"/>
          <p:cNvSpPr>
            <a:spLocks noChangeArrowheads="1"/>
          </p:cNvSpPr>
          <p:nvPr/>
        </p:nvSpPr>
        <p:spPr bwMode="auto">
          <a:xfrm>
            <a:off x="1873250"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4284" name="Text Box 12"/>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4285" name="Text Box 13"/>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4286" name="Rectangle 14"/>
          <p:cNvSpPr>
            <a:spLocks noChangeArrowheads="1"/>
          </p:cNvSpPr>
          <p:nvPr/>
        </p:nvSpPr>
        <p:spPr bwMode="auto">
          <a:xfrm>
            <a:off x="217805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sp>
        <p:nvSpPr>
          <p:cNvPr id="54287" name="Line 15"/>
          <p:cNvSpPr>
            <a:spLocks noChangeShapeType="1"/>
          </p:cNvSpPr>
          <p:nvPr/>
        </p:nvSpPr>
        <p:spPr bwMode="auto">
          <a:xfrm>
            <a:off x="3533775" y="3048000"/>
            <a:ext cx="228600" cy="1295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4288" name="Oval 16"/>
          <p:cNvSpPr>
            <a:spLocks noChangeArrowheads="1"/>
          </p:cNvSpPr>
          <p:nvPr/>
        </p:nvSpPr>
        <p:spPr bwMode="auto">
          <a:xfrm>
            <a:off x="3870325"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4289" name="Oval 17"/>
          <p:cNvSpPr>
            <a:spLocks noChangeArrowheads="1"/>
          </p:cNvSpPr>
          <p:nvPr/>
        </p:nvSpPr>
        <p:spPr bwMode="auto">
          <a:xfrm>
            <a:off x="3336925"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4290" name="Text Box 18"/>
          <p:cNvSpPr txBox="1">
            <a:spLocks noChangeArrowheads="1"/>
          </p:cNvSpPr>
          <p:nvPr/>
        </p:nvSpPr>
        <p:spPr bwMode="auto">
          <a:xfrm>
            <a:off x="33210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54291" name="Text Box 19"/>
          <p:cNvSpPr txBox="1">
            <a:spLocks noChangeArrowheads="1"/>
          </p:cNvSpPr>
          <p:nvPr/>
        </p:nvSpPr>
        <p:spPr bwMode="auto">
          <a:xfrm>
            <a:off x="3870325"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4292" name="Rectangle 20"/>
          <p:cNvSpPr>
            <a:spLocks noChangeArrowheads="1"/>
          </p:cNvSpPr>
          <p:nvPr/>
        </p:nvSpPr>
        <p:spPr bwMode="auto">
          <a:xfrm>
            <a:off x="364172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7</a:t>
            </a:r>
          </a:p>
        </p:txBody>
      </p:sp>
      <p:sp>
        <p:nvSpPr>
          <p:cNvPr id="54297" name="Line 25"/>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4298" name="Line 26"/>
          <p:cNvSpPr>
            <a:spLocks noChangeShapeType="1"/>
          </p:cNvSpPr>
          <p:nvPr/>
        </p:nvSpPr>
        <p:spPr bwMode="auto">
          <a:xfrm>
            <a:off x="310832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47</a:t>
            </a:fld>
            <a:endParaRPr lang="en-US" altLang="en-US"/>
          </a:p>
        </p:txBody>
      </p:sp>
    </p:spTree>
    <p:extLst>
      <p:ext uri="{BB962C8B-B14F-4D97-AF65-F5344CB8AC3E}">
        <p14:creationId xmlns:p14="http://schemas.microsoft.com/office/powerpoint/2010/main" val="597608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Merging two sorted arrays</a:t>
            </a:r>
          </a:p>
        </p:txBody>
      </p:sp>
      <p:sp>
        <p:nvSpPr>
          <p:cNvPr id="53251"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3252"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3253"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3254"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3255"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3256"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53257" name="Line 9"/>
          <p:cNvSpPr>
            <a:spLocks noChangeShapeType="1"/>
          </p:cNvSpPr>
          <p:nvPr/>
        </p:nvSpPr>
        <p:spPr bwMode="auto">
          <a:xfrm>
            <a:off x="2162175" y="3810000"/>
            <a:ext cx="152400" cy="533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3258" name="Oval 10"/>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3259" name="Oval 11"/>
          <p:cNvSpPr>
            <a:spLocks noChangeArrowheads="1"/>
          </p:cNvSpPr>
          <p:nvPr/>
        </p:nvSpPr>
        <p:spPr bwMode="auto">
          <a:xfrm>
            <a:off x="1873250"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3260" name="Text Box 12"/>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3261" name="Text Box 13"/>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3262" name="Rectangle 14"/>
          <p:cNvSpPr>
            <a:spLocks noChangeArrowheads="1"/>
          </p:cNvSpPr>
          <p:nvPr/>
        </p:nvSpPr>
        <p:spPr bwMode="auto">
          <a:xfrm>
            <a:off x="217805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sp>
        <p:nvSpPr>
          <p:cNvPr id="53263" name="Line 15"/>
          <p:cNvSpPr>
            <a:spLocks noChangeShapeType="1"/>
          </p:cNvSpPr>
          <p:nvPr/>
        </p:nvSpPr>
        <p:spPr bwMode="auto">
          <a:xfrm>
            <a:off x="3533775" y="3048000"/>
            <a:ext cx="228600" cy="1295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3264" name="Oval 16"/>
          <p:cNvSpPr>
            <a:spLocks noChangeArrowheads="1"/>
          </p:cNvSpPr>
          <p:nvPr/>
        </p:nvSpPr>
        <p:spPr bwMode="auto">
          <a:xfrm>
            <a:off x="3870325"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3265" name="Oval 17"/>
          <p:cNvSpPr>
            <a:spLocks noChangeArrowheads="1"/>
          </p:cNvSpPr>
          <p:nvPr/>
        </p:nvSpPr>
        <p:spPr bwMode="auto">
          <a:xfrm>
            <a:off x="3336925"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3266" name="Text Box 18"/>
          <p:cNvSpPr txBox="1">
            <a:spLocks noChangeArrowheads="1"/>
          </p:cNvSpPr>
          <p:nvPr/>
        </p:nvSpPr>
        <p:spPr bwMode="auto">
          <a:xfrm>
            <a:off x="33210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53267" name="Text Box 19"/>
          <p:cNvSpPr txBox="1">
            <a:spLocks noChangeArrowheads="1"/>
          </p:cNvSpPr>
          <p:nvPr/>
        </p:nvSpPr>
        <p:spPr bwMode="auto">
          <a:xfrm>
            <a:off x="3870325"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3268" name="Rectangle 20"/>
          <p:cNvSpPr>
            <a:spLocks noChangeArrowheads="1"/>
          </p:cNvSpPr>
          <p:nvPr/>
        </p:nvSpPr>
        <p:spPr bwMode="auto">
          <a:xfrm>
            <a:off x="364172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7</a:t>
            </a:r>
          </a:p>
        </p:txBody>
      </p:sp>
      <p:sp>
        <p:nvSpPr>
          <p:cNvPr id="53270" name="Oval 22"/>
          <p:cNvSpPr>
            <a:spLocks noChangeArrowheads="1"/>
          </p:cNvSpPr>
          <p:nvPr/>
        </p:nvSpPr>
        <p:spPr bwMode="auto">
          <a:xfrm>
            <a:off x="533400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3271" name="Oval 23"/>
          <p:cNvSpPr>
            <a:spLocks noChangeArrowheads="1"/>
          </p:cNvSpPr>
          <p:nvPr/>
        </p:nvSpPr>
        <p:spPr bwMode="auto">
          <a:xfrm>
            <a:off x="4800600"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3272" name="Text Box 24"/>
          <p:cNvSpPr txBox="1">
            <a:spLocks noChangeArrowheads="1"/>
          </p:cNvSpPr>
          <p:nvPr/>
        </p:nvSpPr>
        <p:spPr bwMode="auto">
          <a:xfrm>
            <a:off x="478472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53273" name="Text Box 25"/>
          <p:cNvSpPr txBox="1">
            <a:spLocks noChangeArrowheads="1"/>
          </p:cNvSpPr>
          <p:nvPr/>
        </p:nvSpPr>
        <p:spPr bwMode="auto">
          <a:xfrm>
            <a:off x="533400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3275" name="Line 27"/>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3276" name="Line 28"/>
          <p:cNvSpPr>
            <a:spLocks noChangeShapeType="1"/>
          </p:cNvSpPr>
          <p:nvPr/>
        </p:nvSpPr>
        <p:spPr bwMode="auto">
          <a:xfrm>
            <a:off x="310832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3277" name="Line 29"/>
          <p:cNvSpPr>
            <a:spLocks noChangeShapeType="1"/>
          </p:cNvSpPr>
          <p:nvPr/>
        </p:nvSpPr>
        <p:spPr bwMode="auto">
          <a:xfrm>
            <a:off x="457200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48</a:t>
            </a:fld>
            <a:endParaRPr lang="en-US" altLang="en-US"/>
          </a:p>
        </p:txBody>
      </p:sp>
    </p:spTree>
    <p:extLst>
      <p:ext uri="{BB962C8B-B14F-4D97-AF65-F5344CB8AC3E}">
        <p14:creationId xmlns:p14="http://schemas.microsoft.com/office/powerpoint/2010/main" val="2048329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Merging two sorted arrays</a:t>
            </a:r>
          </a:p>
        </p:txBody>
      </p:sp>
      <p:sp>
        <p:nvSpPr>
          <p:cNvPr id="51203"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1204"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1205"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1206"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1207"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1208"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51209" name="Line 9"/>
          <p:cNvSpPr>
            <a:spLocks noChangeShapeType="1"/>
          </p:cNvSpPr>
          <p:nvPr/>
        </p:nvSpPr>
        <p:spPr bwMode="auto">
          <a:xfrm>
            <a:off x="2162175" y="3810000"/>
            <a:ext cx="152400" cy="533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1210" name="Oval 10"/>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1211" name="Oval 11"/>
          <p:cNvSpPr>
            <a:spLocks noChangeArrowheads="1"/>
          </p:cNvSpPr>
          <p:nvPr/>
        </p:nvSpPr>
        <p:spPr bwMode="auto">
          <a:xfrm>
            <a:off x="1873250"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1212" name="Text Box 12"/>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1213" name="Text Box 13"/>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1214" name="Rectangle 14"/>
          <p:cNvSpPr>
            <a:spLocks noChangeArrowheads="1"/>
          </p:cNvSpPr>
          <p:nvPr/>
        </p:nvSpPr>
        <p:spPr bwMode="auto">
          <a:xfrm>
            <a:off x="217805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sp>
        <p:nvSpPr>
          <p:cNvPr id="51215" name="Line 15"/>
          <p:cNvSpPr>
            <a:spLocks noChangeShapeType="1"/>
          </p:cNvSpPr>
          <p:nvPr/>
        </p:nvSpPr>
        <p:spPr bwMode="auto">
          <a:xfrm>
            <a:off x="3533775" y="3048000"/>
            <a:ext cx="228600" cy="1295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1216" name="Oval 16"/>
          <p:cNvSpPr>
            <a:spLocks noChangeArrowheads="1"/>
          </p:cNvSpPr>
          <p:nvPr/>
        </p:nvSpPr>
        <p:spPr bwMode="auto">
          <a:xfrm>
            <a:off x="3870325"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1217" name="Oval 17"/>
          <p:cNvSpPr>
            <a:spLocks noChangeArrowheads="1"/>
          </p:cNvSpPr>
          <p:nvPr/>
        </p:nvSpPr>
        <p:spPr bwMode="auto">
          <a:xfrm>
            <a:off x="3336925"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1218" name="Text Box 18"/>
          <p:cNvSpPr txBox="1">
            <a:spLocks noChangeArrowheads="1"/>
          </p:cNvSpPr>
          <p:nvPr/>
        </p:nvSpPr>
        <p:spPr bwMode="auto">
          <a:xfrm>
            <a:off x="33210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51219" name="Text Box 19"/>
          <p:cNvSpPr txBox="1">
            <a:spLocks noChangeArrowheads="1"/>
          </p:cNvSpPr>
          <p:nvPr/>
        </p:nvSpPr>
        <p:spPr bwMode="auto">
          <a:xfrm>
            <a:off x="3870325"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1220" name="Rectangle 20"/>
          <p:cNvSpPr>
            <a:spLocks noChangeArrowheads="1"/>
          </p:cNvSpPr>
          <p:nvPr/>
        </p:nvSpPr>
        <p:spPr bwMode="auto">
          <a:xfrm>
            <a:off x="364172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7</a:t>
            </a:r>
          </a:p>
        </p:txBody>
      </p:sp>
      <p:sp>
        <p:nvSpPr>
          <p:cNvPr id="51221" name="Line 21"/>
          <p:cNvSpPr>
            <a:spLocks noChangeShapeType="1"/>
          </p:cNvSpPr>
          <p:nvPr/>
        </p:nvSpPr>
        <p:spPr bwMode="auto">
          <a:xfrm flipH="1">
            <a:off x="5334000" y="3276600"/>
            <a:ext cx="257175" cy="10668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1222" name="Oval 22"/>
          <p:cNvSpPr>
            <a:spLocks noChangeArrowheads="1"/>
          </p:cNvSpPr>
          <p:nvPr/>
        </p:nvSpPr>
        <p:spPr bwMode="auto">
          <a:xfrm>
            <a:off x="5334000"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1223" name="Oval 23"/>
          <p:cNvSpPr>
            <a:spLocks noChangeArrowheads="1"/>
          </p:cNvSpPr>
          <p:nvPr/>
        </p:nvSpPr>
        <p:spPr bwMode="auto">
          <a:xfrm>
            <a:off x="4800600"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1224" name="Text Box 24"/>
          <p:cNvSpPr txBox="1">
            <a:spLocks noChangeArrowheads="1"/>
          </p:cNvSpPr>
          <p:nvPr/>
        </p:nvSpPr>
        <p:spPr bwMode="auto">
          <a:xfrm>
            <a:off x="478472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51225" name="Text Box 25"/>
          <p:cNvSpPr txBox="1">
            <a:spLocks noChangeArrowheads="1"/>
          </p:cNvSpPr>
          <p:nvPr/>
        </p:nvSpPr>
        <p:spPr bwMode="auto">
          <a:xfrm>
            <a:off x="533400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1226" name="Rectangle 26"/>
          <p:cNvSpPr>
            <a:spLocks noChangeArrowheads="1"/>
          </p:cNvSpPr>
          <p:nvPr/>
        </p:nvSpPr>
        <p:spPr bwMode="auto">
          <a:xfrm>
            <a:off x="510540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9</a:t>
            </a:r>
          </a:p>
        </p:txBody>
      </p:sp>
      <p:sp>
        <p:nvSpPr>
          <p:cNvPr id="51233" name="Line 33"/>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1234" name="Line 34"/>
          <p:cNvSpPr>
            <a:spLocks noChangeShapeType="1"/>
          </p:cNvSpPr>
          <p:nvPr/>
        </p:nvSpPr>
        <p:spPr bwMode="auto">
          <a:xfrm>
            <a:off x="310832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1235" name="Line 35"/>
          <p:cNvSpPr>
            <a:spLocks noChangeShapeType="1"/>
          </p:cNvSpPr>
          <p:nvPr/>
        </p:nvSpPr>
        <p:spPr bwMode="auto">
          <a:xfrm>
            <a:off x="457200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49</a:t>
            </a:fld>
            <a:endParaRPr lang="en-US" altLang="en-US"/>
          </a:p>
        </p:txBody>
      </p:sp>
    </p:spTree>
    <p:extLst>
      <p:ext uri="{BB962C8B-B14F-4D97-AF65-F5344CB8AC3E}">
        <p14:creationId xmlns:p14="http://schemas.microsoft.com/office/powerpoint/2010/main" val="131783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752499458"/>
              </p:ext>
            </p:extLst>
          </p:nvPr>
        </p:nvGraphicFramePr>
        <p:xfrm>
          <a:off x="3096883" y="4261303"/>
          <a:ext cx="3355676" cy="2377440"/>
        </p:xfrm>
        <a:graphic>
          <a:graphicData uri="http://schemas.openxmlformats.org/drawingml/2006/table">
            <a:tbl>
              <a:tblPr firstRow="1" firstCol="1" bandRow="1"/>
              <a:tblGrid>
                <a:gridCol w="681487">
                  <a:extLst>
                    <a:ext uri="{9D8B030D-6E8A-4147-A177-3AD203B41FA5}">
                      <a16:colId xmlns:a16="http://schemas.microsoft.com/office/drawing/2014/main" val="20000"/>
                    </a:ext>
                  </a:extLst>
                </a:gridCol>
                <a:gridCol w="2674189">
                  <a:extLst>
                    <a:ext uri="{9D8B030D-6E8A-4147-A177-3AD203B41FA5}">
                      <a16:colId xmlns:a16="http://schemas.microsoft.com/office/drawing/2014/main" val="20001"/>
                    </a:ext>
                  </a:extLst>
                </a:gridCol>
              </a:tblGrid>
              <a:tr h="0">
                <a:tc>
                  <a:txBody>
                    <a:bodyPr/>
                    <a:lstStyle/>
                    <a:p>
                      <a:pPr marL="0" marR="0">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Grade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Average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A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ctr">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93 or greater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A-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90 - 92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B+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87 - 89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B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83 - 86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B-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80 - 82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C+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77 - 79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C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73 - 76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7"/>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C-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70 - 72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D+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67 - 69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9"/>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D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63 - 66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0">
                <a:tc>
                  <a:txBody>
                    <a:bodyPr/>
                    <a:lstStyle/>
                    <a:p>
                      <a:pPr marL="0" marR="0">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D-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60 - 62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11"/>
                  </a:ext>
                </a:extLst>
              </a:tr>
              <a:tr h="0">
                <a:tc>
                  <a:txBody>
                    <a:bodyPr/>
                    <a:lstStyle/>
                    <a:p>
                      <a:pPr marL="0" marR="0">
                        <a:spcBef>
                          <a:spcPts val="0"/>
                        </a:spcBef>
                        <a:spcAft>
                          <a:spcPts val="0"/>
                        </a:spcAft>
                      </a:pPr>
                      <a:r>
                        <a:rPr lang="en-US" sz="1200" b="1">
                          <a:solidFill>
                            <a:srgbClr val="000000"/>
                          </a:solidFill>
                          <a:effectLst/>
                          <a:latin typeface="Cambria" panose="02040503050406030204" pitchFamily="18" charset="0"/>
                          <a:ea typeface="Times New Roman" panose="02020603050405020304" pitchFamily="18" charset="0"/>
                        </a:rPr>
                        <a:t>F </a:t>
                      </a:r>
                      <a:endParaRPr lang="en-US" sz="105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solidFill>
                            <a:srgbClr val="000000"/>
                          </a:solidFill>
                          <a:effectLst/>
                          <a:latin typeface="Cambria" panose="02040503050406030204" pitchFamily="18" charset="0"/>
                          <a:ea typeface="Times New Roman" panose="02020603050405020304" pitchFamily="18" charset="0"/>
                        </a:rPr>
                        <a:t>less than 60 </a:t>
                      </a:r>
                      <a:endParaRPr lang="en-US" sz="105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5</a:t>
            </a:fld>
            <a:endParaRPr lang="en-US" altLang="en-US"/>
          </a:p>
        </p:txBody>
      </p:sp>
      <p:sp>
        <p:nvSpPr>
          <p:cNvPr id="10" name="Rectangle 3"/>
          <p:cNvSpPr>
            <a:spLocks noChangeArrowheads="1"/>
          </p:cNvSpPr>
          <p:nvPr/>
        </p:nvSpPr>
        <p:spPr bwMode="auto">
          <a:xfrm>
            <a:off x="258792" y="584717"/>
            <a:ext cx="825548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Lucida Console" panose="020B0609040504020204" pitchFamily="49" charset="0"/>
              </a:rPr>
              <a:t>Grading Policies</a:t>
            </a:r>
            <a:r>
              <a:rPr kumimoji="0" lang="en-US" altLang="en-US" sz="20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742950" lvl="1" indent="-28575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Any requests for extensions/special accommodations must be made in advance, in writing and sent to the instructor via Canvas messaging.</a:t>
            </a:r>
            <a:endParaRPr kumimoji="0" lang="en-US" altLang="en-US" sz="1050" b="0" i="0" u="none" strike="noStrike" cap="none" normalizeH="0" baseline="0" dirty="0">
              <a:ln>
                <a:noFill/>
              </a:ln>
              <a:solidFill>
                <a:schemeClr val="tx1"/>
              </a:solidFill>
              <a:effectLst/>
            </a:endParaRPr>
          </a:p>
          <a:p>
            <a:pPr marL="742950" lvl="1" indent="-28575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Homework will be accepted up to 1 day late for a 10% penalty.</a:t>
            </a:r>
            <a:endParaRPr kumimoji="0" lang="en-US" altLang="en-US" sz="1050" b="0" i="0" u="none" strike="noStrike" cap="none" normalizeH="0" baseline="0" dirty="0">
              <a:ln>
                <a:noFill/>
              </a:ln>
              <a:solidFill>
                <a:schemeClr val="tx1"/>
              </a:solidFill>
              <a:effectLst/>
            </a:endParaRPr>
          </a:p>
          <a:p>
            <a:pPr marL="742950" lvl="1" indent="-28575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Any </a:t>
            </a:r>
            <a:r>
              <a:rPr kumimoji="0" lang="en-US" altLang="en-US" sz="20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disagreement in scoring</a:t>
            </a:r>
            <a:r>
              <a:rPr kumimoji="0" lang="en-US" altLang="en-US" sz="20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 must be addressed within one week of the work being graded.  All questions about grading must be placed in the “Assignment Comments” section of the Canvas submission for that assignment.  </a:t>
            </a:r>
            <a:endParaRPr kumimoji="0" lang="en-US" altLang="en-US" sz="2000" b="1" i="0" u="sng"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Lucida Console" panose="020B0609040504020204" pitchFamily="49" charset="0"/>
              </a:rPr>
              <a:t>Grading Scale</a:t>
            </a:r>
            <a:r>
              <a:rPr kumimoji="0" lang="en-US" altLang="en-US" sz="20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Lucida Console" panose="020B0609040504020204" pitchFamily="49" charset="0"/>
              </a:rPr>
              <a:t>:  </a:t>
            </a:r>
            <a:r>
              <a:rPr kumimoji="0" lang="en-US" altLang="en-US" sz="14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Note: </a:t>
            </a:r>
            <a:r>
              <a:rPr kumimoji="0" lang="en-US" altLang="en-US"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Numerical scores will be rounded to the nearest integer</a:t>
            </a:r>
            <a:r>
              <a:rPr kumimoji="0" lang="en-US" altLang="en-US" sz="2000" b="0" i="0" u="sng" strike="noStrike" cap="none" normalizeH="0" baseline="0" dirty="0">
                <a:ln>
                  <a:noFill/>
                </a:ln>
                <a:solidFill>
                  <a:schemeClr val="tx1"/>
                </a:solidFill>
                <a:effectLst/>
                <a:latin typeface="Cambria" panose="02040503050406030204" pitchFamily="18" charset="0"/>
                <a:ea typeface="Times New Roman" panose="02020603050405020304" pitchFamily="18"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3227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Merging two sorted arrays</a:t>
            </a:r>
          </a:p>
        </p:txBody>
      </p:sp>
      <p:sp>
        <p:nvSpPr>
          <p:cNvPr id="52227"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2228"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29"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30"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2231"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2232"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52233" name="Line 9"/>
          <p:cNvSpPr>
            <a:spLocks noChangeShapeType="1"/>
          </p:cNvSpPr>
          <p:nvPr/>
        </p:nvSpPr>
        <p:spPr bwMode="auto">
          <a:xfrm>
            <a:off x="2162175" y="3810000"/>
            <a:ext cx="152400" cy="533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2234" name="Oval 10"/>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35" name="Oval 11"/>
          <p:cNvSpPr>
            <a:spLocks noChangeArrowheads="1"/>
          </p:cNvSpPr>
          <p:nvPr/>
        </p:nvSpPr>
        <p:spPr bwMode="auto">
          <a:xfrm>
            <a:off x="1873250"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36" name="Text Box 12"/>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2237" name="Text Box 13"/>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2238" name="Rectangle 14"/>
          <p:cNvSpPr>
            <a:spLocks noChangeArrowheads="1"/>
          </p:cNvSpPr>
          <p:nvPr/>
        </p:nvSpPr>
        <p:spPr bwMode="auto">
          <a:xfrm>
            <a:off x="217805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sp>
        <p:nvSpPr>
          <p:cNvPr id="52239" name="Line 15"/>
          <p:cNvSpPr>
            <a:spLocks noChangeShapeType="1"/>
          </p:cNvSpPr>
          <p:nvPr/>
        </p:nvSpPr>
        <p:spPr bwMode="auto">
          <a:xfrm>
            <a:off x="3533775" y="3048000"/>
            <a:ext cx="228600" cy="1295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2240" name="Oval 16"/>
          <p:cNvSpPr>
            <a:spLocks noChangeArrowheads="1"/>
          </p:cNvSpPr>
          <p:nvPr/>
        </p:nvSpPr>
        <p:spPr bwMode="auto">
          <a:xfrm>
            <a:off x="3870325"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41" name="Oval 17"/>
          <p:cNvSpPr>
            <a:spLocks noChangeArrowheads="1"/>
          </p:cNvSpPr>
          <p:nvPr/>
        </p:nvSpPr>
        <p:spPr bwMode="auto">
          <a:xfrm>
            <a:off x="3336925"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42" name="Text Box 18"/>
          <p:cNvSpPr txBox="1">
            <a:spLocks noChangeArrowheads="1"/>
          </p:cNvSpPr>
          <p:nvPr/>
        </p:nvSpPr>
        <p:spPr bwMode="auto">
          <a:xfrm>
            <a:off x="33210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52243" name="Text Box 19"/>
          <p:cNvSpPr txBox="1">
            <a:spLocks noChangeArrowheads="1"/>
          </p:cNvSpPr>
          <p:nvPr/>
        </p:nvSpPr>
        <p:spPr bwMode="auto">
          <a:xfrm>
            <a:off x="3870325"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2244" name="Rectangle 20"/>
          <p:cNvSpPr>
            <a:spLocks noChangeArrowheads="1"/>
          </p:cNvSpPr>
          <p:nvPr/>
        </p:nvSpPr>
        <p:spPr bwMode="auto">
          <a:xfrm>
            <a:off x="364172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7</a:t>
            </a:r>
          </a:p>
        </p:txBody>
      </p:sp>
      <p:sp>
        <p:nvSpPr>
          <p:cNvPr id="52245" name="Line 21"/>
          <p:cNvSpPr>
            <a:spLocks noChangeShapeType="1"/>
          </p:cNvSpPr>
          <p:nvPr/>
        </p:nvSpPr>
        <p:spPr bwMode="auto">
          <a:xfrm flipH="1">
            <a:off x="5334000" y="3276600"/>
            <a:ext cx="257175" cy="10668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2246" name="Oval 22"/>
          <p:cNvSpPr>
            <a:spLocks noChangeArrowheads="1"/>
          </p:cNvSpPr>
          <p:nvPr/>
        </p:nvSpPr>
        <p:spPr bwMode="auto">
          <a:xfrm>
            <a:off x="5334000"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47" name="Oval 23"/>
          <p:cNvSpPr>
            <a:spLocks noChangeArrowheads="1"/>
          </p:cNvSpPr>
          <p:nvPr/>
        </p:nvSpPr>
        <p:spPr bwMode="auto">
          <a:xfrm>
            <a:off x="4800600"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48" name="Text Box 24"/>
          <p:cNvSpPr txBox="1">
            <a:spLocks noChangeArrowheads="1"/>
          </p:cNvSpPr>
          <p:nvPr/>
        </p:nvSpPr>
        <p:spPr bwMode="auto">
          <a:xfrm>
            <a:off x="478472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52249" name="Text Box 25"/>
          <p:cNvSpPr txBox="1">
            <a:spLocks noChangeArrowheads="1"/>
          </p:cNvSpPr>
          <p:nvPr/>
        </p:nvSpPr>
        <p:spPr bwMode="auto">
          <a:xfrm>
            <a:off x="533400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2250" name="Rectangle 26"/>
          <p:cNvSpPr>
            <a:spLocks noChangeArrowheads="1"/>
          </p:cNvSpPr>
          <p:nvPr/>
        </p:nvSpPr>
        <p:spPr bwMode="auto">
          <a:xfrm>
            <a:off x="510540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9</a:t>
            </a:r>
          </a:p>
        </p:txBody>
      </p:sp>
      <p:sp>
        <p:nvSpPr>
          <p:cNvPr id="52251" name="Oval 27"/>
          <p:cNvSpPr>
            <a:spLocks noChangeArrowheads="1"/>
          </p:cNvSpPr>
          <p:nvPr/>
        </p:nvSpPr>
        <p:spPr bwMode="auto">
          <a:xfrm>
            <a:off x="6797675" y="24384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52" name="Oval 28"/>
          <p:cNvSpPr>
            <a:spLocks noChangeArrowheads="1"/>
          </p:cNvSpPr>
          <p:nvPr/>
        </p:nvSpPr>
        <p:spPr bwMode="auto">
          <a:xfrm>
            <a:off x="6264275"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2253" name="Text Box 29"/>
          <p:cNvSpPr txBox="1">
            <a:spLocks noChangeArrowheads="1"/>
          </p:cNvSpPr>
          <p:nvPr/>
        </p:nvSpPr>
        <p:spPr bwMode="auto">
          <a:xfrm>
            <a:off x="6248400"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52254" name="Text Box 30"/>
          <p:cNvSpPr txBox="1">
            <a:spLocks noChangeArrowheads="1"/>
          </p:cNvSpPr>
          <p:nvPr/>
        </p:nvSpPr>
        <p:spPr bwMode="auto">
          <a:xfrm>
            <a:off x="679767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p:txBody>
      </p:sp>
      <p:sp>
        <p:nvSpPr>
          <p:cNvPr id="52255" name="Line 31"/>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2256" name="Line 32"/>
          <p:cNvSpPr>
            <a:spLocks noChangeShapeType="1"/>
          </p:cNvSpPr>
          <p:nvPr/>
        </p:nvSpPr>
        <p:spPr bwMode="auto">
          <a:xfrm>
            <a:off x="310832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2257" name="Line 33"/>
          <p:cNvSpPr>
            <a:spLocks noChangeShapeType="1"/>
          </p:cNvSpPr>
          <p:nvPr/>
        </p:nvSpPr>
        <p:spPr bwMode="auto">
          <a:xfrm>
            <a:off x="457200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2258" name="Line 34"/>
          <p:cNvSpPr>
            <a:spLocks noChangeShapeType="1"/>
          </p:cNvSpPr>
          <p:nvPr/>
        </p:nvSpPr>
        <p:spPr bwMode="auto">
          <a:xfrm>
            <a:off x="603567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50</a:t>
            </a:fld>
            <a:endParaRPr lang="en-US" altLang="en-US"/>
          </a:p>
        </p:txBody>
      </p:sp>
    </p:spTree>
    <p:extLst>
      <p:ext uri="{BB962C8B-B14F-4D97-AF65-F5344CB8AC3E}">
        <p14:creationId xmlns:p14="http://schemas.microsoft.com/office/powerpoint/2010/main" val="224173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Merging two sorted arrays</a:t>
            </a:r>
          </a:p>
        </p:txBody>
      </p:sp>
      <p:sp>
        <p:nvSpPr>
          <p:cNvPr id="24629" name="Line 5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4628" name="Oval 52"/>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27" name="Oval 51"/>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24" name="Text Box 48"/>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24626" name="Text Box 50"/>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24630" name="Rectangle 54"/>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24633" name="Line 57"/>
          <p:cNvSpPr>
            <a:spLocks noChangeShapeType="1"/>
          </p:cNvSpPr>
          <p:nvPr/>
        </p:nvSpPr>
        <p:spPr bwMode="auto">
          <a:xfrm>
            <a:off x="2162175" y="3810000"/>
            <a:ext cx="152400" cy="533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4634" name="Oval 58"/>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35" name="Oval 59"/>
          <p:cNvSpPr>
            <a:spLocks noChangeArrowheads="1"/>
          </p:cNvSpPr>
          <p:nvPr/>
        </p:nvSpPr>
        <p:spPr bwMode="auto">
          <a:xfrm>
            <a:off x="1873250"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36" name="Text Box 60"/>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24637" name="Text Box 61"/>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24638" name="Rectangle 62"/>
          <p:cNvSpPr>
            <a:spLocks noChangeArrowheads="1"/>
          </p:cNvSpPr>
          <p:nvPr/>
        </p:nvSpPr>
        <p:spPr bwMode="auto">
          <a:xfrm>
            <a:off x="217805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sp>
        <p:nvSpPr>
          <p:cNvPr id="24640" name="Line 64"/>
          <p:cNvSpPr>
            <a:spLocks noChangeShapeType="1"/>
          </p:cNvSpPr>
          <p:nvPr/>
        </p:nvSpPr>
        <p:spPr bwMode="auto">
          <a:xfrm>
            <a:off x="3533775" y="3048000"/>
            <a:ext cx="228600" cy="1295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4641" name="Oval 65"/>
          <p:cNvSpPr>
            <a:spLocks noChangeArrowheads="1"/>
          </p:cNvSpPr>
          <p:nvPr/>
        </p:nvSpPr>
        <p:spPr bwMode="auto">
          <a:xfrm>
            <a:off x="3870325"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42" name="Oval 66"/>
          <p:cNvSpPr>
            <a:spLocks noChangeArrowheads="1"/>
          </p:cNvSpPr>
          <p:nvPr/>
        </p:nvSpPr>
        <p:spPr bwMode="auto">
          <a:xfrm>
            <a:off x="3336925"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43" name="Text Box 67"/>
          <p:cNvSpPr txBox="1">
            <a:spLocks noChangeArrowheads="1"/>
          </p:cNvSpPr>
          <p:nvPr/>
        </p:nvSpPr>
        <p:spPr bwMode="auto">
          <a:xfrm>
            <a:off x="33210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24644" name="Text Box 68"/>
          <p:cNvSpPr txBox="1">
            <a:spLocks noChangeArrowheads="1"/>
          </p:cNvSpPr>
          <p:nvPr/>
        </p:nvSpPr>
        <p:spPr bwMode="auto">
          <a:xfrm>
            <a:off x="3870325"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24645" name="Rectangle 69"/>
          <p:cNvSpPr>
            <a:spLocks noChangeArrowheads="1"/>
          </p:cNvSpPr>
          <p:nvPr/>
        </p:nvSpPr>
        <p:spPr bwMode="auto">
          <a:xfrm>
            <a:off x="364172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7</a:t>
            </a:r>
          </a:p>
        </p:txBody>
      </p:sp>
      <p:sp>
        <p:nvSpPr>
          <p:cNvPr id="24647" name="Line 71"/>
          <p:cNvSpPr>
            <a:spLocks noChangeShapeType="1"/>
          </p:cNvSpPr>
          <p:nvPr/>
        </p:nvSpPr>
        <p:spPr bwMode="auto">
          <a:xfrm flipH="1">
            <a:off x="5334000" y="3276600"/>
            <a:ext cx="257175" cy="10668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4648" name="Oval 72"/>
          <p:cNvSpPr>
            <a:spLocks noChangeArrowheads="1"/>
          </p:cNvSpPr>
          <p:nvPr/>
        </p:nvSpPr>
        <p:spPr bwMode="auto">
          <a:xfrm>
            <a:off x="5334000"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49" name="Oval 73"/>
          <p:cNvSpPr>
            <a:spLocks noChangeArrowheads="1"/>
          </p:cNvSpPr>
          <p:nvPr/>
        </p:nvSpPr>
        <p:spPr bwMode="auto">
          <a:xfrm>
            <a:off x="4800600"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50" name="Text Box 74"/>
          <p:cNvSpPr txBox="1">
            <a:spLocks noChangeArrowheads="1"/>
          </p:cNvSpPr>
          <p:nvPr/>
        </p:nvSpPr>
        <p:spPr bwMode="auto">
          <a:xfrm>
            <a:off x="478472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24651" name="Text Box 75"/>
          <p:cNvSpPr txBox="1">
            <a:spLocks noChangeArrowheads="1"/>
          </p:cNvSpPr>
          <p:nvPr/>
        </p:nvSpPr>
        <p:spPr bwMode="auto">
          <a:xfrm>
            <a:off x="533400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24652" name="Rectangle 76"/>
          <p:cNvSpPr>
            <a:spLocks noChangeArrowheads="1"/>
          </p:cNvSpPr>
          <p:nvPr/>
        </p:nvSpPr>
        <p:spPr bwMode="auto">
          <a:xfrm>
            <a:off x="510540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9</a:t>
            </a:r>
          </a:p>
        </p:txBody>
      </p:sp>
      <p:sp>
        <p:nvSpPr>
          <p:cNvPr id="24654" name="Line 78"/>
          <p:cNvSpPr>
            <a:spLocks noChangeShapeType="1"/>
          </p:cNvSpPr>
          <p:nvPr/>
        </p:nvSpPr>
        <p:spPr bwMode="auto">
          <a:xfrm flipH="1">
            <a:off x="6797675" y="2667000"/>
            <a:ext cx="241300" cy="1676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4655" name="Oval 79"/>
          <p:cNvSpPr>
            <a:spLocks noChangeArrowheads="1"/>
          </p:cNvSpPr>
          <p:nvPr/>
        </p:nvSpPr>
        <p:spPr bwMode="auto">
          <a:xfrm>
            <a:off x="6797675" y="24384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56" name="Oval 80"/>
          <p:cNvSpPr>
            <a:spLocks noChangeArrowheads="1"/>
          </p:cNvSpPr>
          <p:nvPr/>
        </p:nvSpPr>
        <p:spPr bwMode="auto">
          <a:xfrm>
            <a:off x="6264275"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4657" name="Text Box 81"/>
          <p:cNvSpPr txBox="1">
            <a:spLocks noChangeArrowheads="1"/>
          </p:cNvSpPr>
          <p:nvPr/>
        </p:nvSpPr>
        <p:spPr bwMode="auto">
          <a:xfrm>
            <a:off x="6248400"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24658" name="Text Box 82"/>
          <p:cNvSpPr txBox="1">
            <a:spLocks noChangeArrowheads="1"/>
          </p:cNvSpPr>
          <p:nvPr/>
        </p:nvSpPr>
        <p:spPr bwMode="auto">
          <a:xfrm>
            <a:off x="679767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p:txBody>
      </p:sp>
      <p:sp>
        <p:nvSpPr>
          <p:cNvPr id="24659" name="Rectangle 83"/>
          <p:cNvSpPr>
            <a:spLocks noChangeArrowheads="1"/>
          </p:cNvSpPr>
          <p:nvPr/>
        </p:nvSpPr>
        <p:spPr bwMode="auto">
          <a:xfrm>
            <a:off x="6569075" y="4343400"/>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11</a:t>
            </a:r>
          </a:p>
        </p:txBody>
      </p:sp>
      <p:sp>
        <p:nvSpPr>
          <p:cNvPr id="24667" name="Line 91"/>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4668" name="Line 92"/>
          <p:cNvSpPr>
            <a:spLocks noChangeShapeType="1"/>
          </p:cNvSpPr>
          <p:nvPr/>
        </p:nvSpPr>
        <p:spPr bwMode="auto">
          <a:xfrm>
            <a:off x="310832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4669" name="Line 93"/>
          <p:cNvSpPr>
            <a:spLocks noChangeShapeType="1"/>
          </p:cNvSpPr>
          <p:nvPr/>
        </p:nvSpPr>
        <p:spPr bwMode="auto">
          <a:xfrm>
            <a:off x="457200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4670" name="Line 94"/>
          <p:cNvSpPr>
            <a:spLocks noChangeShapeType="1"/>
          </p:cNvSpPr>
          <p:nvPr/>
        </p:nvSpPr>
        <p:spPr bwMode="auto">
          <a:xfrm>
            <a:off x="603567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51</a:t>
            </a:fld>
            <a:endParaRPr lang="en-US" altLang="en-US"/>
          </a:p>
        </p:txBody>
      </p:sp>
    </p:spTree>
    <p:extLst>
      <p:ext uri="{BB962C8B-B14F-4D97-AF65-F5344CB8AC3E}">
        <p14:creationId xmlns:p14="http://schemas.microsoft.com/office/powerpoint/2010/main" val="3668154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Merging two sorted arrays</a:t>
            </a:r>
          </a:p>
        </p:txBody>
      </p:sp>
      <p:sp>
        <p:nvSpPr>
          <p:cNvPr id="50179" name="Line 3"/>
          <p:cNvSpPr>
            <a:spLocks noChangeShapeType="1"/>
          </p:cNvSpPr>
          <p:nvPr/>
        </p:nvSpPr>
        <p:spPr bwMode="auto">
          <a:xfrm flipH="1">
            <a:off x="942975" y="3886200"/>
            <a:ext cx="152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180" name="Oval 4"/>
          <p:cNvSpPr>
            <a:spLocks noChangeArrowheads="1"/>
          </p:cNvSpPr>
          <p:nvPr/>
        </p:nvSpPr>
        <p:spPr bwMode="auto">
          <a:xfrm>
            <a:off x="942975"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181" name="Oval 5"/>
          <p:cNvSpPr>
            <a:spLocks noChangeArrowheads="1"/>
          </p:cNvSpPr>
          <p:nvPr/>
        </p:nvSpPr>
        <p:spPr bwMode="auto">
          <a:xfrm>
            <a:off x="409575" y="35052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182" name="Text Box 6"/>
          <p:cNvSpPr txBox="1">
            <a:spLocks noChangeArrowheads="1"/>
          </p:cNvSpPr>
          <p:nvPr/>
        </p:nvSpPr>
        <p:spPr bwMode="auto">
          <a:xfrm>
            <a:off x="393700"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0183" name="Text Box 7"/>
          <p:cNvSpPr txBox="1">
            <a:spLocks noChangeArrowheads="1"/>
          </p:cNvSpPr>
          <p:nvPr/>
        </p:nvSpPr>
        <p:spPr bwMode="auto">
          <a:xfrm>
            <a:off x="9429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50184" name="Rectangle 8"/>
          <p:cNvSpPr>
            <a:spLocks noChangeArrowheads="1"/>
          </p:cNvSpPr>
          <p:nvPr/>
        </p:nvSpPr>
        <p:spPr bwMode="auto">
          <a:xfrm>
            <a:off x="71437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sp>
        <p:nvSpPr>
          <p:cNvPr id="50185" name="Line 9"/>
          <p:cNvSpPr>
            <a:spLocks noChangeShapeType="1"/>
          </p:cNvSpPr>
          <p:nvPr/>
        </p:nvSpPr>
        <p:spPr bwMode="auto">
          <a:xfrm>
            <a:off x="2162175" y="3810000"/>
            <a:ext cx="152400" cy="533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186" name="Oval 10"/>
          <p:cNvSpPr>
            <a:spLocks noChangeArrowheads="1"/>
          </p:cNvSpPr>
          <p:nvPr/>
        </p:nvSpPr>
        <p:spPr bwMode="auto">
          <a:xfrm>
            <a:off x="2406650"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187" name="Oval 11"/>
          <p:cNvSpPr>
            <a:spLocks noChangeArrowheads="1"/>
          </p:cNvSpPr>
          <p:nvPr/>
        </p:nvSpPr>
        <p:spPr bwMode="auto">
          <a:xfrm>
            <a:off x="1873250" y="35052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188" name="Text Box 12"/>
          <p:cNvSpPr txBox="1">
            <a:spLocks noChangeArrowheads="1"/>
          </p:cNvSpPr>
          <p:nvPr/>
        </p:nvSpPr>
        <p:spPr bwMode="auto">
          <a:xfrm>
            <a:off x="1857375" y="1676400"/>
            <a:ext cx="48895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50189" name="Text Box 13"/>
          <p:cNvSpPr txBox="1">
            <a:spLocks noChangeArrowheads="1"/>
          </p:cNvSpPr>
          <p:nvPr/>
        </p:nvSpPr>
        <p:spPr bwMode="auto">
          <a:xfrm>
            <a:off x="24066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0190" name="Rectangle 14"/>
          <p:cNvSpPr>
            <a:spLocks noChangeArrowheads="1"/>
          </p:cNvSpPr>
          <p:nvPr/>
        </p:nvSpPr>
        <p:spPr bwMode="auto">
          <a:xfrm>
            <a:off x="217805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sp>
        <p:nvSpPr>
          <p:cNvPr id="50191" name="Line 15"/>
          <p:cNvSpPr>
            <a:spLocks noChangeShapeType="1"/>
          </p:cNvSpPr>
          <p:nvPr/>
        </p:nvSpPr>
        <p:spPr bwMode="auto">
          <a:xfrm>
            <a:off x="3533775" y="3048000"/>
            <a:ext cx="228600" cy="1295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192" name="Oval 16"/>
          <p:cNvSpPr>
            <a:spLocks noChangeArrowheads="1"/>
          </p:cNvSpPr>
          <p:nvPr/>
        </p:nvSpPr>
        <p:spPr bwMode="auto">
          <a:xfrm>
            <a:off x="3870325" y="2971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193" name="Oval 17"/>
          <p:cNvSpPr>
            <a:spLocks noChangeArrowheads="1"/>
          </p:cNvSpPr>
          <p:nvPr/>
        </p:nvSpPr>
        <p:spPr bwMode="auto">
          <a:xfrm>
            <a:off x="3336925"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194" name="Text Box 18"/>
          <p:cNvSpPr txBox="1">
            <a:spLocks noChangeArrowheads="1"/>
          </p:cNvSpPr>
          <p:nvPr/>
        </p:nvSpPr>
        <p:spPr bwMode="auto">
          <a:xfrm>
            <a:off x="332105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50195" name="Text Box 19"/>
          <p:cNvSpPr txBox="1">
            <a:spLocks noChangeArrowheads="1"/>
          </p:cNvSpPr>
          <p:nvPr/>
        </p:nvSpPr>
        <p:spPr bwMode="auto">
          <a:xfrm>
            <a:off x="3870325"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0196" name="Rectangle 20"/>
          <p:cNvSpPr>
            <a:spLocks noChangeArrowheads="1"/>
          </p:cNvSpPr>
          <p:nvPr/>
        </p:nvSpPr>
        <p:spPr bwMode="auto">
          <a:xfrm>
            <a:off x="3641725"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7</a:t>
            </a:r>
          </a:p>
        </p:txBody>
      </p:sp>
      <p:sp>
        <p:nvSpPr>
          <p:cNvPr id="50197" name="Line 21"/>
          <p:cNvSpPr>
            <a:spLocks noChangeShapeType="1"/>
          </p:cNvSpPr>
          <p:nvPr/>
        </p:nvSpPr>
        <p:spPr bwMode="auto">
          <a:xfrm flipH="1">
            <a:off x="5334000" y="3276600"/>
            <a:ext cx="257175" cy="10668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198" name="Oval 22"/>
          <p:cNvSpPr>
            <a:spLocks noChangeArrowheads="1"/>
          </p:cNvSpPr>
          <p:nvPr/>
        </p:nvSpPr>
        <p:spPr bwMode="auto">
          <a:xfrm>
            <a:off x="5334000" y="29718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199" name="Oval 23"/>
          <p:cNvSpPr>
            <a:spLocks noChangeArrowheads="1"/>
          </p:cNvSpPr>
          <p:nvPr/>
        </p:nvSpPr>
        <p:spPr bwMode="auto">
          <a:xfrm>
            <a:off x="4800600"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200" name="Text Box 24"/>
          <p:cNvSpPr txBox="1">
            <a:spLocks noChangeArrowheads="1"/>
          </p:cNvSpPr>
          <p:nvPr/>
        </p:nvSpPr>
        <p:spPr bwMode="auto">
          <a:xfrm>
            <a:off x="478472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50201" name="Text Box 25"/>
          <p:cNvSpPr txBox="1">
            <a:spLocks noChangeArrowheads="1"/>
          </p:cNvSpPr>
          <p:nvPr/>
        </p:nvSpPr>
        <p:spPr bwMode="auto">
          <a:xfrm>
            <a:off x="5334000" y="1676400"/>
            <a:ext cx="48895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50202" name="Rectangle 26"/>
          <p:cNvSpPr>
            <a:spLocks noChangeArrowheads="1"/>
          </p:cNvSpPr>
          <p:nvPr/>
        </p:nvSpPr>
        <p:spPr bwMode="auto">
          <a:xfrm>
            <a:off x="5105400" y="4343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9</a:t>
            </a:r>
          </a:p>
        </p:txBody>
      </p:sp>
      <p:sp>
        <p:nvSpPr>
          <p:cNvPr id="50203" name="Line 27"/>
          <p:cNvSpPr>
            <a:spLocks noChangeShapeType="1"/>
          </p:cNvSpPr>
          <p:nvPr/>
        </p:nvSpPr>
        <p:spPr bwMode="auto">
          <a:xfrm flipH="1">
            <a:off x="6797675" y="2667000"/>
            <a:ext cx="241300" cy="16764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204" name="Oval 28"/>
          <p:cNvSpPr>
            <a:spLocks noChangeArrowheads="1"/>
          </p:cNvSpPr>
          <p:nvPr/>
        </p:nvSpPr>
        <p:spPr bwMode="auto">
          <a:xfrm>
            <a:off x="6797675" y="2438400"/>
            <a:ext cx="457200" cy="457200"/>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205" name="Oval 29"/>
          <p:cNvSpPr>
            <a:spLocks noChangeArrowheads="1"/>
          </p:cNvSpPr>
          <p:nvPr/>
        </p:nvSpPr>
        <p:spPr bwMode="auto">
          <a:xfrm>
            <a:off x="6264275"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206" name="Text Box 30"/>
          <p:cNvSpPr txBox="1">
            <a:spLocks noChangeArrowheads="1"/>
          </p:cNvSpPr>
          <p:nvPr/>
        </p:nvSpPr>
        <p:spPr bwMode="auto">
          <a:xfrm>
            <a:off x="6248400"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50207" name="Text Box 31"/>
          <p:cNvSpPr txBox="1">
            <a:spLocks noChangeArrowheads="1"/>
          </p:cNvSpPr>
          <p:nvPr/>
        </p:nvSpPr>
        <p:spPr bwMode="auto">
          <a:xfrm>
            <a:off x="679767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p:txBody>
      </p:sp>
      <p:sp>
        <p:nvSpPr>
          <p:cNvPr id="50208" name="Rectangle 32"/>
          <p:cNvSpPr>
            <a:spLocks noChangeArrowheads="1"/>
          </p:cNvSpPr>
          <p:nvPr/>
        </p:nvSpPr>
        <p:spPr bwMode="auto">
          <a:xfrm>
            <a:off x="6569075" y="4343400"/>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11</a:t>
            </a:r>
          </a:p>
        </p:txBody>
      </p:sp>
      <p:sp>
        <p:nvSpPr>
          <p:cNvPr id="50209" name="Oval 33"/>
          <p:cNvSpPr>
            <a:spLocks noChangeArrowheads="1"/>
          </p:cNvSpPr>
          <p:nvPr/>
        </p:nvSpPr>
        <p:spPr bwMode="auto">
          <a:xfrm>
            <a:off x="8261350" y="1828800"/>
            <a:ext cx="457200" cy="457200"/>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solidFill>
                <a:srgbClr val="000000"/>
              </a:solidFill>
              <a:latin typeface="Times New Roman" pitchFamily="18" charset="0"/>
            </a:endParaRPr>
          </a:p>
        </p:txBody>
      </p:sp>
      <p:sp>
        <p:nvSpPr>
          <p:cNvPr id="50210" name="Oval 34"/>
          <p:cNvSpPr>
            <a:spLocks noChangeArrowheads="1"/>
          </p:cNvSpPr>
          <p:nvPr/>
        </p:nvSpPr>
        <p:spPr bwMode="auto">
          <a:xfrm>
            <a:off x="7727950" y="2438400"/>
            <a:ext cx="457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50211" name="Text Box 35"/>
          <p:cNvSpPr txBox="1">
            <a:spLocks noChangeArrowheads="1"/>
          </p:cNvSpPr>
          <p:nvPr/>
        </p:nvSpPr>
        <p:spPr bwMode="auto">
          <a:xfrm>
            <a:off x="7712075" y="1676400"/>
            <a:ext cx="4889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50212" name="Text Box 36"/>
          <p:cNvSpPr txBox="1">
            <a:spLocks noChangeArrowheads="1"/>
          </p:cNvSpPr>
          <p:nvPr/>
        </p:nvSpPr>
        <p:spPr bwMode="auto">
          <a:xfrm>
            <a:off x="8261350" y="1676400"/>
            <a:ext cx="48895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p:txBody>
      </p:sp>
      <p:sp>
        <p:nvSpPr>
          <p:cNvPr id="50213" name="Line 37"/>
          <p:cNvSpPr>
            <a:spLocks noChangeShapeType="1"/>
          </p:cNvSpPr>
          <p:nvPr/>
        </p:nvSpPr>
        <p:spPr bwMode="auto">
          <a:xfrm>
            <a:off x="16446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214" name="Line 38"/>
          <p:cNvSpPr>
            <a:spLocks noChangeShapeType="1"/>
          </p:cNvSpPr>
          <p:nvPr/>
        </p:nvSpPr>
        <p:spPr bwMode="auto">
          <a:xfrm>
            <a:off x="310832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215" name="Line 39"/>
          <p:cNvSpPr>
            <a:spLocks noChangeShapeType="1"/>
          </p:cNvSpPr>
          <p:nvPr/>
        </p:nvSpPr>
        <p:spPr bwMode="auto">
          <a:xfrm>
            <a:off x="457200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216" name="Line 40"/>
          <p:cNvSpPr>
            <a:spLocks noChangeShapeType="1"/>
          </p:cNvSpPr>
          <p:nvPr/>
        </p:nvSpPr>
        <p:spPr bwMode="auto">
          <a:xfrm>
            <a:off x="6035675"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50217" name="Line 41"/>
          <p:cNvSpPr>
            <a:spLocks noChangeShapeType="1"/>
          </p:cNvSpPr>
          <p:nvPr/>
        </p:nvSpPr>
        <p:spPr bwMode="auto">
          <a:xfrm>
            <a:off x="7499350" y="1828800"/>
            <a:ext cx="0" cy="25146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52</a:t>
            </a:fld>
            <a:endParaRPr lang="en-US" altLang="en-US"/>
          </a:p>
        </p:txBody>
      </p:sp>
    </p:spTree>
    <p:extLst>
      <p:ext uri="{BB962C8B-B14F-4D97-AF65-F5344CB8AC3E}">
        <p14:creationId xmlns:p14="http://schemas.microsoft.com/office/powerpoint/2010/main" val="312455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Merging two sorted arrays</a:t>
            </a:r>
          </a:p>
        </p:txBody>
      </p:sp>
      <p:grpSp>
        <p:nvGrpSpPr>
          <p:cNvPr id="49155" name="Group 3"/>
          <p:cNvGrpSpPr>
            <a:grpSpLocks/>
          </p:cNvGrpSpPr>
          <p:nvPr/>
        </p:nvGrpSpPr>
        <p:grpSpPr bwMode="auto">
          <a:xfrm>
            <a:off x="393700" y="1676400"/>
            <a:ext cx="8356600" cy="3124200"/>
            <a:chOff x="182" y="1056"/>
            <a:chExt cx="5264" cy="1968"/>
          </a:xfrm>
        </p:grpSpPr>
        <p:grpSp>
          <p:nvGrpSpPr>
            <p:cNvPr id="49156" name="Group 4"/>
            <p:cNvGrpSpPr>
              <a:grpSpLocks/>
            </p:cNvGrpSpPr>
            <p:nvPr/>
          </p:nvGrpSpPr>
          <p:grpSpPr bwMode="auto">
            <a:xfrm>
              <a:off x="182" y="1056"/>
              <a:ext cx="654" cy="1968"/>
              <a:chOff x="182" y="1056"/>
              <a:chExt cx="654" cy="1968"/>
            </a:xfrm>
          </p:grpSpPr>
          <p:sp>
            <p:nvSpPr>
              <p:cNvPr id="49157" name="Line 5"/>
              <p:cNvSpPr>
                <a:spLocks noChangeShapeType="1"/>
              </p:cNvSpPr>
              <p:nvPr/>
            </p:nvSpPr>
            <p:spPr bwMode="auto">
              <a:xfrm flipH="1">
                <a:off x="528" y="2448"/>
                <a:ext cx="96" cy="288"/>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158" name="Oval 6"/>
              <p:cNvSpPr>
                <a:spLocks noChangeArrowheads="1"/>
              </p:cNvSpPr>
              <p:nvPr/>
            </p:nvSpPr>
            <p:spPr bwMode="auto">
              <a:xfrm>
                <a:off x="528" y="2208"/>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59" name="Oval 7"/>
              <p:cNvSpPr>
                <a:spLocks noChangeArrowheads="1"/>
              </p:cNvSpPr>
              <p:nvPr/>
            </p:nvSpPr>
            <p:spPr bwMode="auto">
              <a:xfrm>
                <a:off x="192" y="2208"/>
                <a:ext cx="288" cy="2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60" name="Text Box 8"/>
              <p:cNvSpPr txBox="1">
                <a:spLocks noChangeArrowheads="1"/>
              </p:cNvSpPr>
              <p:nvPr/>
            </p:nvSpPr>
            <p:spPr bwMode="auto">
              <a:xfrm>
                <a:off x="182" y="1056"/>
                <a:ext cx="308"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49161" name="Text Box 9"/>
              <p:cNvSpPr txBox="1">
                <a:spLocks noChangeArrowheads="1"/>
              </p:cNvSpPr>
              <p:nvPr/>
            </p:nvSpPr>
            <p:spPr bwMode="auto">
              <a:xfrm>
                <a:off x="528" y="1056"/>
                <a:ext cx="308"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49162" name="Rectangle 10"/>
              <p:cNvSpPr>
                <a:spLocks noChangeArrowheads="1"/>
              </p:cNvSpPr>
              <p:nvPr/>
            </p:nvSpPr>
            <p:spPr bwMode="auto">
              <a:xfrm>
                <a:off x="384" y="273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grpSp>
        <p:grpSp>
          <p:nvGrpSpPr>
            <p:cNvPr id="49163" name="Group 11"/>
            <p:cNvGrpSpPr>
              <a:grpSpLocks/>
            </p:cNvGrpSpPr>
            <p:nvPr/>
          </p:nvGrpSpPr>
          <p:grpSpPr bwMode="auto">
            <a:xfrm>
              <a:off x="1104" y="1056"/>
              <a:ext cx="654" cy="1968"/>
              <a:chOff x="1104" y="1056"/>
              <a:chExt cx="654" cy="1968"/>
            </a:xfrm>
          </p:grpSpPr>
          <p:sp>
            <p:nvSpPr>
              <p:cNvPr id="49164" name="Line 12"/>
              <p:cNvSpPr>
                <a:spLocks noChangeShapeType="1"/>
              </p:cNvSpPr>
              <p:nvPr/>
            </p:nvSpPr>
            <p:spPr bwMode="auto">
              <a:xfrm>
                <a:off x="1296" y="2400"/>
                <a:ext cx="96" cy="336"/>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165" name="Oval 13"/>
              <p:cNvSpPr>
                <a:spLocks noChangeArrowheads="1"/>
              </p:cNvSpPr>
              <p:nvPr/>
            </p:nvSpPr>
            <p:spPr bwMode="auto">
              <a:xfrm>
                <a:off x="1450" y="1872"/>
                <a:ext cx="288" cy="288"/>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66" name="Oval 14"/>
              <p:cNvSpPr>
                <a:spLocks noChangeArrowheads="1"/>
              </p:cNvSpPr>
              <p:nvPr/>
            </p:nvSpPr>
            <p:spPr bwMode="auto">
              <a:xfrm>
                <a:off x="1114" y="2208"/>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67" name="Text Box 15"/>
              <p:cNvSpPr txBox="1">
                <a:spLocks noChangeArrowheads="1"/>
              </p:cNvSpPr>
              <p:nvPr/>
            </p:nvSpPr>
            <p:spPr bwMode="auto">
              <a:xfrm>
                <a:off x="1104" y="1056"/>
                <a:ext cx="308"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49168" name="Text Box 16"/>
              <p:cNvSpPr txBox="1">
                <a:spLocks noChangeArrowheads="1"/>
              </p:cNvSpPr>
              <p:nvPr/>
            </p:nvSpPr>
            <p:spPr bwMode="auto">
              <a:xfrm>
                <a:off x="1450" y="1056"/>
                <a:ext cx="308"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49169" name="Rectangle 17"/>
              <p:cNvSpPr>
                <a:spLocks noChangeArrowheads="1"/>
              </p:cNvSpPr>
              <p:nvPr/>
            </p:nvSpPr>
            <p:spPr bwMode="auto">
              <a:xfrm>
                <a:off x="1306" y="273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grpSp>
        <p:grpSp>
          <p:nvGrpSpPr>
            <p:cNvPr id="49170" name="Group 18"/>
            <p:cNvGrpSpPr>
              <a:grpSpLocks/>
            </p:cNvGrpSpPr>
            <p:nvPr/>
          </p:nvGrpSpPr>
          <p:grpSpPr bwMode="auto">
            <a:xfrm>
              <a:off x="2026" y="1056"/>
              <a:ext cx="654" cy="1968"/>
              <a:chOff x="2026" y="1056"/>
              <a:chExt cx="654" cy="1968"/>
            </a:xfrm>
          </p:grpSpPr>
          <p:sp>
            <p:nvSpPr>
              <p:cNvPr id="49171" name="Line 19"/>
              <p:cNvSpPr>
                <a:spLocks noChangeShapeType="1"/>
              </p:cNvSpPr>
              <p:nvPr/>
            </p:nvSpPr>
            <p:spPr bwMode="auto">
              <a:xfrm>
                <a:off x="2160" y="1920"/>
                <a:ext cx="144" cy="816"/>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172" name="Oval 20"/>
              <p:cNvSpPr>
                <a:spLocks noChangeArrowheads="1"/>
              </p:cNvSpPr>
              <p:nvPr/>
            </p:nvSpPr>
            <p:spPr bwMode="auto">
              <a:xfrm>
                <a:off x="2372" y="1872"/>
                <a:ext cx="288" cy="288"/>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73" name="Oval 21"/>
              <p:cNvSpPr>
                <a:spLocks noChangeArrowheads="1"/>
              </p:cNvSpPr>
              <p:nvPr/>
            </p:nvSpPr>
            <p:spPr bwMode="auto">
              <a:xfrm>
                <a:off x="2036" y="1872"/>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74" name="Text Box 22"/>
              <p:cNvSpPr txBox="1">
                <a:spLocks noChangeArrowheads="1"/>
              </p:cNvSpPr>
              <p:nvPr/>
            </p:nvSpPr>
            <p:spPr bwMode="auto">
              <a:xfrm>
                <a:off x="2026" y="1056"/>
                <a:ext cx="308"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49175" name="Text Box 23"/>
              <p:cNvSpPr txBox="1">
                <a:spLocks noChangeArrowheads="1"/>
              </p:cNvSpPr>
              <p:nvPr/>
            </p:nvSpPr>
            <p:spPr bwMode="auto">
              <a:xfrm>
                <a:off x="2372" y="1056"/>
                <a:ext cx="308"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49176" name="Rectangle 24"/>
              <p:cNvSpPr>
                <a:spLocks noChangeArrowheads="1"/>
              </p:cNvSpPr>
              <p:nvPr/>
            </p:nvSpPr>
            <p:spPr bwMode="auto">
              <a:xfrm>
                <a:off x="2228" y="273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7</a:t>
                </a:r>
              </a:p>
            </p:txBody>
          </p:sp>
        </p:grpSp>
        <p:grpSp>
          <p:nvGrpSpPr>
            <p:cNvPr id="49177" name="Group 25"/>
            <p:cNvGrpSpPr>
              <a:grpSpLocks/>
            </p:cNvGrpSpPr>
            <p:nvPr/>
          </p:nvGrpSpPr>
          <p:grpSpPr bwMode="auto">
            <a:xfrm>
              <a:off x="2948" y="1056"/>
              <a:ext cx="654" cy="1968"/>
              <a:chOff x="2948" y="1056"/>
              <a:chExt cx="654" cy="1968"/>
            </a:xfrm>
          </p:grpSpPr>
          <p:sp>
            <p:nvSpPr>
              <p:cNvPr id="49178" name="Line 26"/>
              <p:cNvSpPr>
                <a:spLocks noChangeShapeType="1"/>
              </p:cNvSpPr>
              <p:nvPr/>
            </p:nvSpPr>
            <p:spPr bwMode="auto">
              <a:xfrm flipH="1">
                <a:off x="3294" y="2064"/>
                <a:ext cx="162" cy="67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179" name="Oval 27"/>
              <p:cNvSpPr>
                <a:spLocks noChangeArrowheads="1"/>
              </p:cNvSpPr>
              <p:nvPr/>
            </p:nvSpPr>
            <p:spPr bwMode="auto">
              <a:xfrm>
                <a:off x="3294" y="1872"/>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80" name="Oval 28"/>
              <p:cNvSpPr>
                <a:spLocks noChangeArrowheads="1"/>
              </p:cNvSpPr>
              <p:nvPr/>
            </p:nvSpPr>
            <p:spPr bwMode="auto">
              <a:xfrm>
                <a:off x="2958" y="1536"/>
                <a:ext cx="288" cy="2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81" name="Text Box 29"/>
              <p:cNvSpPr txBox="1">
                <a:spLocks noChangeArrowheads="1"/>
              </p:cNvSpPr>
              <p:nvPr/>
            </p:nvSpPr>
            <p:spPr bwMode="auto">
              <a:xfrm>
                <a:off x="2948" y="1056"/>
                <a:ext cx="3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49182" name="Text Box 30"/>
              <p:cNvSpPr txBox="1">
                <a:spLocks noChangeArrowheads="1"/>
              </p:cNvSpPr>
              <p:nvPr/>
            </p:nvSpPr>
            <p:spPr bwMode="auto">
              <a:xfrm>
                <a:off x="3294" y="1056"/>
                <a:ext cx="308"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49183" name="Rectangle 31"/>
              <p:cNvSpPr>
                <a:spLocks noChangeArrowheads="1"/>
              </p:cNvSpPr>
              <p:nvPr/>
            </p:nvSpPr>
            <p:spPr bwMode="auto">
              <a:xfrm>
                <a:off x="3150" y="273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9</a:t>
                </a:r>
              </a:p>
            </p:txBody>
          </p:sp>
        </p:grpSp>
        <p:grpSp>
          <p:nvGrpSpPr>
            <p:cNvPr id="49184" name="Group 32"/>
            <p:cNvGrpSpPr>
              <a:grpSpLocks/>
            </p:cNvGrpSpPr>
            <p:nvPr/>
          </p:nvGrpSpPr>
          <p:grpSpPr bwMode="auto">
            <a:xfrm>
              <a:off x="3870" y="1056"/>
              <a:ext cx="654" cy="1968"/>
              <a:chOff x="3870" y="1056"/>
              <a:chExt cx="654" cy="1968"/>
            </a:xfrm>
          </p:grpSpPr>
          <p:sp>
            <p:nvSpPr>
              <p:cNvPr id="49185" name="Line 33"/>
              <p:cNvSpPr>
                <a:spLocks noChangeShapeType="1"/>
              </p:cNvSpPr>
              <p:nvPr/>
            </p:nvSpPr>
            <p:spPr bwMode="auto">
              <a:xfrm flipH="1">
                <a:off x="4216" y="1680"/>
                <a:ext cx="152" cy="1056"/>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186" name="Oval 34"/>
              <p:cNvSpPr>
                <a:spLocks noChangeArrowheads="1"/>
              </p:cNvSpPr>
              <p:nvPr/>
            </p:nvSpPr>
            <p:spPr bwMode="auto">
              <a:xfrm>
                <a:off x="4216" y="1536"/>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87" name="Oval 35"/>
              <p:cNvSpPr>
                <a:spLocks noChangeArrowheads="1"/>
              </p:cNvSpPr>
              <p:nvPr/>
            </p:nvSpPr>
            <p:spPr bwMode="auto">
              <a:xfrm>
                <a:off x="3880" y="1536"/>
                <a:ext cx="288" cy="2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88" name="Text Box 36"/>
              <p:cNvSpPr txBox="1">
                <a:spLocks noChangeArrowheads="1"/>
              </p:cNvSpPr>
              <p:nvPr/>
            </p:nvSpPr>
            <p:spPr bwMode="auto">
              <a:xfrm>
                <a:off x="3870" y="1056"/>
                <a:ext cx="3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49189" name="Text Box 37"/>
              <p:cNvSpPr txBox="1">
                <a:spLocks noChangeArrowheads="1"/>
              </p:cNvSpPr>
              <p:nvPr/>
            </p:nvSpPr>
            <p:spPr bwMode="auto">
              <a:xfrm>
                <a:off x="4216" y="1056"/>
                <a:ext cx="3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p:txBody>
          </p:sp>
          <p:sp>
            <p:nvSpPr>
              <p:cNvPr id="49190" name="Rectangle 38"/>
              <p:cNvSpPr>
                <a:spLocks noChangeArrowheads="1"/>
              </p:cNvSpPr>
              <p:nvPr/>
            </p:nvSpPr>
            <p:spPr bwMode="auto">
              <a:xfrm>
                <a:off x="4072" y="273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11</a:t>
                </a:r>
              </a:p>
            </p:txBody>
          </p:sp>
        </p:grpSp>
        <p:grpSp>
          <p:nvGrpSpPr>
            <p:cNvPr id="49191" name="Group 39"/>
            <p:cNvGrpSpPr>
              <a:grpSpLocks/>
            </p:cNvGrpSpPr>
            <p:nvPr/>
          </p:nvGrpSpPr>
          <p:grpSpPr bwMode="auto">
            <a:xfrm>
              <a:off x="4792" y="1056"/>
              <a:ext cx="654" cy="1968"/>
              <a:chOff x="4792" y="1056"/>
              <a:chExt cx="654" cy="1968"/>
            </a:xfrm>
          </p:grpSpPr>
          <p:sp>
            <p:nvSpPr>
              <p:cNvPr id="49192" name="Line 40"/>
              <p:cNvSpPr>
                <a:spLocks noChangeShapeType="1"/>
              </p:cNvSpPr>
              <p:nvPr/>
            </p:nvSpPr>
            <p:spPr bwMode="auto">
              <a:xfrm flipH="1">
                <a:off x="5138" y="1296"/>
                <a:ext cx="142" cy="144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193" name="Oval 41"/>
              <p:cNvSpPr>
                <a:spLocks noChangeArrowheads="1"/>
              </p:cNvSpPr>
              <p:nvPr/>
            </p:nvSpPr>
            <p:spPr bwMode="auto">
              <a:xfrm>
                <a:off x="5138" y="1152"/>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solidFill>
                    <a:srgbClr val="000000"/>
                  </a:solidFill>
                  <a:latin typeface="Times New Roman" pitchFamily="18" charset="0"/>
                </a:endParaRPr>
              </a:p>
            </p:txBody>
          </p:sp>
          <p:sp>
            <p:nvSpPr>
              <p:cNvPr id="49194" name="Oval 42"/>
              <p:cNvSpPr>
                <a:spLocks noChangeArrowheads="1"/>
              </p:cNvSpPr>
              <p:nvPr/>
            </p:nvSpPr>
            <p:spPr bwMode="auto">
              <a:xfrm>
                <a:off x="4802" y="1536"/>
                <a:ext cx="288" cy="2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9195" name="Text Box 43"/>
              <p:cNvSpPr txBox="1">
                <a:spLocks noChangeArrowheads="1"/>
              </p:cNvSpPr>
              <p:nvPr/>
            </p:nvSpPr>
            <p:spPr bwMode="auto">
              <a:xfrm>
                <a:off x="4792" y="1056"/>
                <a:ext cx="3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49196" name="Text Box 44"/>
              <p:cNvSpPr txBox="1">
                <a:spLocks noChangeArrowheads="1"/>
              </p:cNvSpPr>
              <p:nvPr/>
            </p:nvSpPr>
            <p:spPr bwMode="auto">
              <a:xfrm>
                <a:off x="5138" y="1056"/>
                <a:ext cx="30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p:txBody>
          </p:sp>
          <p:sp>
            <p:nvSpPr>
              <p:cNvPr id="49197" name="Rectangle 45"/>
              <p:cNvSpPr>
                <a:spLocks noChangeArrowheads="1"/>
              </p:cNvSpPr>
              <p:nvPr/>
            </p:nvSpPr>
            <p:spPr bwMode="auto">
              <a:xfrm>
                <a:off x="4994" y="273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12</a:t>
                </a:r>
              </a:p>
            </p:txBody>
          </p:sp>
        </p:grpSp>
        <p:sp>
          <p:nvSpPr>
            <p:cNvPr id="49198" name="Line 46"/>
            <p:cNvSpPr>
              <a:spLocks noChangeShapeType="1"/>
            </p:cNvSpPr>
            <p:nvPr/>
          </p:nvSpPr>
          <p:spPr bwMode="auto">
            <a:xfrm>
              <a:off x="970"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199" name="Line 47"/>
            <p:cNvSpPr>
              <a:spLocks noChangeShapeType="1"/>
            </p:cNvSpPr>
            <p:nvPr/>
          </p:nvSpPr>
          <p:spPr bwMode="auto">
            <a:xfrm>
              <a:off x="1892"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200" name="Line 48"/>
            <p:cNvSpPr>
              <a:spLocks noChangeShapeType="1"/>
            </p:cNvSpPr>
            <p:nvPr/>
          </p:nvSpPr>
          <p:spPr bwMode="auto">
            <a:xfrm>
              <a:off x="2814"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201" name="Line 49"/>
            <p:cNvSpPr>
              <a:spLocks noChangeShapeType="1"/>
            </p:cNvSpPr>
            <p:nvPr/>
          </p:nvSpPr>
          <p:spPr bwMode="auto">
            <a:xfrm>
              <a:off x="3736"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9202" name="Line 50"/>
            <p:cNvSpPr>
              <a:spLocks noChangeShapeType="1"/>
            </p:cNvSpPr>
            <p:nvPr/>
          </p:nvSpPr>
          <p:spPr bwMode="auto">
            <a:xfrm>
              <a:off x="4658"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gr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53</a:t>
            </a:fld>
            <a:endParaRPr lang="en-US" altLang="en-US"/>
          </a:p>
        </p:txBody>
      </p:sp>
    </p:spTree>
    <p:extLst>
      <p:ext uri="{BB962C8B-B14F-4D97-AF65-F5344CB8AC3E}">
        <p14:creationId xmlns:p14="http://schemas.microsoft.com/office/powerpoint/2010/main" val="1145367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Merging two sorted arrays</a:t>
            </a:r>
          </a:p>
        </p:txBody>
      </p:sp>
      <p:grpSp>
        <p:nvGrpSpPr>
          <p:cNvPr id="48131" name="Group 3"/>
          <p:cNvGrpSpPr>
            <a:grpSpLocks/>
          </p:cNvGrpSpPr>
          <p:nvPr/>
        </p:nvGrpSpPr>
        <p:grpSpPr bwMode="auto">
          <a:xfrm>
            <a:off x="393700" y="1676400"/>
            <a:ext cx="8593138" cy="3497263"/>
            <a:chOff x="182" y="1056"/>
            <a:chExt cx="5413" cy="2203"/>
          </a:xfrm>
        </p:grpSpPr>
        <p:grpSp>
          <p:nvGrpSpPr>
            <p:cNvPr id="48132" name="Group 4"/>
            <p:cNvGrpSpPr>
              <a:grpSpLocks/>
            </p:cNvGrpSpPr>
            <p:nvPr/>
          </p:nvGrpSpPr>
          <p:grpSpPr bwMode="auto">
            <a:xfrm>
              <a:off x="182" y="1056"/>
              <a:ext cx="654" cy="1968"/>
              <a:chOff x="182" y="1056"/>
              <a:chExt cx="654" cy="1968"/>
            </a:xfrm>
          </p:grpSpPr>
          <p:sp>
            <p:nvSpPr>
              <p:cNvPr id="48133" name="Line 5"/>
              <p:cNvSpPr>
                <a:spLocks noChangeShapeType="1"/>
              </p:cNvSpPr>
              <p:nvPr/>
            </p:nvSpPr>
            <p:spPr bwMode="auto">
              <a:xfrm flipH="1">
                <a:off x="528" y="2448"/>
                <a:ext cx="96" cy="288"/>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34" name="Oval 6"/>
              <p:cNvSpPr>
                <a:spLocks noChangeArrowheads="1"/>
              </p:cNvSpPr>
              <p:nvPr/>
            </p:nvSpPr>
            <p:spPr bwMode="auto">
              <a:xfrm>
                <a:off x="528" y="2208"/>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35" name="Oval 7"/>
              <p:cNvSpPr>
                <a:spLocks noChangeArrowheads="1"/>
              </p:cNvSpPr>
              <p:nvPr/>
            </p:nvSpPr>
            <p:spPr bwMode="auto">
              <a:xfrm>
                <a:off x="192" y="2208"/>
                <a:ext cx="288" cy="2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36" name="Text Box 8"/>
              <p:cNvSpPr txBox="1">
                <a:spLocks noChangeArrowheads="1"/>
              </p:cNvSpPr>
              <p:nvPr/>
            </p:nvSpPr>
            <p:spPr bwMode="auto">
              <a:xfrm>
                <a:off x="182" y="1056"/>
                <a:ext cx="308"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48137" name="Text Box 9"/>
              <p:cNvSpPr txBox="1">
                <a:spLocks noChangeArrowheads="1"/>
              </p:cNvSpPr>
              <p:nvPr/>
            </p:nvSpPr>
            <p:spPr bwMode="auto">
              <a:xfrm>
                <a:off x="528" y="1056"/>
                <a:ext cx="308"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a:p>
                <a:pPr algn="ctr">
                  <a:lnSpc>
                    <a:spcPct val="150000"/>
                  </a:lnSpc>
                </a:pPr>
                <a:r>
                  <a:rPr lang="en-US" altLang="en-US" sz="2400">
                    <a:solidFill>
                      <a:srgbClr val="000000"/>
                    </a:solidFill>
                    <a:latin typeface="Times New Roman" pitchFamily="18" charset="0"/>
                  </a:rPr>
                  <a:t>1</a:t>
                </a:r>
              </a:p>
            </p:txBody>
          </p:sp>
          <p:sp>
            <p:nvSpPr>
              <p:cNvPr id="48138" name="Rectangle 10"/>
              <p:cNvSpPr>
                <a:spLocks noChangeArrowheads="1"/>
              </p:cNvSpPr>
              <p:nvPr/>
            </p:nvSpPr>
            <p:spPr bwMode="auto">
              <a:xfrm>
                <a:off x="384" y="273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a:t>
                </a:r>
              </a:p>
            </p:txBody>
          </p:sp>
        </p:grpSp>
        <p:grpSp>
          <p:nvGrpSpPr>
            <p:cNvPr id="48139" name="Group 11"/>
            <p:cNvGrpSpPr>
              <a:grpSpLocks/>
            </p:cNvGrpSpPr>
            <p:nvPr/>
          </p:nvGrpSpPr>
          <p:grpSpPr bwMode="auto">
            <a:xfrm>
              <a:off x="1104" y="1056"/>
              <a:ext cx="654" cy="1968"/>
              <a:chOff x="1104" y="1056"/>
              <a:chExt cx="654" cy="1968"/>
            </a:xfrm>
          </p:grpSpPr>
          <p:sp>
            <p:nvSpPr>
              <p:cNvPr id="48140" name="Line 12"/>
              <p:cNvSpPr>
                <a:spLocks noChangeShapeType="1"/>
              </p:cNvSpPr>
              <p:nvPr/>
            </p:nvSpPr>
            <p:spPr bwMode="auto">
              <a:xfrm>
                <a:off x="1296" y="2400"/>
                <a:ext cx="96" cy="336"/>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41" name="Oval 13"/>
              <p:cNvSpPr>
                <a:spLocks noChangeArrowheads="1"/>
              </p:cNvSpPr>
              <p:nvPr/>
            </p:nvSpPr>
            <p:spPr bwMode="auto">
              <a:xfrm>
                <a:off x="1450" y="1872"/>
                <a:ext cx="288" cy="288"/>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42" name="Oval 14"/>
              <p:cNvSpPr>
                <a:spLocks noChangeArrowheads="1"/>
              </p:cNvSpPr>
              <p:nvPr/>
            </p:nvSpPr>
            <p:spPr bwMode="auto">
              <a:xfrm>
                <a:off x="1114" y="2208"/>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43" name="Text Box 15"/>
              <p:cNvSpPr txBox="1">
                <a:spLocks noChangeArrowheads="1"/>
              </p:cNvSpPr>
              <p:nvPr/>
            </p:nvSpPr>
            <p:spPr bwMode="auto">
              <a:xfrm>
                <a:off x="1104" y="1056"/>
                <a:ext cx="308"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a:p>
                <a:pPr algn="ctr">
                  <a:lnSpc>
                    <a:spcPct val="150000"/>
                  </a:lnSpc>
                </a:pPr>
                <a:r>
                  <a:rPr lang="en-US" altLang="en-US" sz="2400">
                    <a:solidFill>
                      <a:srgbClr val="000000"/>
                    </a:solidFill>
                    <a:latin typeface="Times New Roman" pitchFamily="18" charset="0"/>
                  </a:rPr>
                  <a:t>2</a:t>
                </a:r>
              </a:p>
            </p:txBody>
          </p:sp>
          <p:sp>
            <p:nvSpPr>
              <p:cNvPr id="48144" name="Text Box 16"/>
              <p:cNvSpPr txBox="1">
                <a:spLocks noChangeArrowheads="1"/>
              </p:cNvSpPr>
              <p:nvPr/>
            </p:nvSpPr>
            <p:spPr bwMode="auto">
              <a:xfrm>
                <a:off x="1450" y="1056"/>
                <a:ext cx="308"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48145" name="Rectangle 17"/>
              <p:cNvSpPr>
                <a:spLocks noChangeArrowheads="1"/>
              </p:cNvSpPr>
              <p:nvPr/>
            </p:nvSpPr>
            <p:spPr bwMode="auto">
              <a:xfrm>
                <a:off x="1306" y="273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2</a:t>
                </a:r>
              </a:p>
            </p:txBody>
          </p:sp>
        </p:grpSp>
        <p:grpSp>
          <p:nvGrpSpPr>
            <p:cNvPr id="48146" name="Group 18"/>
            <p:cNvGrpSpPr>
              <a:grpSpLocks/>
            </p:cNvGrpSpPr>
            <p:nvPr/>
          </p:nvGrpSpPr>
          <p:grpSpPr bwMode="auto">
            <a:xfrm>
              <a:off x="2026" y="1056"/>
              <a:ext cx="654" cy="1968"/>
              <a:chOff x="2026" y="1056"/>
              <a:chExt cx="654" cy="1968"/>
            </a:xfrm>
          </p:grpSpPr>
          <p:sp>
            <p:nvSpPr>
              <p:cNvPr id="48147" name="Line 19"/>
              <p:cNvSpPr>
                <a:spLocks noChangeShapeType="1"/>
              </p:cNvSpPr>
              <p:nvPr/>
            </p:nvSpPr>
            <p:spPr bwMode="auto">
              <a:xfrm>
                <a:off x="2160" y="1920"/>
                <a:ext cx="144" cy="816"/>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48" name="Oval 20"/>
              <p:cNvSpPr>
                <a:spLocks noChangeArrowheads="1"/>
              </p:cNvSpPr>
              <p:nvPr/>
            </p:nvSpPr>
            <p:spPr bwMode="auto">
              <a:xfrm>
                <a:off x="2372" y="1872"/>
                <a:ext cx="288" cy="288"/>
              </a:xfrm>
              <a:prstGeom prst="ellipse">
                <a:avLst/>
              </a:prstGeom>
              <a:solidFill>
                <a:srgbClr val="FFFF00"/>
              </a:solidFill>
              <a:ln>
                <a:noFill/>
              </a:ln>
              <a:effectLst/>
              <a:extLst>
                <a:ext uri="{91240B29-F687-4F45-9708-019B960494DF}">
                  <a14:hiddenLine xmlns:a14="http://schemas.microsoft.com/office/drawing/2010/main" w="38100" cmpd="dbl">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49" name="Oval 21"/>
              <p:cNvSpPr>
                <a:spLocks noChangeArrowheads="1"/>
              </p:cNvSpPr>
              <p:nvPr/>
            </p:nvSpPr>
            <p:spPr bwMode="auto">
              <a:xfrm>
                <a:off x="2036" y="1872"/>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50" name="Text Box 22"/>
              <p:cNvSpPr txBox="1">
                <a:spLocks noChangeArrowheads="1"/>
              </p:cNvSpPr>
              <p:nvPr/>
            </p:nvSpPr>
            <p:spPr bwMode="auto">
              <a:xfrm>
                <a:off x="2026" y="1056"/>
                <a:ext cx="308"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a:p>
                <a:pPr algn="ctr">
                  <a:lnSpc>
                    <a:spcPct val="150000"/>
                  </a:lnSpc>
                </a:pPr>
                <a:r>
                  <a:rPr lang="en-US" altLang="en-US" sz="2400">
                    <a:solidFill>
                      <a:srgbClr val="000000"/>
                    </a:solidFill>
                    <a:latin typeface="Times New Roman" pitchFamily="18" charset="0"/>
                  </a:rPr>
                  <a:t>7</a:t>
                </a:r>
              </a:p>
            </p:txBody>
          </p:sp>
          <p:sp>
            <p:nvSpPr>
              <p:cNvPr id="48151" name="Text Box 23"/>
              <p:cNvSpPr txBox="1">
                <a:spLocks noChangeArrowheads="1"/>
              </p:cNvSpPr>
              <p:nvPr/>
            </p:nvSpPr>
            <p:spPr bwMode="auto">
              <a:xfrm>
                <a:off x="2372" y="1056"/>
                <a:ext cx="308"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48152" name="Rectangle 24"/>
              <p:cNvSpPr>
                <a:spLocks noChangeArrowheads="1"/>
              </p:cNvSpPr>
              <p:nvPr/>
            </p:nvSpPr>
            <p:spPr bwMode="auto">
              <a:xfrm>
                <a:off x="2228" y="273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7</a:t>
                </a:r>
              </a:p>
            </p:txBody>
          </p:sp>
        </p:grpSp>
        <p:grpSp>
          <p:nvGrpSpPr>
            <p:cNvPr id="48153" name="Group 25"/>
            <p:cNvGrpSpPr>
              <a:grpSpLocks/>
            </p:cNvGrpSpPr>
            <p:nvPr/>
          </p:nvGrpSpPr>
          <p:grpSpPr bwMode="auto">
            <a:xfrm>
              <a:off x="2948" y="1056"/>
              <a:ext cx="654" cy="1968"/>
              <a:chOff x="2948" y="1056"/>
              <a:chExt cx="654" cy="1968"/>
            </a:xfrm>
          </p:grpSpPr>
          <p:sp>
            <p:nvSpPr>
              <p:cNvPr id="48154" name="Line 26"/>
              <p:cNvSpPr>
                <a:spLocks noChangeShapeType="1"/>
              </p:cNvSpPr>
              <p:nvPr/>
            </p:nvSpPr>
            <p:spPr bwMode="auto">
              <a:xfrm flipH="1">
                <a:off x="3294" y="2064"/>
                <a:ext cx="162" cy="67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55" name="Oval 27"/>
              <p:cNvSpPr>
                <a:spLocks noChangeArrowheads="1"/>
              </p:cNvSpPr>
              <p:nvPr/>
            </p:nvSpPr>
            <p:spPr bwMode="auto">
              <a:xfrm>
                <a:off x="3294" y="1872"/>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56" name="Oval 28"/>
              <p:cNvSpPr>
                <a:spLocks noChangeArrowheads="1"/>
              </p:cNvSpPr>
              <p:nvPr/>
            </p:nvSpPr>
            <p:spPr bwMode="auto">
              <a:xfrm>
                <a:off x="2958" y="1536"/>
                <a:ext cx="288" cy="2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57" name="Text Box 29"/>
              <p:cNvSpPr txBox="1">
                <a:spLocks noChangeArrowheads="1"/>
              </p:cNvSpPr>
              <p:nvPr/>
            </p:nvSpPr>
            <p:spPr bwMode="auto">
              <a:xfrm>
                <a:off x="2948" y="1056"/>
                <a:ext cx="3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48158" name="Text Box 30"/>
              <p:cNvSpPr txBox="1">
                <a:spLocks noChangeArrowheads="1"/>
              </p:cNvSpPr>
              <p:nvPr/>
            </p:nvSpPr>
            <p:spPr bwMode="auto">
              <a:xfrm>
                <a:off x="3294" y="1056"/>
                <a:ext cx="308"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a:p>
                <a:pPr algn="ctr">
                  <a:lnSpc>
                    <a:spcPct val="150000"/>
                  </a:lnSpc>
                </a:pPr>
                <a:r>
                  <a:rPr lang="en-US" altLang="en-US" sz="2400">
                    <a:solidFill>
                      <a:srgbClr val="000000"/>
                    </a:solidFill>
                    <a:latin typeface="Times New Roman" pitchFamily="18" charset="0"/>
                  </a:rPr>
                  <a:t>9</a:t>
                </a:r>
              </a:p>
            </p:txBody>
          </p:sp>
          <p:sp>
            <p:nvSpPr>
              <p:cNvPr id="48159" name="Rectangle 31"/>
              <p:cNvSpPr>
                <a:spLocks noChangeArrowheads="1"/>
              </p:cNvSpPr>
              <p:nvPr/>
            </p:nvSpPr>
            <p:spPr bwMode="auto">
              <a:xfrm>
                <a:off x="3150" y="273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9</a:t>
                </a:r>
              </a:p>
            </p:txBody>
          </p:sp>
        </p:grpSp>
        <p:grpSp>
          <p:nvGrpSpPr>
            <p:cNvPr id="48160" name="Group 32"/>
            <p:cNvGrpSpPr>
              <a:grpSpLocks/>
            </p:cNvGrpSpPr>
            <p:nvPr/>
          </p:nvGrpSpPr>
          <p:grpSpPr bwMode="auto">
            <a:xfrm>
              <a:off x="3870" y="1056"/>
              <a:ext cx="654" cy="1968"/>
              <a:chOff x="3870" y="1056"/>
              <a:chExt cx="654" cy="1968"/>
            </a:xfrm>
          </p:grpSpPr>
          <p:sp>
            <p:nvSpPr>
              <p:cNvPr id="48161" name="Line 33"/>
              <p:cNvSpPr>
                <a:spLocks noChangeShapeType="1"/>
              </p:cNvSpPr>
              <p:nvPr/>
            </p:nvSpPr>
            <p:spPr bwMode="auto">
              <a:xfrm flipH="1">
                <a:off x="4216" y="1680"/>
                <a:ext cx="152" cy="1056"/>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62" name="Oval 34"/>
              <p:cNvSpPr>
                <a:spLocks noChangeArrowheads="1"/>
              </p:cNvSpPr>
              <p:nvPr/>
            </p:nvSpPr>
            <p:spPr bwMode="auto">
              <a:xfrm>
                <a:off x="4216" y="1536"/>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63" name="Oval 35"/>
              <p:cNvSpPr>
                <a:spLocks noChangeArrowheads="1"/>
              </p:cNvSpPr>
              <p:nvPr/>
            </p:nvSpPr>
            <p:spPr bwMode="auto">
              <a:xfrm>
                <a:off x="3880" y="1536"/>
                <a:ext cx="288" cy="2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64" name="Text Box 36"/>
              <p:cNvSpPr txBox="1">
                <a:spLocks noChangeArrowheads="1"/>
              </p:cNvSpPr>
              <p:nvPr/>
            </p:nvSpPr>
            <p:spPr bwMode="auto">
              <a:xfrm>
                <a:off x="3870" y="1056"/>
                <a:ext cx="3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20</a:t>
                </a:r>
              </a:p>
              <a:p>
                <a:pPr algn="ctr">
                  <a:lnSpc>
                    <a:spcPct val="150000"/>
                  </a:lnSpc>
                </a:pPr>
                <a:r>
                  <a:rPr lang="en-US" altLang="en-US" sz="2400">
                    <a:solidFill>
                      <a:srgbClr val="000000"/>
                    </a:solidFill>
                    <a:latin typeface="Times New Roman" pitchFamily="18" charset="0"/>
                  </a:rPr>
                  <a:t>13</a:t>
                </a:r>
              </a:p>
            </p:txBody>
          </p:sp>
          <p:sp>
            <p:nvSpPr>
              <p:cNvPr id="48165" name="Text Box 37"/>
              <p:cNvSpPr txBox="1">
                <a:spLocks noChangeArrowheads="1"/>
              </p:cNvSpPr>
              <p:nvPr/>
            </p:nvSpPr>
            <p:spPr bwMode="auto">
              <a:xfrm>
                <a:off x="4216" y="1056"/>
                <a:ext cx="3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a:p>
                <a:pPr algn="ctr">
                  <a:lnSpc>
                    <a:spcPct val="150000"/>
                  </a:lnSpc>
                </a:pPr>
                <a:r>
                  <a:rPr lang="en-US" altLang="en-US" sz="2400">
                    <a:solidFill>
                      <a:srgbClr val="000000"/>
                    </a:solidFill>
                    <a:latin typeface="Times New Roman" pitchFamily="18" charset="0"/>
                  </a:rPr>
                  <a:t>11</a:t>
                </a:r>
              </a:p>
            </p:txBody>
          </p:sp>
          <p:sp>
            <p:nvSpPr>
              <p:cNvPr id="48166" name="Rectangle 38"/>
              <p:cNvSpPr>
                <a:spLocks noChangeArrowheads="1"/>
              </p:cNvSpPr>
              <p:nvPr/>
            </p:nvSpPr>
            <p:spPr bwMode="auto">
              <a:xfrm>
                <a:off x="4072" y="273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latin typeface="Times New Roman" pitchFamily="18" charset="0"/>
                  </a:rPr>
                  <a:t>11</a:t>
                </a:r>
              </a:p>
            </p:txBody>
          </p:sp>
        </p:grpSp>
        <p:grpSp>
          <p:nvGrpSpPr>
            <p:cNvPr id="48167" name="Group 39"/>
            <p:cNvGrpSpPr>
              <a:grpSpLocks/>
            </p:cNvGrpSpPr>
            <p:nvPr/>
          </p:nvGrpSpPr>
          <p:grpSpPr bwMode="auto">
            <a:xfrm>
              <a:off x="4792" y="1056"/>
              <a:ext cx="803" cy="2203"/>
              <a:chOff x="4792" y="1056"/>
              <a:chExt cx="803" cy="2203"/>
            </a:xfrm>
          </p:grpSpPr>
          <p:sp>
            <p:nvSpPr>
              <p:cNvPr id="48168" name="Line 40"/>
              <p:cNvSpPr>
                <a:spLocks noChangeShapeType="1"/>
              </p:cNvSpPr>
              <p:nvPr/>
            </p:nvSpPr>
            <p:spPr bwMode="auto">
              <a:xfrm flipH="1">
                <a:off x="5138" y="1296"/>
                <a:ext cx="142" cy="144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69" name="Oval 41"/>
              <p:cNvSpPr>
                <a:spLocks noChangeArrowheads="1"/>
              </p:cNvSpPr>
              <p:nvPr/>
            </p:nvSpPr>
            <p:spPr bwMode="auto">
              <a:xfrm>
                <a:off x="5138" y="1152"/>
                <a:ext cx="288" cy="288"/>
              </a:xfrm>
              <a:prstGeom prst="ellipse">
                <a:avLst/>
              </a:prstGeom>
              <a:solidFill>
                <a:srgbClr val="FFFF00"/>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solidFill>
                    <a:srgbClr val="000000"/>
                  </a:solidFill>
                  <a:latin typeface="Times New Roman" pitchFamily="18" charset="0"/>
                </a:endParaRPr>
              </a:p>
            </p:txBody>
          </p:sp>
          <p:sp>
            <p:nvSpPr>
              <p:cNvPr id="48170" name="Oval 42"/>
              <p:cNvSpPr>
                <a:spLocks noChangeArrowheads="1"/>
              </p:cNvSpPr>
              <p:nvPr/>
            </p:nvSpPr>
            <p:spPr bwMode="auto">
              <a:xfrm>
                <a:off x="4802" y="1536"/>
                <a:ext cx="288" cy="2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48171" name="Text Box 43"/>
              <p:cNvSpPr txBox="1">
                <a:spLocks noChangeArrowheads="1"/>
              </p:cNvSpPr>
              <p:nvPr/>
            </p:nvSpPr>
            <p:spPr bwMode="auto">
              <a:xfrm>
                <a:off x="4792" y="1056"/>
                <a:ext cx="3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dirty="0">
                    <a:solidFill>
                      <a:srgbClr val="000000"/>
                    </a:solidFill>
                    <a:latin typeface="Times New Roman" pitchFamily="18" charset="0"/>
                  </a:rPr>
                  <a:t>20</a:t>
                </a:r>
              </a:p>
              <a:p>
                <a:pPr algn="ctr">
                  <a:lnSpc>
                    <a:spcPct val="150000"/>
                  </a:lnSpc>
                </a:pPr>
                <a:r>
                  <a:rPr lang="en-US" altLang="en-US" sz="2400" dirty="0">
                    <a:solidFill>
                      <a:srgbClr val="000000"/>
                    </a:solidFill>
                    <a:latin typeface="Times New Roman" pitchFamily="18" charset="0"/>
                  </a:rPr>
                  <a:t>13</a:t>
                </a:r>
              </a:p>
            </p:txBody>
          </p:sp>
          <p:sp>
            <p:nvSpPr>
              <p:cNvPr id="48172" name="Text Box 44"/>
              <p:cNvSpPr txBox="1">
                <a:spLocks noChangeArrowheads="1"/>
              </p:cNvSpPr>
              <p:nvPr/>
            </p:nvSpPr>
            <p:spPr bwMode="auto">
              <a:xfrm>
                <a:off x="5138" y="1056"/>
                <a:ext cx="30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en-US" sz="2400">
                    <a:solidFill>
                      <a:srgbClr val="000000"/>
                    </a:solidFill>
                    <a:latin typeface="Times New Roman" pitchFamily="18" charset="0"/>
                  </a:rPr>
                  <a:t>12</a:t>
                </a:r>
              </a:p>
            </p:txBody>
          </p:sp>
          <p:sp>
            <p:nvSpPr>
              <p:cNvPr id="48173" name="Rectangle 45"/>
              <p:cNvSpPr>
                <a:spLocks noChangeArrowheads="1"/>
              </p:cNvSpPr>
              <p:nvPr/>
            </p:nvSpPr>
            <p:spPr bwMode="auto">
              <a:xfrm>
                <a:off x="4994" y="2736"/>
                <a:ext cx="601"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AutoNum type="arabicPlain" startAt="12"/>
                </a:pPr>
                <a:r>
                  <a:rPr lang="en-US" altLang="en-US" sz="2400" dirty="0">
                    <a:solidFill>
                      <a:srgbClr val="000000"/>
                    </a:solidFill>
                    <a:latin typeface="Times New Roman" pitchFamily="18" charset="0"/>
                  </a:rPr>
                  <a:t>13</a:t>
                </a:r>
              </a:p>
              <a:p>
                <a:r>
                  <a:rPr lang="en-US" altLang="en-US" sz="2400" dirty="0">
                    <a:solidFill>
                      <a:srgbClr val="000000"/>
                    </a:solidFill>
                    <a:latin typeface="Times New Roman" pitchFamily="18" charset="0"/>
                  </a:rPr>
                  <a:t>20</a:t>
                </a:r>
              </a:p>
            </p:txBody>
          </p:sp>
        </p:grpSp>
        <p:sp>
          <p:nvSpPr>
            <p:cNvPr id="48174" name="Line 46"/>
            <p:cNvSpPr>
              <a:spLocks noChangeShapeType="1"/>
            </p:cNvSpPr>
            <p:nvPr/>
          </p:nvSpPr>
          <p:spPr bwMode="auto">
            <a:xfrm>
              <a:off x="970"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75" name="Line 47"/>
            <p:cNvSpPr>
              <a:spLocks noChangeShapeType="1"/>
            </p:cNvSpPr>
            <p:nvPr/>
          </p:nvSpPr>
          <p:spPr bwMode="auto">
            <a:xfrm>
              <a:off x="1892"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76" name="Line 48"/>
            <p:cNvSpPr>
              <a:spLocks noChangeShapeType="1"/>
            </p:cNvSpPr>
            <p:nvPr/>
          </p:nvSpPr>
          <p:spPr bwMode="auto">
            <a:xfrm>
              <a:off x="2814"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77" name="Line 49"/>
            <p:cNvSpPr>
              <a:spLocks noChangeShapeType="1"/>
            </p:cNvSpPr>
            <p:nvPr/>
          </p:nvSpPr>
          <p:spPr bwMode="auto">
            <a:xfrm>
              <a:off x="3736"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48178" name="Line 50"/>
            <p:cNvSpPr>
              <a:spLocks noChangeShapeType="1"/>
            </p:cNvSpPr>
            <p:nvPr/>
          </p:nvSpPr>
          <p:spPr bwMode="auto">
            <a:xfrm>
              <a:off x="4658" y="1152"/>
              <a:ext cx="0" cy="1584"/>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grpSp>
      <p:sp>
        <p:nvSpPr>
          <p:cNvPr id="48179" name="Text Box 51"/>
          <p:cNvSpPr txBox="1">
            <a:spLocks noChangeArrowheads="1"/>
          </p:cNvSpPr>
          <p:nvPr/>
        </p:nvSpPr>
        <p:spPr bwMode="auto">
          <a:xfrm>
            <a:off x="2049463" y="5029200"/>
            <a:ext cx="504507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000000"/>
                </a:solidFill>
                <a:latin typeface="Times New Roman" pitchFamily="18" charset="0"/>
              </a:rPr>
              <a:t>Time </a:t>
            </a:r>
            <a:r>
              <a:rPr lang="en-US" altLang="en-US" sz="3200" dirty="0">
                <a:solidFill>
                  <a:srgbClr val="009999"/>
                </a:solidFill>
                <a:latin typeface="Times New Roman" pitchFamily="18" charset="0"/>
              </a:rPr>
              <a:t>= </a:t>
            </a:r>
            <a:r>
              <a:rPr lang="en-US" altLang="en-US" sz="3200" dirty="0">
                <a:solidFill>
                  <a:srgbClr val="009999"/>
                </a:solidFill>
                <a:latin typeface="Symbol" pitchFamily="18" charset="2"/>
              </a:rPr>
              <a:t>O</a:t>
            </a:r>
            <a:r>
              <a:rPr lang="en-US" altLang="en-US" sz="3200" dirty="0">
                <a:solidFill>
                  <a:srgbClr val="009999"/>
                </a:solidFill>
                <a:latin typeface="Times New Roman" pitchFamily="18" charset="0"/>
              </a:rPr>
              <a:t>(</a:t>
            </a:r>
            <a:r>
              <a:rPr lang="en-US" altLang="en-US" sz="3200" i="1" dirty="0">
                <a:solidFill>
                  <a:srgbClr val="009999"/>
                </a:solidFill>
                <a:latin typeface="Times New Roman" pitchFamily="18" charset="0"/>
              </a:rPr>
              <a:t>n</a:t>
            </a:r>
            <a:r>
              <a:rPr lang="en-US" altLang="en-US" sz="3200" dirty="0">
                <a:solidFill>
                  <a:srgbClr val="009999"/>
                </a:solidFill>
                <a:latin typeface="Times New Roman" pitchFamily="18" charset="0"/>
              </a:rPr>
              <a:t>) </a:t>
            </a:r>
            <a:r>
              <a:rPr lang="en-US" altLang="en-US" sz="3200" dirty="0">
                <a:solidFill>
                  <a:srgbClr val="000000"/>
                </a:solidFill>
                <a:latin typeface="Times New Roman" pitchFamily="18" charset="0"/>
              </a:rPr>
              <a:t>to merge a total of </a:t>
            </a:r>
            <a:r>
              <a:rPr lang="en-US" altLang="en-US" sz="3200" i="1" dirty="0">
                <a:solidFill>
                  <a:srgbClr val="009999"/>
                </a:solidFill>
                <a:latin typeface="Times New Roman" pitchFamily="18" charset="0"/>
              </a:rPr>
              <a:t>n</a:t>
            </a:r>
            <a:r>
              <a:rPr lang="en-US" altLang="en-US" sz="3200" dirty="0">
                <a:solidFill>
                  <a:srgbClr val="000000"/>
                </a:solidFill>
                <a:latin typeface="Times New Roman" pitchFamily="18" charset="0"/>
              </a:rPr>
              <a:t> elements (linear time).</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54</a:t>
            </a:fld>
            <a:endParaRPr lang="en-US" altLang="en-US"/>
          </a:p>
        </p:txBody>
      </p:sp>
    </p:spTree>
    <p:extLst>
      <p:ext uri="{BB962C8B-B14F-4D97-AF65-F5344CB8AC3E}">
        <p14:creationId xmlns:p14="http://schemas.microsoft.com/office/powerpoint/2010/main" val="2971204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339799" y="81849"/>
            <a:ext cx="8229600" cy="906462"/>
          </a:xfrm>
        </p:spPr>
        <p:txBody>
          <a:bodyPr/>
          <a:lstStyle/>
          <a:p>
            <a:r>
              <a:rPr lang="en-US" altLang="en-US" dirty="0"/>
              <a:t>Merge Sort – Example </a:t>
            </a:r>
          </a:p>
        </p:txBody>
      </p:sp>
      <p:grpSp>
        <p:nvGrpSpPr>
          <p:cNvPr id="426226" name="Group 242"/>
          <p:cNvGrpSpPr>
            <a:grpSpLocks/>
          </p:cNvGrpSpPr>
          <p:nvPr/>
        </p:nvGrpSpPr>
        <p:grpSpPr bwMode="auto">
          <a:xfrm>
            <a:off x="361950" y="1746251"/>
            <a:ext cx="4197350" cy="476250"/>
            <a:chOff x="182" y="833"/>
            <a:chExt cx="2644" cy="300"/>
          </a:xfrm>
        </p:grpSpPr>
        <p:sp>
          <p:nvSpPr>
            <p:cNvPr id="426015" name="Text Box 31"/>
            <p:cNvSpPr txBox="1">
              <a:spLocks noChangeArrowheads="1"/>
            </p:cNvSpPr>
            <p:nvPr/>
          </p:nvSpPr>
          <p:spPr bwMode="auto">
            <a:xfrm>
              <a:off x="182"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18</a:t>
              </a:r>
            </a:p>
          </p:txBody>
        </p:sp>
        <p:sp>
          <p:nvSpPr>
            <p:cNvPr id="426016" name="Text Box 32"/>
            <p:cNvSpPr txBox="1">
              <a:spLocks noChangeArrowheads="1"/>
            </p:cNvSpPr>
            <p:nvPr/>
          </p:nvSpPr>
          <p:spPr bwMode="auto">
            <a:xfrm>
              <a:off x="514"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26</a:t>
              </a:r>
            </a:p>
          </p:txBody>
        </p:sp>
        <p:sp>
          <p:nvSpPr>
            <p:cNvPr id="426017" name="Text Box 33"/>
            <p:cNvSpPr txBox="1">
              <a:spLocks noChangeArrowheads="1"/>
            </p:cNvSpPr>
            <p:nvPr/>
          </p:nvSpPr>
          <p:spPr bwMode="auto">
            <a:xfrm>
              <a:off x="846"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32</a:t>
              </a:r>
            </a:p>
          </p:txBody>
        </p:sp>
        <p:sp>
          <p:nvSpPr>
            <p:cNvPr id="426018" name="Text Box 34"/>
            <p:cNvSpPr txBox="1">
              <a:spLocks noChangeArrowheads="1"/>
            </p:cNvSpPr>
            <p:nvPr/>
          </p:nvSpPr>
          <p:spPr bwMode="auto">
            <a:xfrm>
              <a:off x="1178"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6 </a:t>
              </a:r>
            </a:p>
          </p:txBody>
        </p:sp>
        <p:sp>
          <p:nvSpPr>
            <p:cNvPr id="426019" name="Text Box 35"/>
            <p:cNvSpPr txBox="1">
              <a:spLocks noChangeArrowheads="1"/>
            </p:cNvSpPr>
            <p:nvPr/>
          </p:nvSpPr>
          <p:spPr bwMode="auto">
            <a:xfrm>
              <a:off x="1510"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020" name="Text Box 36"/>
            <p:cNvSpPr txBox="1">
              <a:spLocks noChangeArrowheads="1"/>
            </p:cNvSpPr>
            <p:nvPr/>
          </p:nvSpPr>
          <p:spPr bwMode="auto">
            <a:xfrm>
              <a:off x="1842"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021" name="Text Box 37"/>
            <p:cNvSpPr txBox="1">
              <a:spLocks noChangeArrowheads="1"/>
            </p:cNvSpPr>
            <p:nvPr/>
          </p:nvSpPr>
          <p:spPr bwMode="auto">
            <a:xfrm>
              <a:off x="2174"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9 </a:t>
              </a:r>
            </a:p>
          </p:txBody>
        </p:sp>
        <p:sp>
          <p:nvSpPr>
            <p:cNvPr id="426022" name="Text Box 38"/>
            <p:cNvSpPr txBox="1">
              <a:spLocks noChangeArrowheads="1"/>
            </p:cNvSpPr>
            <p:nvPr/>
          </p:nvSpPr>
          <p:spPr bwMode="auto">
            <a:xfrm>
              <a:off x="2506"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1 </a:t>
              </a:r>
            </a:p>
          </p:txBody>
        </p:sp>
      </p:grpSp>
      <p:grpSp>
        <p:nvGrpSpPr>
          <p:cNvPr id="426227" name="Group 243"/>
          <p:cNvGrpSpPr>
            <a:grpSpLocks/>
          </p:cNvGrpSpPr>
          <p:nvPr/>
        </p:nvGrpSpPr>
        <p:grpSpPr bwMode="auto">
          <a:xfrm>
            <a:off x="227013" y="2225676"/>
            <a:ext cx="2205037" cy="1098550"/>
            <a:chOff x="97" y="1135"/>
            <a:chExt cx="1389" cy="692"/>
          </a:xfrm>
        </p:grpSpPr>
        <p:sp>
          <p:nvSpPr>
            <p:cNvPr id="426036" name="Text Box 52"/>
            <p:cNvSpPr txBox="1">
              <a:spLocks noChangeArrowheads="1"/>
            </p:cNvSpPr>
            <p:nvPr/>
          </p:nvSpPr>
          <p:spPr bwMode="auto">
            <a:xfrm>
              <a:off x="97"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18</a:t>
              </a:r>
            </a:p>
          </p:txBody>
        </p:sp>
        <p:sp>
          <p:nvSpPr>
            <p:cNvPr id="426037" name="Text Box 53"/>
            <p:cNvSpPr txBox="1">
              <a:spLocks noChangeArrowheads="1"/>
            </p:cNvSpPr>
            <p:nvPr/>
          </p:nvSpPr>
          <p:spPr bwMode="auto">
            <a:xfrm>
              <a:off x="429"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26</a:t>
              </a:r>
            </a:p>
          </p:txBody>
        </p:sp>
        <p:sp>
          <p:nvSpPr>
            <p:cNvPr id="426038" name="Text Box 54"/>
            <p:cNvSpPr txBox="1">
              <a:spLocks noChangeArrowheads="1"/>
            </p:cNvSpPr>
            <p:nvPr/>
          </p:nvSpPr>
          <p:spPr bwMode="auto">
            <a:xfrm>
              <a:off x="761"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32</a:t>
              </a:r>
            </a:p>
          </p:txBody>
        </p:sp>
        <p:sp>
          <p:nvSpPr>
            <p:cNvPr id="426039" name="Text Box 55"/>
            <p:cNvSpPr txBox="1">
              <a:spLocks noChangeArrowheads="1"/>
            </p:cNvSpPr>
            <p:nvPr/>
          </p:nvSpPr>
          <p:spPr bwMode="auto">
            <a:xfrm>
              <a:off x="1093"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6 </a:t>
              </a:r>
            </a:p>
          </p:txBody>
        </p:sp>
        <p:sp>
          <p:nvSpPr>
            <p:cNvPr id="426045" name="Line 61"/>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28" name="Group 244"/>
          <p:cNvGrpSpPr>
            <a:grpSpLocks/>
          </p:cNvGrpSpPr>
          <p:nvPr/>
        </p:nvGrpSpPr>
        <p:grpSpPr bwMode="auto">
          <a:xfrm>
            <a:off x="2376488" y="2251076"/>
            <a:ext cx="2136775" cy="1127125"/>
            <a:chOff x="1451" y="1151"/>
            <a:chExt cx="1346" cy="710"/>
          </a:xfrm>
        </p:grpSpPr>
        <p:sp>
          <p:nvSpPr>
            <p:cNvPr id="426040" name="Text Box 56"/>
            <p:cNvSpPr txBox="1">
              <a:spLocks noChangeArrowheads="1"/>
            </p:cNvSpPr>
            <p:nvPr/>
          </p:nvSpPr>
          <p:spPr bwMode="auto">
            <a:xfrm>
              <a:off x="1481"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041" name="Text Box 57"/>
            <p:cNvSpPr txBox="1">
              <a:spLocks noChangeArrowheads="1"/>
            </p:cNvSpPr>
            <p:nvPr/>
          </p:nvSpPr>
          <p:spPr bwMode="auto">
            <a:xfrm>
              <a:off x="1813"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042" name="Text Box 58"/>
            <p:cNvSpPr txBox="1">
              <a:spLocks noChangeArrowheads="1"/>
            </p:cNvSpPr>
            <p:nvPr/>
          </p:nvSpPr>
          <p:spPr bwMode="auto">
            <a:xfrm>
              <a:off x="2145"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9 </a:t>
              </a:r>
            </a:p>
          </p:txBody>
        </p:sp>
        <p:sp>
          <p:nvSpPr>
            <p:cNvPr id="426043" name="Text Box 59"/>
            <p:cNvSpPr txBox="1">
              <a:spLocks noChangeArrowheads="1"/>
            </p:cNvSpPr>
            <p:nvPr/>
          </p:nvSpPr>
          <p:spPr bwMode="auto">
            <a:xfrm>
              <a:off x="2477"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1 </a:t>
              </a:r>
            </a:p>
          </p:txBody>
        </p:sp>
        <p:sp>
          <p:nvSpPr>
            <p:cNvPr id="426044" name="Line 6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6" name="Line 62"/>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29" name="Group 245"/>
          <p:cNvGrpSpPr>
            <a:grpSpLocks/>
          </p:cNvGrpSpPr>
          <p:nvPr/>
        </p:nvGrpSpPr>
        <p:grpSpPr bwMode="auto">
          <a:xfrm>
            <a:off x="157163" y="3338513"/>
            <a:ext cx="1089025" cy="1098550"/>
            <a:chOff x="53" y="1836"/>
            <a:chExt cx="686" cy="692"/>
          </a:xfrm>
        </p:grpSpPr>
        <p:sp>
          <p:nvSpPr>
            <p:cNvPr id="426059" name="Text Box 75"/>
            <p:cNvSpPr txBox="1">
              <a:spLocks noChangeArrowheads="1"/>
            </p:cNvSpPr>
            <p:nvPr/>
          </p:nvSpPr>
          <p:spPr bwMode="auto">
            <a:xfrm>
              <a:off x="53"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18</a:t>
              </a:r>
            </a:p>
          </p:txBody>
        </p:sp>
        <p:sp>
          <p:nvSpPr>
            <p:cNvPr id="426060" name="Text Box 76"/>
            <p:cNvSpPr txBox="1">
              <a:spLocks noChangeArrowheads="1"/>
            </p:cNvSpPr>
            <p:nvPr/>
          </p:nvSpPr>
          <p:spPr bwMode="auto">
            <a:xfrm>
              <a:off x="385"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26</a:t>
              </a:r>
            </a:p>
          </p:txBody>
        </p:sp>
        <p:sp>
          <p:nvSpPr>
            <p:cNvPr id="426063" name="Line 79"/>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64" name="Line 80"/>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0" name="Group 246"/>
          <p:cNvGrpSpPr>
            <a:grpSpLocks/>
          </p:cNvGrpSpPr>
          <p:nvPr/>
        </p:nvGrpSpPr>
        <p:grpSpPr bwMode="auto">
          <a:xfrm>
            <a:off x="1233488" y="3338513"/>
            <a:ext cx="1076325" cy="1065213"/>
            <a:chOff x="731" y="1836"/>
            <a:chExt cx="678" cy="671"/>
          </a:xfrm>
        </p:grpSpPr>
        <p:sp>
          <p:nvSpPr>
            <p:cNvPr id="426061" name="Text Box 77"/>
            <p:cNvSpPr txBox="1">
              <a:spLocks noChangeArrowheads="1"/>
            </p:cNvSpPr>
            <p:nvPr/>
          </p:nvSpPr>
          <p:spPr bwMode="auto">
            <a:xfrm>
              <a:off x="757"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32</a:t>
              </a:r>
            </a:p>
          </p:txBody>
        </p:sp>
        <p:sp>
          <p:nvSpPr>
            <p:cNvPr id="426062" name="Text Box 78"/>
            <p:cNvSpPr txBox="1">
              <a:spLocks noChangeArrowheads="1"/>
            </p:cNvSpPr>
            <p:nvPr/>
          </p:nvSpPr>
          <p:spPr bwMode="auto">
            <a:xfrm>
              <a:off x="1089"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6 </a:t>
              </a:r>
            </a:p>
          </p:txBody>
        </p:sp>
        <p:sp>
          <p:nvSpPr>
            <p:cNvPr id="426065" name="Line 81"/>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0" name="Group 286"/>
          <p:cNvGrpSpPr>
            <a:grpSpLocks/>
          </p:cNvGrpSpPr>
          <p:nvPr/>
        </p:nvGrpSpPr>
        <p:grpSpPr bwMode="auto">
          <a:xfrm>
            <a:off x="2390775" y="3313113"/>
            <a:ext cx="1079500" cy="1122363"/>
            <a:chOff x="1460" y="1820"/>
            <a:chExt cx="680" cy="707"/>
          </a:xfrm>
        </p:grpSpPr>
        <p:sp>
          <p:nvSpPr>
            <p:cNvPr id="426066" name="Line 82"/>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67" name="Text Box 83"/>
            <p:cNvSpPr txBox="1">
              <a:spLocks noChangeArrowheads="1"/>
            </p:cNvSpPr>
            <p:nvPr/>
          </p:nvSpPr>
          <p:spPr bwMode="auto">
            <a:xfrm>
              <a:off x="1460"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068" name="Text Box 84"/>
            <p:cNvSpPr txBox="1">
              <a:spLocks noChangeArrowheads="1"/>
            </p:cNvSpPr>
            <p:nvPr/>
          </p:nvSpPr>
          <p:spPr bwMode="auto">
            <a:xfrm>
              <a:off x="1792"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071" name="Line 87"/>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1" name="Group 287"/>
          <p:cNvGrpSpPr>
            <a:grpSpLocks/>
          </p:cNvGrpSpPr>
          <p:nvPr/>
        </p:nvGrpSpPr>
        <p:grpSpPr bwMode="auto">
          <a:xfrm>
            <a:off x="3482975" y="3338513"/>
            <a:ext cx="1046163" cy="1066800"/>
            <a:chOff x="2148" y="1836"/>
            <a:chExt cx="659" cy="672"/>
          </a:xfrm>
        </p:grpSpPr>
        <p:sp>
          <p:nvSpPr>
            <p:cNvPr id="426069" name="Text Box 85"/>
            <p:cNvSpPr txBox="1">
              <a:spLocks noChangeArrowheads="1"/>
            </p:cNvSpPr>
            <p:nvPr/>
          </p:nvSpPr>
          <p:spPr bwMode="auto">
            <a:xfrm>
              <a:off x="2155"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9 </a:t>
              </a:r>
            </a:p>
          </p:txBody>
        </p:sp>
        <p:sp>
          <p:nvSpPr>
            <p:cNvPr id="426070" name="Text Box 86"/>
            <p:cNvSpPr txBox="1">
              <a:spLocks noChangeArrowheads="1"/>
            </p:cNvSpPr>
            <p:nvPr/>
          </p:nvSpPr>
          <p:spPr bwMode="auto">
            <a:xfrm>
              <a:off x="2487"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1 </a:t>
              </a:r>
            </a:p>
          </p:txBody>
        </p:sp>
        <p:sp>
          <p:nvSpPr>
            <p:cNvPr id="426072" name="Line 88"/>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4" name="Group 250"/>
          <p:cNvGrpSpPr>
            <a:grpSpLocks/>
          </p:cNvGrpSpPr>
          <p:nvPr/>
        </p:nvGrpSpPr>
        <p:grpSpPr bwMode="auto">
          <a:xfrm>
            <a:off x="677863" y="4375151"/>
            <a:ext cx="508000" cy="992187"/>
            <a:chOff x="381" y="2489"/>
            <a:chExt cx="320" cy="625"/>
          </a:xfrm>
        </p:grpSpPr>
        <p:sp>
          <p:nvSpPr>
            <p:cNvPr id="426103" name="Text Box 119"/>
            <p:cNvSpPr txBox="1">
              <a:spLocks noChangeArrowheads="1"/>
            </p:cNvSpPr>
            <p:nvPr/>
          </p:nvSpPr>
          <p:spPr bwMode="auto">
            <a:xfrm>
              <a:off x="381"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105" name="Line 121"/>
            <p:cNvSpPr>
              <a:spLocks noChangeShapeType="1"/>
            </p:cNvSpPr>
            <p:nvPr/>
          </p:nvSpPr>
          <p:spPr bwMode="auto">
            <a:xfrm>
              <a:off x="381" y="2489"/>
              <a:ext cx="12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3" name="Group 249"/>
          <p:cNvGrpSpPr>
            <a:grpSpLocks/>
          </p:cNvGrpSpPr>
          <p:nvPr/>
        </p:nvGrpSpPr>
        <p:grpSpPr bwMode="auto">
          <a:xfrm>
            <a:off x="111125" y="4364038"/>
            <a:ext cx="566738" cy="1052513"/>
            <a:chOff x="24" y="2482"/>
            <a:chExt cx="357" cy="663"/>
          </a:xfrm>
        </p:grpSpPr>
        <p:sp>
          <p:nvSpPr>
            <p:cNvPr id="426102" name="Text Box 118"/>
            <p:cNvSpPr txBox="1">
              <a:spLocks noChangeArrowheads="1"/>
            </p:cNvSpPr>
            <p:nvPr/>
          </p:nvSpPr>
          <p:spPr bwMode="auto">
            <a:xfrm>
              <a:off x="24"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104" name="Line 120"/>
            <p:cNvSpPr>
              <a:spLocks noChangeShapeType="1"/>
            </p:cNvSpPr>
            <p:nvPr/>
          </p:nvSpPr>
          <p:spPr bwMode="auto">
            <a:xfrm flipH="1">
              <a:off x="155" y="2482"/>
              <a:ext cx="226"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06" name="Line 122"/>
            <p:cNvSpPr>
              <a:spLocks noChangeShapeType="1"/>
            </p:cNvSpPr>
            <p:nvPr/>
          </p:nvSpPr>
          <p:spPr bwMode="auto">
            <a:xfrm>
              <a:off x="354" y="2817"/>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49" name="Group 265"/>
          <p:cNvGrpSpPr>
            <a:grpSpLocks/>
          </p:cNvGrpSpPr>
          <p:nvPr/>
        </p:nvGrpSpPr>
        <p:grpSpPr bwMode="auto">
          <a:xfrm>
            <a:off x="1790700" y="4375151"/>
            <a:ext cx="530225" cy="992187"/>
            <a:chOff x="1082" y="2489"/>
            <a:chExt cx="334" cy="625"/>
          </a:xfrm>
        </p:grpSpPr>
        <p:sp>
          <p:nvSpPr>
            <p:cNvPr id="426109" name="Text Box 125"/>
            <p:cNvSpPr txBox="1">
              <a:spLocks noChangeArrowheads="1"/>
            </p:cNvSpPr>
            <p:nvPr/>
          </p:nvSpPr>
          <p:spPr bwMode="auto">
            <a:xfrm>
              <a:off x="1096"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111" name="Line 127"/>
            <p:cNvSpPr>
              <a:spLocks noChangeShapeType="1"/>
            </p:cNvSpPr>
            <p:nvPr/>
          </p:nvSpPr>
          <p:spPr bwMode="auto">
            <a:xfrm>
              <a:off x="1082" y="2489"/>
              <a:ext cx="163" cy="32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3" name="Group 269"/>
          <p:cNvGrpSpPr>
            <a:grpSpLocks/>
          </p:cNvGrpSpPr>
          <p:nvPr/>
        </p:nvGrpSpPr>
        <p:grpSpPr bwMode="auto">
          <a:xfrm>
            <a:off x="1246188" y="4387851"/>
            <a:ext cx="531812" cy="1020762"/>
            <a:chOff x="739" y="2497"/>
            <a:chExt cx="335" cy="643"/>
          </a:xfrm>
        </p:grpSpPr>
        <p:sp>
          <p:nvSpPr>
            <p:cNvPr id="426108" name="Text Box 124"/>
            <p:cNvSpPr txBox="1">
              <a:spLocks noChangeArrowheads="1"/>
            </p:cNvSpPr>
            <p:nvPr/>
          </p:nvSpPr>
          <p:spPr bwMode="auto">
            <a:xfrm>
              <a:off x="739"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110" name="Line 126"/>
            <p:cNvSpPr>
              <a:spLocks noChangeShapeType="1"/>
            </p:cNvSpPr>
            <p:nvPr/>
          </p:nvSpPr>
          <p:spPr bwMode="auto">
            <a:xfrm flipH="1">
              <a:off x="848" y="2497"/>
              <a:ext cx="226" cy="31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12" name="Line 128"/>
            <p:cNvSpPr>
              <a:spLocks noChangeShapeType="1"/>
            </p:cNvSpPr>
            <p:nvPr/>
          </p:nvSpPr>
          <p:spPr bwMode="auto">
            <a:xfrm>
              <a:off x="1073" y="2812"/>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3" name="Group 289"/>
          <p:cNvGrpSpPr>
            <a:grpSpLocks/>
          </p:cNvGrpSpPr>
          <p:nvPr/>
        </p:nvGrpSpPr>
        <p:grpSpPr bwMode="auto">
          <a:xfrm>
            <a:off x="2901950" y="4413251"/>
            <a:ext cx="554038" cy="954087"/>
            <a:chOff x="1782" y="2513"/>
            <a:chExt cx="349" cy="601"/>
          </a:xfrm>
        </p:grpSpPr>
        <p:sp>
          <p:nvSpPr>
            <p:cNvPr id="425988" name="Text Box 4"/>
            <p:cNvSpPr txBox="1">
              <a:spLocks noChangeArrowheads="1"/>
            </p:cNvSpPr>
            <p:nvPr/>
          </p:nvSpPr>
          <p:spPr bwMode="auto">
            <a:xfrm>
              <a:off x="1811"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15</a:t>
              </a:r>
            </a:p>
          </p:txBody>
        </p:sp>
        <p:sp>
          <p:nvSpPr>
            <p:cNvPr id="426090" name="Line 106"/>
            <p:cNvSpPr>
              <a:spLocks noChangeShapeType="1"/>
            </p:cNvSpPr>
            <p:nvPr/>
          </p:nvSpPr>
          <p:spPr bwMode="auto">
            <a:xfrm>
              <a:off x="1782" y="2513"/>
              <a:ext cx="187" cy="30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2" name="Group 288"/>
          <p:cNvGrpSpPr>
            <a:grpSpLocks/>
          </p:cNvGrpSpPr>
          <p:nvPr/>
        </p:nvGrpSpPr>
        <p:grpSpPr bwMode="auto">
          <a:xfrm>
            <a:off x="2381250" y="4375151"/>
            <a:ext cx="534988" cy="1023937"/>
            <a:chOff x="1454" y="2489"/>
            <a:chExt cx="337" cy="645"/>
          </a:xfrm>
        </p:grpSpPr>
        <p:sp>
          <p:nvSpPr>
            <p:cNvPr id="425987" name="Text Box 3"/>
            <p:cNvSpPr txBox="1">
              <a:spLocks noChangeArrowheads="1"/>
            </p:cNvSpPr>
            <p:nvPr/>
          </p:nvSpPr>
          <p:spPr bwMode="auto">
            <a:xfrm>
              <a:off x="1454"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43</a:t>
              </a:r>
            </a:p>
          </p:txBody>
        </p:sp>
        <p:sp>
          <p:nvSpPr>
            <p:cNvPr id="426089" name="Line 105"/>
            <p:cNvSpPr>
              <a:spLocks noChangeShapeType="1"/>
            </p:cNvSpPr>
            <p:nvPr/>
          </p:nvSpPr>
          <p:spPr bwMode="auto">
            <a:xfrm flipH="1">
              <a:off x="1603" y="2489"/>
              <a:ext cx="171"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14" name="Line 130"/>
            <p:cNvSpPr>
              <a:spLocks noChangeShapeType="1"/>
            </p:cNvSpPr>
            <p:nvPr/>
          </p:nvSpPr>
          <p:spPr bwMode="auto">
            <a:xfrm>
              <a:off x="1791" y="2806"/>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9" name="Group 305"/>
          <p:cNvGrpSpPr>
            <a:grpSpLocks/>
          </p:cNvGrpSpPr>
          <p:nvPr/>
        </p:nvGrpSpPr>
        <p:grpSpPr bwMode="auto">
          <a:xfrm>
            <a:off x="4051300" y="4413251"/>
            <a:ext cx="539750" cy="954087"/>
            <a:chOff x="2506" y="2513"/>
            <a:chExt cx="340" cy="601"/>
          </a:xfrm>
        </p:grpSpPr>
        <p:sp>
          <p:nvSpPr>
            <p:cNvPr id="425990" name="Text Box 6"/>
            <p:cNvSpPr txBox="1">
              <a:spLocks noChangeArrowheads="1"/>
            </p:cNvSpPr>
            <p:nvPr/>
          </p:nvSpPr>
          <p:spPr bwMode="auto">
            <a:xfrm>
              <a:off x="2526"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092" name="Line 108"/>
            <p:cNvSpPr>
              <a:spLocks noChangeShapeType="1"/>
            </p:cNvSpPr>
            <p:nvPr/>
          </p:nvSpPr>
          <p:spPr bwMode="auto">
            <a:xfrm>
              <a:off x="2506" y="2513"/>
              <a:ext cx="187" cy="30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323" name="Group 339"/>
          <p:cNvGrpSpPr>
            <a:grpSpLocks/>
          </p:cNvGrpSpPr>
          <p:nvPr/>
        </p:nvGrpSpPr>
        <p:grpSpPr bwMode="auto">
          <a:xfrm>
            <a:off x="3516313" y="4413251"/>
            <a:ext cx="541337" cy="1014412"/>
            <a:chOff x="2169" y="2513"/>
            <a:chExt cx="341" cy="639"/>
          </a:xfrm>
        </p:grpSpPr>
        <p:grpSp>
          <p:nvGrpSpPr>
            <p:cNvPr id="426288" name="Group 304"/>
            <p:cNvGrpSpPr>
              <a:grpSpLocks/>
            </p:cNvGrpSpPr>
            <p:nvPr/>
          </p:nvGrpSpPr>
          <p:grpSpPr bwMode="auto">
            <a:xfrm>
              <a:off x="2169" y="2513"/>
              <a:ext cx="322" cy="601"/>
              <a:chOff x="2169" y="2513"/>
              <a:chExt cx="322" cy="601"/>
            </a:xfrm>
          </p:grpSpPr>
          <p:sp>
            <p:nvSpPr>
              <p:cNvPr id="425989" name="Text Box 5"/>
              <p:cNvSpPr txBox="1">
                <a:spLocks noChangeArrowheads="1"/>
              </p:cNvSpPr>
              <p:nvPr/>
            </p:nvSpPr>
            <p:spPr bwMode="auto">
              <a:xfrm>
                <a:off x="2169"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091" name="Line 107"/>
              <p:cNvSpPr>
                <a:spLocks noChangeShapeType="1"/>
              </p:cNvSpPr>
              <p:nvPr/>
            </p:nvSpPr>
            <p:spPr bwMode="auto">
              <a:xfrm flipH="1">
                <a:off x="2312" y="2513"/>
                <a:ext cx="179" cy="29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116" name="Line 132"/>
            <p:cNvSpPr>
              <a:spLocks noChangeShapeType="1"/>
            </p:cNvSpPr>
            <p:nvPr/>
          </p:nvSpPr>
          <p:spPr bwMode="auto">
            <a:xfrm>
              <a:off x="2510" y="2824"/>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167" name="Group 183"/>
          <p:cNvGrpSpPr>
            <a:grpSpLocks/>
          </p:cNvGrpSpPr>
          <p:nvPr/>
        </p:nvGrpSpPr>
        <p:grpSpPr bwMode="auto">
          <a:xfrm>
            <a:off x="73025" y="5378451"/>
            <a:ext cx="508000" cy="763587"/>
            <a:chOff x="0" y="3121"/>
            <a:chExt cx="320" cy="481"/>
          </a:xfrm>
        </p:grpSpPr>
        <p:sp>
          <p:nvSpPr>
            <p:cNvPr id="426135" name="Text Box 151"/>
            <p:cNvSpPr txBox="1">
              <a:spLocks noChangeArrowheads="1"/>
            </p:cNvSpPr>
            <p:nvPr/>
          </p:nvSpPr>
          <p:spPr bwMode="auto">
            <a:xfrm>
              <a:off x="0"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143" name="Line 159"/>
            <p:cNvSpPr>
              <a:spLocks noChangeShapeType="1"/>
            </p:cNvSpPr>
            <p:nvPr/>
          </p:nvSpPr>
          <p:spPr bwMode="auto">
            <a:xfrm>
              <a:off x="156" y="3121"/>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5" name="Group 251"/>
          <p:cNvGrpSpPr>
            <a:grpSpLocks/>
          </p:cNvGrpSpPr>
          <p:nvPr/>
        </p:nvGrpSpPr>
        <p:grpSpPr bwMode="auto">
          <a:xfrm>
            <a:off x="642938" y="5383213"/>
            <a:ext cx="508000" cy="758825"/>
            <a:chOff x="359" y="3124"/>
            <a:chExt cx="320" cy="478"/>
          </a:xfrm>
        </p:grpSpPr>
        <p:sp>
          <p:nvSpPr>
            <p:cNvPr id="426136" name="Text Box 152"/>
            <p:cNvSpPr txBox="1">
              <a:spLocks noChangeArrowheads="1"/>
            </p:cNvSpPr>
            <p:nvPr/>
          </p:nvSpPr>
          <p:spPr bwMode="auto">
            <a:xfrm>
              <a:off x="35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144" name="Line 160"/>
            <p:cNvSpPr>
              <a:spLocks noChangeShapeType="1"/>
            </p:cNvSpPr>
            <p:nvPr/>
          </p:nvSpPr>
          <p:spPr bwMode="auto">
            <a:xfrm>
              <a:off x="533" y="3124"/>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0" name="Group 266"/>
          <p:cNvGrpSpPr>
            <a:grpSpLocks/>
          </p:cNvGrpSpPr>
          <p:nvPr/>
        </p:nvGrpSpPr>
        <p:grpSpPr bwMode="auto">
          <a:xfrm>
            <a:off x="1214438" y="5386388"/>
            <a:ext cx="508000" cy="755650"/>
            <a:chOff x="719" y="3126"/>
            <a:chExt cx="320" cy="476"/>
          </a:xfrm>
        </p:grpSpPr>
        <p:sp>
          <p:nvSpPr>
            <p:cNvPr id="426137" name="Text Box 153"/>
            <p:cNvSpPr txBox="1">
              <a:spLocks noChangeArrowheads="1"/>
            </p:cNvSpPr>
            <p:nvPr/>
          </p:nvSpPr>
          <p:spPr bwMode="auto">
            <a:xfrm>
              <a:off x="71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145" name="Line 161"/>
            <p:cNvSpPr>
              <a:spLocks noChangeShapeType="1"/>
            </p:cNvSpPr>
            <p:nvPr/>
          </p:nvSpPr>
          <p:spPr bwMode="auto">
            <a:xfrm>
              <a:off x="878" y="3126"/>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1" name="Group 267"/>
          <p:cNvGrpSpPr>
            <a:grpSpLocks/>
          </p:cNvGrpSpPr>
          <p:nvPr/>
        </p:nvGrpSpPr>
        <p:grpSpPr bwMode="auto">
          <a:xfrm>
            <a:off x="1785938" y="5365751"/>
            <a:ext cx="508000" cy="776287"/>
            <a:chOff x="1079" y="3113"/>
            <a:chExt cx="320" cy="489"/>
          </a:xfrm>
        </p:grpSpPr>
        <p:sp>
          <p:nvSpPr>
            <p:cNvPr id="426138" name="Text Box 154"/>
            <p:cNvSpPr txBox="1">
              <a:spLocks noChangeArrowheads="1"/>
            </p:cNvSpPr>
            <p:nvPr/>
          </p:nvSpPr>
          <p:spPr bwMode="auto">
            <a:xfrm>
              <a:off x="107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146" name="Line 162"/>
            <p:cNvSpPr>
              <a:spLocks noChangeShapeType="1"/>
            </p:cNvSpPr>
            <p:nvPr/>
          </p:nvSpPr>
          <p:spPr bwMode="auto">
            <a:xfrm>
              <a:off x="1231" y="311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4" name="Group 290"/>
          <p:cNvGrpSpPr>
            <a:grpSpLocks/>
          </p:cNvGrpSpPr>
          <p:nvPr/>
        </p:nvGrpSpPr>
        <p:grpSpPr bwMode="auto">
          <a:xfrm>
            <a:off x="2357438" y="5394326"/>
            <a:ext cx="508000" cy="747712"/>
            <a:chOff x="1439" y="3131"/>
            <a:chExt cx="320" cy="471"/>
          </a:xfrm>
        </p:grpSpPr>
        <p:sp>
          <p:nvSpPr>
            <p:cNvPr id="426139" name="Text Box 155"/>
            <p:cNvSpPr txBox="1">
              <a:spLocks noChangeArrowheads="1"/>
            </p:cNvSpPr>
            <p:nvPr/>
          </p:nvSpPr>
          <p:spPr bwMode="auto">
            <a:xfrm>
              <a:off x="143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43</a:t>
              </a:r>
            </a:p>
          </p:txBody>
        </p:sp>
        <p:sp>
          <p:nvSpPr>
            <p:cNvPr id="426147" name="Line 163"/>
            <p:cNvSpPr>
              <a:spLocks noChangeShapeType="1"/>
            </p:cNvSpPr>
            <p:nvPr/>
          </p:nvSpPr>
          <p:spPr bwMode="auto">
            <a:xfrm>
              <a:off x="1615" y="3131"/>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5" name="Group 291"/>
          <p:cNvGrpSpPr>
            <a:grpSpLocks/>
          </p:cNvGrpSpPr>
          <p:nvPr/>
        </p:nvGrpSpPr>
        <p:grpSpPr bwMode="auto">
          <a:xfrm>
            <a:off x="2928938" y="5373688"/>
            <a:ext cx="508000" cy="768350"/>
            <a:chOff x="1799" y="3118"/>
            <a:chExt cx="320" cy="484"/>
          </a:xfrm>
        </p:grpSpPr>
        <p:sp>
          <p:nvSpPr>
            <p:cNvPr id="426140" name="Text Box 156"/>
            <p:cNvSpPr txBox="1">
              <a:spLocks noChangeArrowheads="1"/>
            </p:cNvSpPr>
            <p:nvPr/>
          </p:nvSpPr>
          <p:spPr bwMode="auto">
            <a:xfrm>
              <a:off x="179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15</a:t>
              </a:r>
            </a:p>
          </p:txBody>
        </p:sp>
        <p:sp>
          <p:nvSpPr>
            <p:cNvPr id="426148" name="Line 164"/>
            <p:cNvSpPr>
              <a:spLocks noChangeShapeType="1"/>
            </p:cNvSpPr>
            <p:nvPr/>
          </p:nvSpPr>
          <p:spPr bwMode="auto">
            <a:xfrm>
              <a:off x="1968" y="3118"/>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6" name="Group 292"/>
          <p:cNvGrpSpPr>
            <a:grpSpLocks/>
          </p:cNvGrpSpPr>
          <p:nvPr/>
        </p:nvGrpSpPr>
        <p:grpSpPr bwMode="auto">
          <a:xfrm>
            <a:off x="3500438" y="5365751"/>
            <a:ext cx="508000" cy="776287"/>
            <a:chOff x="2159" y="3113"/>
            <a:chExt cx="320" cy="489"/>
          </a:xfrm>
        </p:grpSpPr>
        <p:sp>
          <p:nvSpPr>
            <p:cNvPr id="426141" name="Text Box 157"/>
            <p:cNvSpPr txBox="1">
              <a:spLocks noChangeArrowheads="1"/>
            </p:cNvSpPr>
            <p:nvPr/>
          </p:nvSpPr>
          <p:spPr bwMode="auto">
            <a:xfrm>
              <a:off x="215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149" name="Line 165"/>
            <p:cNvSpPr>
              <a:spLocks noChangeShapeType="1"/>
            </p:cNvSpPr>
            <p:nvPr/>
          </p:nvSpPr>
          <p:spPr bwMode="auto">
            <a:xfrm>
              <a:off x="2321" y="311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2" name="Group 268"/>
          <p:cNvGrpSpPr>
            <a:grpSpLocks/>
          </p:cNvGrpSpPr>
          <p:nvPr/>
        </p:nvGrpSpPr>
        <p:grpSpPr bwMode="auto">
          <a:xfrm>
            <a:off x="4071938" y="5381626"/>
            <a:ext cx="508000" cy="760412"/>
            <a:chOff x="2519" y="3123"/>
            <a:chExt cx="320" cy="479"/>
          </a:xfrm>
        </p:grpSpPr>
        <p:sp>
          <p:nvSpPr>
            <p:cNvPr id="426142" name="Text Box 158"/>
            <p:cNvSpPr txBox="1">
              <a:spLocks noChangeArrowheads="1"/>
            </p:cNvSpPr>
            <p:nvPr/>
          </p:nvSpPr>
          <p:spPr bwMode="auto">
            <a:xfrm>
              <a:off x="251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150" name="Line 166"/>
            <p:cNvSpPr>
              <a:spLocks noChangeShapeType="1"/>
            </p:cNvSpPr>
            <p:nvPr/>
          </p:nvSpPr>
          <p:spPr bwMode="auto">
            <a:xfrm>
              <a:off x="2689" y="312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159" name="Text Box 175"/>
          <p:cNvSpPr txBox="1">
            <a:spLocks noChangeArrowheads="1"/>
          </p:cNvSpPr>
          <p:nvPr/>
        </p:nvSpPr>
        <p:spPr bwMode="auto">
          <a:xfrm>
            <a:off x="4710113" y="48815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160" name="Text Box 176"/>
          <p:cNvSpPr txBox="1">
            <a:spLocks noChangeArrowheads="1"/>
          </p:cNvSpPr>
          <p:nvPr/>
        </p:nvSpPr>
        <p:spPr bwMode="auto">
          <a:xfrm>
            <a:off x="5280025" y="48815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161" name="Text Box 177"/>
          <p:cNvSpPr txBox="1">
            <a:spLocks noChangeArrowheads="1"/>
          </p:cNvSpPr>
          <p:nvPr/>
        </p:nvSpPr>
        <p:spPr bwMode="auto">
          <a:xfrm>
            <a:off x="5851525" y="48815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162" name="Text Box 178"/>
          <p:cNvSpPr txBox="1">
            <a:spLocks noChangeArrowheads="1"/>
          </p:cNvSpPr>
          <p:nvPr/>
        </p:nvSpPr>
        <p:spPr bwMode="auto">
          <a:xfrm>
            <a:off x="6423025" y="48815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163" name="Text Box 179"/>
          <p:cNvSpPr txBox="1">
            <a:spLocks noChangeArrowheads="1"/>
          </p:cNvSpPr>
          <p:nvPr/>
        </p:nvSpPr>
        <p:spPr bwMode="auto">
          <a:xfrm>
            <a:off x="6994525" y="48815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164" name="Text Box 180"/>
          <p:cNvSpPr txBox="1">
            <a:spLocks noChangeArrowheads="1"/>
          </p:cNvSpPr>
          <p:nvPr/>
        </p:nvSpPr>
        <p:spPr bwMode="auto">
          <a:xfrm>
            <a:off x="7566025" y="48815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15</a:t>
            </a:r>
          </a:p>
        </p:txBody>
      </p:sp>
      <p:sp>
        <p:nvSpPr>
          <p:cNvPr id="426165" name="Text Box 181"/>
          <p:cNvSpPr txBox="1">
            <a:spLocks noChangeArrowheads="1"/>
          </p:cNvSpPr>
          <p:nvPr/>
        </p:nvSpPr>
        <p:spPr bwMode="auto">
          <a:xfrm>
            <a:off x="8137525" y="48815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166" name="Text Box 182"/>
          <p:cNvSpPr txBox="1">
            <a:spLocks noChangeArrowheads="1"/>
          </p:cNvSpPr>
          <p:nvPr/>
        </p:nvSpPr>
        <p:spPr bwMode="auto">
          <a:xfrm>
            <a:off x="8709025" y="48815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175" name="Text Box 191"/>
          <p:cNvSpPr txBox="1">
            <a:spLocks noChangeArrowheads="1"/>
          </p:cNvSpPr>
          <p:nvPr/>
        </p:nvSpPr>
        <p:spPr bwMode="auto">
          <a:xfrm>
            <a:off x="4789488" y="39449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176" name="Text Box 192"/>
          <p:cNvSpPr txBox="1">
            <a:spLocks noChangeArrowheads="1"/>
          </p:cNvSpPr>
          <p:nvPr/>
        </p:nvSpPr>
        <p:spPr bwMode="auto">
          <a:xfrm>
            <a:off x="5299075" y="39449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180" name="Text Box 196"/>
          <p:cNvSpPr txBox="1">
            <a:spLocks noChangeArrowheads="1"/>
          </p:cNvSpPr>
          <p:nvPr/>
        </p:nvSpPr>
        <p:spPr bwMode="auto">
          <a:xfrm>
            <a:off x="6400800" y="39449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181" name="Text Box 197"/>
          <p:cNvSpPr txBox="1">
            <a:spLocks noChangeArrowheads="1"/>
          </p:cNvSpPr>
          <p:nvPr/>
        </p:nvSpPr>
        <p:spPr bwMode="auto">
          <a:xfrm>
            <a:off x="5897563" y="39449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184" name="Text Box 200"/>
          <p:cNvSpPr txBox="1">
            <a:spLocks noChangeArrowheads="1"/>
          </p:cNvSpPr>
          <p:nvPr/>
        </p:nvSpPr>
        <p:spPr bwMode="auto">
          <a:xfrm>
            <a:off x="7026275" y="3944938"/>
            <a:ext cx="58261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185" name="Text Box 201"/>
          <p:cNvSpPr txBox="1">
            <a:spLocks noChangeArrowheads="1"/>
          </p:cNvSpPr>
          <p:nvPr/>
        </p:nvSpPr>
        <p:spPr bwMode="auto">
          <a:xfrm>
            <a:off x="7542213" y="3944938"/>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188" name="Text Box 204"/>
          <p:cNvSpPr txBox="1">
            <a:spLocks noChangeArrowheads="1"/>
          </p:cNvSpPr>
          <p:nvPr/>
        </p:nvSpPr>
        <p:spPr bwMode="auto">
          <a:xfrm>
            <a:off x="8204200" y="39576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189" name="Text Box 205"/>
          <p:cNvSpPr txBox="1">
            <a:spLocks noChangeArrowheads="1"/>
          </p:cNvSpPr>
          <p:nvPr/>
        </p:nvSpPr>
        <p:spPr bwMode="auto">
          <a:xfrm>
            <a:off x="8709025" y="39576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195" name="Text Box 211"/>
          <p:cNvSpPr txBox="1">
            <a:spLocks noChangeArrowheads="1"/>
          </p:cNvSpPr>
          <p:nvPr/>
        </p:nvSpPr>
        <p:spPr bwMode="auto">
          <a:xfrm>
            <a:off x="4764088" y="28749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196" name="Text Box 212"/>
          <p:cNvSpPr txBox="1">
            <a:spLocks noChangeArrowheads="1"/>
          </p:cNvSpPr>
          <p:nvPr/>
        </p:nvSpPr>
        <p:spPr bwMode="auto">
          <a:xfrm>
            <a:off x="5273675" y="287496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197" name="Text Box 213"/>
          <p:cNvSpPr txBox="1">
            <a:spLocks noChangeArrowheads="1"/>
          </p:cNvSpPr>
          <p:nvPr/>
        </p:nvSpPr>
        <p:spPr bwMode="auto">
          <a:xfrm>
            <a:off x="5772150" y="287337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198" name="Text Box 214"/>
          <p:cNvSpPr txBox="1">
            <a:spLocks noChangeArrowheads="1"/>
          </p:cNvSpPr>
          <p:nvPr/>
        </p:nvSpPr>
        <p:spPr bwMode="auto">
          <a:xfrm>
            <a:off x="6267450" y="287337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grpSp>
        <p:nvGrpSpPr>
          <p:cNvPr id="426263" name="Group 279"/>
          <p:cNvGrpSpPr>
            <a:grpSpLocks/>
          </p:cNvGrpSpPr>
          <p:nvPr/>
        </p:nvGrpSpPr>
        <p:grpSpPr bwMode="auto">
          <a:xfrm>
            <a:off x="5238750" y="3328988"/>
            <a:ext cx="1098550" cy="506413"/>
            <a:chOff x="3254" y="1830"/>
            <a:chExt cx="692" cy="319"/>
          </a:xfrm>
        </p:grpSpPr>
        <p:sp>
          <p:nvSpPr>
            <p:cNvPr id="426199" name="Line 215"/>
            <p:cNvSpPr>
              <a:spLocks noChangeShapeType="1"/>
            </p:cNvSpPr>
            <p:nvPr/>
          </p:nvSpPr>
          <p:spPr bwMode="auto">
            <a:xfrm flipV="1">
              <a:off x="3254" y="1830"/>
              <a:ext cx="334" cy="31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00" name="Line 216"/>
            <p:cNvSpPr>
              <a:spLocks noChangeShapeType="1"/>
            </p:cNvSpPr>
            <p:nvPr/>
          </p:nvSpPr>
          <p:spPr bwMode="auto">
            <a:xfrm flipH="1" flipV="1">
              <a:off x="3581" y="1837"/>
              <a:ext cx="36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01" name="Text Box 217"/>
          <p:cNvSpPr txBox="1">
            <a:spLocks noChangeArrowheads="1"/>
          </p:cNvSpPr>
          <p:nvPr/>
        </p:nvSpPr>
        <p:spPr bwMode="auto">
          <a:xfrm>
            <a:off x="7045325" y="288607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202" name="Text Box 218"/>
          <p:cNvSpPr txBox="1">
            <a:spLocks noChangeArrowheads="1"/>
          </p:cNvSpPr>
          <p:nvPr/>
        </p:nvSpPr>
        <p:spPr bwMode="auto">
          <a:xfrm>
            <a:off x="7548563" y="288607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203" name="Text Box 219"/>
          <p:cNvSpPr txBox="1">
            <a:spLocks noChangeArrowheads="1"/>
          </p:cNvSpPr>
          <p:nvPr/>
        </p:nvSpPr>
        <p:spPr bwMode="auto">
          <a:xfrm>
            <a:off x="8053388" y="2886076"/>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204" name="Text Box 220"/>
          <p:cNvSpPr txBox="1">
            <a:spLocks noChangeArrowheads="1"/>
          </p:cNvSpPr>
          <p:nvPr/>
        </p:nvSpPr>
        <p:spPr bwMode="auto">
          <a:xfrm>
            <a:off x="8596313" y="2886076"/>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grpSp>
        <p:nvGrpSpPr>
          <p:cNvPr id="426298" name="Group 314"/>
          <p:cNvGrpSpPr>
            <a:grpSpLocks/>
          </p:cNvGrpSpPr>
          <p:nvPr/>
        </p:nvGrpSpPr>
        <p:grpSpPr bwMode="auto">
          <a:xfrm>
            <a:off x="7542213" y="3332163"/>
            <a:ext cx="1060450" cy="495300"/>
            <a:chOff x="4705" y="1832"/>
            <a:chExt cx="668" cy="312"/>
          </a:xfrm>
        </p:grpSpPr>
        <p:sp>
          <p:nvSpPr>
            <p:cNvPr id="426205" name="Line 221"/>
            <p:cNvSpPr>
              <a:spLocks noChangeShapeType="1"/>
            </p:cNvSpPr>
            <p:nvPr/>
          </p:nvSpPr>
          <p:spPr bwMode="auto">
            <a:xfrm flipV="1">
              <a:off x="4705" y="1840"/>
              <a:ext cx="319" cy="29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06" name="Line 222"/>
            <p:cNvSpPr>
              <a:spLocks noChangeShapeType="1"/>
            </p:cNvSpPr>
            <p:nvPr/>
          </p:nvSpPr>
          <p:spPr bwMode="auto">
            <a:xfrm flipH="1" flipV="1">
              <a:off x="5008" y="1832"/>
              <a:ext cx="36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07" name="Text Box 223"/>
          <p:cNvSpPr txBox="1">
            <a:spLocks noChangeArrowheads="1"/>
          </p:cNvSpPr>
          <p:nvPr/>
        </p:nvSpPr>
        <p:spPr bwMode="auto">
          <a:xfrm>
            <a:off x="4851400" y="176688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208" name="Text Box 224"/>
          <p:cNvSpPr txBox="1">
            <a:spLocks noChangeArrowheads="1"/>
          </p:cNvSpPr>
          <p:nvPr/>
        </p:nvSpPr>
        <p:spPr bwMode="auto">
          <a:xfrm>
            <a:off x="5359400" y="176688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209" name="Text Box 225"/>
          <p:cNvSpPr txBox="1">
            <a:spLocks noChangeArrowheads="1"/>
          </p:cNvSpPr>
          <p:nvPr/>
        </p:nvSpPr>
        <p:spPr bwMode="auto">
          <a:xfrm>
            <a:off x="5872163" y="176688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210" name="Text Box 226"/>
          <p:cNvSpPr txBox="1">
            <a:spLocks noChangeArrowheads="1"/>
          </p:cNvSpPr>
          <p:nvPr/>
        </p:nvSpPr>
        <p:spPr bwMode="auto">
          <a:xfrm>
            <a:off x="6389688" y="1766888"/>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211" name="Text Box 227"/>
          <p:cNvSpPr txBox="1">
            <a:spLocks noChangeArrowheads="1"/>
          </p:cNvSpPr>
          <p:nvPr/>
        </p:nvSpPr>
        <p:spPr bwMode="auto">
          <a:xfrm>
            <a:off x="6970713" y="176688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212" name="Text Box 228"/>
          <p:cNvSpPr txBox="1">
            <a:spLocks noChangeArrowheads="1"/>
          </p:cNvSpPr>
          <p:nvPr/>
        </p:nvSpPr>
        <p:spPr bwMode="auto">
          <a:xfrm>
            <a:off x="7470775" y="176688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213" name="Text Box 229"/>
          <p:cNvSpPr txBox="1">
            <a:spLocks noChangeArrowheads="1"/>
          </p:cNvSpPr>
          <p:nvPr/>
        </p:nvSpPr>
        <p:spPr bwMode="auto">
          <a:xfrm>
            <a:off x="7978775" y="176688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214" name="Text Box 230"/>
          <p:cNvSpPr txBox="1">
            <a:spLocks noChangeArrowheads="1"/>
          </p:cNvSpPr>
          <p:nvPr/>
        </p:nvSpPr>
        <p:spPr bwMode="auto">
          <a:xfrm>
            <a:off x="8462963" y="1766888"/>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grpSp>
        <p:nvGrpSpPr>
          <p:cNvPr id="426306" name="Group 322"/>
          <p:cNvGrpSpPr>
            <a:grpSpLocks/>
          </p:cNvGrpSpPr>
          <p:nvPr/>
        </p:nvGrpSpPr>
        <p:grpSpPr bwMode="auto">
          <a:xfrm>
            <a:off x="5768975" y="2241551"/>
            <a:ext cx="2286000" cy="641350"/>
            <a:chOff x="3588" y="1145"/>
            <a:chExt cx="1440" cy="404"/>
          </a:xfrm>
        </p:grpSpPr>
        <p:sp>
          <p:nvSpPr>
            <p:cNvPr id="426215" name="Line 231"/>
            <p:cNvSpPr>
              <a:spLocks noChangeShapeType="1"/>
            </p:cNvSpPr>
            <p:nvPr/>
          </p:nvSpPr>
          <p:spPr bwMode="auto">
            <a:xfrm flipV="1">
              <a:off x="3588" y="1145"/>
              <a:ext cx="755" cy="38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17" name="Line 233"/>
            <p:cNvSpPr>
              <a:spLocks noChangeShapeType="1"/>
            </p:cNvSpPr>
            <p:nvPr/>
          </p:nvSpPr>
          <p:spPr bwMode="auto">
            <a:xfrm flipH="1" flipV="1">
              <a:off x="4352" y="1145"/>
              <a:ext cx="676" cy="40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6" name="Group 252"/>
          <p:cNvGrpSpPr>
            <a:grpSpLocks/>
          </p:cNvGrpSpPr>
          <p:nvPr/>
        </p:nvGrpSpPr>
        <p:grpSpPr bwMode="auto">
          <a:xfrm>
            <a:off x="4929188" y="4427538"/>
            <a:ext cx="617537" cy="457200"/>
            <a:chOff x="3059" y="2522"/>
            <a:chExt cx="389" cy="288"/>
          </a:xfrm>
        </p:grpSpPr>
        <p:sp>
          <p:nvSpPr>
            <p:cNvPr id="426218" name="Line 234"/>
            <p:cNvSpPr>
              <a:spLocks noChangeShapeType="1"/>
            </p:cNvSpPr>
            <p:nvPr/>
          </p:nvSpPr>
          <p:spPr bwMode="auto">
            <a:xfrm flipV="1">
              <a:off x="3059" y="2522"/>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19" name="Line 235"/>
            <p:cNvSpPr>
              <a:spLocks noChangeShapeType="1"/>
            </p:cNvSpPr>
            <p:nvPr/>
          </p:nvSpPr>
          <p:spPr bwMode="auto">
            <a:xfrm flipH="1" flipV="1">
              <a:off x="3277" y="2522"/>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8" name="Group 274"/>
          <p:cNvGrpSpPr>
            <a:grpSpLocks/>
          </p:cNvGrpSpPr>
          <p:nvPr/>
        </p:nvGrpSpPr>
        <p:grpSpPr bwMode="auto">
          <a:xfrm>
            <a:off x="6045200" y="4381501"/>
            <a:ext cx="628650" cy="469900"/>
            <a:chOff x="3762" y="2493"/>
            <a:chExt cx="396" cy="296"/>
          </a:xfrm>
        </p:grpSpPr>
        <p:sp>
          <p:nvSpPr>
            <p:cNvPr id="426220" name="Line 236"/>
            <p:cNvSpPr>
              <a:spLocks noChangeShapeType="1"/>
            </p:cNvSpPr>
            <p:nvPr/>
          </p:nvSpPr>
          <p:spPr bwMode="auto">
            <a:xfrm flipV="1">
              <a:off x="3762" y="2493"/>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1" name="Line 237"/>
            <p:cNvSpPr>
              <a:spLocks noChangeShapeType="1"/>
            </p:cNvSpPr>
            <p:nvPr/>
          </p:nvSpPr>
          <p:spPr bwMode="auto">
            <a:xfrm flipH="1" flipV="1">
              <a:off x="3987" y="2501"/>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1" name="Group 297"/>
          <p:cNvGrpSpPr>
            <a:grpSpLocks/>
          </p:cNvGrpSpPr>
          <p:nvPr/>
        </p:nvGrpSpPr>
        <p:grpSpPr bwMode="auto">
          <a:xfrm>
            <a:off x="7148513" y="4397376"/>
            <a:ext cx="666750" cy="484187"/>
            <a:chOff x="4457" y="2503"/>
            <a:chExt cx="420" cy="305"/>
          </a:xfrm>
        </p:grpSpPr>
        <p:sp>
          <p:nvSpPr>
            <p:cNvPr id="426222" name="Line 238"/>
            <p:cNvSpPr>
              <a:spLocks noChangeShapeType="1"/>
            </p:cNvSpPr>
            <p:nvPr/>
          </p:nvSpPr>
          <p:spPr bwMode="auto">
            <a:xfrm flipV="1">
              <a:off x="4457" y="2503"/>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3" name="Line 239"/>
            <p:cNvSpPr>
              <a:spLocks noChangeShapeType="1"/>
            </p:cNvSpPr>
            <p:nvPr/>
          </p:nvSpPr>
          <p:spPr bwMode="auto">
            <a:xfrm flipH="1" flipV="1">
              <a:off x="4706" y="2520"/>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2" name="Group 298"/>
          <p:cNvGrpSpPr>
            <a:grpSpLocks/>
          </p:cNvGrpSpPr>
          <p:nvPr/>
        </p:nvGrpSpPr>
        <p:grpSpPr bwMode="auto">
          <a:xfrm>
            <a:off x="8339138" y="4400551"/>
            <a:ext cx="628650" cy="498475"/>
            <a:chOff x="5207" y="2505"/>
            <a:chExt cx="396" cy="314"/>
          </a:xfrm>
        </p:grpSpPr>
        <p:sp>
          <p:nvSpPr>
            <p:cNvPr id="426224" name="Line 240"/>
            <p:cNvSpPr>
              <a:spLocks noChangeShapeType="1"/>
            </p:cNvSpPr>
            <p:nvPr/>
          </p:nvSpPr>
          <p:spPr bwMode="auto">
            <a:xfrm flipV="1">
              <a:off x="5207" y="2505"/>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5" name="Line 241"/>
            <p:cNvSpPr>
              <a:spLocks noChangeShapeType="1"/>
            </p:cNvSpPr>
            <p:nvPr/>
          </p:nvSpPr>
          <p:spPr bwMode="auto">
            <a:xfrm flipH="1" flipV="1">
              <a:off x="5432" y="2531"/>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37" name="Text Box 253"/>
          <p:cNvSpPr txBox="1">
            <a:spLocks noChangeArrowheads="1"/>
          </p:cNvSpPr>
          <p:nvPr/>
        </p:nvSpPr>
        <p:spPr bwMode="auto">
          <a:xfrm>
            <a:off x="73025" y="56530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238" name="Text Box 254"/>
          <p:cNvSpPr txBox="1">
            <a:spLocks noChangeArrowheads="1"/>
          </p:cNvSpPr>
          <p:nvPr/>
        </p:nvSpPr>
        <p:spPr bwMode="auto">
          <a:xfrm>
            <a:off x="650875" y="56530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239" name="Text Box 255"/>
          <p:cNvSpPr txBox="1">
            <a:spLocks noChangeArrowheads="1"/>
          </p:cNvSpPr>
          <p:nvPr/>
        </p:nvSpPr>
        <p:spPr bwMode="auto">
          <a:xfrm>
            <a:off x="98425" y="4902201"/>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t>18</a:t>
            </a:r>
          </a:p>
        </p:txBody>
      </p:sp>
      <p:sp>
        <p:nvSpPr>
          <p:cNvPr id="426240" name="Text Box 256"/>
          <p:cNvSpPr txBox="1">
            <a:spLocks noChangeArrowheads="1"/>
          </p:cNvSpPr>
          <p:nvPr/>
        </p:nvSpPr>
        <p:spPr bwMode="auto">
          <a:xfrm>
            <a:off x="681038" y="48910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grpSp>
        <p:nvGrpSpPr>
          <p:cNvPr id="426243" name="Group 259"/>
          <p:cNvGrpSpPr>
            <a:grpSpLocks/>
          </p:cNvGrpSpPr>
          <p:nvPr/>
        </p:nvGrpSpPr>
        <p:grpSpPr bwMode="auto">
          <a:xfrm>
            <a:off x="173038" y="3330576"/>
            <a:ext cx="1089025" cy="1098550"/>
            <a:chOff x="53" y="1836"/>
            <a:chExt cx="686" cy="692"/>
          </a:xfrm>
        </p:grpSpPr>
        <p:sp>
          <p:nvSpPr>
            <p:cNvPr id="426244" name="Text Box 260"/>
            <p:cNvSpPr txBox="1">
              <a:spLocks noChangeArrowheads="1"/>
            </p:cNvSpPr>
            <p:nvPr/>
          </p:nvSpPr>
          <p:spPr bwMode="auto">
            <a:xfrm>
              <a:off x="53"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18</a:t>
              </a:r>
            </a:p>
          </p:txBody>
        </p:sp>
        <p:sp>
          <p:nvSpPr>
            <p:cNvPr id="426245" name="Text Box 261"/>
            <p:cNvSpPr txBox="1">
              <a:spLocks noChangeArrowheads="1"/>
            </p:cNvSpPr>
            <p:nvPr/>
          </p:nvSpPr>
          <p:spPr bwMode="auto">
            <a:xfrm>
              <a:off x="385"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26</a:t>
              </a:r>
            </a:p>
          </p:txBody>
        </p:sp>
        <p:sp>
          <p:nvSpPr>
            <p:cNvPr id="426246" name="Line 262"/>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47" name="Line 263"/>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54" name="Text Box 270"/>
          <p:cNvSpPr txBox="1">
            <a:spLocks noChangeArrowheads="1"/>
          </p:cNvSpPr>
          <p:nvPr/>
        </p:nvSpPr>
        <p:spPr bwMode="auto">
          <a:xfrm>
            <a:off x="1209675" y="56530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255" name="Text Box 271"/>
          <p:cNvSpPr txBox="1">
            <a:spLocks noChangeArrowheads="1"/>
          </p:cNvSpPr>
          <p:nvPr/>
        </p:nvSpPr>
        <p:spPr bwMode="auto">
          <a:xfrm>
            <a:off x="1247775" y="489743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256" name="Text Box 272"/>
          <p:cNvSpPr txBox="1">
            <a:spLocks noChangeArrowheads="1"/>
          </p:cNvSpPr>
          <p:nvPr/>
        </p:nvSpPr>
        <p:spPr bwMode="auto">
          <a:xfrm>
            <a:off x="1792288" y="5651501"/>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257" name="Text Box 273"/>
          <p:cNvSpPr txBox="1">
            <a:spLocks noChangeArrowheads="1"/>
          </p:cNvSpPr>
          <p:nvPr/>
        </p:nvSpPr>
        <p:spPr bwMode="auto">
          <a:xfrm>
            <a:off x="1817688" y="4899026"/>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grpSp>
        <p:nvGrpSpPr>
          <p:cNvPr id="426259" name="Group 275"/>
          <p:cNvGrpSpPr>
            <a:grpSpLocks/>
          </p:cNvGrpSpPr>
          <p:nvPr/>
        </p:nvGrpSpPr>
        <p:grpSpPr bwMode="auto">
          <a:xfrm>
            <a:off x="1225550" y="3343276"/>
            <a:ext cx="1076325" cy="1065212"/>
            <a:chOff x="731" y="1836"/>
            <a:chExt cx="678" cy="671"/>
          </a:xfrm>
        </p:grpSpPr>
        <p:sp>
          <p:nvSpPr>
            <p:cNvPr id="426260" name="Text Box 276"/>
            <p:cNvSpPr txBox="1">
              <a:spLocks noChangeArrowheads="1"/>
            </p:cNvSpPr>
            <p:nvPr/>
          </p:nvSpPr>
          <p:spPr bwMode="auto">
            <a:xfrm>
              <a:off x="757"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32</a:t>
              </a:r>
            </a:p>
          </p:txBody>
        </p:sp>
        <p:sp>
          <p:nvSpPr>
            <p:cNvPr id="426261" name="Text Box 277"/>
            <p:cNvSpPr txBox="1">
              <a:spLocks noChangeArrowheads="1"/>
            </p:cNvSpPr>
            <p:nvPr/>
          </p:nvSpPr>
          <p:spPr bwMode="auto">
            <a:xfrm>
              <a:off x="1089"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6 </a:t>
              </a:r>
            </a:p>
          </p:txBody>
        </p:sp>
        <p:sp>
          <p:nvSpPr>
            <p:cNvPr id="426262" name="Line 278"/>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64" name="Group 280"/>
          <p:cNvGrpSpPr>
            <a:grpSpLocks/>
          </p:cNvGrpSpPr>
          <p:nvPr/>
        </p:nvGrpSpPr>
        <p:grpSpPr bwMode="auto">
          <a:xfrm>
            <a:off x="230188" y="2219326"/>
            <a:ext cx="2205037" cy="1098550"/>
            <a:chOff x="97" y="1135"/>
            <a:chExt cx="1389" cy="692"/>
          </a:xfrm>
        </p:grpSpPr>
        <p:sp>
          <p:nvSpPr>
            <p:cNvPr id="426265" name="Text Box 281"/>
            <p:cNvSpPr txBox="1">
              <a:spLocks noChangeArrowheads="1"/>
            </p:cNvSpPr>
            <p:nvPr/>
          </p:nvSpPr>
          <p:spPr bwMode="auto">
            <a:xfrm>
              <a:off x="97"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18</a:t>
              </a:r>
            </a:p>
          </p:txBody>
        </p:sp>
        <p:sp>
          <p:nvSpPr>
            <p:cNvPr id="426266" name="Text Box 282"/>
            <p:cNvSpPr txBox="1">
              <a:spLocks noChangeArrowheads="1"/>
            </p:cNvSpPr>
            <p:nvPr/>
          </p:nvSpPr>
          <p:spPr bwMode="auto">
            <a:xfrm>
              <a:off x="429"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26</a:t>
              </a:r>
            </a:p>
          </p:txBody>
        </p:sp>
        <p:sp>
          <p:nvSpPr>
            <p:cNvPr id="426267" name="Text Box 283"/>
            <p:cNvSpPr txBox="1">
              <a:spLocks noChangeArrowheads="1"/>
            </p:cNvSpPr>
            <p:nvPr/>
          </p:nvSpPr>
          <p:spPr bwMode="auto">
            <a:xfrm>
              <a:off x="761"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32</a:t>
              </a:r>
            </a:p>
          </p:txBody>
        </p:sp>
        <p:sp>
          <p:nvSpPr>
            <p:cNvPr id="426268" name="Text Box 284"/>
            <p:cNvSpPr txBox="1">
              <a:spLocks noChangeArrowheads="1"/>
            </p:cNvSpPr>
            <p:nvPr/>
          </p:nvSpPr>
          <p:spPr bwMode="auto">
            <a:xfrm>
              <a:off x="1093"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6 </a:t>
              </a:r>
            </a:p>
          </p:txBody>
        </p:sp>
        <p:sp>
          <p:nvSpPr>
            <p:cNvPr id="426269" name="Line 285"/>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77" name="Text Box 293"/>
          <p:cNvSpPr txBox="1">
            <a:spLocks noChangeArrowheads="1"/>
          </p:cNvSpPr>
          <p:nvPr/>
        </p:nvSpPr>
        <p:spPr bwMode="auto">
          <a:xfrm>
            <a:off x="2354263" y="5651501"/>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43</a:t>
            </a:r>
          </a:p>
        </p:txBody>
      </p:sp>
      <p:sp>
        <p:nvSpPr>
          <p:cNvPr id="426278" name="Text Box 294"/>
          <p:cNvSpPr txBox="1">
            <a:spLocks noChangeArrowheads="1"/>
          </p:cNvSpPr>
          <p:nvPr/>
        </p:nvSpPr>
        <p:spPr bwMode="auto">
          <a:xfrm>
            <a:off x="2382838" y="4902201"/>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43</a:t>
            </a:r>
          </a:p>
        </p:txBody>
      </p:sp>
      <p:sp>
        <p:nvSpPr>
          <p:cNvPr id="426279" name="Text Box 295"/>
          <p:cNvSpPr txBox="1">
            <a:spLocks noChangeArrowheads="1"/>
          </p:cNvSpPr>
          <p:nvPr/>
        </p:nvSpPr>
        <p:spPr bwMode="auto">
          <a:xfrm>
            <a:off x="2924175" y="5664201"/>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15</a:t>
            </a:r>
          </a:p>
        </p:txBody>
      </p:sp>
      <p:sp>
        <p:nvSpPr>
          <p:cNvPr id="426280" name="Text Box 296"/>
          <p:cNvSpPr txBox="1">
            <a:spLocks noChangeArrowheads="1"/>
          </p:cNvSpPr>
          <p:nvPr/>
        </p:nvSpPr>
        <p:spPr bwMode="auto">
          <a:xfrm>
            <a:off x="2949575" y="4886326"/>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15</a:t>
            </a:r>
          </a:p>
        </p:txBody>
      </p:sp>
      <p:grpSp>
        <p:nvGrpSpPr>
          <p:cNvPr id="426283" name="Group 299"/>
          <p:cNvGrpSpPr>
            <a:grpSpLocks/>
          </p:cNvGrpSpPr>
          <p:nvPr/>
        </p:nvGrpSpPr>
        <p:grpSpPr bwMode="auto">
          <a:xfrm>
            <a:off x="2408238" y="3305176"/>
            <a:ext cx="1079500" cy="1122362"/>
            <a:chOff x="1460" y="1820"/>
            <a:chExt cx="680" cy="707"/>
          </a:xfrm>
        </p:grpSpPr>
        <p:sp>
          <p:nvSpPr>
            <p:cNvPr id="426284" name="Line 300"/>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85" name="Text Box 301"/>
            <p:cNvSpPr txBox="1">
              <a:spLocks noChangeArrowheads="1"/>
            </p:cNvSpPr>
            <p:nvPr/>
          </p:nvSpPr>
          <p:spPr bwMode="auto">
            <a:xfrm>
              <a:off x="1460"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286" name="Text Box 302"/>
            <p:cNvSpPr txBox="1">
              <a:spLocks noChangeArrowheads="1"/>
            </p:cNvSpPr>
            <p:nvPr/>
          </p:nvSpPr>
          <p:spPr bwMode="auto">
            <a:xfrm>
              <a:off x="1792"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287" name="Line 303"/>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90" name="Text Box 306"/>
          <p:cNvSpPr txBox="1">
            <a:spLocks noChangeArrowheads="1"/>
          </p:cNvSpPr>
          <p:nvPr/>
        </p:nvSpPr>
        <p:spPr bwMode="auto">
          <a:xfrm>
            <a:off x="3495675" y="5664201"/>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291" name="Text Box 307"/>
          <p:cNvSpPr txBox="1">
            <a:spLocks noChangeArrowheads="1"/>
          </p:cNvSpPr>
          <p:nvPr/>
        </p:nvSpPr>
        <p:spPr bwMode="auto">
          <a:xfrm>
            <a:off x="3524250" y="48910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292" name="Text Box 308"/>
          <p:cNvSpPr txBox="1">
            <a:spLocks noChangeArrowheads="1"/>
          </p:cNvSpPr>
          <p:nvPr/>
        </p:nvSpPr>
        <p:spPr bwMode="auto">
          <a:xfrm>
            <a:off x="4076700" y="56530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293" name="Text Box 309"/>
          <p:cNvSpPr txBox="1">
            <a:spLocks noChangeArrowheads="1"/>
          </p:cNvSpPr>
          <p:nvPr/>
        </p:nvSpPr>
        <p:spPr bwMode="auto">
          <a:xfrm>
            <a:off x="4081463" y="48910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grpSp>
        <p:nvGrpSpPr>
          <p:cNvPr id="426294" name="Group 310"/>
          <p:cNvGrpSpPr>
            <a:grpSpLocks/>
          </p:cNvGrpSpPr>
          <p:nvPr/>
        </p:nvGrpSpPr>
        <p:grpSpPr bwMode="auto">
          <a:xfrm>
            <a:off x="3489325" y="3332163"/>
            <a:ext cx="1046163" cy="1066800"/>
            <a:chOff x="2148" y="1836"/>
            <a:chExt cx="659" cy="672"/>
          </a:xfrm>
        </p:grpSpPr>
        <p:sp>
          <p:nvSpPr>
            <p:cNvPr id="426295" name="Text Box 311"/>
            <p:cNvSpPr txBox="1">
              <a:spLocks noChangeArrowheads="1"/>
            </p:cNvSpPr>
            <p:nvPr/>
          </p:nvSpPr>
          <p:spPr bwMode="auto">
            <a:xfrm>
              <a:off x="2155"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9 </a:t>
              </a:r>
            </a:p>
          </p:txBody>
        </p:sp>
        <p:sp>
          <p:nvSpPr>
            <p:cNvPr id="426296" name="Text Box 312"/>
            <p:cNvSpPr txBox="1">
              <a:spLocks noChangeArrowheads="1"/>
            </p:cNvSpPr>
            <p:nvPr/>
          </p:nvSpPr>
          <p:spPr bwMode="auto">
            <a:xfrm>
              <a:off x="2487"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1 </a:t>
              </a:r>
            </a:p>
          </p:txBody>
        </p:sp>
        <p:sp>
          <p:nvSpPr>
            <p:cNvPr id="426297" name="Line 313"/>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99" name="Group 315"/>
          <p:cNvGrpSpPr>
            <a:grpSpLocks/>
          </p:cNvGrpSpPr>
          <p:nvPr/>
        </p:nvGrpSpPr>
        <p:grpSpPr bwMode="auto">
          <a:xfrm>
            <a:off x="2381250" y="2255838"/>
            <a:ext cx="2136775" cy="1127125"/>
            <a:chOff x="1451" y="1151"/>
            <a:chExt cx="1346" cy="710"/>
          </a:xfrm>
        </p:grpSpPr>
        <p:sp>
          <p:nvSpPr>
            <p:cNvPr id="426300" name="Text Box 316"/>
            <p:cNvSpPr txBox="1">
              <a:spLocks noChangeArrowheads="1"/>
            </p:cNvSpPr>
            <p:nvPr/>
          </p:nvSpPr>
          <p:spPr bwMode="auto">
            <a:xfrm>
              <a:off x="1481"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301" name="Text Box 317"/>
            <p:cNvSpPr txBox="1">
              <a:spLocks noChangeArrowheads="1"/>
            </p:cNvSpPr>
            <p:nvPr/>
          </p:nvSpPr>
          <p:spPr bwMode="auto">
            <a:xfrm>
              <a:off x="1813"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302" name="Text Box 318"/>
            <p:cNvSpPr txBox="1">
              <a:spLocks noChangeArrowheads="1"/>
            </p:cNvSpPr>
            <p:nvPr/>
          </p:nvSpPr>
          <p:spPr bwMode="auto">
            <a:xfrm>
              <a:off x="2145"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9 </a:t>
              </a:r>
            </a:p>
          </p:txBody>
        </p:sp>
        <p:sp>
          <p:nvSpPr>
            <p:cNvPr id="426303" name="Text Box 319"/>
            <p:cNvSpPr txBox="1">
              <a:spLocks noChangeArrowheads="1"/>
            </p:cNvSpPr>
            <p:nvPr/>
          </p:nvSpPr>
          <p:spPr bwMode="auto">
            <a:xfrm>
              <a:off x="2477"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1 </a:t>
              </a:r>
            </a:p>
          </p:txBody>
        </p:sp>
        <p:sp>
          <p:nvSpPr>
            <p:cNvPr id="426304" name="Line 32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305" name="Line 321"/>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314" name="Group 330"/>
          <p:cNvGrpSpPr>
            <a:grpSpLocks/>
          </p:cNvGrpSpPr>
          <p:nvPr/>
        </p:nvGrpSpPr>
        <p:grpSpPr bwMode="auto">
          <a:xfrm>
            <a:off x="366713" y="1751013"/>
            <a:ext cx="4197350" cy="476250"/>
            <a:chOff x="182" y="833"/>
            <a:chExt cx="2644" cy="300"/>
          </a:xfrm>
        </p:grpSpPr>
        <p:sp>
          <p:nvSpPr>
            <p:cNvPr id="426315" name="Text Box 331"/>
            <p:cNvSpPr txBox="1">
              <a:spLocks noChangeArrowheads="1"/>
            </p:cNvSpPr>
            <p:nvPr/>
          </p:nvSpPr>
          <p:spPr bwMode="auto">
            <a:xfrm>
              <a:off x="182"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18</a:t>
              </a:r>
            </a:p>
          </p:txBody>
        </p:sp>
        <p:sp>
          <p:nvSpPr>
            <p:cNvPr id="426316" name="Text Box 332"/>
            <p:cNvSpPr txBox="1">
              <a:spLocks noChangeArrowheads="1"/>
            </p:cNvSpPr>
            <p:nvPr/>
          </p:nvSpPr>
          <p:spPr bwMode="auto">
            <a:xfrm>
              <a:off x="514"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26</a:t>
              </a:r>
            </a:p>
          </p:txBody>
        </p:sp>
        <p:sp>
          <p:nvSpPr>
            <p:cNvPr id="426317" name="Text Box 333"/>
            <p:cNvSpPr txBox="1">
              <a:spLocks noChangeArrowheads="1"/>
            </p:cNvSpPr>
            <p:nvPr/>
          </p:nvSpPr>
          <p:spPr bwMode="auto">
            <a:xfrm>
              <a:off x="846"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32</a:t>
              </a:r>
            </a:p>
          </p:txBody>
        </p:sp>
        <p:sp>
          <p:nvSpPr>
            <p:cNvPr id="426318" name="Text Box 334"/>
            <p:cNvSpPr txBox="1">
              <a:spLocks noChangeArrowheads="1"/>
            </p:cNvSpPr>
            <p:nvPr/>
          </p:nvSpPr>
          <p:spPr bwMode="auto">
            <a:xfrm>
              <a:off x="1178"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6 </a:t>
              </a:r>
            </a:p>
          </p:txBody>
        </p:sp>
        <p:sp>
          <p:nvSpPr>
            <p:cNvPr id="426319" name="Text Box 335"/>
            <p:cNvSpPr txBox="1">
              <a:spLocks noChangeArrowheads="1"/>
            </p:cNvSpPr>
            <p:nvPr/>
          </p:nvSpPr>
          <p:spPr bwMode="auto">
            <a:xfrm>
              <a:off x="1510"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320" name="Text Box 336"/>
            <p:cNvSpPr txBox="1">
              <a:spLocks noChangeArrowheads="1"/>
            </p:cNvSpPr>
            <p:nvPr/>
          </p:nvSpPr>
          <p:spPr bwMode="auto">
            <a:xfrm>
              <a:off x="1842"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321" name="Text Box 337"/>
            <p:cNvSpPr txBox="1">
              <a:spLocks noChangeArrowheads="1"/>
            </p:cNvSpPr>
            <p:nvPr/>
          </p:nvSpPr>
          <p:spPr bwMode="auto">
            <a:xfrm>
              <a:off x="2174"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9 </a:t>
              </a:r>
            </a:p>
          </p:txBody>
        </p:sp>
        <p:sp>
          <p:nvSpPr>
            <p:cNvPr id="426322" name="Text Box 338"/>
            <p:cNvSpPr txBox="1">
              <a:spLocks noChangeArrowheads="1"/>
            </p:cNvSpPr>
            <p:nvPr/>
          </p:nvSpPr>
          <p:spPr bwMode="auto">
            <a:xfrm>
              <a:off x="2506"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1 </a:t>
              </a:r>
            </a:p>
          </p:txBody>
        </p:sp>
      </p:grpSp>
      <p:sp>
        <p:nvSpPr>
          <p:cNvPr id="426325" name="Text Box 341"/>
          <p:cNvSpPr txBox="1">
            <a:spLocks noChangeArrowheads="1"/>
          </p:cNvSpPr>
          <p:nvPr/>
        </p:nvSpPr>
        <p:spPr bwMode="auto">
          <a:xfrm>
            <a:off x="4702175" y="48847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326" name="Text Box 342"/>
          <p:cNvSpPr txBox="1">
            <a:spLocks noChangeArrowheads="1"/>
          </p:cNvSpPr>
          <p:nvPr/>
        </p:nvSpPr>
        <p:spPr bwMode="auto">
          <a:xfrm>
            <a:off x="5272088" y="4873626"/>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327" name="Text Box 343"/>
          <p:cNvSpPr txBox="1">
            <a:spLocks noChangeArrowheads="1"/>
          </p:cNvSpPr>
          <p:nvPr/>
        </p:nvSpPr>
        <p:spPr bwMode="auto">
          <a:xfrm>
            <a:off x="6408738" y="4889501"/>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328" name="Text Box 344"/>
          <p:cNvSpPr txBox="1">
            <a:spLocks noChangeArrowheads="1"/>
          </p:cNvSpPr>
          <p:nvPr/>
        </p:nvSpPr>
        <p:spPr bwMode="auto">
          <a:xfrm>
            <a:off x="5861050" y="487521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329" name="Text Box 345"/>
          <p:cNvSpPr txBox="1">
            <a:spLocks noChangeArrowheads="1"/>
          </p:cNvSpPr>
          <p:nvPr/>
        </p:nvSpPr>
        <p:spPr bwMode="auto">
          <a:xfrm>
            <a:off x="5892800" y="39417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330" name="Text Box 346"/>
          <p:cNvSpPr txBox="1">
            <a:spLocks noChangeArrowheads="1"/>
          </p:cNvSpPr>
          <p:nvPr/>
        </p:nvSpPr>
        <p:spPr bwMode="auto">
          <a:xfrm>
            <a:off x="5295900" y="3940176"/>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331" name="Text Box 347"/>
          <p:cNvSpPr txBox="1">
            <a:spLocks noChangeArrowheads="1"/>
          </p:cNvSpPr>
          <p:nvPr/>
        </p:nvSpPr>
        <p:spPr bwMode="auto">
          <a:xfrm>
            <a:off x="6394450" y="3940176"/>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332" name="Text Box 348"/>
          <p:cNvSpPr txBox="1">
            <a:spLocks noChangeArrowheads="1"/>
          </p:cNvSpPr>
          <p:nvPr/>
        </p:nvSpPr>
        <p:spPr bwMode="auto">
          <a:xfrm>
            <a:off x="4795838" y="39417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333" name="Text Box 349"/>
          <p:cNvSpPr txBox="1">
            <a:spLocks noChangeArrowheads="1"/>
          </p:cNvSpPr>
          <p:nvPr/>
        </p:nvSpPr>
        <p:spPr bwMode="auto">
          <a:xfrm>
            <a:off x="7561263" y="4862513"/>
            <a:ext cx="5334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334" name="Text Box 350"/>
          <p:cNvSpPr txBox="1">
            <a:spLocks noChangeArrowheads="1"/>
          </p:cNvSpPr>
          <p:nvPr/>
        </p:nvSpPr>
        <p:spPr bwMode="auto">
          <a:xfrm>
            <a:off x="6975475" y="4886326"/>
            <a:ext cx="5461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335" name="Text Box 351"/>
          <p:cNvSpPr txBox="1">
            <a:spLocks noChangeArrowheads="1"/>
          </p:cNvSpPr>
          <p:nvPr/>
        </p:nvSpPr>
        <p:spPr bwMode="auto">
          <a:xfrm>
            <a:off x="8709025" y="4876801"/>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336" name="Text Box 352"/>
          <p:cNvSpPr txBox="1">
            <a:spLocks noChangeArrowheads="1"/>
          </p:cNvSpPr>
          <p:nvPr/>
        </p:nvSpPr>
        <p:spPr bwMode="auto">
          <a:xfrm>
            <a:off x="8142288" y="488791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337" name="Text Box 353"/>
          <p:cNvSpPr txBox="1">
            <a:spLocks noChangeArrowheads="1"/>
          </p:cNvSpPr>
          <p:nvPr/>
        </p:nvSpPr>
        <p:spPr bwMode="auto">
          <a:xfrm>
            <a:off x="8199438" y="3952876"/>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338" name="Text Box 354"/>
          <p:cNvSpPr txBox="1">
            <a:spLocks noChangeArrowheads="1"/>
          </p:cNvSpPr>
          <p:nvPr/>
        </p:nvSpPr>
        <p:spPr bwMode="auto">
          <a:xfrm>
            <a:off x="8709025" y="3952876"/>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339" name="Text Box 355"/>
          <p:cNvSpPr txBox="1">
            <a:spLocks noChangeArrowheads="1"/>
          </p:cNvSpPr>
          <p:nvPr/>
        </p:nvSpPr>
        <p:spPr bwMode="auto">
          <a:xfrm>
            <a:off x="7031038" y="3940176"/>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340" name="Text Box 356"/>
          <p:cNvSpPr txBox="1">
            <a:spLocks noChangeArrowheads="1"/>
          </p:cNvSpPr>
          <p:nvPr/>
        </p:nvSpPr>
        <p:spPr bwMode="auto">
          <a:xfrm>
            <a:off x="7546975" y="3941763"/>
            <a:ext cx="58261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341" name="Text Box 357"/>
          <p:cNvSpPr txBox="1">
            <a:spLocks noChangeArrowheads="1"/>
          </p:cNvSpPr>
          <p:nvPr/>
        </p:nvSpPr>
        <p:spPr bwMode="auto">
          <a:xfrm>
            <a:off x="7042150" y="288448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1 </a:t>
            </a:r>
          </a:p>
        </p:txBody>
      </p:sp>
      <p:sp>
        <p:nvSpPr>
          <p:cNvPr id="426342" name="Text Box 358"/>
          <p:cNvSpPr txBox="1">
            <a:spLocks noChangeArrowheads="1"/>
          </p:cNvSpPr>
          <p:nvPr/>
        </p:nvSpPr>
        <p:spPr bwMode="auto">
          <a:xfrm>
            <a:off x="4770438" y="2870201"/>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6 </a:t>
            </a:r>
          </a:p>
        </p:txBody>
      </p:sp>
      <p:sp>
        <p:nvSpPr>
          <p:cNvPr id="426343" name="Text Box 359"/>
          <p:cNvSpPr txBox="1">
            <a:spLocks noChangeArrowheads="1"/>
          </p:cNvSpPr>
          <p:nvPr/>
        </p:nvSpPr>
        <p:spPr bwMode="auto">
          <a:xfrm>
            <a:off x="7543800" y="2882901"/>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 9 </a:t>
            </a:r>
          </a:p>
        </p:txBody>
      </p:sp>
      <p:sp>
        <p:nvSpPr>
          <p:cNvPr id="426344" name="Text Box 360"/>
          <p:cNvSpPr txBox="1">
            <a:spLocks noChangeArrowheads="1"/>
          </p:cNvSpPr>
          <p:nvPr/>
        </p:nvSpPr>
        <p:spPr bwMode="auto">
          <a:xfrm>
            <a:off x="8050213" y="2882901"/>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15</a:t>
            </a:r>
          </a:p>
        </p:txBody>
      </p:sp>
      <p:sp>
        <p:nvSpPr>
          <p:cNvPr id="426345" name="Text Box 361"/>
          <p:cNvSpPr txBox="1">
            <a:spLocks noChangeArrowheads="1"/>
          </p:cNvSpPr>
          <p:nvPr/>
        </p:nvSpPr>
        <p:spPr bwMode="auto">
          <a:xfrm>
            <a:off x="5268913" y="2882901"/>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18</a:t>
            </a:r>
          </a:p>
        </p:txBody>
      </p:sp>
      <p:sp>
        <p:nvSpPr>
          <p:cNvPr id="426346" name="Text Box 362"/>
          <p:cNvSpPr txBox="1">
            <a:spLocks noChangeArrowheads="1"/>
          </p:cNvSpPr>
          <p:nvPr/>
        </p:nvSpPr>
        <p:spPr bwMode="auto">
          <a:xfrm>
            <a:off x="5768975" y="287178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26</a:t>
            </a:r>
          </a:p>
        </p:txBody>
      </p:sp>
      <p:sp>
        <p:nvSpPr>
          <p:cNvPr id="426347" name="Text Box 363"/>
          <p:cNvSpPr txBox="1">
            <a:spLocks noChangeArrowheads="1"/>
          </p:cNvSpPr>
          <p:nvPr/>
        </p:nvSpPr>
        <p:spPr bwMode="auto">
          <a:xfrm>
            <a:off x="6276975" y="2870201"/>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32</a:t>
            </a:r>
          </a:p>
        </p:txBody>
      </p:sp>
      <p:sp>
        <p:nvSpPr>
          <p:cNvPr id="426348" name="Text Box 364"/>
          <p:cNvSpPr txBox="1">
            <a:spLocks noChangeArrowheads="1"/>
          </p:cNvSpPr>
          <p:nvPr/>
        </p:nvSpPr>
        <p:spPr bwMode="auto">
          <a:xfrm>
            <a:off x="8634413" y="2884488"/>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43</a:t>
            </a:r>
          </a:p>
        </p:txBody>
      </p:sp>
      <p:sp>
        <p:nvSpPr>
          <p:cNvPr id="426349" name="Text Box 365"/>
          <p:cNvSpPr txBox="1">
            <a:spLocks noChangeArrowheads="1"/>
          </p:cNvSpPr>
          <p:nvPr/>
        </p:nvSpPr>
        <p:spPr bwMode="auto">
          <a:xfrm>
            <a:off x="1465263" y="1281113"/>
            <a:ext cx="2065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solidFill>
                  <a:srgbClr val="CC3300"/>
                </a:solidFill>
              </a:rPr>
              <a:t>Original Sequence</a:t>
            </a:r>
          </a:p>
        </p:txBody>
      </p:sp>
      <p:sp>
        <p:nvSpPr>
          <p:cNvPr id="426350" name="Text Box 366"/>
          <p:cNvSpPr txBox="1">
            <a:spLocks noChangeArrowheads="1"/>
          </p:cNvSpPr>
          <p:nvPr/>
        </p:nvSpPr>
        <p:spPr bwMode="auto">
          <a:xfrm>
            <a:off x="5843588" y="1308101"/>
            <a:ext cx="188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solidFill>
                  <a:srgbClr val="CC3300"/>
                </a:solidFill>
              </a:rPr>
              <a:t>Sorted Sequence</a:t>
            </a:r>
          </a:p>
        </p:txBody>
      </p:sp>
    </p:spTree>
    <p:extLst>
      <p:ext uri="{BB962C8B-B14F-4D97-AF65-F5344CB8AC3E}">
        <p14:creationId xmlns:p14="http://schemas.microsoft.com/office/powerpoint/2010/main" val="1704366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622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262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26229"/>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42623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2623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42623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2616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26159"/>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26237"/>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42623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42623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26160"/>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426238"/>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4262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426236"/>
                                        </p:tgtEl>
                                        <p:attrNameLst>
                                          <p:attrName>style.visibility</p:attrName>
                                        </p:attrNameLst>
                                      </p:cBhvr>
                                      <p:to>
                                        <p:strVal val="visible"/>
                                      </p:to>
                                    </p:set>
                                    <p:animEffect transition="in" filter="dissolve">
                                      <p:cBhvr>
                                        <p:cTn id="56" dur="500"/>
                                        <p:tgtEl>
                                          <p:spTgt spid="4262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26325"/>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26175"/>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426326"/>
                                        </p:tgtEl>
                                        <p:attrNameLst>
                                          <p:attrName>style.visibility</p:attrName>
                                        </p:attrNameLst>
                                      </p:cBhvr>
                                      <p:to>
                                        <p:strVal val="visible"/>
                                      </p:to>
                                    </p:se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426176"/>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nodeType="afterEffect">
                                  <p:stCondLst>
                                    <p:cond delay="0"/>
                                  </p:stCondLst>
                                  <p:childTnLst>
                                    <p:set>
                                      <p:cBhvr>
                                        <p:cTn id="72" dur="1" fill="hold">
                                          <p:stCondLst>
                                            <p:cond delay="499"/>
                                          </p:stCondLst>
                                        </p:cTn>
                                        <p:tgtEl>
                                          <p:spTgt spid="42624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426253"/>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426249"/>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42625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426161"/>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426254"/>
                                        </p:tgtEl>
                                        <p:attrNameLst>
                                          <p:attrName>style.visibility</p:attrName>
                                        </p:attrNameLst>
                                      </p:cBhvr>
                                      <p:to>
                                        <p:strVal val="visible"/>
                                      </p:to>
                                    </p:set>
                                  </p:childTnLst>
                                </p:cTn>
                              </p:par>
                            </p:childTnLst>
                          </p:cTn>
                        </p:par>
                        <p:par>
                          <p:cTn id="91" fill="hold" nodeType="afterGroup">
                            <p:stCondLst>
                              <p:cond delay="1000"/>
                            </p:stCondLst>
                            <p:childTnLst>
                              <p:par>
                                <p:cTn id="92" presetID="1" presetClass="entr" presetSubtype="0" fill="hold" grpId="0" nodeType="afterEffect">
                                  <p:stCondLst>
                                    <p:cond delay="0"/>
                                  </p:stCondLst>
                                  <p:childTnLst>
                                    <p:set>
                                      <p:cBhvr>
                                        <p:cTn id="93" dur="1" fill="hold">
                                          <p:stCondLst>
                                            <p:cond delay="499"/>
                                          </p:stCondLst>
                                        </p:cTn>
                                        <p:tgtEl>
                                          <p:spTgt spid="42625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42625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426162"/>
                                        </p:tgtEl>
                                        <p:attrNameLst>
                                          <p:attrName>style.visibility</p:attrName>
                                        </p:attrNameLst>
                                      </p:cBhvr>
                                      <p:to>
                                        <p:strVal val="visible"/>
                                      </p:to>
                                    </p:set>
                                  </p:childTnLst>
                                </p:cTn>
                              </p:par>
                            </p:childTnLst>
                          </p:cTn>
                        </p:par>
                        <p:par>
                          <p:cTn id="102" fill="hold" nodeType="afterGroup">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426256"/>
                                        </p:tgtEl>
                                        <p:attrNameLst>
                                          <p:attrName>style.visibility</p:attrName>
                                        </p:attrNameLst>
                                      </p:cBhvr>
                                      <p:to>
                                        <p:strVal val="visible"/>
                                      </p:to>
                                    </p:set>
                                  </p:childTnLst>
                                </p:cTn>
                              </p:par>
                            </p:childTnLst>
                          </p:cTn>
                        </p:par>
                        <p:par>
                          <p:cTn id="105" fill="hold" nodeType="afterGroup">
                            <p:stCondLst>
                              <p:cond delay="1000"/>
                            </p:stCondLst>
                            <p:childTnLst>
                              <p:par>
                                <p:cTn id="106" presetID="1" presetClass="entr" presetSubtype="0" fill="hold" grpId="0" nodeType="afterEffect">
                                  <p:stCondLst>
                                    <p:cond delay="0"/>
                                  </p:stCondLst>
                                  <p:childTnLst>
                                    <p:set>
                                      <p:cBhvr>
                                        <p:cTn id="107" dur="1" fill="hold">
                                          <p:stCondLst>
                                            <p:cond delay="499"/>
                                          </p:stCondLst>
                                        </p:cTn>
                                        <p:tgtEl>
                                          <p:spTgt spid="42625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426258"/>
                                        </p:tgtEl>
                                        <p:attrNameLst>
                                          <p:attrName>style.visibility</p:attrName>
                                        </p:attrNameLst>
                                      </p:cBhvr>
                                      <p:to>
                                        <p:strVal val="visible"/>
                                      </p:to>
                                    </p:set>
                                    <p:animEffect transition="in" filter="dissolve">
                                      <p:cBhvr>
                                        <p:cTn id="112" dur="500"/>
                                        <p:tgtEl>
                                          <p:spTgt spid="426258"/>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26327"/>
                                        </p:tgtEl>
                                        <p:attrNameLst>
                                          <p:attrName>style.visibility</p:attrName>
                                        </p:attrNameLst>
                                      </p:cBhvr>
                                      <p:to>
                                        <p:strVal val="visible"/>
                                      </p:to>
                                    </p:set>
                                  </p:childTnLst>
                                </p:cTn>
                              </p:par>
                            </p:childTnLst>
                          </p:cTn>
                        </p:par>
                        <p:par>
                          <p:cTn id="117" fill="hold" nodeType="afterGroup">
                            <p:stCondLst>
                              <p:cond delay="500"/>
                            </p:stCondLst>
                            <p:childTnLst>
                              <p:par>
                                <p:cTn id="118" presetID="1" presetClass="entr" presetSubtype="0" fill="hold" grpId="0" nodeType="afterEffect">
                                  <p:stCondLst>
                                    <p:cond delay="0"/>
                                  </p:stCondLst>
                                  <p:childTnLst>
                                    <p:set>
                                      <p:cBhvr>
                                        <p:cTn id="119" dur="1" fill="hold">
                                          <p:stCondLst>
                                            <p:cond delay="499"/>
                                          </p:stCondLst>
                                        </p:cTn>
                                        <p:tgtEl>
                                          <p:spTgt spid="426181"/>
                                        </p:tgtEl>
                                        <p:attrNameLst>
                                          <p:attrName>style.visibility</p:attrName>
                                        </p:attrNameLst>
                                      </p:cBhvr>
                                      <p:to>
                                        <p:strVal val="visible"/>
                                      </p:to>
                                    </p:set>
                                  </p:childTnLst>
                                </p:cTn>
                              </p:par>
                            </p:childTnLst>
                          </p:cTn>
                        </p:par>
                        <p:par>
                          <p:cTn id="120" fill="hold" nodeType="afterGroup">
                            <p:stCondLst>
                              <p:cond delay="1000"/>
                            </p:stCondLst>
                            <p:childTnLst>
                              <p:par>
                                <p:cTn id="121" presetID="1" presetClass="entr" presetSubtype="0" fill="hold" grpId="0" nodeType="afterEffect">
                                  <p:stCondLst>
                                    <p:cond delay="0"/>
                                  </p:stCondLst>
                                  <p:childTnLst>
                                    <p:set>
                                      <p:cBhvr>
                                        <p:cTn id="122" dur="1" fill="hold">
                                          <p:stCondLst>
                                            <p:cond delay="499"/>
                                          </p:stCondLst>
                                        </p:cTn>
                                        <p:tgtEl>
                                          <p:spTgt spid="426328"/>
                                        </p:tgtEl>
                                        <p:attrNameLst>
                                          <p:attrName>style.visibility</p:attrName>
                                        </p:attrNameLst>
                                      </p:cBhvr>
                                      <p:to>
                                        <p:strVal val="visible"/>
                                      </p:to>
                                    </p:set>
                                  </p:childTnLst>
                                </p:cTn>
                              </p:par>
                            </p:childTnLst>
                          </p:cTn>
                        </p:par>
                        <p:par>
                          <p:cTn id="123" fill="hold" nodeType="afterGroup">
                            <p:stCondLst>
                              <p:cond delay="1500"/>
                            </p:stCondLst>
                            <p:childTnLst>
                              <p:par>
                                <p:cTn id="124" presetID="1" presetClass="entr" presetSubtype="0" fill="hold" grpId="0" nodeType="afterEffect">
                                  <p:stCondLst>
                                    <p:cond delay="0"/>
                                  </p:stCondLst>
                                  <p:childTnLst>
                                    <p:set>
                                      <p:cBhvr>
                                        <p:cTn id="125" dur="1" fill="hold">
                                          <p:stCondLst>
                                            <p:cond delay="499"/>
                                          </p:stCondLst>
                                        </p:cTn>
                                        <p:tgtEl>
                                          <p:spTgt spid="426180"/>
                                        </p:tgtEl>
                                        <p:attrNameLst>
                                          <p:attrName>style.visibility</p:attrName>
                                        </p:attrNameLst>
                                      </p:cBhvr>
                                      <p:to>
                                        <p:strVal val="visible"/>
                                      </p:to>
                                    </p:set>
                                  </p:childTnLst>
                                </p:cTn>
                              </p:par>
                            </p:childTnLst>
                          </p:cTn>
                        </p:par>
                        <p:par>
                          <p:cTn id="126" fill="hold" nodeType="afterGroup">
                            <p:stCondLst>
                              <p:cond delay="2000"/>
                            </p:stCondLst>
                            <p:childTnLst>
                              <p:par>
                                <p:cTn id="127" presetID="1" presetClass="entr" presetSubtype="0" fill="hold" nodeType="afterEffect">
                                  <p:stCondLst>
                                    <p:cond delay="0"/>
                                  </p:stCondLst>
                                  <p:childTnLst>
                                    <p:set>
                                      <p:cBhvr>
                                        <p:cTn id="128" dur="1" fill="hold">
                                          <p:stCondLst>
                                            <p:cond delay="499"/>
                                          </p:stCondLst>
                                        </p:cTn>
                                        <p:tgtEl>
                                          <p:spTgt spid="42625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nodeType="clickEffect">
                                  <p:stCondLst>
                                    <p:cond delay="0"/>
                                  </p:stCondLst>
                                  <p:childTnLst>
                                    <p:set>
                                      <p:cBhvr>
                                        <p:cTn id="132" dur="1" fill="hold">
                                          <p:stCondLst>
                                            <p:cond delay="0"/>
                                          </p:stCondLst>
                                        </p:cTn>
                                        <p:tgtEl>
                                          <p:spTgt spid="426263"/>
                                        </p:tgtEl>
                                        <p:attrNameLst>
                                          <p:attrName>style.visibility</p:attrName>
                                        </p:attrNameLst>
                                      </p:cBhvr>
                                      <p:to>
                                        <p:strVal val="visible"/>
                                      </p:to>
                                    </p:set>
                                    <p:animEffect transition="in" filter="dissolve">
                                      <p:cBhvr>
                                        <p:cTn id="133" dur="500"/>
                                        <p:tgtEl>
                                          <p:spTgt spid="42626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426329"/>
                                        </p:tgtEl>
                                        <p:attrNameLst>
                                          <p:attrName>style.visibility</p:attrName>
                                        </p:attrNameLst>
                                      </p:cBhvr>
                                      <p:to>
                                        <p:strVal val="visible"/>
                                      </p:to>
                                    </p:set>
                                  </p:childTnLst>
                                </p:cTn>
                              </p:par>
                            </p:childTnLst>
                          </p:cTn>
                        </p:par>
                        <p:par>
                          <p:cTn id="138" fill="hold" nodeType="afterGroup">
                            <p:stCondLst>
                              <p:cond delay="500"/>
                            </p:stCondLst>
                            <p:childTnLst>
                              <p:par>
                                <p:cTn id="139" presetID="1" presetClass="entr" presetSubtype="0" fill="hold" grpId="0" nodeType="afterEffect">
                                  <p:stCondLst>
                                    <p:cond delay="0"/>
                                  </p:stCondLst>
                                  <p:childTnLst>
                                    <p:set>
                                      <p:cBhvr>
                                        <p:cTn id="140" dur="1" fill="hold">
                                          <p:stCondLst>
                                            <p:cond delay="499"/>
                                          </p:stCondLst>
                                        </p:cTn>
                                        <p:tgtEl>
                                          <p:spTgt spid="426195"/>
                                        </p:tgtEl>
                                        <p:attrNameLst>
                                          <p:attrName>style.visibility</p:attrName>
                                        </p:attrNameLst>
                                      </p:cBhvr>
                                      <p:to>
                                        <p:strVal val="visible"/>
                                      </p:to>
                                    </p:set>
                                  </p:childTnLst>
                                </p:cTn>
                              </p:par>
                            </p:childTnLst>
                          </p:cTn>
                        </p:par>
                        <p:par>
                          <p:cTn id="141" fill="hold" nodeType="afterGroup">
                            <p:stCondLst>
                              <p:cond delay="1000"/>
                            </p:stCondLst>
                            <p:childTnLst>
                              <p:par>
                                <p:cTn id="142" presetID="1" presetClass="entr" presetSubtype="0" fill="hold" grpId="0" nodeType="afterEffect">
                                  <p:stCondLst>
                                    <p:cond delay="0"/>
                                  </p:stCondLst>
                                  <p:childTnLst>
                                    <p:set>
                                      <p:cBhvr>
                                        <p:cTn id="143" dur="1" fill="hold">
                                          <p:stCondLst>
                                            <p:cond delay="499"/>
                                          </p:stCondLst>
                                        </p:cTn>
                                        <p:tgtEl>
                                          <p:spTgt spid="426332"/>
                                        </p:tgtEl>
                                        <p:attrNameLst>
                                          <p:attrName>style.visibility</p:attrName>
                                        </p:attrNameLst>
                                      </p:cBhvr>
                                      <p:to>
                                        <p:strVal val="visible"/>
                                      </p:to>
                                    </p:set>
                                  </p:childTnLst>
                                </p:cTn>
                              </p:par>
                            </p:childTnLst>
                          </p:cTn>
                        </p:par>
                        <p:par>
                          <p:cTn id="144" fill="hold" nodeType="afterGroup">
                            <p:stCondLst>
                              <p:cond delay="1500"/>
                            </p:stCondLst>
                            <p:childTnLst>
                              <p:par>
                                <p:cTn id="145" presetID="1" presetClass="entr" presetSubtype="0" fill="hold" grpId="0" nodeType="afterEffect">
                                  <p:stCondLst>
                                    <p:cond delay="0"/>
                                  </p:stCondLst>
                                  <p:childTnLst>
                                    <p:set>
                                      <p:cBhvr>
                                        <p:cTn id="146" dur="1" fill="hold">
                                          <p:stCondLst>
                                            <p:cond delay="499"/>
                                          </p:stCondLst>
                                        </p:cTn>
                                        <p:tgtEl>
                                          <p:spTgt spid="426196"/>
                                        </p:tgtEl>
                                        <p:attrNameLst>
                                          <p:attrName>style.visibility</p:attrName>
                                        </p:attrNameLst>
                                      </p:cBhvr>
                                      <p:to>
                                        <p:strVal val="visible"/>
                                      </p:to>
                                    </p:set>
                                  </p:childTnLst>
                                </p:cTn>
                              </p:par>
                            </p:childTnLst>
                          </p:cTn>
                        </p:par>
                        <p:par>
                          <p:cTn id="147" fill="hold" nodeType="afterGroup">
                            <p:stCondLst>
                              <p:cond delay="2000"/>
                            </p:stCondLst>
                            <p:childTnLst>
                              <p:par>
                                <p:cTn id="148" presetID="1" presetClass="entr" presetSubtype="0" fill="hold" grpId="0" nodeType="afterEffect">
                                  <p:stCondLst>
                                    <p:cond delay="0"/>
                                  </p:stCondLst>
                                  <p:childTnLst>
                                    <p:set>
                                      <p:cBhvr>
                                        <p:cTn id="149" dur="1" fill="hold">
                                          <p:stCondLst>
                                            <p:cond delay="499"/>
                                          </p:stCondLst>
                                        </p:cTn>
                                        <p:tgtEl>
                                          <p:spTgt spid="426330"/>
                                        </p:tgtEl>
                                        <p:attrNameLst>
                                          <p:attrName>style.visibility</p:attrName>
                                        </p:attrNameLst>
                                      </p:cBhvr>
                                      <p:to>
                                        <p:strVal val="visible"/>
                                      </p:to>
                                    </p:set>
                                  </p:childTnLst>
                                </p:cTn>
                              </p:par>
                            </p:childTnLst>
                          </p:cTn>
                        </p:par>
                        <p:par>
                          <p:cTn id="150" fill="hold" nodeType="afterGroup">
                            <p:stCondLst>
                              <p:cond delay="2500"/>
                            </p:stCondLst>
                            <p:childTnLst>
                              <p:par>
                                <p:cTn id="151" presetID="1" presetClass="entr" presetSubtype="0" fill="hold" grpId="0" nodeType="afterEffect">
                                  <p:stCondLst>
                                    <p:cond delay="0"/>
                                  </p:stCondLst>
                                  <p:childTnLst>
                                    <p:set>
                                      <p:cBhvr>
                                        <p:cTn id="152" dur="1" fill="hold">
                                          <p:stCondLst>
                                            <p:cond delay="499"/>
                                          </p:stCondLst>
                                        </p:cTn>
                                        <p:tgtEl>
                                          <p:spTgt spid="426197"/>
                                        </p:tgtEl>
                                        <p:attrNameLst>
                                          <p:attrName>style.visibility</p:attrName>
                                        </p:attrNameLst>
                                      </p:cBhvr>
                                      <p:to>
                                        <p:strVal val="visible"/>
                                      </p:to>
                                    </p:set>
                                  </p:childTnLst>
                                </p:cTn>
                              </p:par>
                            </p:childTnLst>
                          </p:cTn>
                        </p:par>
                        <p:par>
                          <p:cTn id="153" fill="hold" nodeType="afterGroup">
                            <p:stCondLst>
                              <p:cond delay="3000"/>
                            </p:stCondLst>
                            <p:childTnLst>
                              <p:par>
                                <p:cTn id="154" presetID="1" presetClass="entr" presetSubtype="0" fill="hold" grpId="0" nodeType="afterEffect">
                                  <p:stCondLst>
                                    <p:cond delay="0"/>
                                  </p:stCondLst>
                                  <p:childTnLst>
                                    <p:set>
                                      <p:cBhvr>
                                        <p:cTn id="155" dur="1" fill="hold">
                                          <p:stCondLst>
                                            <p:cond delay="499"/>
                                          </p:stCondLst>
                                        </p:cTn>
                                        <p:tgtEl>
                                          <p:spTgt spid="426331"/>
                                        </p:tgtEl>
                                        <p:attrNameLst>
                                          <p:attrName>style.visibility</p:attrName>
                                        </p:attrNameLst>
                                      </p:cBhvr>
                                      <p:to>
                                        <p:strVal val="visible"/>
                                      </p:to>
                                    </p:set>
                                  </p:childTnLst>
                                </p:cTn>
                              </p:par>
                            </p:childTnLst>
                          </p:cTn>
                        </p:par>
                        <p:par>
                          <p:cTn id="156" fill="hold" nodeType="afterGroup">
                            <p:stCondLst>
                              <p:cond delay="3500"/>
                            </p:stCondLst>
                            <p:childTnLst>
                              <p:par>
                                <p:cTn id="157" presetID="1" presetClass="entr" presetSubtype="0" fill="hold" grpId="0" nodeType="afterEffect">
                                  <p:stCondLst>
                                    <p:cond delay="0"/>
                                  </p:stCondLst>
                                  <p:childTnLst>
                                    <p:set>
                                      <p:cBhvr>
                                        <p:cTn id="158" dur="1" fill="hold">
                                          <p:stCondLst>
                                            <p:cond delay="499"/>
                                          </p:stCondLst>
                                        </p:cTn>
                                        <p:tgtEl>
                                          <p:spTgt spid="426198"/>
                                        </p:tgtEl>
                                        <p:attrNameLst>
                                          <p:attrName>style.visibility</p:attrName>
                                        </p:attrNameLst>
                                      </p:cBhvr>
                                      <p:to>
                                        <p:strVal val="visible"/>
                                      </p:to>
                                    </p:set>
                                  </p:childTnLst>
                                </p:cTn>
                              </p:par>
                            </p:childTnLst>
                          </p:cTn>
                        </p:par>
                        <p:par>
                          <p:cTn id="159" fill="hold" nodeType="afterGroup">
                            <p:stCondLst>
                              <p:cond delay="4000"/>
                            </p:stCondLst>
                            <p:childTnLst>
                              <p:par>
                                <p:cTn id="160" presetID="1" presetClass="entr" presetSubtype="0" fill="hold" nodeType="afterEffect">
                                  <p:stCondLst>
                                    <p:cond delay="0"/>
                                  </p:stCondLst>
                                  <p:childTnLst>
                                    <p:set>
                                      <p:cBhvr>
                                        <p:cTn id="161" dur="1" fill="hold">
                                          <p:stCondLst>
                                            <p:cond delay="499"/>
                                          </p:stCondLst>
                                        </p:cTn>
                                        <p:tgtEl>
                                          <p:spTgt spid="426264"/>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499"/>
                                          </p:stCondLst>
                                        </p:cTn>
                                        <p:tgtEl>
                                          <p:spTgt spid="426270"/>
                                        </p:tgtEl>
                                        <p:attrNameLst>
                                          <p:attrName>style.visibility</p:attrName>
                                        </p:attrNameLst>
                                      </p:cBhvr>
                                      <p:to>
                                        <p:strVal val="visible"/>
                                      </p:to>
                                    </p:set>
                                  </p:childTnLst>
                                </p:cTn>
                              </p:par>
                            </p:childTnLst>
                          </p:cTn>
                        </p:par>
                        <p:par>
                          <p:cTn id="166" fill="hold" nodeType="afterGroup">
                            <p:stCondLst>
                              <p:cond delay="500"/>
                            </p:stCondLst>
                            <p:childTnLst>
                              <p:par>
                                <p:cTn id="167" presetID="1" presetClass="entr" presetSubtype="0" fill="hold" nodeType="afterEffect">
                                  <p:stCondLst>
                                    <p:cond delay="0"/>
                                  </p:stCondLst>
                                  <p:childTnLst>
                                    <p:set>
                                      <p:cBhvr>
                                        <p:cTn id="168" dur="1" fill="hold">
                                          <p:stCondLst>
                                            <p:cond delay="499"/>
                                          </p:stCondLst>
                                        </p:cTn>
                                        <p:tgtEl>
                                          <p:spTgt spid="426271"/>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499"/>
                                          </p:stCondLst>
                                        </p:cTn>
                                        <p:tgtEl>
                                          <p:spTgt spid="426272"/>
                                        </p:tgtEl>
                                        <p:attrNameLst>
                                          <p:attrName>style.visibility</p:attrName>
                                        </p:attrNameLst>
                                      </p:cBhvr>
                                      <p:to>
                                        <p:strVal val="visible"/>
                                      </p:to>
                                    </p:set>
                                  </p:childTnLst>
                                </p:cTn>
                              </p:par>
                            </p:childTnLst>
                          </p:cTn>
                        </p:par>
                        <p:par>
                          <p:cTn id="173" fill="hold" nodeType="afterGroup">
                            <p:stCondLst>
                              <p:cond delay="500"/>
                            </p:stCondLst>
                            <p:childTnLst>
                              <p:par>
                                <p:cTn id="174" presetID="1" presetClass="entr" presetSubtype="0" fill="hold" nodeType="afterEffect">
                                  <p:stCondLst>
                                    <p:cond delay="0"/>
                                  </p:stCondLst>
                                  <p:childTnLst>
                                    <p:set>
                                      <p:cBhvr>
                                        <p:cTn id="175" dur="1" fill="hold">
                                          <p:stCondLst>
                                            <p:cond delay="499"/>
                                          </p:stCondLst>
                                        </p:cTn>
                                        <p:tgtEl>
                                          <p:spTgt spid="426273"/>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426274"/>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426163"/>
                                        </p:tgtEl>
                                        <p:attrNameLst>
                                          <p:attrName>style.visibility</p:attrName>
                                        </p:attrNameLst>
                                      </p:cBhvr>
                                      <p:to>
                                        <p:strVal val="visible"/>
                                      </p:to>
                                    </p:set>
                                  </p:childTnLst>
                                </p:cTn>
                              </p:par>
                            </p:childTnLst>
                          </p:cTn>
                        </p:par>
                        <p:par>
                          <p:cTn id="184" fill="hold" nodeType="afterGroup">
                            <p:stCondLst>
                              <p:cond delay="500"/>
                            </p:stCondLst>
                            <p:childTnLst>
                              <p:par>
                                <p:cTn id="185" presetID="1" presetClass="entr" presetSubtype="0" fill="hold" grpId="0" nodeType="afterEffect">
                                  <p:stCondLst>
                                    <p:cond delay="0"/>
                                  </p:stCondLst>
                                  <p:childTnLst>
                                    <p:set>
                                      <p:cBhvr>
                                        <p:cTn id="186" dur="1" fill="hold">
                                          <p:stCondLst>
                                            <p:cond delay="499"/>
                                          </p:stCondLst>
                                        </p:cTn>
                                        <p:tgtEl>
                                          <p:spTgt spid="426277"/>
                                        </p:tgtEl>
                                        <p:attrNameLst>
                                          <p:attrName>style.visibility</p:attrName>
                                        </p:attrNameLst>
                                      </p:cBhvr>
                                      <p:to>
                                        <p:strVal val="visible"/>
                                      </p:to>
                                    </p:set>
                                  </p:childTnLst>
                                </p:cTn>
                              </p:par>
                            </p:childTnLst>
                          </p:cTn>
                        </p:par>
                        <p:par>
                          <p:cTn id="187" fill="hold" nodeType="afterGroup">
                            <p:stCondLst>
                              <p:cond delay="1000"/>
                            </p:stCondLst>
                            <p:childTnLst>
                              <p:par>
                                <p:cTn id="188" presetID="1" presetClass="entr" presetSubtype="0" fill="hold" grpId="0" nodeType="afterEffect">
                                  <p:stCondLst>
                                    <p:cond delay="0"/>
                                  </p:stCondLst>
                                  <p:childTnLst>
                                    <p:set>
                                      <p:cBhvr>
                                        <p:cTn id="189" dur="1" fill="hold">
                                          <p:stCondLst>
                                            <p:cond delay="499"/>
                                          </p:stCondLst>
                                        </p:cTn>
                                        <p:tgtEl>
                                          <p:spTgt spid="426278"/>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nodeType="clickEffect">
                                  <p:stCondLst>
                                    <p:cond delay="0"/>
                                  </p:stCondLst>
                                  <p:childTnLst>
                                    <p:set>
                                      <p:cBhvr>
                                        <p:cTn id="193" dur="1" fill="hold">
                                          <p:stCondLst>
                                            <p:cond delay="499"/>
                                          </p:stCondLst>
                                        </p:cTn>
                                        <p:tgtEl>
                                          <p:spTgt spid="426275"/>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426164"/>
                                        </p:tgtEl>
                                        <p:attrNameLst>
                                          <p:attrName>style.visibility</p:attrName>
                                        </p:attrNameLst>
                                      </p:cBhvr>
                                      <p:to>
                                        <p:strVal val="visible"/>
                                      </p:to>
                                    </p:set>
                                  </p:childTnLst>
                                </p:cTn>
                              </p:par>
                            </p:childTnLst>
                          </p:cTn>
                        </p:par>
                        <p:par>
                          <p:cTn id="198" fill="hold" nodeType="afterGroup">
                            <p:stCondLst>
                              <p:cond delay="500"/>
                            </p:stCondLst>
                            <p:childTnLst>
                              <p:par>
                                <p:cTn id="199" presetID="1" presetClass="entr" presetSubtype="0" fill="hold" grpId="0" nodeType="afterEffect">
                                  <p:stCondLst>
                                    <p:cond delay="0"/>
                                  </p:stCondLst>
                                  <p:childTnLst>
                                    <p:set>
                                      <p:cBhvr>
                                        <p:cTn id="200" dur="1" fill="hold">
                                          <p:stCondLst>
                                            <p:cond delay="499"/>
                                          </p:stCondLst>
                                        </p:cTn>
                                        <p:tgtEl>
                                          <p:spTgt spid="426279"/>
                                        </p:tgtEl>
                                        <p:attrNameLst>
                                          <p:attrName>style.visibility</p:attrName>
                                        </p:attrNameLst>
                                      </p:cBhvr>
                                      <p:to>
                                        <p:strVal val="visible"/>
                                      </p:to>
                                    </p:set>
                                  </p:childTnLst>
                                </p:cTn>
                              </p:par>
                            </p:childTnLst>
                          </p:cTn>
                        </p:par>
                        <p:par>
                          <p:cTn id="201" fill="hold" nodeType="afterGroup">
                            <p:stCondLst>
                              <p:cond delay="1000"/>
                            </p:stCondLst>
                            <p:childTnLst>
                              <p:par>
                                <p:cTn id="202" presetID="1" presetClass="entr" presetSubtype="0" fill="hold" grpId="0" nodeType="afterEffect">
                                  <p:stCondLst>
                                    <p:cond delay="0"/>
                                  </p:stCondLst>
                                  <p:childTnLst>
                                    <p:set>
                                      <p:cBhvr>
                                        <p:cTn id="203" dur="1" fill="hold">
                                          <p:stCondLst>
                                            <p:cond delay="499"/>
                                          </p:stCondLst>
                                        </p:cTn>
                                        <p:tgtEl>
                                          <p:spTgt spid="426280"/>
                                        </p:tgtEl>
                                        <p:attrNameLst>
                                          <p:attrName>style.visibility</p:attrName>
                                        </p:attrNameLst>
                                      </p:cBhvr>
                                      <p:to>
                                        <p:strVal val="visible"/>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9" presetClass="entr" presetSubtype="0" fill="hold" nodeType="clickEffect">
                                  <p:stCondLst>
                                    <p:cond delay="0"/>
                                  </p:stCondLst>
                                  <p:childTnLst>
                                    <p:set>
                                      <p:cBhvr>
                                        <p:cTn id="207" dur="1" fill="hold">
                                          <p:stCondLst>
                                            <p:cond delay="0"/>
                                          </p:stCondLst>
                                        </p:cTn>
                                        <p:tgtEl>
                                          <p:spTgt spid="426281"/>
                                        </p:tgtEl>
                                        <p:attrNameLst>
                                          <p:attrName>style.visibility</p:attrName>
                                        </p:attrNameLst>
                                      </p:cBhvr>
                                      <p:to>
                                        <p:strVal val="visible"/>
                                      </p:to>
                                    </p:set>
                                    <p:animEffect transition="in" filter="dissolve">
                                      <p:cBhvr>
                                        <p:cTn id="208" dur="500"/>
                                        <p:tgtEl>
                                          <p:spTgt spid="426281"/>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426333"/>
                                        </p:tgtEl>
                                        <p:attrNameLst>
                                          <p:attrName>style.visibility</p:attrName>
                                        </p:attrNameLst>
                                      </p:cBhvr>
                                      <p:to>
                                        <p:strVal val="visible"/>
                                      </p:to>
                                    </p:set>
                                  </p:childTnLst>
                                </p:cTn>
                              </p:par>
                            </p:childTnLst>
                          </p:cTn>
                        </p:par>
                        <p:par>
                          <p:cTn id="213" fill="hold" nodeType="afterGroup">
                            <p:stCondLst>
                              <p:cond delay="500"/>
                            </p:stCondLst>
                            <p:childTnLst>
                              <p:par>
                                <p:cTn id="214" presetID="1" presetClass="entr" presetSubtype="0" fill="hold" grpId="0" nodeType="afterEffect">
                                  <p:stCondLst>
                                    <p:cond delay="0"/>
                                  </p:stCondLst>
                                  <p:childTnLst>
                                    <p:set>
                                      <p:cBhvr>
                                        <p:cTn id="215" dur="1" fill="hold">
                                          <p:stCondLst>
                                            <p:cond delay="499"/>
                                          </p:stCondLst>
                                        </p:cTn>
                                        <p:tgtEl>
                                          <p:spTgt spid="426184"/>
                                        </p:tgtEl>
                                        <p:attrNameLst>
                                          <p:attrName>style.visibility</p:attrName>
                                        </p:attrNameLst>
                                      </p:cBhvr>
                                      <p:to>
                                        <p:strVal val="visible"/>
                                      </p:to>
                                    </p:set>
                                  </p:childTnLst>
                                </p:cTn>
                              </p:par>
                            </p:childTnLst>
                          </p:cTn>
                        </p:par>
                        <p:par>
                          <p:cTn id="216" fill="hold" nodeType="afterGroup">
                            <p:stCondLst>
                              <p:cond delay="1000"/>
                            </p:stCondLst>
                            <p:childTnLst>
                              <p:par>
                                <p:cTn id="217" presetID="1" presetClass="entr" presetSubtype="0" fill="hold" grpId="0" nodeType="afterEffect">
                                  <p:stCondLst>
                                    <p:cond delay="0"/>
                                  </p:stCondLst>
                                  <p:childTnLst>
                                    <p:set>
                                      <p:cBhvr>
                                        <p:cTn id="218" dur="1" fill="hold">
                                          <p:stCondLst>
                                            <p:cond delay="499"/>
                                          </p:stCondLst>
                                        </p:cTn>
                                        <p:tgtEl>
                                          <p:spTgt spid="426334"/>
                                        </p:tgtEl>
                                        <p:attrNameLst>
                                          <p:attrName>style.visibility</p:attrName>
                                        </p:attrNameLst>
                                      </p:cBhvr>
                                      <p:to>
                                        <p:strVal val="visible"/>
                                      </p:to>
                                    </p:set>
                                  </p:childTnLst>
                                </p:cTn>
                              </p:par>
                            </p:childTnLst>
                          </p:cTn>
                        </p:par>
                        <p:par>
                          <p:cTn id="219" fill="hold" nodeType="afterGroup">
                            <p:stCondLst>
                              <p:cond delay="1500"/>
                            </p:stCondLst>
                            <p:childTnLst>
                              <p:par>
                                <p:cTn id="220" presetID="1" presetClass="entr" presetSubtype="0" fill="hold" grpId="0" nodeType="afterEffect">
                                  <p:stCondLst>
                                    <p:cond delay="0"/>
                                  </p:stCondLst>
                                  <p:childTnLst>
                                    <p:set>
                                      <p:cBhvr>
                                        <p:cTn id="221" dur="1" fill="hold">
                                          <p:stCondLst>
                                            <p:cond delay="499"/>
                                          </p:stCondLst>
                                        </p:cTn>
                                        <p:tgtEl>
                                          <p:spTgt spid="426185"/>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nodeType="clickEffect">
                                  <p:stCondLst>
                                    <p:cond delay="0"/>
                                  </p:stCondLst>
                                  <p:childTnLst>
                                    <p:set>
                                      <p:cBhvr>
                                        <p:cTn id="225" dur="1" fill="hold">
                                          <p:stCondLst>
                                            <p:cond delay="499"/>
                                          </p:stCondLst>
                                        </p:cTn>
                                        <p:tgtEl>
                                          <p:spTgt spid="426283"/>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nodeType="clickEffect">
                                  <p:stCondLst>
                                    <p:cond delay="0"/>
                                  </p:stCondLst>
                                  <p:childTnLst>
                                    <p:set>
                                      <p:cBhvr>
                                        <p:cTn id="229" dur="1" fill="hold">
                                          <p:stCondLst>
                                            <p:cond delay="499"/>
                                          </p:stCondLst>
                                        </p:cTn>
                                        <p:tgtEl>
                                          <p:spTgt spid="426323"/>
                                        </p:tgtEl>
                                        <p:attrNameLst>
                                          <p:attrName>style.visibility</p:attrName>
                                        </p:attrNameLst>
                                      </p:cBhvr>
                                      <p:to>
                                        <p:strVal val="visible"/>
                                      </p:to>
                                    </p:set>
                                  </p:childTnLst>
                                </p:cTn>
                              </p:par>
                            </p:childTnLst>
                          </p:cTn>
                        </p:par>
                        <p:par>
                          <p:cTn id="230" fill="hold" nodeType="afterGroup">
                            <p:stCondLst>
                              <p:cond delay="500"/>
                            </p:stCondLst>
                            <p:childTnLst>
                              <p:par>
                                <p:cTn id="231" presetID="1" presetClass="entr" presetSubtype="0" fill="hold" nodeType="afterEffect">
                                  <p:stCondLst>
                                    <p:cond delay="0"/>
                                  </p:stCondLst>
                                  <p:childTnLst>
                                    <p:set>
                                      <p:cBhvr>
                                        <p:cTn id="232" dur="1" fill="hold">
                                          <p:stCondLst>
                                            <p:cond delay="499"/>
                                          </p:stCondLst>
                                        </p:cTn>
                                        <p:tgtEl>
                                          <p:spTgt spid="426289"/>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ntr" presetSubtype="0" fill="hold" nodeType="clickEffect">
                                  <p:stCondLst>
                                    <p:cond delay="0"/>
                                  </p:stCondLst>
                                  <p:childTnLst>
                                    <p:set>
                                      <p:cBhvr>
                                        <p:cTn id="236" dur="1" fill="hold">
                                          <p:stCondLst>
                                            <p:cond delay="499"/>
                                          </p:stCondLst>
                                        </p:cTn>
                                        <p:tgtEl>
                                          <p:spTgt spid="426276"/>
                                        </p:tgtEl>
                                        <p:attrNameLst>
                                          <p:attrName>style.visibility</p:attrName>
                                        </p:attrNameLst>
                                      </p:cBhvr>
                                      <p:to>
                                        <p:strVal val="visible"/>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grpId="0" nodeType="clickEffect">
                                  <p:stCondLst>
                                    <p:cond delay="0"/>
                                  </p:stCondLst>
                                  <p:childTnLst>
                                    <p:set>
                                      <p:cBhvr>
                                        <p:cTn id="240" dur="1" fill="hold">
                                          <p:stCondLst>
                                            <p:cond delay="499"/>
                                          </p:stCondLst>
                                        </p:cTn>
                                        <p:tgtEl>
                                          <p:spTgt spid="426165"/>
                                        </p:tgtEl>
                                        <p:attrNameLst>
                                          <p:attrName>style.visibility</p:attrName>
                                        </p:attrNameLst>
                                      </p:cBhvr>
                                      <p:to>
                                        <p:strVal val="visible"/>
                                      </p:to>
                                    </p:set>
                                  </p:childTnLst>
                                </p:cTn>
                              </p:par>
                            </p:childTnLst>
                          </p:cTn>
                        </p:par>
                        <p:par>
                          <p:cTn id="241" fill="hold" nodeType="afterGroup">
                            <p:stCondLst>
                              <p:cond delay="500"/>
                            </p:stCondLst>
                            <p:childTnLst>
                              <p:par>
                                <p:cTn id="242" presetID="1" presetClass="entr" presetSubtype="0" fill="hold" grpId="0" nodeType="afterEffect">
                                  <p:stCondLst>
                                    <p:cond delay="0"/>
                                  </p:stCondLst>
                                  <p:childTnLst>
                                    <p:set>
                                      <p:cBhvr>
                                        <p:cTn id="243" dur="1" fill="hold">
                                          <p:stCondLst>
                                            <p:cond delay="499"/>
                                          </p:stCondLst>
                                        </p:cTn>
                                        <p:tgtEl>
                                          <p:spTgt spid="426290"/>
                                        </p:tgtEl>
                                        <p:attrNameLst>
                                          <p:attrName>style.visibility</p:attrName>
                                        </p:attrNameLst>
                                      </p:cBhvr>
                                      <p:to>
                                        <p:strVal val="visible"/>
                                      </p:to>
                                    </p:set>
                                  </p:childTnLst>
                                </p:cTn>
                              </p:par>
                            </p:childTnLst>
                          </p:cTn>
                        </p:par>
                        <p:par>
                          <p:cTn id="244" fill="hold" nodeType="afterGroup">
                            <p:stCondLst>
                              <p:cond delay="1000"/>
                            </p:stCondLst>
                            <p:childTnLst>
                              <p:par>
                                <p:cTn id="245" presetID="1" presetClass="entr" presetSubtype="0" fill="hold" grpId="0" nodeType="afterEffect">
                                  <p:stCondLst>
                                    <p:cond delay="0"/>
                                  </p:stCondLst>
                                  <p:childTnLst>
                                    <p:set>
                                      <p:cBhvr>
                                        <p:cTn id="246" dur="1" fill="hold">
                                          <p:stCondLst>
                                            <p:cond delay="499"/>
                                          </p:stCondLst>
                                        </p:cTn>
                                        <p:tgtEl>
                                          <p:spTgt spid="426291"/>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499"/>
                                          </p:stCondLst>
                                        </p:cTn>
                                        <p:tgtEl>
                                          <p:spTgt spid="426252"/>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499"/>
                                          </p:stCondLst>
                                        </p:cTn>
                                        <p:tgtEl>
                                          <p:spTgt spid="426166"/>
                                        </p:tgtEl>
                                        <p:attrNameLst>
                                          <p:attrName>style.visibility</p:attrName>
                                        </p:attrNameLst>
                                      </p:cBhvr>
                                      <p:to>
                                        <p:strVal val="visible"/>
                                      </p:to>
                                    </p:set>
                                  </p:childTnLst>
                                </p:cTn>
                              </p:par>
                            </p:childTnLst>
                          </p:cTn>
                        </p:par>
                        <p:par>
                          <p:cTn id="255" fill="hold" nodeType="afterGroup">
                            <p:stCondLst>
                              <p:cond delay="500"/>
                            </p:stCondLst>
                            <p:childTnLst>
                              <p:par>
                                <p:cTn id="256" presetID="1" presetClass="entr" presetSubtype="0" fill="hold" grpId="0" nodeType="afterEffect">
                                  <p:stCondLst>
                                    <p:cond delay="0"/>
                                  </p:stCondLst>
                                  <p:childTnLst>
                                    <p:set>
                                      <p:cBhvr>
                                        <p:cTn id="257" dur="1" fill="hold">
                                          <p:stCondLst>
                                            <p:cond delay="499"/>
                                          </p:stCondLst>
                                        </p:cTn>
                                        <p:tgtEl>
                                          <p:spTgt spid="426292"/>
                                        </p:tgtEl>
                                        <p:attrNameLst>
                                          <p:attrName>style.visibility</p:attrName>
                                        </p:attrNameLst>
                                      </p:cBhvr>
                                      <p:to>
                                        <p:strVal val="visible"/>
                                      </p:to>
                                    </p:set>
                                  </p:childTnLst>
                                </p:cTn>
                              </p:par>
                            </p:childTnLst>
                          </p:cTn>
                        </p:par>
                        <p:par>
                          <p:cTn id="258" fill="hold" nodeType="afterGroup">
                            <p:stCondLst>
                              <p:cond delay="1000"/>
                            </p:stCondLst>
                            <p:childTnLst>
                              <p:par>
                                <p:cTn id="259" presetID="1" presetClass="entr" presetSubtype="0" fill="hold" grpId="0" nodeType="afterEffect">
                                  <p:stCondLst>
                                    <p:cond delay="0"/>
                                  </p:stCondLst>
                                  <p:childTnLst>
                                    <p:set>
                                      <p:cBhvr>
                                        <p:cTn id="260" dur="1" fill="hold">
                                          <p:stCondLst>
                                            <p:cond delay="499"/>
                                          </p:stCondLst>
                                        </p:cTn>
                                        <p:tgtEl>
                                          <p:spTgt spid="426293"/>
                                        </p:tgtEl>
                                        <p:attrNameLst>
                                          <p:attrName>style.visibility</p:attrName>
                                        </p:attrNameLst>
                                      </p:cBhvr>
                                      <p:to>
                                        <p:strVal val="visible"/>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9" presetClass="entr" presetSubtype="0" fill="hold" nodeType="clickEffect">
                                  <p:stCondLst>
                                    <p:cond delay="0"/>
                                  </p:stCondLst>
                                  <p:childTnLst>
                                    <p:set>
                                      <p:cBhvr>
                                        <p:cTn id="264" dur="1" fill="hold">
                                          <p:stCondLst>
                                            <p:cond delay="0"/>
                                          </p:stCondLst>
                                        </p:cTn>
                                        <p:tgtEl>
                                          <p:spTgt spid="426282"/>
                                        </p:tgtEl>
                                        <p:attrNameLst>
                                          <p:attrName>style.visibility</p:attrName>
                                        </p:attrNameLst>
                                      </p:cBhvr>
                                      <p:to>
                                        <p:strVal val="visible"/>
                                      </p:to>
                                    </p:set>
                                    <p:animEffect transition="in" filter="dissolve">
                                      <p:cBhvr>
                                        <p:cTn id="265" dur="500"/>
                                        <p:tgtEl>
                                          <p:spTgt spid="426282"/>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1" presetClass="entr" presetSubtype="0" fill="hold" grpId="0" nodeType="clickEffect">
                                  <p:stCondLst>
                                    <p:cond delay="0"/>
                                  </p:stCondLst>
                                  <p:childTnLst>
                                    <p:set>
                                      <p:cBhvr>
                                        <p:cTn id="269" dur="1" fill="hold">
                                          <p:stCondLst>
                                            <p:cond delay="499"/>
                                          </p:stCondLst>
                                        </p:cTn>
                                        <p:tgtEl>
                                          <p:spTgt spid="426335"/>
                                        </p:tgtEl>
                                        <p:attrNameLst>
                                          <p:attrName>style.visibility</p:attrName>
                                        </p:attrNameLst>
                                      </p:cBhvr>
                                      <p:to>
                                        <p:strVal val="visible"/>
                                      </p:to>
                                    </p:set>
                                  </p:child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499"/>
                                          </p:stCondLst>
                                        </p:cTn>
                                        <p:tgtEl>
                                          <p:spTgt spid="426188"/>
                                        </p:tgtEl>
                                        <p:attrNameLst>
                                          <p:attrName>style.visibility</p:attrName>
                                        </p:attrNameLst>
                                      </p:cBhvr>
                                      <p:to>
                                        <p:strVal val="visible"/>
                                      </p:to>
                                    </p:set>
                                  </p:childTnLst>
                                </p:cTn>
                              </p:par>
                            </p:childTnLst>
                          </p:cTn>
                        </p:par>
                        <p:par>
                          <p:cTn id="273" fill="hold" nodeType="afterGroup">
                            <p:stCondLst>
                              <p:cond delay="1000"/>
                            </p:stCondLst>
                            <p:childTnLst>
                              <p:par>
                                <p:cTn id="274" presetID="1" presetClass="entr" presetSubtype="0" fill="hold" grpId="0" nodeType="afterEffect">
                                  <p:stCondLst>
                                    <p:cond delay="0"/>
                                  </p:stCondLst>
                                  <p:childTnLst>
                                    <p:set>
                                      <p:cBhvr>
                                        <p:cTn id="275" dur="1" fill="hold">
                                          <p:stCondLst>
                                            <p:cond delay="499"/>
                                          </p:stCondLst>
                                        </p:cTn>
                                        <p:tgtEl>
                                          <p:spTgt spid="426336"/>
                                        </p:tgtEl>
                                        <p:attrNameLst>
                                          <p:attrName>style.visibility</p:attrName>
                                        </p:attrNameLst>
                                      </p:cBhvr>
                                      <p:to>
                                        <p:strVal val="visible"/>
                                      </p:to>
                                    </p:set>
                                  </p:childTnLst>
                                </p:cTn>
                              </p:par>
                            </p:childTnLst>
                          </p:cTn>
                        </p:par>
                        <p:par>
                          <p:cTn id="276" fill="hold" nodeType="afterGroup">
                            <p:stCondLst>
                              <p:cond delay="1500"/>
                            </p:stCondLst>
                            <p:childTnLst>
                              <p:par>
                                <p:cTn id="277" presetID="1" presetClass="entr" presetSubtype="0" fill="hold" grpId="0" nodeType="afterEffect">
                                  <p:stCondLst>
                                    <p:cond delay="0"/>
                                  </p:stCondLst>
                                  <p:childTnLst>
                                    <p:set>
                                      <p:cBhvr>
                                        <p:cTn id="278" dur="1" fill="hold">
                                          <p:stCondLst>
                                            <p:cond delay="499"/>
                                          </p:stCondLst>
                                        </p:cTn>
                                        <p:tgtEl>
                                          <p:spTgt spid="426189"/>
                                        </p:tgtEl>
                                        <p:attrNameLst>
                                          <p:attrName>style.visibility</p:attrName>
                                        </p:attrNameLst>
                                      </p:cBhvr>
                                      <p:to>
                                        <p:strVal val="visible"/>
                                      </p:to>
                                    </p:set>
                                  </p:childTnLst>
                                </p:cTn>
                              </p:par>
                            </p:childTnLst>
                          </p:cTn>
                        </p:par>
                        <p:par>
                          <p:cTn id="279" fill="hold" nodeType="afterGroup">
                            <p:stCondLst>
                              <p:cond delay="2000"/>
                            </p:stCondLst>
                            <p:childTnLst>
                              <p:par>
                                <p:cTn id="280" presetID="1" presetClass="entr" presetSubtype="0" fill="hold" nodeType="afterEffect">
                                  <p:stCondLst>
                                    <p:cond delay="0"/>
                                  </p:stCondLst>
                                  <p:childTnLst>
                                    <p:set>
                                      <p:cBhvr>
                                        <p:cTn id="281" dur="1" fill="hold">
                                          <p:stCondLst>
                                            <p:cond delay="499"/>
                                          </p:stCondLst>
                                        </p:cTn>
                                        <p:tgtEl>
                                          <p:spTgt spid="426294"/>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nodeType="clickEffect">
                                  <p:stCondLst>
                                    <p:cond delay="0"/>
                                  </p:stCondLst>
                                  <p:childTnLst>
                                    <p:set>
                                      <p:cBhvr>
                                        <p:cTn id="285" dur="1" fill="hold">
                                          <p:stCondLst>
                                            <p:cond delay="0"/>
                                          </p:stCondLst>
                                        </p:cTn>
                                        <p:tgtEl>
                                          <p:spTgt spid="426298"/>
                                        </p:tgtEl>
                                        <p:attrNameLst>
                                          <p:attrName>style.visibility</p:attrName>
                                        </p:attrNameLst>
                                      </p:cBhvr>
                                      <p:to>
                                        <p:strVal val="visible"/>
                                      </p:to>
                                    </p:set>
                                    <p:animEffect transition="in" filter="dissolve">
                                      <p:cBhvr>
                                        <p:cTn id="286" dur="500"/>
                                        <p:tgtEl>
                                          <p:spTgt spid="426298"/>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ntr" presetSubtype="0" fill="hold" grpId="0" nodeType="clickEffect">
                                  <p:stCondLst>
                                    <p:cond delay="0"/>
                                  </p:stCondLst>
                                  <p:childTnLst>
                                    <p:set>
                                      <p:cBhvr>
                                        <p:cTn id="290" dur="1" fill="hold">
                                          <p:stCondLst>
                                            <p:cond delay="499"/>
                                          </p:stCondLst>
                                        </p:cTn>
                                        <p:tgtEl>
                                          <p:spTgt spid="426337"/>
                                        </p:tgtEl>
                                        <p:attrNameLst>
                                          <p:attrName>style.visibility</p:attrName>
                                        </p:attrNameLst>
                                      </p:cBhvr>
                                      <p:to>
                                        <p:strVal val="visible"/>
                                      </p:to>
                                    </p:set>
                                  </p:childTnLst>
                                </p:cTn>
                              </p:par>
                            </p:childTnLst>
                          </p:cTn>
                        </p:par>
                        <p:par>
                          <p:cTn id="291" fill="hold" nodeType="afterGroup">
                            <p:stCondLst>
                              <p:cond delay="500"/>
                            </p:stCondLst>
                            <p:childTnLst>
                              <p:par>
                                <p:cTn id="292" presetID="1" presetClass="entr" presetSubtype="0" fill="hold" grpId="0" nodeType="afterEffect">
                                  <p:stCondLst>
                                    <p:cond delay="0"/>
                                  </p:stCondLst>
                                  <p:childTnLst>
                                    <p:set>
                                      <p:cBhvr>
                                        <p:cTn id="293" dur="1" fill="hold">
                                          <p:stCondLst>
                                            <p:cond delay="499"/>
                                          </p:stCondLst>
                                        </p:cTn>
                                        <p:tgtEl>
                                          <p:spTgt spid="426201"/>
                                        </p:tgtEl>
                                        <p:attrNameLst>
                                          <p:attrName>style.visibility</p:attrName>
                                        </p:attrNameLst>
                                      </p:cBhvr>
                                      <p:to>
                                        <p:strVal val="visible"/>
                                      </p:to>
                                    </p:set>
                                  </p:childTnLst>
                                </p:cTn>
                              </p:par>
                            </p:childTnLst>
                          </p:cTn>
                        </p:par>
                        <p:par>
                          <p:cTn id="294" fill="hold" nodeType="afterGroup">
                            <p:stCondLst>
                              <p:cond delay="1000"/>
                            </p:stCondLst>
                            <p:childTnLst>
                              <p:par>
                                <p:cTn id="295" presetID="1" presetClass="entr" presetSubtype="0" fill="hold" grpId="0" nodeType="afterEffect">
                                  <p:stCondLst>
                                    <p:cond delay="0"/>
                                  </p:stCondLst>
                                  <p:childTnLst>
                                    <p:set>
                                      <p:cBhvr>
                                        <p:cTn id="296" dur="1" fill="hold">
                                          <p:stCondLst>
                                            <p:cond delay="499"/>
                                          </p:stCondLst>
                                        </p:cTn>
                                        <p:tgtEl>
                                          <p:spTgt spid="426338"/>
                                        </p:tgtEl>
                                        <p:attrNameLst>
                                          <p:attrName>style.visibility</p:attrName>
                                        </p:attrNameLst>
                                      </p:cBhvr>
                                      <p:to>
                                        <p:strVal val="visible"/>
                                      </p:to>
                                    </p:set>
                                  </p:childTnLst>
                                </p:cTn>
                              </p:par>
                            </p:childTnLst>
                          </p:cTn>
                        </p:par>
                        <p:par>
                          <p:cTn id="297" fill="hold" nodeType="afterGroup">
                            <p:stCondLst>
                              <p:cond delay="1500"/>
                            </p:stCondLst>
                            <p:childTnLst>
                              <p:par>
                                <p:cTn id="298" presetID="1" presetClass="entr" presetSubtype="0" fill="hold" grpId="0" nodeType="afterEffect">
                                  <p:stCondLst>
                                    <p:cond delay="0"/>
                                  </p:stCondLst>
                                  <p:childTnLst>
                                    <p:set>
                                      <p:cBhvr>
                                        <p:cTn id="299" dur="1" fill="hold">
                                          <p:stCondLst>
                                            <p:cond delay="499"/>
                                          </p:stCondLst>
                                        </p:cTn>
                                        <p:tgtEl>
                                          <p:spTgt spid="426202"/>
                                        </p:tgtEl>
                                        <p:attrNameLst>
                                          <p:attrName>style.visibility</p:attrName>
                                        </p:attrNameLst>
                                      </p:cBhvr>
                                      <p:to>
                                        <p:strVal val="visible"/>
                                      </p:to>
                                    </p:set>
                                  </p:childTnLst>
                                </p:cTn>
                              </p:par>
                            </p:childTnLst>
                          </p:cTn>
                        </p:par>
                        <p:par>
                          <p:cTn id="300" fill="hold" nodeType="afterGroup">
                            <p:stCondLst>
                              <p:cond delay="2000"/>
                            </p:stCondLst>
                            <p:childTnLst>
                              <p:par>
                                <p:cTn id="301" presetID="1" presetClass="entr" presetSubtype="0" fill="hold" grpId="0" nodeType="afterEffect">
                                  <p:stCondLst>
                                    <p:cond delay="0"/>
                                  </p:stCondLst>
                                  <p:childTnLst>
                                    <p:set>
                                      <p:cBhvr>
                                        <p:cTn id="302" dur="1" fill="hold">
                                          <p:stCondLst>
                                            <p:cond delay="499"/>
                                          </p:stCondLst>
                                        </p:cTn>
                                        <p:tgtEl>
                                          <p:spTgt spid="426339"/>
                                        </p:tgtEl>
                                        <p:attrNameLst>
                                          <p:attrName>style.visibility</p:attrName>
                                        </p:attrNameLst>
                                      </p:cBhvr>
                                      <p:to>
                                        <p:strVal val="visible"/>
                                      </p:to>
                                    </p:set>
                                  </p:childTnLst>
                                </p:cTn>
                              </p:par>
                            </p:childTnLst>
                          </p:cTn>
                        </p:par>
                        <p:par>
                          <p:cTn id="303" fill="hold" nodeType="afterGroup">
                            <p:stCondLst>
                              <p:cond delay="2500"/>
                            </p:stCondLst>
                            <p:childTnLst>
                              <p:par>
                                <p:cTn id="304" presetID="1" presetClass="entr" presetSubtype="0" fill="hold" grpId="0" nodeType="afterEffect">
                                  <p:stCondLst>
                                    <p:cond delay="0"/>
                                  </p:stCondLst>
                                  <p:childTnLst>
                                    <p:set>
                                      <p:cBhvr>
                                        <p:cTn id="305" dur="1" fill="hold">
                                          <p:stCondLst>
                                            <p:cond delay="499"/>
                                          </p:stCondLst>
                                        </p:cTn>
                                        <p:tgtEl>
                                          <p:spTgt spid="426203"/>
                                        </p:tgtEl>
                                        <p:attrNameLst>
                                          <p:attrName>style.visibility</p:attrName>
                                        </p:attrNameLst>
                                      </p:cBhvr>
                                      <p:to>
                                        <p:strVal val="visible"/>
                                      </p:to>
                                    </p:set>
                                  </p:childTnLst>
                                </p:cTn>
                              </p:par>
                            </p:childTnLst>
                          </p:cTn>
                        </p:par>
                        <p:par>
                          <p:cTn id="306" fill="hold" nodeType="afterGroup">
                            <p:stCondLst>
                              <p:cond delay="3000"/>
                            </p:stCondLst>
                            <p:childTnLst>
                              <p:par>
                                <p:cTn id="307" presetID="1" presetClass="entr" presetSubtype="0" fill="hold" grpId="0" nodeType="afterEffect">
                                  <p:stCondLst>
                                    <p:cond delay="0"/>
                                  </p:stCondLst>
                                  <p:childTnLst>
                                    <p:set>
                                      <p:cBhvr>
                                        <p:cTn id="308" dur="1" fill="hold">
                                          <p:stCondLst>
                                            <p:cond delay="499"/>
                                          </p:stCondLst>
                                        </p:cTn>
                                        <p:tgtEl>
                                          <p:spTgt spid="426340"/>
                                        </p:tgtEl>
                                        <p:attrNameLst>
                                          <p:attrName>style.visibility</p:attrName>
                                        </p:attrNameLst>
                                      </p:cBhvr>
                                      <p:to>
                                        <p:strVal val="visible"/>
                                      </p:to>
                                    </p:set>
                                  </p:childTnLst>
                                </p:cTn>
                              </p:par>
                            </p:childTnLst>
                          </p:cTn>
                        </p:par>
                        <p:par>
                          <p:cTn id="309" fill="hold" nodeType="afterGroup">
                            <p:stCondLst>
                              <p:cond delay="3500"/>
                            </p:stCondLst>
                            <p:childTnLst>
                              <p:par>
                                <p:cTn id="310" presetID="1" presetClass="entr" presetSubtype="0" fill="hold" grpId="0" nodeType="afterEffect">
                                  <p:stCondLst>
                                    <p:cond delay="0"/>
                                  </p:stCondLst>
                                  <p:childTnLst>
                                    <p:set>
                                      <p:cBhvr>
                                        <p:cTn id="311" dur="1" fill="hold">
                                          <p:stCondLst>
                                            <p:cond delay="499"/>
                                          </p:stCondLst>
                                        </p:cTn>
                                        <p:tgtEl>
                                          <p:spTgt spid="426204"/>
                                        </p:tgtEl>
                                        <p:attrNameLst>
                                          <p:attrName>style.visibility</p:attrName>
                                        </p:attrNameLst>
                                      </p:cBhvr>
                                      <p:to>
                                        <p:strVal val="visible"/>
                                      </p:to>
                                    </p:set>
                                  </p:childTnLst>
                                </p:cTn>
                              </p:par>
                            </p:childTnLst>
                          </p:cTn>
                        </p:par>
                        <p:par>
                          <p:cTn id="312" fill="hold" nodeType="afterGroup">
                            <p:stCondLst>
                              <p:cond delay="4000"/>
                            </p:stCondLst>
                            <p:childTnLst>
                              <p:par>
                                <p:cTn id="313" presetID="1" presetClass="entr" presetSubtype="0" fill="hold" nodeType="afterEffect">
                                  <p:stCondLst>
                                    <p:cond delay="0"/>
                                  </p:stCondLst>
                                  <p:childTnLst>
                                    <p:set>
                                      <p:cBhvr>
                                        <p:cTn id="314" dur="1" fill="hold">
                                          <p:stCondLst>
                                            <p:cond delay="499"/>
                                          </p:stCondLst>
                                        </p:cTn>
                                        <p:tgtEl>
                                          <p:spTgt spid="426299"/>
                                        </p:tgtEl>
                                        <p:attrNameLst>
                                          <p:attrName>style.visibility</p:attrName>
                                        </p:attrNameLst>
                                      </p:cBhvr>
                                      <p:to>
                                        <p:strVal val="visible"/>
                                      </p:to>
                                    </p:se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9" presetClass="entr" presetSubtype="0" fill="hold" nodeType="clickEffect">
                                  <p:stCondLst>
                                    <p:cond delay="0"/>
                                  </p:stCondLst>
                                  <p:childTnLst>
                                    <p:set>
                                      <p:cBhvr>
                                        <p:cTn id="318" dur="1" fill="hold">
                                          <p:stCondLst>
                                            <p:cond delay="0"/>
                                          </p:stCondLst>
                                        </p:cTn>
                                        <p:tgtEl>
                                          <p:spTgt spid="426306"/>
                                        </p:tgtEl>
                                        <p:attrNameLst>
                                          <p:attrName>style.visibility</p:attrName>
                                        </p:attrNameLst>
                                      </p:cBhvr>
                                      <p:to>
                                        <p:strVal val="visible"/>
                                      </p:to>
                                    </p:set>
                                    <p:animEffect transition="in" filter="dissolve">
                                      <p:cBhvr>
                                        <p:cTn id="319" dur="500"/>
                                        <p:tgtEl>
                                          <p:spTgt spid="426306"/>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0" nodeType="clickEffect">
                                  <p:stCondLst>
                                    <p:cond delay="0"/>
                                  </p:stCondLst>
                                  <p:childTnLst>
                                    <p:set>
                                      <p:cBhvr>
                                        <p:cTn id="323" dur="1" fill="hold">
                                          <p:stCondLst>
                                            <p:cond delay="499"/>
                                          </p:stCondLst>
                                        </p:cTn>
                                        <p:tgtEl>
                                          <p:spTgt spid="426341"/>
                                        </p:tgtEl>
                                        <p:attrNameLst>
                                          <p:attrName>style.visibility</p:attrName>
                                        </p:attrNameLst>
                                      </p:cBhvr>
                                      <p:to>
                                        <p:strVal val="visible"/>
                                      </p:to>
                                    </p:set>
                                  </p:childTnLst>
                                </p:cTn>
                              </p:par>
                            </p:childTnLst>
                          </p:cTn>
                        </p:par>
                        <p:par>
                          <p:cTn id="324" fill="hold" nodeType="afterGroup">
                            <p:stCondLst>
                              <p:cond delay="500"/>
                            </p:stCondLst>
                            <p:childTnLst>
                              <p:par>
                                <p:cTn id="325" presetID="1" presetClass="entr" presetSubtype="0" fill="hold" grpId="0" nodeType="afterEffect">
                                  <p:stCondLst>
                                    <p:cond delay="0"/>
                                  </p:stCondLst>
                                  <p:childTnLst>
                                    <p:set>
                                      <p:cBhvr>
                                        <p:cTn id="326" dur="1" fill="hold">
                                          <p:stCondLst>
                                            <p:cond delay="499"/>
                                          </p:stCondLst>
                                        </p:cTn>
                                        <p:tgtEl>
                                          <p:spTgt spid="426207"/>
                                        </p:tgtEl>
                                        <p:attrNameLst>
                                          <p:attrName>style.visibility</p:attrName>
                                        </p:attrNameLst>
                                      </p:cBhvr>
                                      <p:to>
                                        <p:strVal val="visible"/>
                                      </p:to>
                                    </p:set>
                                  </p:childTnLst>
                                </p:cTn>
                              </p:par>
                            </p:childTnLst>
                          </p:cTn>
                        </p:par>
                        <p:par>
                          <p:cTn id="327" fill="hold" nodeType="afterGroup">
                            <p:stCondLst>
                              <p:cond delay="1000"/>
                            </p:stCondLst>
                            <p:childTnLst>
                              <p:par>
                                <p:cTn id="328" presetID="1" presetClass="entr" presetSubtype="0" fill="hold" grpId="0" nodeType="afterEffect">
                                  <p:stCondLst>
                                    <p:cond delay="0"/>
                                  </p:stCondLst>
                                  <p:childTnLst>
                                    <p:set>
                                      <p:cBhvr>
                                        <p:cTn id="329" dur="1" fill="hold">
                                          <p:stCondLst>
                                            <p:cond delay="499"/>
                                          </p:stCondLst>
                                        </p:cTn>
                                        <p:tgtEl>
                                          <p:spTgt spid="426342"/>
                                        </p:tgtEl>
                                        <p:attrNameLst>
                                          <p:attrName>style.visibility</p:attrName>
                                        </p:attrNameLst>
                                      </p:cBhvr>
                                      <p:to>
                                        <p:strVal val="visible"/>
                                      </p:to>
                                    </p:set>
                                  </p:childTnLst>
                                </p:cTn>
                              </p:par>
                            </p:childTnLst>
                          </p:cTn>
                        </p:par>
                        <p:par>
                          <p:cTn id="330" fill="hold" nodeType="afterGroup">
                            <p:stCondLst>
                              <p:cond delay="1500"/>
                            </p:stCondLst>
                            <p:childTnLst>
                              <p:par>
                                <p:cTn id="331" presetID="1" presetClass="entr" presetSubtype="0" fill="hold" grpId="0" nodeType="afterEffect">
                                  <p:stCondLst>
                                    <p:cond delay="0"/>
                                  </p:stCondLst>
                                  <p:childTnLst>
                                    <p:set>
                                      <p:cBhvr>
                                        <p:cTn id="332" dur="1" fill="hold">
                                          <p:stCondLst>
                                            <p:cond delay="499"/>
                                          </p:stCondLst>
                                        </p:cTn>
                                        <p:tgtEl>
                                          <p:spTgt spid="426208"/>
                                        </p:tgtEl>
                                        <p:attrNameLst>
                                          <p:attrName>style.visibility</p:attrName>
                                        </p:attrNameLst>
                                      </p:cBhvr>
                                      <p:to>
                                        <p:strVal val="visible"/>
                                      </p:to>
                                    </p:set>
                                  </p:childTnLst>
                                </p:cTn>
                              </p:par>
                            </p:childTnLst>
                          </p:cTn>
                        </p:par>
                        <p:par>
                          <p:cTn id="333" fill="hold" nodeType="afterGroup">
                            <p:stCondLst>
                              <p:cond delay="2000"/>
                            </p:stCondLst>
                            <p:childTnLst>
                              <p:par>
                                <p:cTn id="334" presetID="1" presetClass="entr" presetSubtype="0" fill="hold" grpId="0" nodeType="afterEffect">
                                  <p:stCondLst>
                                    <p:cond delay="0"/>
                                  </p:stCondLst>
                                  <p:childTnLst>
                                    <p:set>
                                      <p:cBhvr>
                                        <p:cTn id="335" dur="1" fill="hold">
                                          <p:stCondLst>
                                            <p:cond delay="499"/>
                                          </p:stCondLst>
                                        </p:cTn>
                                        <p:tgtEl>
                                          <p:spTgt spid="426343"/>
                                        </p:tgtEl>
                                        <p:attrNameLst>
                                          <p:attrName>style.visibility</p:attrName>
                                        </p:attrNameLst>
                                      </p:cBhvr>
                                      <p:to>
                                        <p:strVal val="visible"/>
                                      </p:to>
                                    </p:set>
                                  </p:childTnLst>
                                </p:cTn>
                              </p:par>
                            </p:childTnLst>
                          </p:cTn>
                        </p:par>
                        <p:par>
                          <p:cTn id="336" fill="hold" nodeType="afterGroup">
                            <p:stCondLst>
                              <p:cond delay="2500"/>
                            </p:stCondLst>
                            <p:childTnLst>
                              <p:par>
                                <p:cTn id="337" presetID="1" presetClass="entr" presetSubtype="0" fill="hold" grpId="0" nodeType="afterEffect">
                                  <p:stCondLst>
                                    <p:cond delay="0"/>
                                  </p:stCondLst>
                                  <p:childTnLst>
                                    <p:set>
                                      <p:cBhvr>
                                        <p:cTn id="338" dur="1" fill="hold">
                                          <p:stCondLst>
                                            <p:cond delay="499"/>
                                          </p:stCondLst>
                                        </p:cTn>
                                        <p:tgtEl>
                                          <p:spTgt spid="426209"/>
                                        </p:tgtEl>
                                        <p:attrNameLst>
                                          <p:attrName>style.visibility</p:attrName>
                                        </p:attrNameLst>
                                      </p:cBhvr>
                                      <p:to>
                                        <p:strVal val="visible"/>
                                      </p:to>
                                    </p:set>
                                  </p:childTnLst>
                                </p:cTn>
                              </p:par>
                            </p:childTnLst>
                          </p:cTn>
                        </p:par>
                        <p:par>
                          <p:cTn id="339" fill="hold" nodeType="afterGroup">
                            <p:stCondLst>
                              <p:cond delay="3000"/>
                            </p:stCondLst>
                            <p:childTnLst>
                              <p:par>
                                <p:cTn id="340" presetID="1" presetClass="entr" presetSubtype="0" fill="hold" grpId="0" nodeType="afterEffect">
                                  <p:stCondLst>
                                    <p:cond delay="0"/>
                                  </p:stCondLst>
                                  <p:childTnLst>
                                    <p:set>
                                      <p:cBhvr>
                                        <p:cTn id="341" dur="1" fill="hold">
                                          <p:stCondLst>
                                            <p:cond delay="499"/>
                                          </p:stCondLst>
                                        </p:cTn>
                                        <p:tgtEl>
                                          <p:spTgt spid="426344"/>
                                        </p:tgtEl>
                                        <p:attrNameLst>
                                          <p:attrName>style.visibility</p:attrName>
                                        </p:attrNameLst>
                                      </p:cBhvr>
                                      <p:to>
                                        <p:strVal val="visible"/>
                                      </p:to>
                                    </p:set>
                                  </p:childTnLst>
                                </p:cTn>
                              </p:par>
                            </p:childTnLst>
                          </p:cTn>
                        </p:par>
                        <p:par>
                          <p:cTn id="342" fill="hold" nodeType="afterGroup">
                            <p:stCondLst>
                              <p:cond delay="3500"/>
                            </p:stCondLst>
                            <p:childTnLst>
                              <p:par>
                                <p:cTn id="343" presetID="1" presetClass="entr" presetSubtype="0" fill="hold" grpId="0" nodeType="afterEffect">
                                  <p:stCondLst>
                                    <p:cond delay="0"/>
                                  </p:stCondLst>
                                  <p:childTnLst>
                                    <p:set>
                                      <p:cBhvr>
                                        <p:cTn id="344" dur="1" fill="hold">
                                          <p:stCondLst>
                                            <p:cond delay="499"/>
                                          </p:stCondLst>
                                        </p:cTn>
                                        <p:tgtEl>
                                          <p:spTgt spid="426210"/>
                                        </p:tgtEl>
                                        <p:attrNameLst>
                                          <p:attrName>style.visibility</p:attrName>
                                        </p:attrNameLst>
                                      </p:cBhvr>
                                      <p:to>
                                        <p:strVal val="visible"/>
                                      </p:to>
                                    </p:set>
                                  </p:childTnLst>
                                </p:cTn>
                              </p:par>
                            </p:childTnLst>
                          </p:cTn>
                        </p:par>
                        <p:par>
                          <p:cTn id="345" fill="hold" nodeType="afterGroup">
                            <p:stCondLst>
                              <p:cond delay="4000"/>
                            </p:stCondLst>
                            <p:childTnLst>
                              <p:par>
                                <p:cTn id="346" presetID="1" presetClass="entr" presetSubtype="0" fill="hold" grpId="0" nodeType="afterEffect">
                                  <p:stCondLst>
                                    <p:cond delay="0"/>
                                  </p:stCondLst>
                                  <p:childTnLst>
                                    <p:set>
                                      <p:cBhvr>
                                        <p:cTn id="347" dur="1" fill="hold">
                                          <p:stCondLst>
                                            <p:cond delay="499"/>
                                          </p:stCondLst>
                                        </p:cTn>
                                        <p:tgtEl>
                                          <p:spTgt spid="426345"/>
                                        </p:tgtEl>
                                        <p:attrNameLst>
                                          <p:attrName>style.visibility</p:attrName>
                                        </p:attrNameLst>
                                      </p:cBhvr>
                                      <p:to>
                                        <p:strVal val="visible"/>
                                      </p:to>
                                    </p:set>
                                  </p:childTnLst>
                                </p:cTn>
                              </p:par>
                            </p:childTnLst>
                          </p:cTn>
                        </p:par>
                        <p:par>
                          <p:cTn id="348" fill="hold" nodeType="afterGroup">
                            <p:stCondLst>
                              <p:cond delay="4500"/>
                            </p:stCondLst>
                            <p:childTnLst>
                              <p:par>
                                <p:cTn id="349" presetID="1" presetClass="entr" presetSubtype="0" fill="hold" grpId="0" nodeType="afterEffect">
                                  <p:stCondLst>
                                    <p:cond delay="0"/>
                                  </p:stCondLst>
                                  <p:childTnLst>
                                    <p:set>
                                      <p:cBhvr>
                                        <p:cTn id="350" dur="1" fill="hold">
                                          <p:stCondLst>
                                            <p:cond delay="499"/>
                                          </p:stCondLst>
                                        </p:cTn>
                                        <p:tgtEl>
                                          <p:spTgt spid="426211"/>
                                        </p:tgtEl>
                                        <p:attrNameLst>
                                          <p:attrName>style.visibility</p:attrName>
                                        </p:attrNameLst>
                                      </p:cBhvr>
                                      <p:to>
                                        <p:strVal val="visible"/>
                                      </p:to>
                                    </p:set>
                                  </p:childTnLst>
                                </p:cTn>
                              </p:par>
                            </p:childTnLst>
                          </p:cTn>
                        </p:par>
                        <p:par>
                          <p:cTn id="351" fill="hold" nodeType="afterGroup">
                            <p:stCondLst>
                              <p:cond delay="5000"/>
                            </p:stCondLst>
                            <p:childTnLst>
                              <p:par>
                                <p:cTn id="352" presetID="1" presetClass="entr" presetSubtype="0" fill="hold" grpId="0" nodeType="afterEffect">
                                  <p:stCondLst>
                                    <p:cond delay="0"/>
                                  </p:stCondLst>
                                  <p:childTnLst>
                                    <p:set>
                                      <p:cBhvr>
                                        <p:cTn id="353" dur="1" fill="hold">
                                          <p:stCondLst>
                                            <p:cond delay="499"/>
                                          </p:stCondLst>
                                        </p:cTn>
                                        <p:tgtEl>
                                          <p:spTgt spid="426346"/>
                                        </p:tgtEl>
                                        <p:attrNameLst>
                                          <p:attrName>style.visibility</p:attrName>
                                        </p:attrNameLst>
                                      </p:cBhvr>
                                      <p:to>
                                        <p:strVal val="visible"/>
                                      </p:to>
                                    </p:set>
                                  </p:childTnLst>
                                </p:cTn>
                              </p:par>
                            </p:childTnLst>
                          </p:cTn>
                        </p:par>
                        <p:par>
                          <p:cTn id="354" fill="hold" nodeType="afterGroup">
                            <p:stCondLst>
                              <p:cond delay="5500"/>
                            </p:stCondLst>
                            <p:childTnLst>
                              <p:par>
                                <p:cTn id="355" presetID="1" presetClass="entr" presetSubtype="0" fill="hold" grpId="0" nodeType="afterEffect">
                                  <p:stCondLst>
                                    <p:cond delay="0"/>
                                  </p:stCondLst>
                                  <p:childTnLst>
                                    <p:set>
                                      <p:cBhvr>
                                        <p:cTn id="356" dur="1" fill="hold">
                                          <p:stCondLst>
                                            <p:cond delay="499"/>
                                          </p:stCondLst>
                                        </p:cTn>
                                        <p:tgtEl>
                                          <p:spTgt spid="426212"/>
                                        </p:tgtEl>
                                        <p:attrNameLst>
                                          <p:attrName>style.visibility</p:attrName>
                                        </p:attrNameLst>
                                      </p:cBhvr>
                                      <p:to>
                                        <p:strVal val="visible"/>
                                      </p:to>
                                    </p:set>
                                  </p:childTnLst>
                                </p:cTn>
                              </p:par>
                            </p:childTnLst>
                          </p:cTn>
                        </p:par>
                        <p:par>
                          <p:cTn id="357" fill="hold" nodeType="afterGroup">
                            <p:stCondLst>
                              <p:cond delay="6000"/>
                            </p:stCondLst>
                            <p:childTnLst>
                              <p:par>
                                <p:cTn id="358" presetID="1" presetClass="entr" presetSubtype="0" fill="hold" grpId="0" nodeType="afterEffect">
                                  <p:stCondLst>
                                    <p:cond delay="0"/>
                                  </p:stCondLst>
                                  <p:childTnLst>
                                    <p:set>
                                      <p:cBhvr>
                                        <p:cTn id="359" dur="1" fill="hold">
                                          <p:stCondLst>
                                            <p:cond delay="499"/>
                                          </p:stCondLst>
                                        </p:cTn>
                                        <p:tgtEl>
                                          <p:spTgt spid="426347"/>
                                        </p:tgtEl>
                                        <p:attrNameLst>
                                          <p:attrName>style.visibility</p:attrName>
                                        </p:attrNameLst>
                                      </p:cBhvr>
                                      <p:to>
                                        <p:strVal val="visible"/>
                                      </p:to>
                                    </p:set>
                                  </p:childTnLst>
                                </p:cTn>
                              </p:par>
                            </p:childTnLst>
                          </p:cTn>
                        </p:par>
                        <p:par>
                          <p:cTn id="360" fill="hold" nodeType="afterGroup">
                            <p:stCondLst>
                              <p:cond delay="6500"/>
                            </p:stCondLst>
                            <p:childTnLst>
                              <p:par>
                                <p:cTn id="361" presetID="1" presetClass="entr" presetSubtype="0" fill="hold" grpId="0" nodeType="afterEffect">
                                  <p:stCondLst>
                                    <p:cond delay="0"/>
                                  </p:stCondLst>
                                  <p:childTnLst>
                                    <p:set>
                                      <p:cBhvr>
                                        <p:cTn id="362" dur="1" fill="hold">
                                          <p:stCondLst>
                                            <p:cond delay="499"/>
                                          </p:stCondLst>
                                        </p:cTn>
                                        <p:tgtEl>
                                          <p:spTgt spid="426213"/>
                                        </p:tgtEl>
                                        <p:attrNameLst>
                                          <p:attrName>style.visibility</p:attrName>
                                        </p:attrNameLst>
                                      </p:cBhvr>
                                      <p:to>
                                        <p:strVal val="visible"/>
                                      </p:to>
                                    </p:set>
                                  </p:childTnLst>
                                </p:cTn>
                              </p:par>
                            </p:childTnLst>
                          </p:cTn>
                        </p:par>
                        <p:par>
                          <p:cTn id="363" fill="hold" nodeType="afterGroup">
                            <p:stCondLst>
                              <p:cond delay="7000"/>
                            </p:stCondLst>
                            <p:childTnLst>
                              <p:par>
                                <p:cTn id="364" presetID="1" presetClass="entr" presetSubtype="0" fill="hold" grpId="0" nodeType="afterEffect">
                                  <p:stCondLst>
                                    <p:cond delay="0"/>
                                  </p:stCondLst>
                                  <p:childTnLst>
                                    <p:set>
                                      <p:cBhvr>
                                        <p:cTn id="365" dur="1" fill="hold">
                                          <p:stCondLst>
                                            <p:cond delay="499"/>
                                          </p:stCondLst>
                                        </p:cTn>
                                        <p:tgtEl>
                                          <p:spTgt spid="426348"/>
                                        </p:tgtEl>
                                        <p:attrNameLst>
                                          <p:attrName>style.visibility</p:attrName>
                                        </p:attrNameLst>
                                      </p:cBhvr>
                                      <p:to>
                                        <p:strVal val="visible"/>
                                      </p:to>
                                    </p:set>
                                  </p:childTnLst>
                                </p:cTn>
                              </p:par>
                            </p:childTnLst>
                          </p:cTn>
                        </p:par>
                        <p:par>
                          <p:cTn id="366" fill="hold" nodeType="afterGroup">
                            <p:stCondLst>
                              <p:cond delay="7500"/>
                            </p:stCondLst>
                            <p:childTnLst>
                              <p:par>
                                <p:cTn id="367" presetID="1" presetClass="entr" presetSubtype="0" fill="hold" grpId="0" nodeType="afterEffect">
                                  <p:stCondLst>
                                    <p:cond delay="0"/>
                                  </p:stCondLst>
                                  <p:childTnLst>
                                    <p:set>
                                      <p:cBhvr>
                                        <p:cTn id="368" dur="1" fill="hold">
                                          <p:stCondLst>
                                            <p:cond delay="499"/>
                                          </p:stCondLst>
                                        </p:cTn>
                                        <p:tgtEl>
                                          <p:spTgt spid="426214"/>
                                        </p:tgtEl>
                                        <p:attrNameLst>
                                          <p:attrName>style.visibility</p:attrName>
                                        </p:attrNameLst>
                                      </p:cBhvr>
                                      <p:to>
                                        <p:strVal val="visible"/>
                                      </p:to>
                                    </p:set>
                                  </p:childTnLst>
                                </p:cTn>
                              </p:par>
                            </p:childTnLst>
                          </p:cTn>
                        </p:par>
                        <p:par>
                          <p:cTn id="369" fill="hold" nodeType="afterGroup">
                            <p:stCondLst>
                              <p:cond delay="8000"/>
                            </p:stCondLst>
                            <p:childTnLst>
                              <p:par>
                                <p:cTn id="370" presetID="1" presetClass="entr" presetSubtype="0" fill="hold" nodeType="afterEffect">
                                  <p:stCondLst>
                                    <p:cond delay="0"/>
                                  </p:stCondLst>
                                  <p:childTnLst>
                                    <p:set>
                                      <p:cBhvr>
                                        <p:cTn id="371" dur="1" fill="hold">
                                          <p:stCondLst>
                                            <p:cond delay="499"/>
                                          </p:stCondLst>
                                        </p:cTn>
                                        <p:tgtEl>
                                          <p:spTgt spid="426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159" grpId="0" animBg="1" autoUpdateAnimBg="0"/>
      <p:bldP spid="426160" grpId="0" animBg="1" autoUpdateAnimBg="0"/>
      <p:bldP spid="426161" grpId="0" animBg="1" autoUpdateAnimBg="0"/>
      <p:bldP spid="426162" grpId="0" animBg="1" autoUpdateAnimBg="0"/>
      <p:bldP spid="426163" grpId="0" animBg="1" autoUpdateAnimBg="0"/>
      <p:bldP spid="426164" grpId="0" animBg="1" autoUpdateAnimBg="0"/>
      <p:bldP spid="426165" grpId="0" animBg="1" autoUpdateAnimBg="0"/>
      <p:bldP spid="426166" grpId="0" animBg="1" autoUpdateAnimBg="0"/>
      <p:bldP spid="426175" grpId="0" animBg="1" autoUpdateAnimBg="0"/>
      <p:bldP spid="426176" grpId="0" animBg="1" autoUpdateAnimBg="0"/>
      <p:bldP spid="426180" grpId="0" animBg="1" autoUpdateAnimBg="0"/>
      <p:bldP spid="426181" grpId="0" animBg="1" autoUpdateAnimBg="0"/>
      <p:bldP spid="426184" grpId="0" animBg="1" autoUpdateAnimBg="0"/>
      <p:bldP spid="426185" grpId="0" animBg="1" autoUpdateAnimBg="0"/>
      <p:bldP spid="426188" grpId="0" animBg="1" autoUpdateAnimBg="0"/>
      <p:bldP spid="426189" grpId="0" animBg="1" autoUpdateAnimBg="0"/>
      <p:bldP spid="426195" grpId="0" animBg="1" autoUpdateAnimBg="0"/>
      <p:bldP spid="426196" grpId="0" animBg="1" autoUpdateAnimBg="0"/>
      <p:bldP spid="426197" grpId="0" animBg="1" autoUpdateAnimBg="0"/>
      <p:bldP spid="426198" grpId="0" animBg="1" autoUpdateAnimBg="0"/>
      <p:bldP spid="426201" grpId="0" animBg="1" autoUpdateAnimBg="0"/>
      <p:bldP spid="426202" grpId="0" animBg="1" autoUpdateAnimBg="0"/>
      <p:bldP spid="426203" grpId="0" animBg="1" autoUpdateAnimBg="0"/>
      <p:bldP spid="426204" grpId="0" animBg="1" autoUpdateAnimBg="0"/>
      <p:bldP spid="426207" grpId="0" animBg="1" autoUpdateAnimBg="0"/>
      <p:bldP spid="426208" grpId="0" animBg="1" autoUpdateAnimBg="0"/>
      <p:bldP spid="426209" grpId="0" animBg="1" autoUpdateAnimBg="0"/>
      <p:bldP spid="426210" grpId="0" animBg="1" autoUpdateAnimBg="0"/>
      <p:bldP spid="426211" grpId="0" animBg="1" autoUpdateAnimBg="0"/>
      <p:bldP spid="426212" grpId="0" animBg="1" autoUpdateAnimBg="0"/>
      <p:bldP spid="426213" grpId="0" animBg="1" autoUpdateAnimBg="0"/>
      <p:bldP spid="426214" grpId="0" animBg="1" autoUpdateAnimBg="0"/>
      <p:bldP spid="426237" grpId="0" animBg="1" autoUpdateAnimBg="0"/>
      <p:bldP spid="426238" grpId="0" animBg="1" autoUpdateAnimBg="0"/>
      <p:bldP spid="426239" grpId="0" animBg="1" autoUpdateAnimBg="0"/>
      <p:bldP spid="426240" grpId="0" animBg="1" autoUpdateAnimBg="0"/>
      <p:bldP spid="426254" grpId="0" animBg="1" autoUpdateAnimBg="0"/>
      <p:bldP spid="426255" grpId="0" animBg="1" autoUpdateAnimBg="0"/>
      <p:bldP spid="426256" grpId="0" animBg="1" autoUpdateAnimBg="0"/>
      <p:bldP spid="426257" grpId="0" animBg="1" autoUpdateAnimBg="0"/>
      <p:bldP spid="426277" grpId="0" animBg="1" autoUpdateAnimBg="0"/>
      <p:bldP spid="426278" grpId="0" animBg="1" autoUpdateAnimBg="0"/>
      <p:bldP spid="426279" grpId="0" animBg="1" autoUpdateAnimBg="0"/>
      <p:bldP spid="426280" grpId="0" animBg="1" autoUpdateAnimBg="0"/>
      <p:bldP spid="426290" grpId="0" animBg="1" autoUpdateAnimBg="0"/>
      <p:bldP spid="426291" grpId="0" animBg="1" autoUpdateAnimBg="0"/>
      <p:bldP spid="426292" grpId="0" animBg="1" autoUpdateAnimBg="0"/>
      <p:bldP spid="426293" grpId="0" animBg="1" autoUpdateAnimBg="0"/>
      <p:bldP spid="426325" grpId="0" animBg="1" autoUpdateAnimBg="0"/>
      <p:bldP spid="426326" grpId="0" animBg="1" autoUpdateAnimBg="0"/>
      <p:bldP spid="426327" grpId="0" animBg="1" autoUpdateAnimBg="0"/>
      <p:bldP spid="426328" grpId="0" animBg="1" autoUpdateAnimBg="0"/>
      <p:bldP spid="426329" grpId="0" animBg="1" autoUpdateAnimBg="0"/>
      <p:bldP spid="426330" grpId="0" animBg="1" autoUpdateAnimBg="0"/>
      <p:bldP spid="426331" grpId="0" animBg="1" autoUpdateAnimBg="0"/>
      <p:bldP spid="426332" grpId="0" animBg="1" autoUpdateAnimBg="0"/>
      <p:bldP spid="426333" grpId="0" animBg="1" autoUpdateAnimBg="0"/>
      <p:bldP spid="426334" grpId="0" animBg="1" autoUpdateAnimBg="0"/>
      <p:bldP spid="426335" grpId="0" animBg="1" autoUpdateAnimBg="0"/>
      <p:bldP spid="426336" grpId="0" animBg="1" autoUpdateAnimBg="0"/>
      <p:bldP spid="426337" grpId="0" animBg="1" autoUpdateAnimBg="0"/>
      <p:bldP spid="426338" grpId="0" animBg="1" autoUpdateAnimBg="0"/>
      <p:bldP spid="426339" grpId="0" animBg="1" autoUpdateAnimBg="0"/>
      <p:bldP spid="426340" grpId="0" animBg="1" autoUpdateAnimBg="0"/>
      <p:bldP spid="426341" grpId="0" animBg="1" autoUpdateAnimBg="0"/>
      <p:bldP spid="426342" grpId="0" animBg="1" autoUpdateAnimBg="0"/>
      <p:bldP spid="426343" grpId="0" animBg="1" autoUpdateAnimBg="0"/>
      <p:bldP spid="426344" grpId="0" animBg="1" autoUpdateAnimBg="0"/>
      <p:bldP spid="426345" grpId="0" animBg="1" autoUpdateAnimBg="0"/>
      <p:bldP spid="426346" grpId="0" animBg="1" autoUpdateAnimBg="0"/>
      <p:bldP spid="426347" grpId="0" animBg="1" autoUpdateAnimBg="0"/>
      <p:bldP spid="42634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Analyzing merge sort</a:t>
            </a:r>
          </a:p>
        </p:txBody>
      </p:sp>
      <p:sp>
        <p:nvSpPr>
          <p:cNvPr id="23555" name="Rectangle 3"/>
          <p:cNvSpPr>
            <a:spLocks noChangeArrowheads="1"/>
          </p:cNvSpPr>
          <p:nvPr/>
        </p:nvSpPr>
        <p:spPr bwMode="auto">
          <a:xfrm>
            <a:off x="3052763" y="1912938"/>
            <a:ext cx="396081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3084513" algn="l"/>
              </a:tabLst>
              <a:defRPr sz="2400">
                <a:solidFill>
                  <a:schemeClr val="tx1"/>
                </a:solidFill>
                <a:latin typeface="Times New Roman" pitchFamily="18" charset="0"/>
              </a:defRPr>
            </a:lvl1pPr>
            <a:lvl2pPr algn="l">
              <a:tabLst>
                <a:tab pos="3084513" algn="l"/>
              </a:tabLst>
              <a:defRPr sz="2400">
                <a:solidFill>
                  <a:schemeClr val="tx1"/>
                </a:solidFill>
                <a:latin typeface="Times New Roman" pitchFamily="18" charset="0"/>
              </a:defRPr>
            </a:lvl2pPr>
            <a:lvl3pPr algn="l">
              <a:tabLst>
                <a:tab pos="3084513" algn="l"/>
              </a:tabLst>
              <a:defRPr sz="2400">
                <a:solidFill>
                  <a:schemeClr val="tx1"/>
                </a:solidFill>
                <a:latin typeface="Times New Roman" pitchFamily="18" charset="0"/>
              </a:defRPr>
            </a:lvl3pPr>
            <a:lvl4pPr algn="l">
              <a:tabLst>
                <a:tab pos="3084513" algn="l"/>
              </a:tabLst>
              <a:defRPr sz="2400">
                <a:solidFill>
                  <a:schemeClr val="tx1"/>
                </a:solidFill>
                <a:latin typeface="Times New Roman" pitchFamily="18" charset="0"/>
              </a:defRPr>
            </a:lvl4pPr>
            <a:lvl5pPr algn="l">
              <a:tabLst>
                <a:tab pos="3084513" algn="l"/>
              </a:tabLst>
              <a:defRPr sz="2400">
                <a:solidFill>
                  <a:schemeClr val="tx1"/>
                </a:solidFill>
                <a:latin typeface="Times New Roman" pitchFamily="18" charset="0"/>
              </a:defRPr>
            </a:lvl5pPr>
            <a:lvl6pPr fontAlgn="base">
              <a:spcBef>
                <a:spcPct val="0"/>
              </a:spcBef>
              <a:spcAft>
                <a:spcPct val="0"/>
              </a:spcAft>
              <a:tabLst>
                <a:tab pos="3084513" algn="l"/>
              </a:tabLst>
              <a:defRPr sz="2400">
                <a:solidFill>
                  <a:schemeClr val="tx1"/>
                </a:solidFill>
                <a:latin typeface="Times New Roman" pitchFamily="18" charset="0"/>
              </a:defRPr>
            </a:lvl6pPr>
            <a:lvl7pPr fontAlgn="base">
              <a:spcBef>
                <a:spcPct val="0"/>
              </a:spcBef>
              <a:spcAft>
                <a:spcPct val="0"/>
              </a:spcAft>
              <a:tabLst>
                <a:tab pos="3084513" algn="l"/>
              </a:tabLst>
              <a:defRPr sz="2400">
                <a:solidFill>
                  <a:schemeClr val="tx1"/>
                </a:solidFill>
                <a:latin typeface="Times New Roman" pitchFamily="18" charset="0"/>
              </a:defRPr>
            </a:lvl7pPr>
            <a:lvl8pPr fontAlgn="base">
              <a:spcBef>
                <a:spcPct val="0"/>
              </a:spcBef>
              <a:spcAft>
                <a:spcPct val="0"/>
              </a:spcAft>
              <a:tabLst>
                <a:tab pos="3084513" algn="l"/>
              </a:tabLst>
              <a:defRPr sz="2400">
                <a:solidFill>
                  <a:schemeClr val="tx1"/>
                </a:solidFill>
                <a:latin typeface="Times New Roman" pitchFamily="18" charset="0"/>
              </a:defRPr>
            </a:lvl8pPr>
            <a:lvl9pPr fontAlgn="base">
              <a:spcBef>
                <a:spcPct val="0"/>
              </a:spcBef>
              <a:spcAft>
                <a:spcPct val="0"/>
              </a:spcAft>
              <a:tabLst>
                <a:tab pos="3084513" algn="l"/>
              </a:tabLst>
              <a:defRPr sz="2400">
                <a:solidFill>
                  <a:schemeClr val="tx1"/>
                </a:solidFill>
                <a:latin typeface="Times New Roman" pitchFamily="18" charset="0"/>
              </a:defRPr>
            </a:lvl9pPr>
          </a:lstStyle>
          <a:p>
            <a:r>
              <a:rPr lang="en-US" altLang="en-US" sz="3200" b="1">
                <a:solidFill>
                  <a:srgbClr val="000000"/>
                </a:solidFill>
              </a:rPr>
              <a:t>M</a:t>
            </a:r>
            <a:r>
              <a:rPr lang="en-US" altLang="en-US" b="1">
                <a:solidFill>
                  <a:srgbClr val="000000"/>
                </a:solidFill>
              </a:rPr>
              <a:t>ERGE</a:t>
            </a:r>
            <a:r>
              <a:rPr lang="en-US" altLang="en-US" sz="3200" b="1">
                <a:solidFill>
                  <a:srgbClr val="000000"/>
                </a:solidFill>
              </a:rPr>
              <a:t>-S</a:t>
            </a:r>
            <a:r>
              <a:rPr lang="en-US" altLang="en-US" b="1">
                <a:solidFill>
                  <a:srgbClr val="000000"/>
                </a:solidFill>
              </a:rPr>
              <a:t>ORT</a:t>
            </a:r>
            <a:r>
              <a:rPr lang="en-US" altLang="en-US">
                <a:solidFill>
                  <a:srgbClr val="000000"/>
                </a:solidFill>
              </a:rPr>
              <a:t> </a:t>
            </a:r>
            <a:r>
              <a:rPr lang="en-US" altLang="en-US" sz="3200" i="1">
                <a:solidFill>
                  <a:srgbClr val="009999"/>
                </a:solidFill>
                <a:ea typeface="Arial Unicode MS" pitchFamily="34" charset="-128"/>
                <a:cs typeface="Arial Unicode MS" pitchFamily="34" charset="-128"/>
              </a:rPr>
              <a:t>A</a:t>
            </a:r>
            <a:r>
              <a:rPr lang="en-US" altLang="en-US" sz="3200">
                <a:solidFill>
                  <a:srgbClr val="009999"/>
                </a:solidFill>
                <a:ea typeface="Arial Unicode MS" pitchFamily="34" charset="-128"/>
                <a:cs typeface="Arial Unicode MS" pitchFamily="34" charset="-128"/>
              </a:rPr>
              <a:t>[1 . . </a:t>
            </a:r>
            <a:r>
              <a:rPr lang="en-US" altLang="en-US" sz="3200" i="1">
                <a:solidFill>
                  <a:srgbClr val="009999"/>
                </a:solidFill>
                <a:ea typeface="Arial Unicode MS" pitchFamily="34" charset="-128"/>
                <a:cs typeface="Arial Unicode MS" pitchFamily="34" charset="-128"/>
              </a:rPr>
              <a:t>n</a:t>
            </a:r>
            <a:r>
              <a:rPr lang="en-US" altLang="en-US" sz="3200">
                <a:solidFill>
                  <a:srgbClr val="009999"/>
                </a:solidFill>
                <a:ea typeface="Arial Unicode MS" pitchFamily="34" charset="-128"/>
                <a:cs typeface="Arial Unicode MS" pitchFamily="34" charset="-128"/>
              </a:rPr>
              <a:t>]</a:t>
            </a:r>
          </a:p>
        </p:txBody>
      </p:sp>
      <p:sp>
        <p:nvSpPr>
          <p:cNvPr id="23556" name="Text Box 4"/>
          <p:cNvSpPr txBox="1">
            <a:spLocks noChangeArrowheads="1"/>
          </p:cNvSpPr>
          <p:nvPr/>
        </p:nvSpPr>
        <p:spPr bwMode="auto">
          <a:xfrm>
            <a:off x="3189288" y="2484438"/>
            <a:ext cx="5654675"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9144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nSpc>
                <a:spcPct val="85000"/>
              </a:lnSpc>
              <a:spcBef>
                <a:spcPct val="20000"/>
              </a:spcBef>
              <a:buClr>
                <a:srgbClr val="CC0000"/>
              </a:buClr>
              <a:buFontTx/>
              <a:buAutoNum type="arabicPeriod"/>
            </a:pPr>
            <a:r>
              <a:rPr lang="en-US" altLang="en-US" sz="3200">
                <a:solidFill>
                  <a:srgbClr val="000000"/>
                </a:solidFill>
              </a:rPr>
              <a:t>If </a:t>
            </a:r>
            <a:r>
              <a:rPr lang="en-US" altLang="en-US" sz="3200" i="1">
                <a:solidFill>
                  <a:srgbClr val="009999"/>
                </a:solidFill>
              </a:rPr>
              <a:t>n</a:t>
            </a:r>
            <a:r>
              <a:rPr lang="en-US" altLang="en-US" sz="3200">
                <a:solidFill>
                  <a:srgbClr val="009999"/>
                </a:solidFill>
              </a:rPr>
              <a:t> = 1</a:t>
            </a:r>
            <a:r>
              <a:rPr lang="en-US" altLang="en-US" sz="3200">
                <a:solidFill>
                  <a:srgbClr val="000000"/>
                </a:solidFill>
              </a:rPr>
              <a:t>, done.</a:t>
            </a:r>
          </a:p>
          <a:p>
            <a:pPr>
              <a:lnSpc>
                <a:spcPct val="85000"/>
              </a:lnSpc>
              <a:spcBef>
                <a:spcPct val="20000"/>
              </a:spcBef>
              <a:buClr>
                <a:srgbClr val="CC0000"/>
              </a:buClr>
              <a:buFontTx/>
              <a:buAutoNum type="arabicPeriod"/>
            </a:pPr>
            <a:r>
              <a:rPr lang="en-US" altLang="en-US" sz="3200">
                <a:solidFill>
                  <a:srgbClr val="000000"/>
                </a:solidFill>
              </a:rPr>
              <a:t>Recursively sort </a:t>
            </a:r>
            <a:r>
              <a:rPr lang="en-US" altLang="en-US" sz="3200" i="1">
                <a:solidFill>
                  <a:srgbClr val="009999"/>
                </a:solidFill>
              </a:rPr>
              <a:t>A</a:t>
            </a:r>
            <a:r>
              <a:rPr lang="en-US" altLang="en-US" sz="3200">
                <a:solidFill>
                  <a:srgbClr val="009999"/>
                </a:solidFill>
              </a:rPr>
              <a:t>[ 1 . . </a:t>
            </a:r>
            <a:r>
              <a:rPr lang="en-US" altLang="en-US">
                <a:solidFill>
                  <a:srgbClr val="009999"/>
                </a:solidFill>
                <a:sym typeface="Symbol" pitchFamily="18" charset="2"/>
              </a:rPr>
              <a:t></a:t>
            </a:r>
            <a:r>
              <a:rPr lang="en-US" altLang="en-US" sz="3200" i="1">
                <a:solidFill>
                  <a:srgbClr val="009999"/>
                </a:solidFill>
                <a:sym typeface="Symbol" pitchFamily="18" charset="2"/>
              </a:rPr>
              <a:t>n</a:t>
            </a:r>
            <a:r>
              <a:rPr lang="en-US" altLang="en-US" sz="3200">
                <a:solidFill>
                  <a:srgbClr val="009999"/>
                </a:solidFill>
                <a:sym typeface="Symbol" pitchFamily="18" charset="2"/>
              </a:rPr>
              <a:t>/2</a:t>
            </a:r>
            <a:r>
              <a:rPr lang="en-US" altLang="en-US">
                <a:solidFill>
                  <a:srgbClr val="009999"/>
                </a:solidFill>
                <a:sym typeface="Symbol" pitchFamily="18" charset="2"/>
              </a:rPr>
              <a:t></a:t>
            </a:r>
            <a:r>
              <a:rPr lang="en-US" altLang="en-US" sz="3200">
                <a:solidFill>
                  <a:srgbClr val="009999"/>
                </a:solidFill>
                <a:sym typeface="Symbol" pitchFamily="18" charset="2"/>
              </a:rPr>
              <a:t> ]</a:t>
            </a:r>
            <a:r>
              <a:rPr lang="en-US" altLang="en-US" sz="3200">
                <a:solidFill>
                  <a:srgbClr val="000000"/>
                </a:solidFill>
                <a:sym typeface="Symbol" pitchFamily="18" charset="2"/>
              </a:rPr>
              <a:t> and </a:t>
            </a:r>
            <a:r>
              <a:rPr lang="en-US" altLang="en-US" sz="3200" i="1">
                <a:solidFill>
                  <a:srgbClr val="009999"/>
                </a:solidFill>
                <a:sym typeface="Symbol" pitchFamily="18" charset="2"/>
              </a:rPr>
              <a:t>A</a:t>
            </a:r>
            <a:r>
              <a:rPr lang="en-US" altLang="en-US" sz="3200">
                <a:solidFill>
                  <a:srgbClr val="009999"/>
                </a:solidFill>
                <a:sym typeface="Symbol" pitchFamily="18" charset="2"/>
              </a:rPr>
              <a:t>[ </a:t>
            </a:r>
            <a:r>
              <a:rPr lang="en-US" altLang="en-US">
                <a:solidFill>
                  <a:srgbClr val="009999"/>
                </a:solidFill>
                <a:sym typeface="Symbol" pitchFamily="18" charset="2"/>
              </a:rPr>
              <a:t></a:t>
            </a:r>
            <a:r>
              <a:rPr lang="en-US" altLang="en-US" sz="3200" i="1">
                <a:solidFill>
                  <a:srgbClr val="009999"/>
                </a:solidFill>
                <a:sym typeface="Symbol" pitchFamily="18" charset="2"/>
              </a:rPr>
              <a:t>n</a:t>
            </a:r>
            <a:r>
              <a:rPr lang="en-US" altLang="en-US" sz="3200">
                <a:solidFill>
                  <a:srgbClr val="009999"/>
                </a:solidFill>
                <a:sym typeface="Symbol" pitchFamily="18" charset="2"/>
              </a:rPr>
              <a:t>/2</a:t>
            </a:r>
            <a:r>
              <a:rPr lang="en-US" altLang="en-US">
                <a:solidFill>
                  <a:srgbClr val="009999"/>
                </a:solidFill>
                <a:sym typeface="Symbol" pitchFamily="18" charset="2"/>
              </a:rPr>
              <a:t></a:t>
            </a:r>
            <a:r>
              <a:rPr lang="en-US" altLang="en-US" sz="3200">
                <a:solidFill>
                  <a:srgbClr val="009999"/>
                </a:solidFill>
                <a:sym typeface="Symbol" pitchFamily="18" charset="2"/>
              </a:rPr>
              <a:t>+1 . . </a:t>
            </a:r>
            <a:r>
              <a:rPr lang="en-US" altLang="en-US" sz="3200" i="1">
                <a:solidFill>
                  <a:srgbClr val="009999"/>
                </a:solidFill>
                <a:sym typeface="Symbol" pitchFamily="18" charset="2"/>
              </a:rPr>
              <a:t>n </a:t>
            </a:r>
            <a:r>
              <a:rPr lang="en-US" altLang="en-US" sz="3200">
                <a:solidFill>
                  <a:srgbClr val="009999"/>
                </a:solidFill>
                <a:sym typeface="Symbol" pitchFamily="18" charset="2"/>
              </a:rPr>
              <a:t>] </a:t>
            </a:r>
            <a:r>
              <a:rPr lang="en-US" altLang="en-US" sz="3200">
                <a:solidFill>
                  <a:srgbClr val="000000"/>
                </a:solidFill>
                <a:sym typeface="Symbol" pitchFamily="18" charset="2"/>
              </a:rPr>
              <a:t>.</a:t>
            </a:r>
          </a:p>
          <a:p>
            <a:pPr>
              <a:lnSpc>
                <a:spcPct val="85000"/>
              </a:lnSpc>
              <a:spcBef>
                <a:spcPct val="20000"/>
              </a:spcBef>
              <a:buClr>
                <a:srgbClr val="CC0000"/>
              </a:buClr>
              <a:buFontTx/>
              <a:buAutoNum type="arabicPeriod"/>
            </a:pPr>
            <a:r>
              <a:rPr lang="en-US" altLang="en-US" sz="3200" b="1" i="1">
                <a:solidFill>
                  <a:srgbClr val="CC0000"/>
                </a:solidFill>
                <a:sym typeface="Symbol" pitchFamily="18" charset="2"/>
              </a:rPr>
              <a:t>“Merge”</a:t>
            </a:r>
            <a:r>
              <a:rPr lang="en-US" altLang="en-US" sz="3200">
                <a:solidFill>
                  <a:srgbClr val="000000"/>
                </a:solidFill>
                <a:sym typeface="Symbol" pitchFamily="18" charset="2"/>
              </a:rPr>
              <a:t> the </a:t>
            </a:r>
            <a:r>
              <a:rPr lang="en-US" altLang="en-US" sz="3200">
                <a:solidFill>
                  <a:srgbClr val="009999"/>
                </a:solidFill>
                <a:sym typeface="Symbol" pitchFamily="18" charset="2"/>
              </a:rPr>
              <a:t>2</a:t>
            </a:r>
            <a:r>
              <a:rPr lang="en-US" altLang="en-US" sz="3200">
                <a:solidFill>
                  <a:srgbClr val="000000"/>
                </a:solidFill>
                <a:sym typeface="Symbol" pitchFamily="18" charset="2"/>
              </a:rPr>
              <a:t> sorted lists</a:t>
            </a:r>
          </a:p>
        </p:txBody>
      </p:sp>
      <p:sp>
        <p:nvSpPr>
          <p:cNvPr id="23557" name="Text Box 5"/>
          <p:cNvSpPr txBox="1">
            <a:spLocks noChangeArrowheads="1"/>
          </p:cNvSpPr>
          <p:nvPr/>
        </p:nvSpPr>
        <p:spPr bwMode="auto">
          <a:xfrm>
            <a:off x="1528763" y="1905000"/>
            <a:ext cx="1447800"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i="1" dirty="0">
                <a:solidFill>
                  <a:srgbClr val="009999"/>
                </a:solidFill>
                <a:latin typeface="Times New Roman" pitchFamily="18" charset="0"/>
              </a:rPr>
              <a:t>T</a:t>
            </a:r>
            <a:r>
              <a:rPr lang="en-US" altLang="en-US" sz="3200" dirty="0">
                <a:solidFill>
                  <a:srgbClr val="009999"/>
                </a:solidFill>
                <a:latin typeface="Times New Roman" pitchFamily="18" charset="0"/>
              </a:rPr>
              <a:t>(</a:t>
            </a:r>
            <a:r>
              <a:rPr lang="en-US" altLang="en-US" sz="3200" i="1" dirty="0">
                <a:solidFill>
                  <a:srgbClr val="009999"/>
                </a:solidFill>
                <a:latin typeface="Times New Roman" pitchFamily="18" charset="0"/>
              </a:rPr>
              <a:t>n</a:t>
            </a:r>
            <a:r>
              <a:rPr lang="en-US" altLang="en-US" sz="3200" dirty="0">
                <a:solidFill>
                  <a:srgbClr val="009999"/>
                </a:solidFill>
                <a:latin typeface="Times New Roman" pitchFamily="18" charset="0"/>
              </a:rPr>
              <a:t>)</a:t>
            </a:r>
          </a:p>
          <a:p>
            <a:r>
              <a:rPr lang="en-US" altLang="en-US" sz="3200" dirty="0">
                <a:solidFill>
                  <a:srgbClr val="009999"/>
                </a:solidFill>
                <a:latin typeface="Symbol" pitchFamily="18" charset="2"/>
              </a:rPr>
              <a:t>Q</a:t>
            </a:r>
            <a:r>
              <a:rPr lang="en-US" altLang="en-US" sz="3200" dirty="0">
                <a:solidFill>
                  <a:srgbClr val="009999"/>
                </a:solidFill>
                <a:latin typeface="Times New Roman" pitchFamily="18" charset="0"/>
              </a:rPr>
              <a:t>(1)</a:t>
            </a:r>
          </a:p>
          <a:p>
            <a:r>
              <a:rPr lang="en-US" altLang="en-US" sz="3200" dirty="0">
                <a:solidFill>
                  <a:srgbClr val="009999"/>
                </a:solidFill>
                <a:latin typeface="Times New Roman" pitchFamily="18" charset="0"/>
              </a:rPr>
              <a:t>2</a:t>
            </a:r>
            <a:r>
              <a:rPr lang="en-US" altLang="en-US" sz="3200" i="1" dirty="0">
                <a:solidFill>
                  <a:srgbClr val="009999"/>
                </a:solidFill>
                <a:latin typeface="Times New Roman" pitchFamily="18" charset="0"/>
              </a:rPr>
              <a:t>T</a:t>
            </a:r>
            <a:r>
              <a:rPr lang="en-US" altLang="en-US" sz="3200" dirty="0">
                <a:solidFill>
                  <a:srgbClr val="009999"/>
                </a:solidFill>
                <a:latin typeface="Times New Roman" pitchFamily="18" charset="0"/>
              </a:rPr>
              <a:t>(</a:t>
            </a:r>
            <a:r>
              <a:rPr lang="en-US" altLang="en-US" sz="3200" i="1" dirty="0">
                <a:solidFill>
                  <a:srgbClr val="009999"/>
                </a:solidFill>
                <a:latin typeface="Times New Roman" pitchFamily="18" charset="0"/>
              </a:rPr>
              <a:t>n</a:t>
            </a:r>
            <a:r>
              <a:rPr lang="en-US" altLang="en-US" sz="3200" dirty="0">
                <a:solidFill>
                  <a:srgbClr val="009999"/>
                </a:solidFill>
                <a:latin typeface="Times New Roman" pitchFamily="18" charset="0"/>
              </a:rPr>
              <a:t>/2)</a:t>
            </a:r>
            <a:endParaRPr lang="en-US" altLang="en-US" sz="3200" dirty="0">
              <a:solidFill>
                <a:srgbClr val="009999"/>
              </a:solidFill>
              <a:latin typeface="Times New Roman" pitchFamily="18" charset="0"/>
              <a:cs typeface="Times New Roman" pitchFamily="18" charset="0"/>
            </a:endParaRPr>
          </a:p>
          <a:p>
            <a:pPr>
              <a:lnSpc>
                <a:spcPct val="200000"/>
              </a:lnSpc>
            </a:pPr>
            <a:r>
              <a:rPr lang="en-US" altLang="en-US" sz="3200" dirty="0">
                <a:solidFill>
                  <a:srgbClr val="009999"/>
                </a:solidFill>
                <a:latin typeface="Symbol" pitchFamily="18" charset="2"/>
                <a:cs typeface="Times New Roman" pitchFamily="18" charset="0"/>
              </a:rPr>
              <a:t>O</a:t>
            </a:r>
            <a:r>
              <a:rPr lang="en-US" altLang="en-US" sz="3200" dirty="0">
                <a:solidFill>
                  <a:srgbClr val="009999"/>
                </a:solidFill>
                <a:latin typeface="Times New Roman" pitchFamily="18" charset="0"/>
                <a:cs typeface="Times New Roman" pitchFamily="18" charset="0"/>
              </a:rPr>
              <a:t>(</a:t>
            </a:r>
            <a:r>
              <a:rPr lang="en-US" altLang="en-US" sz="3200" i="1" dirty="0">
                <a:solidFill>
                  <a:srgbClr val="009999"/>
                </a:solidFill>
                <a:latin typeface="Times New Roman" pitchFamily="18" charset="0"/>
                <a:cs typeface="Times New Roman" pitchFamily="18" charset="0"/>
              </a:rPr>
              <a:t>n</a:t>
            </a:r>
            <a:r>
              <a:rPr lang="en-US" altLang="en-US" sz="3200" dirty="0">
                <a:solidFill>
                  <a:srgbClr val="009999"/>
                </a:solidFill>
                <a:latin typeface="Times New Roman" pitchFamily="18" charset="0"/>
                <a:cs typeface="Times New Roman" pitchFamily="18" charset="0"/>
              </a:rPr>
              <a:t>)</a:t>
            </a:r>
            <a:r>
              <a:rPr lang="en-US" altLang="en-US" sz="3200" dirty="0">
                <a:solidFill>
                  <a:srgbClr val="009999"/>
                </a:solidFill>
                <a:latin typeface="Times New Roman" pitchFamily="18" charset="0"/>
              </a:rPr>
              <a:t>  </a:t>
            </a:r>
          </a:p>
        </p:txBody>
      </p:sp>
      <p:sp>
        <p:nvSpPr>
          <p:cNvPr id="23558" name="Line 6"/>
          <p:cNvSpPr>
            <a:spLocks noChangeShapeType="1"/>
          </p:cNvSpPr>
          <p:nvPr/>
        </p:nvSpPr>
        <p:spPr bwMode="auto">
          <a:xfrm>
            <a:off x="2976563" y="2038350"/>
            <a:ext cx="1587" cy="2236788"/>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3572" name="Text Box 20"/>
          <p:cNvSpPr txBox="1">
            <a:spLocks noChangeArrowheads="1"/>
          </p:cNvSpPr>
          <p:nvPr/>
        </p:nvSpPr>
        <p:spPr bwMode="auto">
          <a:xfrm>
            <a:off x="690563" y="4579938"/>
            <a:ext cx="76200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i="1">
                <a:solidFill>
                  <a:srgbClr val="CC0000"/>
                </a:solidFill>
                <a:latin typeface="Times New Roman" pitchFamily="18" charset="0"/>
              </a:rPr>
              <a:t>Sloppiness: </a:t>
            </a:r>
            <a:r>
              <a:rPr lang="en-US" altLang="en-US" sz="3200">
                <a:solidFill>
                  <a:srgbClr val="000000"/>
                </a:solidFill>
                <a:latin typeface="Times New Roman" pitchFamily="18" charset="0"/>
              </a:rPr>
              <a:t>Should be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 </a:t>
            </a:r>
            <a:r>
              <a:rPr lang="en-US" altLang="en-US" sz="2400">
                <a:solidFill>
                  <a:srgbClr val="009999"/>
                </a:solidFill>
                <a:latin typeface="Times New Roman" pitchFamily="18" charset="0"/>
                <a:sym typeface="Symbol" pitchFamily="18" charset="2"/>
              </a:rPr>
              <a:t></a:t>
            </a:r>
            <a:r>
              <a:rPr lang="en-US" altLang="en-US" sz="3200" i="1">
                <a:solidFill>
                  <a:srgbClr val="009999"/>
                </a:solidFill>
                <a:latin typeface="Times New Roman" pitchFamily="18" charset="0"/>
                <a:sym typeface="Symbol" pitchFamily="18" charset="2"/>
              </a:rPr>
              <a:t>n</a:t>
            </a:r>
            <a:r>
              <a:rPr lang="en-US" altLang="en-US" sz="3200">
                <a:solidFill>
                  <a:srgbClr val="009999"/>
                </a:solidFill>
                <a:latin typeface="Times New Roman" pitchFamily="18" charset="0"/>
                <a:sym typeface="Symbol" pitchFamily="18" charset="2"/>
              </a:rPr>
              <a:t>/2</a:t>
            </a:r>
            <a:r>
              <a:rPr lang="en-US" altLang="en-US" sz="2400">
                <a:solidFill>
                  <a:srgbClr val="009999"/>
                </a:solidFill>
                <a:latin typeface="Times New Roman" pitchFamily="18" charset="0"/>
                <a:sym typeface="Symbol" pitchFamily="18" charset="2"/>
              </a:rPr>
              <a:t> </a:t>
            </a:r>
            <a:r>
              <a:rPr lang="en-US" altLang="en-US" sz="3200">
                <a:solidFill>
                  <a:srgbClr val="009999"/>
                </a:solidFill>
                <a:latin typeface="Times New Roman" pitchFamily="18" charset="0"/>
                <a:sym typeface="Symbol" pitchFamily="18" charset="2"/>
              </a:rPr>
              <a:t>) + </a:t>
            </a:r>
            <a:r>
              <a:rPr lang="en-US" altLang="en-US" sz="3200" i="1">
                <a:solidFill>
                  <a:srgbClr val="009999"/>
                </a:solidFill>
                <a:latin typeface="Times New Roman" pitchFamily="18" charset="0"/>
                <a:sym typeface="Symbol" pitchFamily="18" charset="2"/>
              </a:rPr>
              <a:t>T</a:t>
            </a:r>
            <a:r>
              <a:rPr lang="en-US" altLang="en-US" sz="3200">
                <a:solidFill>
                  <a:srgbClr val="009999"/>
                </a:solidFill>
                <a:latin typeface="Times New Roman" pitchFamily="18" charset="0"/>
                <a:sym typeface="Symbol" pitchFamily="18" charset="2"/>
              </a:rPr>
              <a:t>( </a:t>
            </a:r>
            <a:r>
              <a:rPr lang="en-US" altLang="en-US" sz="2400">
                <a:solidFill>
                  <a:srgbClr val="009999"/>
                </a:solidFill>
                <a:latin typeface="Times New Roman" pitchFamily="18" charset="0"/>
                <a:sym typeface="Symbol" pitchFamily="18" charset="2"/>
              </a:rPr>
              <a:t></a:t>
            </a:r>
            <a:r>
              <a:rPr lang="en-US" altLang="en-US" sz="3200" i="1">
                <a:solidFill>
                  <a:srgbClr val="009999"/>
                </a:solidFill>
                <a:latin typeface="Times New Roman" pitchFamily="18" charset="0"/>
                <a:sym typeface="Symbol" pitchFamily="18" charset="2"/>
              </a:rPr>
              <a:t>n</a:t>
            </a:r>
            <a:r>
              <a:rPr lang="en-US" altLang="en-US" sz="3200">
                <a:solidFill>
                  <a:srgbClr val="009999"/>
                </a:solidFill>
                <a:latin typeface="Times New Roman" pitchFamily="18" charset="0"/>
                <a:sym typeface="Symbol" pitchFamily="18" charset="2"/>
              </a:rPr>
              <a:t>/2</a:t>
            </a:r>
            <a:r>
              <a:rPr lang="en-US" altLang="en-US" sz="2400">
                <a:solidFill>
                  <a:srgbClr val="009999"/>
                </a:solidFill>
                <a:latin typeface="Times New Roman" pitchFamily="18" charset="0"/>
                <a:sym typeface="Symbol" pitchFamily="18" charset="2"/>
              </a:rPr>
              <a:t></a:t>
            </a:r>
            <a:r>
              <a:rPr lang="en-US" altLang="en-US" sz="3200">
                <a:solidFill>
                  <a:srgbClr val="000000"/>
                </a:solidFill>
                <a:latin typeface="Times New Roman" pitchFamily="18" charset="0"/>
                <a:sym typeface="Symbol" pitchFamily="18" charset="2"/>
              </a:rPr>
              <a:t> </a:t>
            </a:r>
            <a:r>
              <a:rPr lang="en-US" altLang="en-US" sz="3200">
                <a:solidFill>
                  <a:srgbClr val="009999"/>
                </a:solidFill>
                <a:latin typeface="Times New Roman" pitchFamily="18" charset="0"/>
                <a:sym typeface="Symbol" pitchFamily="18" charset="2"/>
              </a:rPr>
              <a:t>) </a:t>
            </a:r>
            <a:r>
              <a:rPr lang="en-US" altLang="en-US" sz="3200">
                <a:solidFill>
                  <a:srgbClr val="000000"/>
                </a:solidFill>
                <a:latin typeface="Times New Roman" pitchFamily="18" charset="0"/>
                <a:sym typeface="Symbol" pitchFamily="18" charset="2"/>
              </a:rPr>
              <a:t>, but it turns out not to matter asymptotically.</a:t>
            </a:r>
          </a:p>
        </p:txBody>
      </p:sp>
      <p:sp>
        <p:nvSpPr>
          <p:cNvPr id="23575" name="Line 23"/>
          <p:cNvSpPr>
            <a:spLocks noChangeShapeType="1"/>
          </p:cNvSpPr>
          <p:nvPr/>
        </p:nvSpPr>
        <p:spPr bwMode="auto">
          <a:xfrm flipV="1">
            <a:off x="1147763" y="3513138"/>
            <a:ext cx="533400" cy="99060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56</a:t>
            </a:fld>
            <a:endParaRPr lang="en-US" altLang="en-US"/>
          </a:p>
        </p:txBody>
      </p:sp>
    </p:spTree>
    <p:extLst>
      <p:ext uri="{BB962C8B-B14F-4D97-AF65-F5344CB8AC3E}">
        <p14:creationId xmlns:p14="http://schemas.microsoft.com/office/powerpoint/2010/main" val="27739239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Recurrence for merge sort</a:t>
            </a:r>
          </a:p>
        </p:txBody>
      </p:sp>
      <p:grpSp>
        <p:nvGrpSpPr>
          <p:cNvPr id="25617" name="Group 17"/>
          <p:cNvGrpSpPr>
            <a:grpSpLocks/>
          </p:cNvGrpSpPr>
          <p:nvPr/>
        </p:nvGrpSpPr>
        <p:grpSpPr bwMode="auto">
          <a:xfrm>
            <a:off x="1714500" y="1600200"/>
            <a:ext cx="5715000" cy="1158875"/>
            <a:chOff x="1104" y="1008"/>
            <a:chExt cx="3600" cy="730"/>
          </a:xfrm>
        </p:grpSpPr>
        <p:sp>
          <p:nvSpPr>
            <p:cNvPr id="25610" name="Rectangle 10"/>
            <p:cNvSpPr>
              <a:spLocks noChangeArrowheads="1"/>
            </p:cNvSpPr>
            <p:nvPr/>
          </p:nvSpPr>
          <p:spPr bwMode="auto">
            <a:xfrm>
              <a:off x="1104" y="1190"/>
              <a:ext cx="76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a:t>
              </a:r>
            </a:p>
          </p:txBody>
        </p:sp>
        <p:grpSp>
          <p:nvGrpSpPr>
            <p:cNvPr id="25611" name="Group 11"/>
            <p:cNvGrpSpPr>
              <a:grpSpLocks/>
            </p:cNvGrpSpPr>
            <p:nvPr/>
          </p:nvGrpSpPr>
          <p:grpSpPr bwMode="auto">
            <a:xfrm>
              <a:off x="2064" y="1008"/>
              <a:ext cx="2640" cy="730"/>
              <a:chOff x="1728" y="3277"/>
              <a:chExt cx="2640" cy="730"/>
            </a:xfrm>
          </p:grpSpPr>
          <p:sp>
            <p:nvSpPr>
              <p:cNvPr id="25612" name="Rectangle 12"/>
              <p:cNvSpPr>
                <a:spLocks noChangeArrowheads="1"/>
              </p:cNvSpPr>
              <p:nvPr/>
            </p:nvSpPr>
            <p:spPr bwMode="auto">
              <a:xfrm>
                <a:off x="1728" y="3277"/>
                <a:ext cx="14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rgbClr val="009999"/>
                    </a:solidFill>
                    <a:latin typeface="Symbol" pitchFamily="18" charset="2"/>
                  </a:rPr>
                  <a:t>Q</a:t>
                </a:r>
                <a:r>
                  <a:rPr lang="en-US" altLang="en-US" sz="3200" dirty="0">
                    <a:solidFill>
                      <a:srgbClr val="009999"/>
                    </a:solidFill>
                    <a:latin typeface="Times New Roman" pitchFamily="18" charset="0"/>
                  </a:rPr>
                  <a:t>(1) </a:t>
                </a:r>
                <a:r>
                  <a:rPr lang="en-US" altLang="en-US" sz="3200" dirty="0">
                    <a:solidFill>
                      <a:srgbClr val="000000"/>
                    </a:solidFill>
                    <a:latin typeface="Times New Roman" pitchFamily="18" charset="0"/>
                  </a:rPr>
                  <a:t>if</a:t>
                </a:r>
                <a:r>
                  <a:rPr lang="en-US" altLang="en-US" sz="3200" dirty="0">
                    <a:solidFill>
                      <a:srgbClr val="009999"/>
                    </a:solidFill>
                    <a:latin typeface="Times New Roman" pitchFamily="18" charset="0"/>
                  </a:rPr>
                  <a:t> </a:t>
                </a:r>
                <a:r>
                  <a:rPr lang="en-US" altLang="en-US" sz="3200" i="1" dirty="0">
                    <a:solidFill>
                      <a:srgbClr val="009999"/>
                    </a:solidFill>
                    <a:latin typeface="Times New Roman" pitchFamily="18" charset="0"/>
                  </a:rPr>
                  <a:t>n</a:t>
                </a:r>
                <a:r>
                  <a:rPr lang="en-US" altLang="en-US" sz="3200" dirty="0">
                    <a:solidFill>
                      <a:srgbClr val="009999"/>
                    </a:solidFill>
                    <a:latin typeface="Times New Roman" pitchFamily="18" charset="0"/>
                  </a:rPr>
                  <a:t> = 1</a:t>
                </a:r>
                <a:r>
                  <a:rPr lang="en-US" altLang="en-US" sz="3200" dirty="0">
                    <a:solidFill>
                      <a:srgbClr val="000000"/>
                    </a:solidFill>
                    <a:latin typeface="Times New Roman" pitchFamily="18" charset="0"/>
                  </a:rPr>
                  <a:t>;</a:t>
                </a:r>
              </a:p>
            </p:txBody>
          </p:sp>
          <p:sp>
            <p:nvSpPr>
              <p:cNvPr id="25613" name="Rectangle 13"/>
              <p:cNvSpPr>
                <a:spLocks noChangeArrowheads="1"/>
              </p:cNvSpPr>
              <p:nvPr/>
            </p:nvSpPr>
            <p:spPr bwMode="auto">
              <a:xfrm>
                <a:off x="1728" y="3642"/>
                <a:ext cx="26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dirty="0">
                    <a:solidFill>
                      <a:srgbClr val="009999"/>
                    </a:solidFill>
                    <a:latin typeface="Times New Roman" pitchFamily="18" charset="0"/>
                  </a:rPr>
                  <a:t>2</a:t>
                </a:r>
                <a:r>
                  <a:rPr lang="en-US" altLang="en-US" sz="3200" i="1" dirty="0">
                    <a:solidFill>
                      <a:srgbClr val="009999"/>
                    </a:solidFill>
                    <a:latin typeface="Times New Roman" pitchFamily="18" charset="0"/>
                  </a:rPr>
                  <a:t>T</a:t>
                </a:r>
                <a:r>
                  <a:rPr lang="en-US" altLang="en-US" sz="3200" dirty="0">
                    <a:solidFill>
                      <a:srgbClr val="009999"/>
                    </a:solidFill>
                    <a:latin typeface="Times New Roman" pitchFamily="18" charset="0"/>
                  </a:rPr>
                  <a:t>(</a:t>
                </a:r>
                <a:r>
                  <a:rPr lang="en-US" altLang="en-US" sz="3200" i="1" dirty="0">
                    <a:solidFill>
                      <a:srgbClr val="009999"/>
                    </a:solidFill>
                    <a:latin typeface="Times New Roman" pitchFamily="18" charset="0"/>
                  </a:rPr>
                  <a:t>n</a:t>
                </a:r>
                <a:r>
                  <a:rPr lang="en-US" altLang="en-US" sz="3200" dirty="0">
                    <a:solidFill>
                      <a:srgbClr val="009999"/>
                    </a:solidFill>
                    <a:latin typeface="Times New Roman" pitchFamily="18" charset="0"/>
                  </a:rPr>
                  <a:t>/2)</a:t>
                </a:r>
                <a:r>
                  <a:rPr lang="en-US" altLang="en-US" sz="3200" dirty="0">
                    <a:solidFill>
                      <a:srgbClr val="009999"/>
                    </a:solidFill>
                    <a:latin typeface="Times New Roman" pitchFamily="18" charset="0"/>
                    <a:cs typeface="Times New Roman" pitchFamily="18" charset="0"/>
                  </a:rPr>
                  <a:t> + </a:t>
                </a:r>
                <a:r>
                  <a:rPr lang="en-US" altLang="en-US" sz="3200" dirty="0">
                    <a:solidFill>
                      <a:srgbClr val="009999"/>
                    </a:solidFill>
                    <a:latin typeface="Symbol" pitchFamily="18" charset="2"/>
                    <a:cs typeface="Times New Roman" pitchFamily="18" charset="0"/>
                  </a:rPr>
                  <a:t>O</a:t>
                </a:r>
                <a:r>
                  <a:rPr lang="en-US" altLang="en-US" sz="3200" dirty="0">
                    <a:solidFill>
                      <a:srgbClr val="009999"/>
                    </a:solidFill>
                    <a:latin typeface="Times New Roman" pitchFamily="18" charset="0"/>
                    <a:cs typeface="Times New Roman" pitchFamily="18" charset="0"/>
                  </a:rPr>
                  <a:t>(</a:t>
                </a:r>
                <a:r>
                  <a:rPr lang="en-US" altLang="en-US" sz="3200" i="1" dirty="0">
                    <a:solidFill>
                      <a:srgbClr val="009999"/>
                    </a:solidFill>
                    <a:latin typeface="Times New Roman" pitchFamily="18" charset="0"/>
                    <a:cs typeface="Times New Roman" pitchFamily="18" charset="0"/>
                  </a:rPr>
                  <a:t>n</a:t>
                </a:r>
                <a:r>
                  <a:rPr lang="en-US" altLang="en-US" sz="3200" dirty="0">
                    <a:solidFill>
                      <a:srgbClr val="009999"/>
                    </a:solidFill>
                    <a:latin typeface="Times New Roman" pitchFamily="18" charset="0"/>
                    <a:cs typeface="Times New Roman" pitchFamily="18" charset="0"/>
                  </a:rPr>
                  <a:t>) </a:t>
                </a:r>
                <a:r>
                  <a:rPr lang="en-US" altLang="en-US" sz="3200" dirty="0">
                    <a:solidFill>
                      <a:srgbClr val="000000"/>
                    </a:solidFill>
                    <a:latin typeface="Times New Roman" pitchFamily="18" charset="0"/>
                    <a:cs typeface="Times New Roman" pitchFamily="18" charset="0"/>
                  </a:rPr>
                  <a:t>if</a:t>
                </a:r>
                <a:r>
                  <a:rPr lang="en-US" altLang="en-US" sz="3200" dirty="0">
                    <a:solidFill>
                      <a:srgbClr val="009999"/>
                    </a:solidFill>
                    <a:latin typeface="Times New Roman" pitchFamily="18" charset="0"/>
                    <a:cs typeface="Times New Roman" pitchFamily="18" charset="0"/>
                  </a:rPr>
                  <a:t> </a:t>
                </a:r>
                <a:r>
                  <a:rPr lang="en-US" altLang="en-US" sz="3200" i="1" dirty="0">
                    <a:solidFill>
                      <a:srgbClr val="009999"/>
                    </a:solidFill>
                    <a:latin typeface="Times New Roman" pitchFamily="18" charset="0"/>
                    <a:cs typeface="Times New Roman" pitchFamily="18" charset="0"/>
                  </a:rPr>
                  <a:t>n</a:t>
                </a:r>
                <a:r>
                  <a:rPr lang="en-US" altLang="en-US" sz="3200" dirty="0">
                    <a:solidFill>
                      <a:srgbClr val="009999"/>
                    </a:solidFill>
                    <a:latin typeface="Times New Roman" pitchFamily="18" charset="0"/>
                    <a:cs typeface="Times New Roman" pitchFamily="18" charset="0"/>
                  </a:rPr>
                  <a:t> &gt; 1</a:t>
                </a:r>
                <a:r>
                  <a:rPr lang="en-US" altLang="en-US" sz="3200" dirty="0">
                    <a:solidFill>
                      <a:srgbClr val="000000"/>
                    </a:solidFill>
                    <a:latin typeface="Times New Roman" pitchFamily="18" charset="0"/>
                    <a:cs typeface="Times New Roman" pitchFamily="18" charset="0"/>
                  </a:rPr>
                  <a:t>.</a:t>
                </a:r>
              </a:p>
            </p:txBody>
          </p:sp>
        </p:grpSp>
        <p:sp>
          <p:nvSpPr>
            <p:cNvPr id="25614" name="AutoShape 14"/>
            <p:cNvSpPr>
              <a:spLocks/>
            </p:cNvSpPr>
            <p:nvPr/>
          </p:nvSpPr>
          <p:spPr bwMode="auto">
            <a:xfrm>
              <a:off x="1920" y="1091"/>
              <a:ext cx="144" cy="624"/>
            </a:xfrm>
            <a:prstGeom prst="leftBrace">
              <a:avLst>
                <a:gd name="adj1" fmla="val 36111"/>
                <a:gd name="adj2" fmla="val 50000"/>
              </a:avLst>
            </a:prstGeom>
            <a:noFill/>
            <a:ln w="12700">
              <a:solidFill>
                <a:srgbClr val="0099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solidFill>
                  <a:srgbClr val="009999"/>
                </a:solidFill>
                <a:latin typeface="Times New Roman" pitchFamily="18" charset="0"/>
              </a:endParaRPr>
            </a:p>
          </p:txBody>
        </p:sp>
      </p:grpSp>
      <p:sp>
        <p:nvSpPr>
          <p:cNvPr id="25616" name="Text Box 16"/>
          <p:cNvSpPr txBox="1">
            <a:spLocks noChangeArrowheads="1"/>
          </p:cNvSpPr>
          <p:nvPr/>
        </p:nvSpPr>
        <p:spPr bwMode="auto">
          <a:xfrm>
            <a:off x="898525" y="2954338"/>
            <a:ext cx="7331075" cy="2702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85000"/>
              </a:lnSpc>
              <a:spcBef>
                <a:spcPct val="20000"/>
              </a:spcBef>
              <a:buClr>
                <a:srgbClr val="CC0000"/>
              </a:buClr>
              <a:buFontTx/>
              <a:buChar char="•"/>
            </a:pPr>
            <a:r>
              <a:rPr lang="en-US" altLang="en-US" sz="3200" dirty="0">
                <a:solidFill>
                  <a:srgbClr val="000000"/>
                </a:solidFill>
              </a:rPr>
              <a:t>We shall usually omit stating the base case when </a:t>
            </a:r>
            <a:r>
              <a:rPr lang="en-US" altLang="en-US" sz="3200" i="1" dirty="0">
                <a:solidFill>
                  <a:srgbClr val="009999"/>
                </a:solidFill>
              </a:rPr>
              <a:t>T</a:t>
            </a:r>
            <a:r>
              <a:rPr lang="en-US" altLang="en-US" sz="3200" dirty="0">
                <a:solidFill>
                  <a:srgbClr val="009999"/>
                </a:solidFill>
              </a:rPr>
              <a:t>(</a:t>
            </a:r>
            <a:r>
              <a:rPr lang="en-US" altLang="en-US" sz="3200" i="1" dirty="0">
                <a:solidFill>
                  <a:srgbClr val="009999"/>
                </a:solidFill>
              </a:rPr>
              <a:t>n</a:t>
            </a:r>
            <a:r>
              <a:rPr lang="en-US" altLang="en-US" sz="3200" dirty="0">
                <a:solidFill>
                  <a:srgbClr val="009999"/>
                </a:solidFill>
              </a:rPr>
              <a:t>) = </a:t>
            </a:r>
            <a:r>
              <a:rPr lang="en-US" altLang="en-US" sz="3200" dirty="0">
                <a:solidFill>
                  <a:srgbClr val="009999"/>
                </a:solidFill>
                <a:latin typeface="Symbol" pitchFamily="18" charset="2"/>
              </a:rPr>
              <a:t>Q</a:t>
            </a:r>
            <a:r>
              <a:rPr lang="en-US" altLang="en-US" sz="3200" dirty="0">
                <a:solidFill>
                  <a:srgbClr val="009999"/>
                </a:solidFill>
              </a:rPr>
              <a:t>(1)</a:t>
            </a:r>
            <a:r>
              <a:rPr lang="en-US" altLang="en-US" sz="3200" dirty="0">
                <a:solidFill>
                  <a:srgbClr val="000000"/>
                </a:solidFill>
              </a:rPr>
              <a:t> for sufficiently small </a:t>
            </a:r>
            <a:r>
              <a:rPr lang="en-US" altLang="en-US" sz="3200" i="1" dirty="0">
                <a:solidFill>
                  <a:srgbClr val="009999"/>
                </a:solidFill>
              </a:rPr>
              <a:t>n</a:t>
            </a:r>
            <a:r>
              <a:rPr lang="en-US" altLang="en-US" sz="3200" dirty="0">
                <a:solidFill>
                  <a:srgbClr val="000000"/>
                </a:solidFill>
              </a:rPr>
              <a:t>, but only when it has no effect on the asymptotic solution to the recurrence.</a:t>
            </a:r>
          </a:p>
          <a:p>
            <a:pPr>
              <a:lnSpc>
                <a:spcPct val="85000"/>
              </a:lnSpc>
              <a:spcBef>
                <a:spcPct val="20000"/>
              </a:spcBef>
              <a:buClr>
                <a:srgbClr val="CC0000"/>
              </a:buClr>
              <a:buFontTx/>
              <a:buChar char="•"/>
            </a:pPr>
            <a:r>
              <a:rPr lang="en-US" altLang="en-US" sz="3200" dirty="0">
                <a:solidFill>
                  <a:srgbClr val="000000"/>
                </a:solidFill>
              </a:rPr>
              <a:t> Week 2 provides several ways to find a good upper bound on </a:t>
            </a:r>
            <a:r>
              <a:rPr lang="en-US" altLang="en-US" sz="3200" i="1" dirty="0">
                <a:solidFill>
                  <a:srgbClr val="009999"/>
                </a:solidFill>
              </a:rPr>
              <a:t>T</a:t>
            </a:r>
            <a:r>
              <a:rPr lang="en-US" altLang="en-US" sz="3200" dirty="0">
                <a:solidFill>
                  <a:srgbClr val="009999"/>
                </a:solidFill>
              </a:rPr>
              <a:t>(</a:t>
            </a:r>
            <a:r>
              <a:rPr lang="en-US" altLang="en-US" sz="3200" i="1" dirty="0">
                <a:solidFill>
                  <a:srgbClr val="009999"/>
                </a:solidFill>
              </a:rPr>
              <a:t>n</a:t>
            </a:r>
            <a:r>
              <a:rPr lang="en-US" altLang="en-US" sz="3200" dirty="0">
                <a:solidFill>
                  <a:srgbClr val="009999"/>
                </a:solidFill>
              </a:rPr>
              <a:t>)</a:t>
            </a:r>
            <a:r>
              <a:rPr lang="en-US" altLang="en-US" sz="3200" dirty="0">
                <a:solidFill>
                  <a:srgbClr val="000000"/>
                </a:solidFill>
              </a:rPr>
              <a: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57</a:t>
            </a:fld>
            <a:endParaRPr lang="en-US" altLang="en-US"/>
          </a:p>
        </p:txBody>
      </p:sp>
    </p:spTree>
    <p:extLst>
      <p:ext uri="{BB962C8B-B14F-4D97-AF65-F5344CB8AC3E}">
        <p14:creationId xmlns:p14="http://schemas.microsoft.com/office/powerpoint/2010/main" val="2226277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Recursion tree</a:t>
            </a:r>
          </a:p>
        </p:txBody>
      </p:sp>
      <p:sp>
        <p:nvSpPr>
          <p:cNvPr id="26627" name="Text Box 3"/>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58</a:t>
            </a:fld>
            <a:endParaRPr lang="en-US" altLang="en-US"/>
          </a:p>
        </p:txBody>
      </p:sp>
    </p:spTree>
    <p:extLst>
      <p:ext uri="{BB962C8B-B14F-4D97-AF65-F5344CB8AC3E}">
        <p14:creationId xmlns:p14="http://schemas.microsoft.com/office/powerpoint/2010/main" val="370617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Recursion tree</a:t>
            </a:r>
          </a:p>
        </p:txBody>
      </p:sp>
      <p:sp>
        <p:nvSpPr>
          <p:cNvPr id="27651" name="Text Box 3"/>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27652" name="Rectangle 4"/>
          <p:cNvSpPr>
            <a:spLocks noChangeArrowheads="1"/>
          </p:cNvSpPr>
          <p:nvPr/>
        </p:nvSpPr>
        <p:spPr bwMode="auto">
          <a:xfrm>
            <a:off x="4130675" y="2209800"/>
            <a:ext cx="8826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59</a:t>
            </a:fld>
            <a:endParaRPr lang="en-US" altLang="en-US"/>
          </a:p>
        </p:txBody>
      </p:sp>
    </p:spTree>
    <p:extLst>
      <p:ext uri="{BB962C8B-B14F-4D97-AF65-F5344CB8AC3E}">
        <p14:creationId xmlns:p14="http://schemas.microsoft.com/office/powerpoint/2010/main" val="390178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8762" y="95250"/>
            <a:ext cx="8534400" cy="1143000"/>
          </a:xfrm>
        </p:spPr>
        <p:txBody>
          <a:bodyPr/>
          <a:lstStyle/>
          <a:p>
            <a:r>
              <a:rPr lang="en-US" altLang="en-US" sz="4000" dirty="0"/>
              <a:t>Design and Analysis of Algorithms</a:t>
            </a:r>
          </a:p>
        </p:txBody>
      </p:sp>
      <p:sp>
        <p:nvSpPr>
          <p:cNvPr id="9219" name="Text Box 3"/>
          <p:cNvSpPr txBox="1">
            <a:spLocks noChangeArrowheads="1"/>
          </p:cNvSpPr>
          <p:nvPr/>
        </p:nvSpPr>
        <p:spPr bwMode="auto">
          <a:xfrm>
            <a:off x="411162" y="1279814"/>
            <a:ext cx="832167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ltLang="en-US" sz="3200" b="1" i="1" dirty="0">
                <a:solidFill>
                  <a:srgbClr val="CC0000"/>
                </a:solidFill>
              </a:rPr>
              <a:t>Analysis: </a:t>
            </a:r>
            <a:r>
              <a:rPr lang="en-US" altLang="en-US" sz="3200" dirty="0">
                <a:solidFill>
                  <a:srgbClr val="000000"/>
                </a:solidFill>
              </a:rPr>
              <a:t>predict the cost of an algorithm in terms of resources and performance.  </a:t>
            </a:r>
            <a:r>
              <a:rPr lang="en-US" altLang="en-US" sz="3200" i="1" dirty="0">
                <a:solidFill>
                  <a:srgbClr val="000000"/>
                </a:solidFill>
              </a:rPr>
              <a:t>Theory</a:t>
            </a:r>
          </a:p>
          <a:p>
            <a:pPr>
              <a:buClr>
                <a:srgbClr val="CC0000"/>
              </a:buClr>
              <a:buFontTx/>
              <a:buChar char="•"/>
            </a:pPr>
            <a:r>
              <a:rPr lang="en-US" altLang="en-US" sz="3200" b="1" i="1" dirty="0">
                <a:solidFill>
                  <a:srgbClr val="CC0000"/>
                </a:solidFill>
              </a:rPr>
              <a:t>Design: </a:t>
            </a:r>
            <a:r>
              <a:rPr lang="en-US" altLang="en-US" sz="3200" dirty="0">
                <a:solidFill>
                  <a:srgbClr val="000000"/>
                </a:solidFill>
              </a:rPr>
              <a:t>design algorithms which minimize the cost </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a:t>
            </a:fld>
            <a:endParaRPr lang="en-US" altLang="en-US"/>
          </a:p>
        </p:txBody>
      </p:sp>
      <p:sp>
        <p:nvSpPr>
          <p:cNvPr id="5" name="Text Box 7"/>
          <p:cNvSpPr txBox="1">
            <a:spLocks noChangeArrowheads="1"/>
          </p:cNvSpPr>
          <p:nvPr/>
        </p:nvSpPr>
        <p:spPr bwMode="auto">
          <a:xfrm>
            <a:off x="1600983" y="3071812"/>
            <a:ext cx="6777817"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CC0000"/>
              </a:buClr>
            </a:pPr>
            <a:r>
              <a:rPr lang="en-US" altLang="en-US" sz="3200" dirty="0">
                <a:solidFill>
                  <a:srgbClr val="000000"/>
                </a:solidFill>
                <a:latin typeface="Times New Roman" pitchFamily="18" charset="0"/>
              </a:rPr>
              <a:t>Basic goals for an algorithm: </a:t>
            </a:r>
          </a:p>
          <a:p>
            <a:pPr>
              <a:buClr>
                <a:srgbClr val="CC0000"/>
              </a:buClr>
              <a:buFontTx/>
              <a:buChar char="•"/>
            </a:pPr>
            <a:r>
              <a:rPr lang="en-US" altLang="en-US" sz="3200" dirty="0">
                <a:solidFill>
                  <a:srgbClr val="000000"/>
                </a:solidFill>
                <a:latin typeface="Times New Roman" pitchFamily="18" charset="0"/>
              </a:rPr>
              <a:t>always correct</a:t>
            </a:r>
          </a:p>
          <a:p>
            <a:pPr>
              <a:buClr>
                <a:srgbClr val="CC0000"/>
              </a:buClr>
              <a:buFontTx/>
              <a:buChar char="•"/>
            </a:pPr>
            <a:r>
              <a:rPr lang="en-US" altLang="en-US" sz="3200" dirty="0">
                <a:solidFill>
                  <a:srgbClr val="000000"/>
                </a:solidFill>
                <a:latin typeface="Times New Roman" pitchFamily="18" charset="0"/>
              </a:rPr>
              <a:t> always terminates</a:t>
            </a:r>
          </a:p>
          <a:p>
            <a:pPr>
              <a:buClr>
                <a:srgbClr val="CC0000"/>
              </a:buClr>
              <a:buFontTx/>
              <a:buChar char="•"/>
            </a:pPr>
            <a:r>
              <a:rPr lang="en-US" altLang="en-US" sz="3200" dirty="0">
                <a:solidFill>
                  <a:srgbClr val="000000"/>
                </a:solidFill>
                <a:latin typeface="Times New Roman" pitchFamily="18" charset="0"/>
              </a:rPr>
              <a:t> </a:t>
            </a:r>
            <a:r>
              <a:rPr lang="en-US" altLang="en-US" sz="2800" dirty="0">
                <a:solidFill>
                  <a:srgbClr val="000000"/>
                </a:solidFill>
                <a:latin typeface="Times New Roman" pitchFamily="18" charset="0"/>
              </a:rPr>
              <a:t>Performance - often draws the line between </a:t>
            </a:r>
          </a:p>
          <a:p>
            <a:pPr>
              <a:buClr>
                <a:srgbClr val="CC0000"/>
              </a:buClr>
            </a:pPr>
            <a:r>
              <a:rPr lang="en-US" altLang="en-US" sz="2800" dirty="0">
                <a:solidFill>
                  <a:srgbClr val="000000"/>
                </a:solidFill>
                <a:latin typeface="Times New Roman" pitchFamily="18" charset="0"/>
              </a:rPr>
              <a:t> what is possible and what is impossible.</a:t>
            </a:r>
          </a:p>
          <a:p>
            <a:pPr>
              <a:buClr>
                <a:srgbClr val="CC0000"/>
              </a:buClr>
              <a:buFontTx/>
              <a:buChar char="•"/>
            </a:pPr>
            <a:endParaRPr lang="en-US" altLang="en-US" sz="3200" dirty="0">
              <a:solidFill>
                <a:srgbClr val="000000"/>
              </a:solidFill>
              <a:latin typeface="Times New Roman" pitchFamily="18" charset="0"/>
            </a:endParaRPr>
          </a:p>
          <a:p>
            <a:pPr lvl="1">
              <a:buClr>
                <a:srgbClr val="CC0000"/>
              </a:buClr>
              <a:buFont typeface="Wingdings" pitchFamily="2" charset="2"/>
              <a:buNone/>
            </a:pPr>
            <a:endParaRPr lang="en-US" altLang="en-US" sz="2400" dirty="0">
              <a:solidFill>
                <a:srgbClr val="000000"/>
              </a:solidFill>
              <a:latin typeface="Times New Roman" pitchFamily="18" charset="0"/>
            </a:endParaRPr>
          </a:p>
        </p:txBody>
      </p:sp>
    </p:spTree>
    <p:extLst>
      <p:ext uri="{BB962C8B-B14F-4D97-AF65-F5344CB8AC3E}">
        <p14:creationId xmlns:p14="http://schemas.microsoft.com/office/powerpoint/2010/main" val="32549045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Recursion tree</a:t>
            </a:r>
          </a:p>
        </p:txBody>
      </p:sp>
      <p:sp>
        <p:nvSpPr>
          <p:cNvPr id="28675" name="Text Box 3"/>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grpSp>
        <p:nvGrpSpPr>
          <p:cNvPr id="28682" name="Group 10"/>
          <p:cNvGrpSpPr>
            <a:grpSpLocks/>
          </p:cNvGrpSpPr>
          <p:nvPr/>
        </p:nvGrpSpPr>
        <p:grpSpPr bwMode="auto">
          <a:xfrm>
            <a:off x="2362200" y="2133600"/>
            <a:ext cx="4419600" cy="1357313"/>
            <a:chOff x="1488" y="1488"/>
            <a:chExt cx="2784" cy="855"/>
          </a:xfrm>
        </p:grpSpPr>
        <p:sp>
          <p:nvSpPr>
            <p:cNvPr id="28680" name="Line 8"/>
            <p:cNvSpPr>
              <a:spLocks noChangeShapeType="1"/>
            </p:cNvSpPr>
            <p:nvPr/>
          </p:nvSpPr>
          <p:spPr bwMode="auto">
            <a:xfrm flipH="1">
              <a:off x="1920" y="1728"/>
              <a:ext cx="96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8681" name="Line 9"/>
            <p:cNvSpPr>
              <a:spLocks noChangeShapeType="1"/>
            </p:cNvSpPr>
            <p:nvPr/>
          </p:nvSpPr>
          <p:spPr bwMode="auto">
            <a:xfrm>
              <a:off x="2880" y="1728"/>
              <a:ext cx="1056"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grpSp>
          <p:nvGrpSpPr>
            <p:cNvPr id="28679" name="Group 7"/>
            <p:cNvGrpSpPr>
              <a:grpSpLocks/>
            </p:cNvGrpSpPr>
            <p:nvPr/>
          </p:nvGrpSpPr>
          <p:grpSpPr bwMode="auto">
            <a:xfrm>
              <a:off x="1488" y="1968"/>
              <a:ext cx="2784" cy="375"/>
              <a:chOff x="1488" y="1968"/>
              <a:chExt cx="2784" cy="375"/>
            </a:xfrm>
          </p:grpSpPr>
          <p:sp>
            <p:nvSpPr>
              <p:cNvPr id="28677" name="Rectangle 5"/>
              <p:cNvSpPr>
                <a:spLocks noChangeArrowheads="1"/>
              </p:cNvSpPr>
              <p:nvPr/>
            </p:nvSpPr>
            <p:spPr bwMode="auto">
              <a:xfrm>
                <a:off x="1488" y="1978"/>
                <a:ext cx="755"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a:t>
                </a:r>
              </a:p>
            </p:txBody>
          </p:sp>
          <p:sp>
            <p:nvSpPr>
              <p:cNvPr id="28678" name="Rectangle 6"/>
              <p:cNvSpPr>
                <a:spLocks noChangeArrowheads="1"/>
              </p:cNvSpPr>
              <p:nvPr/>
            </p:nvSpPr>
            <p:spPr bwMode="auto">
              <a:xfrm>
                <a:off x="3517" y="1968"/>
                <a:ext cx="755"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a:t>
                </a:r>
              </a:p>
            </p:txBody>
          </p:sp>
        </p:grpSp>
        <p:sp>
          <p:nvSpPr>
            <p:cNvPr id="28676" name="Rectangle 4"/>
            <p:cNvSpPr>
              <a:spLocks noChangeArrowheads="1"/>
            </p:cNvSpPr>
            <p:nvPr/>
          </p:nvSpPr>
          <p:spPr bwMode="auto">
            <a:xfrm>
              <a:off x="2700" y="1488"/>
              <a:ext cx="358"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gr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60</a:t>
            </a:fld>
            <a:endParaRPr lang="en-US" altLang="en-US"/>
          </a:p>
        </p:txBody>
      </p:sp>
    </p:spTree>
    <p:extLst>
      <p:ext uri="{BB962C8B-B14F-4D97-AF65-F5344CB8AC3E}">
        <p14:creationId xmlns:p14="http://schemas.microsoft.com/office/powerpoint/2010/main" val="3159377668"/>
      </p:ext>
    </p:extLst>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Recursion tree</a:t>
            </a:r>
          </a:p>
        </p:txBody>
      </p:sp>
      <p:sp>
        <p:nvSpPr>
          <p:cNvPr id="29699" name="Text Box 3"/>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grpSp>
        <p:nvGrpSpPr>
          <p:cNvPr id="29718" name="Group 22"/>
          <p:cNvGrpSpPr>
            <a:grpSpLocks/>
          </p:cNvGrpSpPr>
          <p:nvPr/>
        </p:nvGrpSpPr>
        <p:grpSpPr bwMode="auto">
          <a:xfrm>
            <a:off x="1524000" y="2133600"/>
            <a:ext cx="6049963" cy="2179638"/>
            <a:chOff x="960" y="1488"/>
            <a:chExt cx="3811" cy="1373"/>
          </a:xfrm>
        </p:grpSpPr>
        <p:sp>
          <p:nvSpPr>
            <p:cNvPr id="29700" name="Line 4"/>
            <p:cNvSpPr>
              <a:spLocks noChangeShapeType="1"/>
            </p:cNvSpPr>
            <p:nvPr/>
          </p:nvSpPr>
          <p:spPr bwMode="auto">
            <a:xfrm flipH="1">
              <a:off x="1920" y="1728"/>
              <a:ext cx="96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9701" name="Line 5"/>
            <p:cNvSpPr>
              <a:spLocks noChangeShapeType="1"/>
            </p:cNvSpPr>
            <p:nvPr/>
          </p:nvSpPr>
          <p:spPr bwMode="auto">
            <a:xfrm>
              <a:off x="2880" y="1728"/>
              <a:ext cx="1056"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9705" name="Rectangle 9"/>
            <p:cNvSpPr>
              <a:spLocks noChangeArrowheads="1"/>
            </p:cNvSpPr>
            <p:nvPr/>
          </p:nvSpPr>
          <p:spPr bwMode="auto">
            <a:xfrm>
              <a:off x="2700" y="1488"/>
              <a:ext cx="358"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29714" name="Line 18"/>
            <p:cNvSpPr>
              <a:spLocks noChangeShapeType="1"/>
            </p:cNvSpPr>
            <p:nvPr/>
          </p:nvSpPr>
          <p:spPr bwMode="auto">
            <a:xfrm flipH="1">
              <a:off x="1392" y="2160"/>
              <a:ext cx="528"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9715" name="Line 19"/>
            <p:cNvSpPr>
              <a:spLocks noChangeShapeType="1"/>
            </p:cNvSpPr>
            <p:nvPr/>
          </p:nvSpPr>
          <p:spPr bwMode="auto">
            <a:xfrm flipH="1">
              <a:off x="3360" y="2160"/>
              <a:ext cx="528"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9716" name="Line 20"/>
            <p:cNvSpPr>
              <a:spLocks noChangeShapeType="1"/>
            </p:cNvSpPr>
            <p:nvPr/>
          </p:nvSpPr>
          <p:spPr bwMode="auto">
            <a:xfrm>
              <a:off x="3888" y="2160"/>
              <a:ext cx="576"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9717" name="Line 21"/>
            <p:cNvSpPr>
              <a:spLocks noChangeShapeType="1"/>
            </p:cNvSpPr>
            <p:nvPr/>
          </p:nvSpPr>
          <p:spPr bwMode="auto">
            <a:xfrm>
              <a:off x="1920" y="2160"/>
              <a:ext cx="576"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9706" name="Rectangle 10"/>
            <p:cNvSpPr>
              <a:spLocks noChangeArrowheads="1"/>
            </p:cNvSpPr>
            <p:nvPr/>
          </p:nvSpPr>
          <p:spPr bwMode="auto">
            <a:xfrm>
              <a:off x="960" y="2496"/>
              <a:ext cx="755"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/4)</a:t>
              </a:r>
            </a:p>
          </p:txBody>
        </p:sp>
        <p:sp>
          <p:nvSpPr>
            <p:cNvPr id="29707" name="Rectangle 11"/>
            <p:cNvSpPr>
              <a:spLocks noChangeArrowheads="1"/>
            </p:cNvSpPr>
            <p:nvPr/>
          </p:nvSpPr>
          <p:spPr bwMode="auto">
            <a:xfrm>
              <a:off x="2000" y="2496"/>
              <a:ext cx="755"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/4)</a:t>
              </a:r>
            </a:p>
          </p:txBody>
        </p:sp>
        <p:sp>
          <p:nvSpPr>
            <p:cNvPr id="29712" name="Rectangle 16"/>
            <p:cNvSpPr>
              <a:spLocks noChangeArrowheads="1"/>
            </p:cNvSpPr>
            <p:nvPr/>
          </p:nvSpPr>
          <p:spPr bwMode="auto">
            <a:xfrm>
              <a:off x="2976" y="2495"/>
              <a:ext cx="755"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/4)</a:t>
              </a:r>
            </a:p>
          </p:txBody>
        </p:sp>
        <p:sp>
          <p:nvSpPr>
            <p:cNvPr id="29713" name="Rectangle 17"/>
            <p:cNvSpPr>
              <a:spLocks noChangeArrowheads="1"/>
            </p:cNvSpPr>
            <p:nvPr/>
          </p:nvSpPr>
          <p:spPr bwMode="auto">
            <a:xfrm>
              <a:off x="4016" y="2495"/>
              <a:ext cx="755"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/4)</a:t>
              </a:r>
            </a:p>
          </p:txBody>
        </p:sp>
        <p:sp>
          <p:nvSpPr>
            <p:cNvPr id="29703" name="Rectangle 7"/>
            <p:cNvSpPr>
              <a:spLocks noChangeArrowheads="1"/>
            </p:cNvSpPr>
            <p:nvPr/>
          </p:nvSpPr>
          <p:spPr bwMode="auto">
            <a:xfrm>
              <a:off x="1587" y="1978"/>
              <a:ext cx="557"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29704" name="Rectangle 8"/>
            <p:cNvSpPr>
              <a:spLocks noChangeArrowheads="1"/>
            </p:cNvSpPr>
            <p:nvPr/>
          </p:nvSpPr>
          <p:spPr bwMode="auto">
            <a:xfrm>
              <a:off x="3616" y="1968"/>
              <a:ext cx="557"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gr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61</a:t>
            </a:fld>
            <a:endParaRPr lang="en-US" altLang="en-US"/>
          </a:p>
        </p:txBody>
      </p:sp>
    </p:spTree>
    <p:extLst>
      <p:ext uri="{BB962C8B-B14F-4D97-AF65-F5344CB8AC3E}">
        <p14:creationId xmlns:p14="http://schemas.microsoft.com/office/powerpoint/2010/main" val="1282722588"/>
      </p:ext>
    </p:extLst>
  </p:cSld>
  <p:clrMapOvr>
    <a:masterClrMapping/>
  </p:clrMapOvr>
  <p:transition>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Recursion tree</a:t>
            </a:r>
          </a:p>
        </p:txBody>
      </p:sp>
      <p:sp>
        <p:nvSpPr>
          <p:cNvPr id="30723" name="Text Box 3"/>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30739" name="Line 19"/>
          <p:cNvSpPr>
            <a:spLocks noChangeShapeType="1"/>
          </p:cNvSpPr>
          <p:nvPr/>
        </p:nvSpPr>
        <p:spPr bwMode="auto">
          <a:xfrm flipH="1">
            <a:off x="1676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0724" name="Line 4"/>
          <p:cNvSpPr>
            <a:spLocks noChangeShapeType="1"/>
          </p:cNvSpPr>
          <p:nvPr/>
        </p:nvSpPr>
        <p:spPr bwMode="auto">
          <a:xfrm flipH="1">
            <a:off x="3048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0725" name="Line 5"/>
          <p:cNvSpPr>
            <a:spLocks noChangeShapeType="1"/>
          </p:cNvSpPr>
          <p:nvPr/>
        </p:nvSpPr>
        <p:spPr bwMode="auto">
          <a:xfrm>
            <a:off x="4572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0726" name="Rectangle 6"/>
          <p:cNvSpPr>
            <a:spLocks noChangeArrowheads="1"/>
          </p:cNvSpPr>
          <p:nvPr/>
        </p:nvSpPr>
        <p:spPr bwMode="auto">
          <a:xfrm>
            <a:off x="428625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0727" name="Line 7"/>
          <p:cNvSpPr>
            <a:spLocks noChangeShapeType="1"/>
          </p:cNvSpPr>
          <p:nvPr/>
        </p:nvSpPr>
        <p:spPr bwMode="auto">
          <a:xfrm flipH="1">
            <a:off x="2209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0728" name="Line 8"/>
          <p:cNvSpPr>
            <a:spLocks noChangeShapeType="1"/>
          </p:cNvSpPr>
          <p:nvPr/>
        </p:nvSpPr>
        <p:spPr bwMode="auto">
          <a:xfrm flipH="1">
            <a:off x="5334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0729" name="Line 9"/>
          <p:cNvSpPr>
            <a:spLocks noChangeShapeType="1"/>
          </p:cNvSpPr>
          <p:nvPr/>
        </p:nvSpPr>
        <p:spPr bwMode="auto">
          <a:xfrm>
            <a:off x="6172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0730" name="Line 10"/>
          <p:cNvSpPr>
            <a:spLocks noChangeShapeType="1"/>
          </p:cNvSpPr>
          <p:nvPr/>
        </p:nvSpPr>
        <p:spPr bwMode="auto">
          <a:xfrm>
            <a:off x="3048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0731" name="Rectangle 11"/>
          <p:cNvSpPr>
            <a:spLocks noChangeArrowheads="1"/>
          </p:cNvSpPr>
          <p:nvPr/>
        </p:nvSpPr>
        <p:spPr bwMode="auto">
          <a:xfrm>
            <a:off x="1681163" y="3733800"/>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0732" name="Rectangle 12"/>
          <p:cNvSpPr>
            <a:spLocks noChangeArrowheads="1"/>
          </p:cNvSpPr>
          <p:nvPr/>
        </p:nvSpPr>
        <p:spPr bwMode="auto">
          <a:xfrm>
            <a:off x="3330575" y="37338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0733" name="Rectangle 13"/>
          <p:cNvSpPr>
            <a:spLocks noChangeArrowheads="1"/>
          </p:cNvSpPr>
          <p:nvPr/>
        </p:nvSpPr>
        <p:spPr bwMode="auto">
          <a:xfrm>
            <a:off x="4879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0734" name="Rectangle 14"/>
          <p:cNvSpPr>
            <a:spLocks noChangeArrowheads="1"/>
          </p:cNvSpPr>
          <p:nvPr/>
        </p:nvSpPr>
        <p:spPr bwMode="auto">
          <a:xfrm>
            <a:off x="6530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0735" name="Rectangle 15"/>
          <p:cNvSpPr>
            <a:spLocks noChangeArrowheads="1"/>
          </p:cNvSpPr>
          <p:nvPr/>
        </p:nvSpPr>
        <p:spPr bwMode="auto">
          <a:xfrm>
            <a:off x="2519363" y="2911475"/>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0736" name="Rectangle 16"/>
          <p:cNvSpPr>
            <a:spLocks noChangeArrowheads="1"/>
          </p:cNvSpPr>
          <p:nvPr/>
        </p:nvSpPr>
        <p:spPr bwMode="auto">
          <a:xfrm>
            <a:off x="5740400" y="28956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0737" name="Rectangle 17"/>
          <p:cNvSpPr>
            <a:spLocks noChangeArrowheads="1"/>
          </p:cNvSpPr>
          <p:nvPr/>
        </p:nvSpPr>
        <p:spPr bwMode="auto">
          <a:xfrm>
            <a:off x="1327150"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Symbol" pitchFamily="18" charset="2"/>
              </a:rPr>
              <a:t>Q</a:t>
            </a:r>
            <a:r>
              <a:rPr lang="en-US" altLang="en-US" sz="3200">
                <a:solidFill>
                  <a:srgbClr val="009999"/>
                </a:solidFill>
                <a:latin typeface="Times New Roman" pitchFamily="18" charset="0"/>
              </a:rPr>
              <a:t>(1)</a:t>
            </a:r>
          </a:p>
        </p:txBody>
      </p:sp>
      <p:sp>
        <p:nvSpPr>
          <p:cNvPr id="30740" name="Text Box 20"/>
          <p:cNvSpPr txBox="1">
            <a:spLocks noChangeArrowheads="1"/>
          </p:cNvSpPr>
          <p:nvPr/>
        </p:nvSpPr>
        <p:spPr bwMode="auto">
          <a:xfrm rot="17366799">
            <a:off x="1548607" y="4425156"/>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62</a:t>
            </a:fld>
            <a:endParaRPr lang="en-US" altLang="en-US"/>
          </a:p>
        </p:txBody>
      </p:sp>
    </p:spTree>
    <p:extLst>
      <p:ext uri="{BB962C8B-B14F-4D97-AF65-F5344CB8AC3E}">
        <p14:creationId xmlns:p14="http://schemas.microsoft.com/office/powerpoint/2010/main" val="648825080"/>
      </p:ext>
    </p:extLst>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Recursion tree</a:t>
            </a:r>
          </a:p>
        </p:txBody>
      </p:sp>
      <p:sp>
        <p:nvSpPr>
          <p:cNvPr id="36867" name="Text Box 3"/>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36868" name="Line 4"/>
          <p:cNvSpPr>
            <a:spLocks noChangeShapeType="1"/>
          </p:cNvSpPr>
          <p:nvPr/>
        </p:nvSpPr>
        <p:spPr bwMode="auto">
          <a:xfrm flipH="1">
            <a:off x="1676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6869" name="Line 5"/>
          <p:cNvSpPr>
            <a:spLocks noChangeShapeType="1"/>
          </p:cNvSpPr>
          <p:nvPr/>
        </p:nvSpPr>
        <p:spPr bwMode="auto">
          <a:xfrm flipH="1">
            <a:off x="3048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6870" name="Line 6"/>
          <p:cNvSpPr>
            <a:spLocks noChangeShapeType="1"/>
          </p:cNvSpPr>
          <p:nvPr/>
        </p:nvSpPr>
        <p:spPr bwMode="auto">
          <a:xfrm>
            <a:off x="4572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6871" name="Rectangle 7"/>
          <p:cNvSpPr>
            <a:spLocks noChangeArrowheads="1"/>
          </p:cNvSpPr>
          <p:nvPr/>
        </p:nvSpPr>
        <p:spPr bwMode="auto">
          <a:xfrm>
            <a:off x="428625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6872" name="Line 8"/>
          <p:cNvSpPr>
            <a:spLocks noChangeShapeType="1"/>
          </p:cNvSpPr>
          <p:nvPr/>
        </p:nvSpPr>
        <p:spPr bwMode="auto">
          <a:xfrm flipH="1">
            <a:off x="2209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6873" name="Line 9"/>
          <p:cNvSpPr>
            <a:spLocks noChangeShapeType="1"/>
          </p:cNvSpPr>
          <p:nvPr/>
        </p:nvSpPr>
        <p:spPr bwMode="auto">
          <a:xfrm flipH="1">
            <a:off x="5334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6874" name="Line 10"/>
          <p:cNvSpPr>
            <a:spLocks noChangeShapeType="1"/>
          </p:cNvSpPr>
          <p:nvPr/>
        </p:nvSpPr>
        <p:spPr bwMode="auto">
          <a:xfrm>
            <a:off x="6172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6875" name="Line 11"/>
          <p:cNvSpPr>
            <a:spLocks noChangeShapeType="1"/>
          </p:cNvSpPr>
          <p:nvPr/>
        </p:nvSpPr>
        <p:spPr bwMode="auto">
          <a:xfrm>
            <a:off x="3048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6876" name="Rectangle 12"/>
          <p:cNvSpPr>
            <a:spLocks noChangeArrowheads="1"/>
          </p:cNvSpPr>
          <p:nvPr/>
        </p:nvSpPr>
        <p:spPr bwMode="auto">
          <a:xfrm>
            <a:off x="1681163" y="3733800"/>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6877" name="Rectangle 13"/>
          <p:cNvSpPr>
            <a:spLocks noChangeArrowheads="1"/>
          </p:cNvSpPr>
          <p:nvPr/>
        </p:nvSpPr>
        <p:spPr bwMode="auto">
          <a:xfrm>
            <a:off x="3330575" y="37338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6878" name="Rectangle 14"/>
          <p:cNvSpPr>
            <a:spLocks noChangeArrowheads="1"/>
          </p:cNvSpPr>
          <p:nvPr/>
        </p:nvSpPr>
        <p:spPr bwMode="auto">
          <a:xfrm>
            <a:off x="4879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6879" name="Rectangle 15"/>
          <p:cNvSpPr>
            <a:spLocks noChangeArrowheads="1"/>
          </p:cNvSpPr>
          <p:nvPr/>
        </p:nvSpPr>
        <p:spPr bwMode="auto">
          <a:xfrm>
            <a:off x="6530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6880" name="Rectangle 16"/>
          <p:cNvSpPr>
            <a:spLocks noChangeArrowheads="1"/>
          </p:cNvSpPr>
          <p:nvPr/>
        </p:nvSpPr>
        <p:spPr bwMode="auto">
          <a:xfrm>
            <a:off x="2519363" y="2911475"/>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6881" name="Rectangle 17"/>
          <p:cNvSpPr>
            <a:spLocks noChangeArrowheads="1"/>
          </p:cNvSpPr>
          <p:nvPr/>
        </p:nvSpPr>
        <p:spPr bwMode="auto">
          <a:xfrm>
            <a:off x="5740400" y="28956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6882" name="Rectangle 18"/>
          <p:cNvSpPr>
            <a:spLocks noChangeArrowheads="1"/>
          </p:cNvSpPr>
          <p:nvPr/>
        </p:nvSpPr>
        <p:spPr bwMode="auto">
          <a:xfrm>
            <a:off x="1327150"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Symbol" pitchFamily="18" charset="2"/>
              </a:rPr>
              <a:t>Q</a:t>
            </a:r>
            <a:r>
              <a:rPr lang="en-US" altLang="en-US" sz="3200">
                <a:solidFill>
                  <a:srgbClr val="009999"/>
                </a:solidFill>
                <a:latin typeface="Times New Roman" pitchFamily="18" charset="0"/>
              </a:rPr>
              <a:t>(1)</a:t>
            </a:r>
          </a:p>
        </p:txBody>
      </p:sp>
      <p:sp>
        <p:nvSpPr>
          <p:cNvPr id="36883" name="Text Box 19"/>
          <p:cNvSpPr txBox="1">
            <a:spLocks noChangeArrowheads="1"/>
          </p:cNvSpPr>
          <p:nvPr/>
        </p:nvSpPr>
        <p:spPr bwMode="auto">
          <a:xfrm rot="17366799">
            <a:off x="1548607" y="4425156"/>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a:t>
            </a:r>
          </a:p>
        </p:txBody>
      </p:sp>
      <p:sp>
        <p:nvSpPr>
          <p:cNvPr id="36884" name="Line 20"/>
          <p:cNvSpPr>
            <a:spLocks noChangeShapeType="1"/>
          </p:cNvSpPr>
          <p:nvPr/>
        </p:nvSpPr>
        <p:spPr bwMode="auto">
          <a:xfrm>
            <a:off x="795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6885" name="Text Box 21"/>
          <p:cNvSpPr txBox="1">
            <a:spLocks noChangeArrowheads="1"/>
          </p:cNvSpPr>
          <p:nvPr/>
        </p:nvSpPr>
        <p:spPr bwMode="auto">
          <a:xfrm>
            <a:off x="76200" y="3581400"/>
            <a:ext cx="1439863"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h</a:t>
            </a:r>
            <a:r>
              <a:rPr lang="en-US" altLang="en-US" sz="3200">
                <a:solidFill>
                  <a:srgbClr val="009999"/>
                </a:solidFill>
                <a:latin typeface="Times New Roman" pitchFamily="18" charset="0"/>
              </a:rPr>
              <a:t> = lg </a:t>
            </a:r>
            <a:r>
              <a:rPr lang="en-US" altLang="en-US" sz="3200" i="1">
                <a:solidFill>
                  <a:srgbClr val="009999"/>
                </a:solidFill>
                <a:latin typeface="Times New Roman" pitchFamily="18" charset="0"/>
              </a:rPr>
              <a:t>n</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63</a:t>
            </a:fld>
            <a:endParaRPr lang="en-US" altLang="en-US"/>
          </a:p>
        </p:txBody>
      </p:sp>
    </p:spTree>
    <p:extLst>
      <p:ext uri="{BB962C8B-B14F-4D97-AF65-F5344CB8AC3E}">
        <p14:creationId xmlns:p14="http://schemas.microsoft.com/office/powerpoint/2010/main" val="1283678831"/>
      </p:ext>
    </p:extLst>
  </p:cSld>
  <p:clrMapOvr>
    <a:masterClrMapping/>
  </p:clrMapOvr>
  <p:transition>
    <p:spli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1026"/>
          <p:cNvSpPr>
            <a:spLocks noChangeShapeType="1"/>
          </p:cNvSpPr>
          <p:nvPr/>
        </p:nvSpPr>
        <p:spPr bwMode="auto">
          <a:xfrm>
            <a:off x="795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72" name="Rectangle 1028"/>
          <p:cNvSpPr>
            <a:spLocks noGrp="1" noChangeArrowheads="1"/>
          </p:cNvSpPr>
          <p:nvPr>
            <p:ph type="title"/>
          </p:nvPr>
        </p:nvSpPr>
        <p:spPr/>
        <p:txBody>
          <a:bodyPr/>
          <a:lstStyle/>
          <a:p>
            <a:r>
              <a:rPr lang="en-US" altLang="en-US"/>
              <a:t>Recursion tree</a:t>
            </a:r>
          </a:p>
        </p:txBody>
      </p:sp>
      <p:sp>
        <p:nvSpPr>
          <p:cNvPr id="32773" name="Text Box 1029"/>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32776" name="Line 1032"/>
          <p:cNvSpPr>
            <a:spLocks noChangeShapeType="1"/>
          </p:cNvSpPr>
          <p:nvPr/>
        </p:nvSpPr>
        <p:spPr bwMode="auto">
          <a:xfrm flipH="1">
            <a:off x="1676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77" name="Line 1033"/>
          <p:cNvSpPr>
            <a:spLocks noChangeShapeType="1"/>
          </p:cNvSpPr>
          <p:nvPr/>
        </p:nvSpPr>
        <p:spPr bwMode="auto">
          <a:xfrm flipH="1">
            <a:off x="3048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78" name="Line 1034"/>
          <p:cNvSpPr>
            <a:spLocks noChangeShapeType="1"/>
          </p:cNvSpPr>
          <p:nvPr/>
        </p:nvSpPr>
        <p:spPr bwMode="auto">
          <a:xfrm>
            <a:off x="4572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79" name="Rectangle 1035"/>
          <p:cNvSpPr>
            <a:spLocks noChangeArrowheads="1"/>
          </p:cNvSpPr>
          <p:nvPr/>
        </p:nvSpPr>
        <p:spPr bwMode="auto">
          <a:xfrm>
            <a:off x="428625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2780" name="Line 1036"/>
          <p:cNvSpPr>
            <a:spLocks noChangeShapeType="1"/>
          </p:cNvSpPr>
          <p:nvPr/>
        </p:nvSpPr>
        <p:spPr bwMode="auto">
          <a:xfrm flipH="1">
            <a:off x="2209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81" name="Line 1037"/>
          <p:cNvSpPr>
            <a:spLocks noChangeShapeType="1"/>
          </p:cNvSpPr>
          <p:nvPr/>
        </p:nvSpPr>
        <p:spPr bwMode="auto">
          <a:xfrm flipH="1">
            <a:off x="5334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82" name="Line 1038"/>
          <p:cNvSpPr>
            <a:spLocks noChangeShapeType="1"/>
          </p:cNvSpPr>
          <p:nvPr/>
        </p:nvSpPr>
        <p:spPr bwMode="auto">
          <a:xfrm>
            <a:off x="6172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83" name="Line 1039"/>
          <p:cNvSpPr>
            <a:spLocks noChangeShapeType="1"/>
          </p:cNvSpPr>
          <p:nvPr/>
        </p:nvSpPr>
        <p:spPr bwMode="auto">
          <a:xfrm>
            <a:off x="3048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84" name="Rectangle 1040"/>
          <p:cNvSpPr>
            <a:spLocks noChangeArrowheads="1"/>
          </p:cNvSpPr>
          <p:nvPr/>
        </p:nvSpPr>
        <p:spPr bwMode="auto">
          <a:xfrm>
            <a:off x="1681163" y="3733800"/>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2785" name="Rectangle 1041"/>
          <p:cNvSpPr>
            <a:spLocks noChangeArrowheads="1"/>
          </p:cNvSpPr>
          <p:nvPr/>
        </p:nvSpPr>
        <p:spPr bwMode="auto">
          <a:xfrm>
            <a:off x="3330575" y="37338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2786" name="Rectangle 1042"/>
          <p:cNvSpPr>
            <a:spLocks noChangeArrowheads="1"/>
          </p:cNvSpPr>
          <p:nvPr/>
        </p:nvSpPr>
        <p:spPr bwMode="auto">
          <a:xfrm>
            <a:off x="4879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2787" name="Rectangle 1043"/>
          <p:cNvSpPr>
            <a:spLocks noChangeArrowheads="1"/>
          </p:cNvSpPr>
          <p:nvPr/>
        </p:nvSpPr>
        <p:spPr bwMode="auto">
          <a:xfrm>
            <a:off x="6530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2788" name="Rectangle 1044"/>
          <p:cNvSpPr>
            <a:spLocks noChangeArrowheads="1"/>
          </p:cNvSpPr>
          <p:nvPr/>
        </p:nvSpPr>
        <p:spPr bwMode="auto">
          <a:xfrm>
            <a:off x="2519363" y="2911475"/>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2789" name="Rectangle 1045"/>
          <p:cNvSpPr>
            <a:spLocks noChangeArrowheads="1"/>
          </p:cNvSpPr>
          <p:nvPr/>
        </p:nvSpPr>
        <p:spPr bwMode="auto">
          <a:xfrm>
            <a:off x="5740400" y="28956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2790" name="Rectangle 1046"/>
          <p:cNvSpPr>
            <a:spLocks noChangeArrowheads="1"/>
          </p:cNvSpPr>
          <p:nvPr/>
        </p:nvSpPr>
        <p:spPr bwMode="auto">
          <a:xfrm>
            <a:off x="1327150"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Symbol" pitchFamily="18" charset="2"/>
              </a:rPr>
              <a:t>Q</a:t>
            </a:r>
            <a:r>
              <a:rPr lang="en-US" altLang="en-US" sz="3200">
                <a:solidFill>
                  <a:srgbClr val="009999"/>
                </a:solidFill>
                <a:latin typeface="Times New Roman" pitchFamily="18" charset="0"/>
              </a:rPr>
              <a:t>(1)</a:t>
            </a:r>
          </a:p>
        </p:txBody>
      </p:sp>
      <p:sp>
        <p:nvSpPr>
          <p:cNvPr id="32791" name="Text Box 1047"/>
          <p:cNvSpPr txBox="1">
            <a:spLocks noChangeArrowheads="1"/>
          </p:cNvSpPr>
          <p:nvPr/>
        </p:nvSpPr>
        <p:spPr bwMode="auto">
          <a:xfrm rot="17366799">
            <a:off x="1548607" y="4425156"/>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a:t>
            </a:r>
          </a:p>
        </p:txBody>
      </p:sp>
      <p:sp>
        <p:nvSpPr>
          <p:cNvPr id="32792" name="Text Box 1048"/>
          <p:cNvSpPr txBox="1">
            <a:spLocks noChangeArrowheads="1"/>
          </p:cNvSpPr>
          <p:nvPr/>
        </p:nvSpPr>
        <p:spPr bwMode="auto">
          <a:xfrm>
            <a:off x="76200" y="3581400"/>
            <a:ext cx="1439863"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h</a:t>
            </a:r>
            <a:r>
              <a:rPr lang="en-US" altLang="en-US" sz="3200">
                <a:solidFill>
                  <a:srgbClr val="009999"/>
                </a:solidFill>
                <a:latin typeface="Times New Roman" pitchFamily="18" charset="0"/>
              </a:rPr>
              <a:t> = lg </a:t>
            </a:r>
            <a:r>
              <a:rPr lang="en-US" altLang="en-US" sz="3200" i="1">
                <a:solidFill>
                  <a:srgbClr val="009999"/>
                </a:solidFill>
                <a:latin typeface="Times New Roman" pitchFamily="18" charset="0"/>
              </a:rPr>
              <a:t>n</a:t>
            </a:r>
          </a:p>
        </p:txBody>
      </p:sp>
      <p:sp>
        <p:nvSpPr>
          <p:cNvPr id="32793" name="Line 1049"/>
          <p:cNvSpPr>
            <a:spLocks noChangeShapeType="1"/>
          </p:cNvSpPr>
          <p:nvPr/>
        </p:nvSpPr>
        <p:spPr bwMode="auto">
          <a:xfrm>
            <a:off x="5029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2794" name="Rectangle 1050"/>
          <p:cNvSpPr>
            <a:spLocks noChangeArrowheads="1"/>
          </p:cNvSpPr>
          <p:nvPr/>
        </p:nvSpPr>
        <p:spPr bwMode="auto">
          <a:xfrm>
            <a:off x="800100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64</a:t>
            </a:fld>
            <a:endParaRPr lang="en-US" altLang="en-US"/>
          </a:p>
        </p:txBody>
      </p:sp>
    </p:spTree>
    <p:extLst>
      <p:ext uri="{BB962C8B-B14F-4D97-AF65-F5344CB8AC3E}">
        <p14:creationId xmlns:p14="http://schemas.microsoft.com/office/powerpoint/2010/main" val="161666902"/>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795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43" name="Rectangle 3"/>
          <p:cNvSpPr>
            <a:spLocks noGrp="1" noChangeArrowheads="1"/>
          </p:cNvSpPr>
          <p:nvPr>
            <p:ph type="title"/>
          </p:nvPr>
        </p:nvSpPr>
        <p:spPr/>
        <p:txBody>
          <a:bodyPr/>
          <a:lstStyle/>
          <a:p>
            <a:r>
              <a:rPr lang="en-US" altLang="en-US"/>
              <a:t>Recursion tree</a:t>
            </a:r>
          </a:p>
        </p:txBody>
      </p:sp>
      <p:sp>
        <p:nvSpPr>
          <p:cNvPr id="61444" name="Text Box 4"/>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61445" name="Line 5"/>
          <p:cNvSpPr>
            <a:spLocks noChangeShapeType="1"/>
          </p:cNvSpPr>
          <p:nvPr/>
        </p:nvSpPr>
        <p:spPr bwMode="auto">
          <a:xfrm>
            <a:off x="6096000" y="3200400"/>
            <a:ext cx="2133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46" name="Line 6"/>
          <p:cNvSpPr>
            <a:spLocks noChangeShapeType="1"/>
          </p:cNvSpPr>
          <p:nvPr/>
        </p:nvSpPr>
        <p:spPr bwMode="auto">
          <a:xfrm flipH="1">
            <a:off x="1676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47" name="Line 7"/>
          <p:cNvSpPr>
            <a:spLocks noChangeShapeType="1"/>
          </p:cNvSpPr>
          <p:nvPr/>
        </p:nvSpPr>
        <p:spPr bwMode="auto">
          <a:xfrm flipH="1">
            <a:off x="3048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48" name="Line 8"/>
          <p:cNvSpPr>
            <a:spLocks noChangeShapeType="1"/>
          </p:cNvSpPr>
          <p:nvPr/>
        </p:nvSpPr>
        <p:spPr bwMode="auto">
          <a:xfrm>
            <a:off x="4572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49" name="Rectangle 9"/>
          <p:cNvSpPr>
            <a:spLocks noChangeArrowheads="1"/>
          </p:cNvSpPr>
          <p:nvPr/>
        </p:nvSpPr>
        <p:spPr bwMode="auto">
          <a:xfrm>
            <a:off x="428625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61450" name="Line 10"/>
          <p:cNvSpPr>
            <a:spLocks noChangeShapeType="1"/>
          </p:cNvSpPr>
          <p:nvPr/>
        </p:nvSpPr>
        <p:spPr bwMode="auto">
          <a:xfrm flipH="1">
            <a:off x="2209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51" name="Line 11"/>
          <p:cNvSpPr>
            <a:spLocks noChangeShapeType="1"/>
          </p:cNvSpPr>
          <p:nvPr/>
        </p:nvSpPr>
        <p:spPr bwMode="auto">
          <a:xfrm flipH="1">
            <a:off x="5334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52" name="Line 12"/>
          <p:cNvSpPr>
            <a:spLocks noChangeShapeType="1"/>
          </p:cNvSpPr>
          <p:nvPr/>
        </p:nvSpPr>
        <p:spPr bwMode="auto">
          <a:xfrm>
            <a:off x="6172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53" name="Line 13"/>
          <p:cNvSpPr>
            <a:spLocks noChangeShapeType="1"/>
          </p:cNvSpPr>
          <p:nvPr/>
        </p:nvSpPr>
        <p:spPr bwMode="auto">
          <a:xfrm>
            <a:off x="3048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54" name="Rectangle 14"/>
          <p:cNvSpPr>
            <a:spLocks noChangeArrowheads="1"/>
          </p:cNvSpPr>
          <p:nvPr/>
        </p:nvSpPr>
        <p:spPr bwMode="auto">
          <a:xfrm>
            <a:off x="1681163" y="3733800"/>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61455" name="Rectangle 15"/>
          <p:cNvSpPr>
            <a:spLocks noChangeArrowheads="1"/>
          </p:cNvSpPr>
          <p:nvPr/>
        </p:nvSpPr>
        <p:spPr bwMode="auto">
          <a:xfrm>
            <a:off x="3330575" y="37338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61456" name="Rectangle 16"/>
          <p:cNvSpPr>
            <a:spLocks noChangeArrowheads="1"/>
          </p:cNvSpPr>
          <p:nvPr/>
        </p:nvSpPr>
        <p:spPr bwMode="auto">
          <a:xfrm>
            <a:off x="4879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61457" name="Rectangle 17"/>
          <p:cNvSpPr>
            <a:spLocks noChangeArrowheads="1"/>
          </p:cNvSpPr>
          <p:nvPr/>
        </p:nvSpPr>
        <p:spPr bwMode="auto">
          <a:xfrm>
            <a:off x="6530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61458" name="Rectangle 18"/>
          <p:cNvSpPr>
            <a:spLocks noChangeArrowheads="1"/>
          </p:cNvSpPr>
          <p:nvPr/>
        </p:nvSpPr>
        <p:spPr bwMode="auto">
          <a:xfrm>
            <a:off x="2519363" y="2911475"/>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61459" name="Rectangle 19"/>
          <p:cNvSpPr>
            <a:spLocks noChangeArrowheads="1"/>
          </p:cNvSpPr>
          <p:nvPr/>
        </p:nvSpPr>
        <p:spPr bwMode="auto">
          <a:xfrm>
            <a:off x="5740400" y="28956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61460" name="Rectangle 20"/>
          <p:cNvSpPr>
            <a:spLocks noChangeArrowheads="1"/>
          </p:cNvSpPr>
          <p:nvPr/>
        </p:nvSpPr>
        <p:spPr bwMode="auto">
          <a:xfrm>
            <a:off x="1327150"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Symbol" pitchFamily="18" charset="2"/>
              </a:rPr>
              <a:t>Q</a:t>
            </a:r>
            <a:r>
              <a:rPr lang="en-US" altLang="en-US" sz="3200">
                <a:solidFill>
                  <a:srgbClr val="009999"/>
                </a:solidFill>
                <a:latin typeface="Times New Roman" pitchFamily="18" charset="0"/>
              </a:rPr>
              <a:t>(1)</a:t>
            </a:r>
          </a:p>
        </p:txBody>
      </p:sp>
      <p:sp>
        <p:nvSpPr>
          <p:cNvPr id="61461" name="Text Box 21"/>
          <p:cNvSpPr txBox="1">
            <a:spLocks noChangeArrowheads="1"/>
          </p:cNvSpPr>
          <p:nvPr/>
        </p:nvSpPr>
        <p:spPr bwMode="auto">
          <a:xfrm rot="17366799">
            <a:off x="1548607" y="4425156"/>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a:t>
            </a:r>
          </a:p>
        </p:txBody>
      </p:sp>
      <p:sp>
        <p:nvSpPr>
          <p:cNvPr id="61462" name="Text Box 22"/>
          <p:cNvSpPr txBox="1">
            <a:spLocks noChangeArrowheads="1"/>
          </p:cNvSpPr>
          <p:nvPr/>
        </p:nvSpPr>
        <p:spPr bwMode="auto">
          <a:xfrm>
            <a:off x="76200" y="3581400"/>
            <a:ext cx="1439863"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h</a:t>
            </a:r>
            <a:r>
              <a:rPr lang="en-US" altLang="en-US" sz="3200">
                <a:solidFill>
                  <a:srgbClr val="009999"/>
                </a:solidFill>
                <a:latin typeface="Times New Roman" pitchFamily="18" charset="0"/>
              </a:rPr>
              <a:t> = lg </a:t>
            </a:r>
            <a:r>
              <a:rPr lang="en-US" altLang="en-US" sz="3200" i="1">
                <a:solidFill>
                  <a:srgbClr val="009999"/>
                </a:solidFill>
                <a:latin typeface="Times New Roman" pitchFamily="18" charset="0"/>
              </a:rPr>
              <a:t>n</a:t>
            </a:r>
          </a:p>
        </p:txBody>
      </p:sp>
      <p:sp>
        <p:nvSpPr>
          <p:cNvPr id="61463" name="Line 23"/>
          <p:cNvSpPr>
            <a:spLocks noChangeShapeType="1"/>
          </p:cNvSpPr>
          <p:nvPr/>
        </p:nvSpPr>
        <p:spPr bwMode="auto">
          <a:xfrm>
            <a:off x="5029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1464" name="Rectangle 24"/>
          <p:cNvSpPr>
            <a:spLocks noChangeArrowheads="1"/>
          </p:cNvSpPr>
          <p:nvPr/>
        </p:nvSpPr>
        <p:spPr bwMode="auto">
          <a:xfrm>
            <a:off x="800100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61465" name="Rectangle 25"/>
          <p:cNvSpPr>
            <a:spLocks noChangeArrowheads="1"/>
          </p:cNvSpPr>
          <p:nvPr/>
        </p:nvSpPr>
        <p:spPr bwMode="auto">
          <a:xfrm>
            <a:off x="8001000" y="2895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65</a:t>
            </a:fld>
            <a:endParaRPr lang="en-US" altLang="en-US"/>
          </a:p>
        </p:txBody>
      </p:sp>
    </p:spTree>
    <p:extLst>
      <p:ext uri="{BB962C8B-B14F-4D97-AF65-F5344CB8AC3E}">
        <p14:creationId xmlns:p14="http://schemas.microsoft.com/office/powerpoint/2010/main" val="2087338549"/>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a:off x="795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19" name="Rectangle 3"/>
          <p:cNvSpPr>
            <a:spLocks noGrp="1" noChangeArrowheads="1"/>
          </p:cNvSpPr>
          <p:nvPr>
            <p:ph type="title"/>
          </p:nvPr>
        </p:nvSpPr>
        <p:spPr/>
        <p:txBody>
          <a:bodyPr/>
          <a:lstStyle/>
          <a:p>
            <a:r>
              <a:rPr lang="en-US" altLang="en-US"/>
              <a:t>Recursion tree</a:t>
            </a:r>
          </a:p>
        </p:txBody>
      </p:sp>
      <p:sp>
        <p:nvSpPr>
          <p:cNvPr id="60420" name="Text Box 4"/>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60421" name="Line 5"/>
          <p:cNvSpPr>
            <a:spLocks noChangeShapeType="1"/>
          </p:cNvSpPr>
          <p:nvPr/>
        </p:nvSpPr>
        <p:spPr bwMode="auto">
          <a:xfrm>
            <a:off x="6934200" y="4038600"/>
            <a:ext cx="1371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22" name="Line 6"/>
          <p:cNvSpPr>
            <a:spLocks noChangeShapeType="1"/>
          </p:cNvSpPr>
          <p:nvPr/>
        </p:nvSpPr>
        <p:spPr bwMode="auto">
          <a:xfrm>
            <a:off x="6096000" y="3200400"/>
            <a:ext cx="2133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23" name="Line 7"/>
          <p:cNvSpPr>
            <a:spLocks noChangeShapeType="1"/>
          </p:cNvSpPr>
          <p:nvPr/>
        </p:nvSpPr>
        <p:spPr bwMode="auto">
          <a:xfrm flipH="1">
            <a:off x="1676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24" name="Line 8"/>
          <p:cNvSpPr>
            <a:spLocks noChangeShapeType="1"/>
          </p:cNvSpPr>
          <p:nvPr/>
        </p:nvSpPr>
        <p:spPr bwMode="auto">
          <a:xfrm flipH="1">
            <a:off x="3048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25" name="Line 9"/>
          <p:cNvSpPr>
            <a:spLocks noChangeShapeType="1"/>
          </p:cNvSpPr>
          <p:nvPr/>
        </p:nvSpPr>
        <p:spPr bwMode="auto">
          <a:xfrm>
            <a:off x="4572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26" name="Rectangle 10"/>
          <p:cNvSpPr>
            <a:spLocks noChangeArrowheads="1"/>
          </p:cNvSpPr>
          <p:nvPr/>
        </p:nvSpPr>
        <p:spPr bwMode="auto">
          <a:xfrm>
            <a:off x="428625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60427" name="Line 11"/>
          <p:cNvSpPr>
            <a:spLocks noChangeShapeType="1"/>
          </p:cNvSpPr>
          <p:nvPr/>
        </p:nvSpPr>
        <p:spPr bwMode="auto">
          <a:xfrm flipH="1">
            <a:off x="2209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28" name="Line 12"/>
          <p:cNvSpPr>
            <a:spLocks noChangeShapeType="1"/>
          </p:cNvSpPr>
          <p:nvPr/>
        </p:nvSpPr>
        <p:spPr bwMode="auto">
          <a:xfrm flipH="1">
            <a:off x="5334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29" name="Line 13"/>
          <p:cNvSpPr>
            <a:spLocks noChangeShapeType="1"/>
          </p:cNvSpPr>
          <p:nvPr/>
        </p:nvSpPr>
        <p:spPr bwMode="auto">
          <a:xfrm>
            <a:off x="6172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30" name="Line 14"/>
          <p:cNvSpPr>
            <a:spLocks noChangeShapeType="1"/>
          </p:cNvSpPr>
          <p:nvPr/>
        </p:nvSpPr>
        <p:spPr bwMode="auto">
          <a:xfrm>
            <a:off x="3048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31" name="Rectangle 15"/>
          <p:cNvSpPr>
            <a:spLocks noChangeArrowheads="1"/>
          </p:cNvSpPr>
          <p:nvPr/>
        </p:nvSpPr>
        <p:spPr bwMode="auto">
          <a:xfrm>
            <a:off x="1681163" y="3733800"/>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60432" name="Rectangle 16"/>
          <p:cNvSpPr>
            <a:spLocks noChangeArrowheads="1"/>
          </p:cNvSpPr>
          <p:nvPr/>
        </p:nvSpPr>
        <p:spPr bwMode="auto">
          <a:xfrm>
            <a:off x="3330575" y="37338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60433" name="Rectangle 17"/>
          <p:cNvSpPr>
            <a:spLocks noChangeArrowheads="1"/>
          </p:cNvSpPr>
          <p:nvPr/>
        </p:nvSpPr>
        <p:spPr bwMode="auto">
          <a:xfrm>
            <a:off x="4879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60434" name="Rectangle 18"/>
          <p:cNvSpPr>
            <a:spLocks noChangeArrowheads="1"/>
          </p:cNvSpPr>
          <p:nvPr/>
        </p:nvSpPr>
        <p:spPr bwMode="auto">
          <a:xfrm>
            <a:off x="6530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60435" name="Rectangle 19"/>
          <p:cNvSpPr>
            <a:spLocks noChangeArrowheads="1"/>
          </p:cNvSpPr>
          <p:nvPr/>
        </p:nvSpPr>
        <p:spPr bwMode="auto">
          <a:xfrm>
            <a:off x="2519363" y="2911475"/>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60436" name="Rectangle 20"/>
          <p:cNvSpPr>
            <a:spLocks noChangeArrowheads="1"/>
          </p:cNvSpPr>
          <p:nvPr/>
        </p:nvSpPr>
        <p:spPr bwMode="auto">
          <a:xfrm>
            <a:off x="5740400" y="28956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60437" name="Rectangle 21"/>
          <p:cNvSpPr>
            <a:spLocks noChangeArrowheads="1"/>
          </p:cNvSpPr>
          <p:nvPr/>
        </p:nvSpPr>
        <p:spPr bwMode="auto">
          <a:xfrm>
            <a:off x="1327150"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Symbol" pitchFamily="18" charset="2"/>
              </a:rPr>
              <a:t>Q</a:t>
            </a:r>
            <a:r>
              <a:rPr lang="en-US" altLang="en-US" sz="3200">
                <a:solidFill>
                  <a:srgbClr val="009999"/>
                </a:solidFill>
                <a:latin typeface="Times New Roman" pitchFamily="18" charset="0"/>
              </a:rPr>
              <a:t>(1)</a:t>
            </a:r>
          </a:p>
        </p:txBody>
      </p:sp>
      <p:sp>
        <p:nvSpPr>
          <p:cNvPr id="60438" name="Text Box 22"/>
          <p:cNvSpPr txBox="1">
            <a:spLocks noChangeArrowheads="1"/>
          </p:cNvSpPr>
          <p:nvPr/>
        </p:nvSpPr>
        <p:spPr bwMode="auto">
          <a:xfrm rot="17366799">
            <a:off x="1548607" y="4425156"/>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a:t>
            </a:r>
          </a:p>
        </p:txBody>
      </p:sp>
      <p:sp>
        <p:nvSpPr>
          <p:cNvPr id="60439" name="Text Box 23"/>
          <p:cNvSpPr txBox="1">
            <a:spLocks noChangeArrowheads="1"/>
          </p:cNvSpPr>
          <p:nvPr/>
        </p:nvSpPr>
        <p:spPr bwMode="auto">
          <a:xfrm>
            <a:off x="76200" y="3581400"/>
            <a:ext cx="1439863"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h</a:t>
            </a:r>
            <a:r>
              <a:rPr lang="en-US" altLang="en-US" sz="3200">
                <a:solidFill>
                  <a:srgbClr val="009999"/>
                </a:solidFill>
                <a:latin typeface="Times New Roman" pitchFamily="18" charset="0"/>
              </a:rPr>
              <a:t> = lg </a:t>
            </a:r>
            <a:r>
              <a:rPr lang="en-US" altLang="en-US" sz="3200" i="1">
                <a:solidFill>
                  <a:srgbClr val="009999"/>
                </a:solidFill>
                <a:latin typeface="Times New Roman" pitchFamily="18" charset="0"/>
              </a:rPr>
              <a:t>n</a:t>
            </a:r>
          </a:p>
        </p:txBody>
      </p:sp>
      <p:sp>
        <p:nvSpPr>
          <p:cNvPr id="60440" name="Line 24"/>
          <p:cNvSpPr>
            <a:spLocks noChangeShapeType="1"/>
          </p:cNvSpPr>
          <p:nvPr/>
        </p:nvSpPr>
        <p:spPr bwMode="auto">
          <a:xfrm>
            <a:off x="5029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60441" name="Rectangle 25"/>
          <p:cNvSpPr>
            <a:spLocks noChangeArrowheads="1"/>
          </p:cNvSpPr>
          <p:nvPr/>
        </p:nvSpPr>
        <p:spPr bwMode="auto">
          <a:xfrm>
            <a:off x="800100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60442" name="Rectangle 26"/>
          <p:cNvSpPr>
            <a:spLocks noChangeArrowheads="1"/>
          </p:cNvSpPr>
          <p:nvPr/>
        </p:nvSpPr>
        <p:spPr bwMode="auto">
          <a:xfrm>
            <a:off x="8001000" y="2895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60443" name="Rectangle 27"/>
          <p:cNvSpPr>
            <a:spLocks noChangeArrowheads="1"/>
          </p:cNvSpPr>
          <p:nvPr/>
        </p:nvSpPr>
        <p:spPr bwMode="auto">
          <a:xfrm>
            <a:off x="8001000" y="3732213"/>
            <a:ext cx="56832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60444" name="Text Box 28"/>
          <p:cNvSpPr txBox="1">
            <a:spLocks noChangeArrowheads="1"/>
          </p:cNvSpPr>
          <p:nvPr/>
        </p:nvSpPr>
        <p:spPr bwMode="auto">
          <a:xfrm rot="-5400000">
            <a:off x="7843044" y="4501356"/>
            <a:ext cx="590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66</a:t>
            </a:fld>
            <a:endParaRPr lang="en-US" altLang="en-US"/>
          </a:p>
        </p:txBody>
      </p:sp>
    </p:spTree>
    <p:extLst>
      <p:ext uri="{BB962C8B-B14F-4D97-AF65-F5344CB8AC3E}">
        <p14:creationId xmlns:p14="http://schemas.microsoft.com/office/powerpoint/2010/main" val="3177983711"/>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 name="Line 30"/>
          <p:cNvSpPr>
            <a:spLocks noChangeShapeType="1"/>
          </p:cNvSpPr>
          <p:nvPr/>
        </p:nvSpPr>
        <p:spPr bwMode="auto">
          <a:xfrm>
            <a:off x="1905000" y="5486400"/>
            <a:ext cx="6400800" cy="9525"/>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79" name="Rectangle 35"/>
          <p:cNvSpPr>
            <a:spLocks noChangeArrowheads="1"/>
          </p:cNvSpPr>
          <p:nvPr/>
        </p:nvSpPr>
        <p:spPr bwMode="auto">
          <a:xfrm>
            <a:off x="3276600" y="5105400"/>
            <a:ext cx="25908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31778" name="Line 34"/>
          <p:cNvSpPr>
            <a:spLocks noChangeShapeType="1"/>
          </p:cNvSpPr>
          <p:nvPr/>
        </p:nvSpPr>
        <p:spPr bwMode="auto">
          <a:xfrm>
            <a:off x="795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46" name="AutoShape 2"/>
          <p:cNvSpPr>
            <a:spLocks noChangeArrowheads="1"/>
          </p:cNvSpPr>
          <p:nvPr/>
        </p:nvSpPr>
        <p:spPr bwMode="auto">
          <a:xfrm>
            <a:off x="3429000" y="5181600"/>
            <a:ext cx="2286000" cy="609600"/>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pPr algn="ctr"/>
            <a:endParaRPr lang="en-US" sz="3200">
              <a:solidFill>
                <a:srgbClr val="000000"/>
              </a:solidFill>
              <a:latin typeface="Times New Roman" pitchFamily="18" charset="0"/>
            </a:endParaRPr>
          </a:p>
        </p:txBody>
      </p:sp>
      <p:sp>
        <p:nvSpPr>
          <p:cNvPr id="31747" name="Rectangle 3"/>
          <p:cNvSpPr>
            <a:spLocks noGrp="1" noChangeArrowheads="1"/>
          </p:cNvSpPr>
          <p:nvPr>
            <p:ph type="title"/>
          </p:nvPr>
        </p:nvSpPr>
        <p:spPr/>
        <p:txBody>
          <a:bodyPr/>
          <a:lstStyle/>
          <a:p>
            <a:r>
              <a:rPr lang="en-US" altLang="en-US"/>
              <a:t>Recursion tree</a:t>
            </a:r>
          </a:p>
        </p:txBody>
      </p:sp>
      <p:sp>
        <p:nvSpPr>
          <p:cNvPr id="31748" name="Text Box 4"/>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31749" name="Line 5"/>
          <p:cNvSpPr>
            <a:spLocks noChangeShapeType="1"/>
          </p:cNvSpPr>
          <p:nvPr/>
        </p:nvSpPr>
        <p:spPr bwMode="auto">
          <a:xfrm>
            <a:off x="6934200" y="4038600"/>
            <a:ext cx="1371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0" name="Line 6"/>
          <p:cNvSpPr>
            <a:spLocks noChangeShapeType="1"/>
          </p:cNvSpPr>
          <p:nvPr/>
        </p:nvSpPr>
        <p:spPr bwMode="auto">
          <a:xfrm>
            <a:off x="6096000" y="3200400"/>
            <a:ext cx="2133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1" name="Line 7"/>
          <p:cNvSpPr>
            <a:spLocks noChangeShapeType="1"/>
          </p:cNvSpPr>
          <p:nvPr/>
        </p:nvSpPr>
        <p:spPr bwMode="auto">
          <a:xfrm flipH="1">
            <a:off x="1676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2" name="Line 8"/>
          <p:cNvSpPr>
            <a:spLocks noChangeShapeType="1"/>
          </p:cNvSpPr>
          <p:nvPr/>
        </p:nvSpPr>
        <p:spPr bwMode="auto">
          <a:xfrm flipH="1">
            <a:off x="3048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3" name="Line 9"/>
          <p:cNvSpPr>
            <a:spLocks noChangeShapeType="1"/>
          </p:cNvSpPr>
          <p:nvPr/>
        </p:nvSpPr>
        <p:spPr bwMode="auto">
          <a:xfrm>
            <a:off x="4572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4" name="Rectangle 10"/>
          <p:cNvSpPr>
            <a:spLocks noChangeArrowheads="1"/>
          </p:cNvSpPr>
          <p:nvPr/>
        </p:nvSpPr>
        <p:spPr bwMode="auto">
          <a:xfrm>
            <a:off x="428625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1755" name="Line 11"/>
          <p:cNvSpPr>
            <a:spLocks noChangeShapeType="1"/>
          </p:cNvSpPr>
          <p:nvPr/>
        </p:nvSpPr>
        <p:spPr bwMode="auto">
          <a:xfrm flipH="1">
            <a:off x="2209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6" name="Line 12"/>
          <p:cNvSpPr>
            <a:spLocks noChangeShapeType="1"/>
          </p:cNvSpPr>
          <p:nvPr/>
        </p:nvSpPr>
        <p:spPr bwMode="auto">
          <a:xfrm flipH="1">
            <a:off x="5334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7" name="Line 13"/>
          <p:cNvSpPr>
            <a:spLocks noChangeShapeType="1"/>
          </p:cNvSpPr>
          <p:nvPr/>
        </p:nvSpPr>
        <p:spPr bwMode="auto">
          <a:xfrm>
            <a:off x="6172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8" name="Line 14"/>
          <p:cNvSpPr>
            <a:spLocks noChangeShapeType="1"/>
          </p:cNvSpPr>
          <p:nvPr/>
        </p:nvSpPr>
        <p:spPr bwMode="auto">
          <a:xfrm>
            <a:off x="3048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59" name="Rectangle 15"/>
          <p:cNvSpPr>
            <a:spLocks noChangeArrowheads="1"/>
          </p:cNvSpPr>
          <p:nvPr/>
        </p:nvSpPr>
        <p:spPr bwMode="auto">
          <a:xfrm>
            <a:off x="1681163" y="3733800"/>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1760" name="Rectangle 16"/>
          <p:cNvSpPr>
            <a:spLocks noChangeArrowheads="1"/>
          </p:cNvSpPr>
          <p:nvPr/>
        </p:nvSpPr>
        <p:spPr bwMode="auto">
          <a:xfrm>
            <a:off x="3330575" y="37338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1761" name="Rectangle 17"/>
          <p:cNvSpPr>
            <a:spLocks noChangeArrowheads="1"/>
          </p:cNvSpPr>
          <p:nvPr/>
        </p:nvSpPr>
        <p:spPr bwMode="auto">
          <a:xfrm>
            <a:off x="4879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1762" name="Rectangle 18"/>
          <p:cNvSpPr>
            <a:spLocks noChangeArrowheads="1"/>
          </p:cNvSpPr>
          <p:nvPr/>
        </p:nvSpPr>
        <p:spPr bwMode="auto">
          <a:xfrm>
            <a:off x="6530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1763" name="Rectangle 19"/>
          <p:cNvSpPr>
            <a:spLocks noChangeArrowheads="1"/>
          </p:cNvSpPr>
          <p:nvPr/>
        </p:nvSpPr>
        <p:spPr bwMode="auto">
          <a:xfrm>
            <a:off x="2519363" y="2911475"/>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1764" name="Rectangle 20"/>
          <p:cNvSpPr>
            <a:spLocks noChangeArrowheads="1"/>
          </p:cNvSpPr>
          <p:nvPr/>
        </p:nvSpPr>
        <p:spPr bwMode="auto">
          <a:xfrm>
            <a:off x="5740400" y="28956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1765" name="Rectangle 21"/>
          <p:cNvSpPr>
            <a:spLocks noChangeArrowheads="1"/>
          </p:cNvSpPr>
          <p:nvPr/>
        </p:nvSpPr>
        <p:spPr bwMode="auto">
          <a:xfrm>
            <a:off x="1327150"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Symbol" pitchFamily="18" charset="2"/>
              </a:rPr>
              <a:t>Q</a:t>
            </a:r>
            <a:r>
              <a:rPr lang="en-US" altLang="en-US" sz="3200">
                <a:solidFill>
                  <a:srgbClr val="009999"/>
                </a:solidFill>
                <a:latin typeface="Times New Roman" pitchFamily="18" charset="0"/>
              </a:rPr>
              <a:t>(1)</a:t>
            </a:r>
          </a:p>
        </p:txBody>
      </p:sp>
      <p:sp>
        <p:nvSpPr>
          <p:cNvPr id="31766" name="Text Box 22"/>
          <p:cNvSpPr txBox="1">
            <a:spLocks noChangeArrowheads="1"/>
          </p:cNvSpPr>
          <p:nvPr/>
        </p:nvSpPr>
        <p:spPr bwMode="auto">
          <a:xfrm rot="17366799">
            <a:off x="1548607" y="4425156"/>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a:t>
            </a:r>
          </a:p>
        </p:txBody>
      </p:sp>
      <p:sp>
        <p:nvSpPr>
          <p:cNvPr id="31768" name="Text Box 24"/>
          <p:cNvSpPr txBox="1">
            <a:spLocks noChangeArrowheads="1"/>
          </p:cNvSpPr>
          <p:nvPr/>
        </p:nvSpPr>
        <p:spPr bwMode="auto">
          <a:xfrm>
            <a:off x="76200" y="3581400"/>
            <a:ext cx="1439863"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h</a:t>
            </a:r>
            <a:r>
              <a:rPr lang="en-US" altLang="en-US" sz="3200">
                <a:solidFill>
                  <a:srgbClr val="009999"/>
                </a:solidFill>
                <a:latin typeface="Times New Roman" pitchFamily="18" charset="0"/>
              </a:rPr>
              <a:t> = lg </a:t>
            </a:r>
            <a:r>
              <a:rPr lang="en-US" altLang="en-US" sz="3200" i="1">
                <a:solidFill>
                  <a:srgbClr val="009999"/>
                </a:solidFill>
                <a:latin typeface="Times New Roman" pitchFamily="18" charset="0"/>
              </a:rPr>
              <a:t>n</a:t>
            </a:r>
          </a:p>
        </p:txBody>
      </p:sp>
      <p:sp>
        <p:nvSpPr>
          <p:cNvPr id="31769" name="Line 25"/>
          <p:cNvSpPr>
            <a:spLocks noChangeShapeType="1"/>
          </p:cNvSpPr>
          <p:nvPr/>
        </p:nvSpPr>
        <p:spPr bwMode="auto">
          <a:xfrm>
            <a:off x="5029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1770" name="Rectangle 26"/>
          <p:cNvSpPr>
            <a:spLocks noChangeArrowheads="1"/>
          </p:cNvSpPr>
          <p:nvPr/>
        </p:nvSpPr>
        <p:spPr bwMode="auto">
          <a:xfrm>
            <a:off x="800100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1771" name="Rectangle 27"/>
          <p:cNvSpPr>
            <a:spLocks noChangeArrowheads="1"/>
          </p:cNvSpPr>
          <p:nvPr/>
        </p:nvSpPr>
        <p:spPr bwMode="auto">
          <a:xfrm>
            <a:off x="8001000" y="2895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1772" name="Rectangle 28"/>
          <p:cNvSpPr>
            <a:spLocks noChangeArrowheads="1"/>
          </p:cNvSpPr>
          <p:nvPr/>
        </p:nvSpPr>
        <p:spPr bwMode="auto">
          <a:xfrm>
            <a:off x="8001000" y="3732213"/>
            <a:ext cx="56832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1773" name="Text Box 29"/>
          <p:cNvSpPr txBox="1">
            <a:spLocks noChangeArrowheads="1"/>
          </p:cNvSpPr>
          <p:nvPr/>
        </p:nvSpPr>
        <p:spPr bwMode="auto">
          <a:xfrm>
            <a:off x="3551238" y="5181600"/>
            <a:ext cx="20399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#leaves </a:t>
            </a:r>
            <a:r>
              <a:rPr lang="en-US" altLang="en-US" sz="3200">
                <a:solidFill>
                  <a:srgbClr val="009999"/>
                </a:solidFill>
                <a:latin typeface="Times New Roman" pitchFamily="18" charset="0"/>
              </a:rPr>
              <a:t>= </a:t>
            </a:r>
            <a:r>
              <a:rPr lang="en-US" altLang="en-US" sz="3200" i="1">
                <a:solidFill>
                  <a:srgbClr val="009999"/>
                </a:solidFill>
                <a:latin typeface="Times New Roman" pitchFamily="18" charset="0"/>
              </a:rPr>
              <a:t>n</a:t>
            </a:r>
          </a:p>
        </p:txBody>
      </p:sp>
      <p:sp>
        <p:nvSpPr>
          <p:cNvPr id="31775" name="Rectangle 31"/>
          <p:cNvSpPr>
            <a:spLocks noChangeArrowheads="1"/>
          </p:cNvSpPr>
          <p:nvPr/>
        </p:nvSpPr>
        <p:spPr bwMode="auto">
          <a:xfrm>
            <a:off x="7807325"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Symbol" pitchFamily="18" charset="2"/>
              </a:rPr>
              <a:t>Q</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a:t>
            </a:r>
          </a:p>
        </p:txBody>
      </p:sp>
      <p:sp>
        <p:nvSpPr>
          <p:cNvPr id="31781" name="Text Box 37"/>
          <p:cNvSpPr txBox="1">
            <a:spLocks noChangeArrowheads="1"/>
          </p:cNvSpPr>
          <p:nvPr/>
        </p:nvSpPr>
        <p:spPr bwMode="auto">
          <a:xfrm rot="-5400000">
            <a:off x="7843044" y="4501356"/>
            <a:ext cx="590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67</a:t>
            </a:fld>
            <a:endParaRPr lang="en-US" altLang="en-US"/>
          </a:p>
        </p:txBody>
      </p:sp>
    </p:spTree>
    <p:extLst>
      <p:ext uri="{BB962C8B-B14F-4D97-AF65-F5344CB8AC3E}">
        <p14:creationId xmlns:p14="http://schemas.microsoft.com/office/powerpoint/2010/main" val="926638660"/>
      </p:ext>
    </p:extLst>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6" name="Line 34"/>
          <p:cNvSpPr>
            <a:spLocks noChangeShapeType="1"/>
          </p:cNvSpPr>
          <p:nvPr/>
        </p:nvSpPr>
        <p:spPr bwMode="auto">
          <a:xfrm>
            <a:off x="1905000" y="5486400"/>
            <a:ext cx="6400800" cy="9525"/>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27" name="Rectangle 35"/>
          <p:cNvSpPr>
            <a:spLocks noChangeArrowheads="1"/>
          </p:cNvSpPr>
          <p:nvPr/>
        </p:nvSpPr>
        <p:spPr bwMode="auto">
          <a:xfrm>
            <a:off x="3276600" y="5105400"/>
            <a:ext cx="25908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33794" name="Line 2"/>
          <p:cNvSpPr>
            <a:spLocks noChangeShapeType="1"/>
          </p:cNvSpPr>
          <p:nvPr/>
        </p:nvSpPr>
        <p:spPr bwMode="auto">
          <a:xfrm>
            <a:off x="795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795" name="AutoShape 3"/>
          <p:cNvSpPr>
            <a:spLocks noChangeArrowheads="1"/>
          </p:cNvSpPr>
          <p:nvPr/>
        </p:nvSpPr>
        <p:spPr bwMode="auto">
          <a:xfrm>
            <a:off x="3429000" y="5181600"/>
            <a:ext cx="2286000" cy="609600"/>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pPr algn="ctr"/>
            <a:endParaRPr lang="en-US" sz="3200">
              <a:solidFill>
                <a:srgbClr val="000000"/>
              </a:solidFill>
              <a:latin typeface="Times New Roman" pitchFamily="18" charset="0"/>
            </a:endParaRPr>
          </a:p>
        </p:txBody>
      </p:sp>
      <p:sp>
        <p:nvSpPr>
          <p:cNvPr id="33796" name="Rectangle 4"/>
          <p:cNvSpPr>
            <a:spLocks noGrp="1" noChangeArrowheads="1"/>
          </p:cNvSpPr>
          <p:nvPr>
            <p:ph type="title"/>
          </p:nvPr>
        </p:nvSpPr>
        <p:spPr/>
        <p:txBody>
          <a:bodyPr/>
          <a:lstStyle/>
          <a:p>
            <a:r>
              <a:rPr lang="en-US" altLang="en-US"/>
              <a:t>Recursion tree</a:t>
            </a:r>
          </a:p>
        </p:txBody>
      </p:sp>
      <p:sp>
        <p:nvSpPr>
          <p:cNvPr id="33797" name="Text Box 5"/>
          <p:cNvSpPr txBox="1">
            <a:spLocks noChangeArrowheads="1"/>
          </p:cNvSpPr>
          <p:nvPr/>
        </p:nvSpPr>
        <p:spPr bwMode="auto">
          <a:xfrm>
            <a:off x="360363" y="1543050"/>
            <a:ext cx="8421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000000"/>
                </a:solidFill>
                <a:latin typeface="Times New Roman" pitchFamily="18" charset="0"/>
              </a:rPr>
              <a:t>Solve </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 = 2</a:t>
            </a:r>
            <a:r>
              <a:rPr lang="en-US" altLang="en-US" sz="3200" i="1">
                <a:solidFill>
                  <a:srgbClr val="009999"/>
                </a:solidFill>
                <a:latin typeface="Times New Roman" pitchFamily="18" charset="0"/>
              </a:rPr>
              <a:t>T</a:t>
            </a:r>
            <a:r>
              <a:rPr lang="en-US" altLang="en-US" sz="3200">
                <a:solidFill>
                  <a:srgbClr val="009999"/>
                </a:solidFill>
                <a:latin typeface="Times New Roman" pitchFamily="18" charset="0"/>
              </a:rPr>
              <a:t>(</a:t>
            </a:r>
            <a:r>
              <a:rPr lang="en-US" altLang="en-US" sz="3200" i="1">
                <a:solidFill>
                  <a:srgbClr val="009999"/>
                </a:solidFill>
                <a:latin typeface="Times New Roman" pitchFamily="18" charset="0"/>
              </a:rPr>
              <a:t>n</a:t>
            </a:r>
            <a:r>
              <a:rPr lang="en-US" altLang="en-US" sz="3200">
                <a:solidFill>
                  <a:srgbClr val="009999"/>
                </a:solidFill>
                <a:latin typeface="Times New Roman" pitchFamily="18" charset="0"/>
              </a:rPr>
              <a:t>/2) + </a:t>
            </a:r>
            <a:r>
              <a:rPr lang="en-US" altLang="en-US" sz="3200" i="1">
                <a:solidFill>
                  <a:srgbClr val="009999"/>
                </a:solidFill>
                <a:latin typeface="Times New Roman" pitchFamily="18" charset="0"/>
              </a:rPr>
              <a:t>cn</a:t>
            </a:r>
            <a:r>
              <a:rPr lang="en-US" altLang="en-US" sz="3200">
                <a:solidFill>
                  <a:srgbClr val="000000"/>
                </a:solidFill>
                <a:latin typeface="Times New Roman" pitchFamily="18" charset="0"/>
              </a:rPr>
              <a:t>, where </a:t>
            </a:r>
            <a:r>
              <a:rPr lang="en-US" altLang="en-US" sz="3200" i="1">
                <a:solidFill>
                  <a:srgbClr val="009999"/>
                </a:solidFill>
                <a:latin typeface="Times New Roman" pitchFamily="18" charset="0"/>
              </a:rPr>
              <a:t>c </a:t>
            </a:r>
            <a:r>
              <a:rPr lang="en-US" altLang="en-US" sz="3200">
                <a:solidFill>
                  <a:srgbClr val="009999"/>
                </a:solidFill>
                <a:latin typeface="Times New Roman" pitchFamily="18" charset="0"/>
              </a:rPr>
              <a:t>&gt; 0</a:t>
            </a:r>
            <a:r>
              <a:rPr lang="en-US" altLang="en-US" sz="3200">
                <a:solidFill>
                  <a:srgbClr val="000000"/>
                </a:solidFill>
                <a:latin typeface="Times New Roman" pitchFamily="18" charset="0"/>
              </a:rPr>
              <a:t> is constant.</a:t>
            </a:r>
          </a:p>
        </p:txBody>
      </p:sp>
      <p:sp>
        <p:nvSpPr>
          <p:cNvPr id="33798" name="Line 6"/>
          <p:cNvSpPr>
            <a:spLocks noChangeShapeType="1"/>
          </p:cNvSpPr>
          <p:nvPr/>
        </p:nvSpPr>
        <p:spPr bwMode="auto">
          <a:xfrm>
            <a:off x="6934200" y="4038600"/>
            <a:ext cx="1371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799" name="Line 7"/>
          <p:cNvSpPr>
            <a:spLocks noChangeShapeType="1"/>
          </p:cNvSpPr>
          <p:nvPr/>
        </p:nvSpPr>
        <p:spPr bwMode="auto">
          <a:xfrm>
            <a:off x="6096000" y="3200400"/>
            <a:ext cx="2133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00" name="Line 8"/>
          <p:cNvSpPr>
            <a:spLocks noChangeShapeType="1"/>
          </p:cNvSpPr>
          <p:nvPr/>
        </p:nvSpPr>
        <p:spPr bwMode="auto">
          <a:xfrm flipH="1">
            <a:off x="1676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01" name="Line 9"/>
          <p:cNvSpPr>
            <a:spLocks noChangeShapeType="1"/>
          </p:cNvSpPr>
          <p:nvPr/>
        </p:nvSpPr>
        <p:spPr bwMode="auto">
          <a:xfrm flipH="1">
            <a:off x="3048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02" name="Line 10"/>
          <p:cNvSpPr>
            <a:spLocks noChangeShapeType="1"/>
          </p:cNvSpPr>
          <p:nvPr/>
        </p:nvSpPr>
        <p:spPr bwMode="auto">
          <a:xfrm>
            <a:off x="4572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03" name="Rectangle 11"/>
          <p:cNvSpPr>
            <a:spLocks noChangeArrowheads="1"/>
          </p:cNvSpPr>
          <p:nvPr/>
        </p:nvSpPr>
        <p:spPr bwMode="auto">
          <a:xfrm>
            <a:off x="428625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3804" name="Line 12"/>
          <p:cNvSpPr>
            <a:spLocks noChangeShapeType="1"/>
          </p:cNvSpPr>
          <p:nvPr/>
        </p:nvSpPr>
        <p:spPr bwMode="auto">
          <a:xfrm flipH="1">
            <a:off x="2209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05" name="Line 13"/>
          <p:cNvSpPr>
            <a:spLocks noChangeShapeType="1"/>
          </p:cNvSpPr>
          <p:nvPr/>
        </p:nvSpPr>
        <p:spPr bwMode="auto">
          <a:xfrm flipH="1">
            <a:off x="5334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06" name="Line 14"/>
          <p:cNvSpPr>
            <a:spLocks noChangeShapeType="1"/>
          </p:cNvSpPr>
          <p:nvPr/>
        </p:nvSpPr>
        <p:spPr bwMode="auto">
          <a:xfrm>
            <a:off x="6172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07" name="Line 15"/>
          <p:cNvSpPr>
            <a:spLocks noChangeShapeType="1"/>
          </p:cNvSpPr>
          <p:nvPr/>
        </p:nvSpPr>
        <p:spPr bwMode="auto">
          <a:xfrm>
            <a:off x="3048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08" name="Rectangle 16"/>
          <p:cNvSpPr>
            <a:spLocks noChangeArrowheads="1"/>
          </p:cNvSpPr>
          <p:nvPr/>
        </p:nvSpPr>
        <p:spPr bwMode="auto">
          <a:xfrm>
            <a:off x="1681163" y="3733800"/>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3809" name="Rectangle 17"/>
          <p:cNvSpPr>
            <a:spLocks noChangeArrowheads="1"/>
          </p:cNvSpPr>
          <p:nvPr/>
        </p:nvSpPr>
        <p:spPr bwMode="auto">
          <a:xfrm>
            <a:off x="3330575" y="37338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3810" name="Rectangle 18"/>
          <p:cNvSpPr>
            <a:spLocks noChangeArrowheads="1"/>
          </p:cNvSpPr>
          <p:nvPr/>
        </p:nvSpPr>
        <p:spPr bwMode="auto">
          <a:xfrm>
            <a:off x="4879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3811" name="Rectangle 19"/>
          <p:cNvSpPr>
            <a:spLocks noChangeArrowheads="1"/>
          </p:cNvSpPr>
          <p:nvPr/>
        </p:nvSpPr>
        <p:spPr bwMode="auto">
          <a:xfrm>
            <a:off x="6530975" y="3732213"/>
            <a:ext cx="8842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/4</a:t>
            </a:r>
          </a:p>
        </p:txBody>
      </p:sp>
      <p:sp>
        <p:nvSpPr>
          <p:cNvPr id="33812" name="Rectangle 20"/>
          <p:cNvSpPr>
            <a:spLocks noChangeArrowheads="1"/>
          </p:cNvSpPr>
          <p:nvPr/>
        </p:nvSpPr>
        <p:spPr bwMode="auto">
          <a:xfrm>
            <a:off x="2519363" y="2911475"/>
            <a:ext cx="88423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3813" name="Rectangle 21"/>
          <p:cNvSpPr>
            <a:spLocks noChangeArrowheads="1"/>
          </p:cNvSpPr>
          <p:nvPr/>
        </p:nvSpPr>
        <p:spPr bwMode="auto">
          <a:xfrm>
            <a:off x="5740400" y="2895600"/>
            <a:ext cx="88423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r>
              <a:rPr lang="en-US" altLang="en-US" sz="3200">
                <a:solidFill>
                  <a:srgbClr val="009999"/>
                </a:solidFill>
                <a:latin typeface="Times New Roman" pitchFamily="18" charset="0"/>
              </a:rPr>
              <a:t>/2</a:t>
            </a:r>
          </a:p>
        </p:txBody>
      </p:sp>
      <p:sp>
        <p:nvSpPr>
          <p:cNvPr id="33814" name="Rectangle 22"/>
          <p:cNvSpPr>
            <a:spLocks noChangeArrowheads="1"/>
          </p:cNvSpPr>
          <p:nvPr/>
        </p:nvSpPr>
        <p:spPr bwMode="auto">
          <a:xfrm>
            <a:off x="1327150"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Symbol" pitchFamily="18" charset="2"/>
              </a:rPr>
              <a:t>Q</a:t>
            </a:r>
            <a:r>
              <a:rPr lang="en-US" altLang="en-US" sz="3200">
                <a:solidFill>
                  <a:srgbClr val="009999"/>
                </a:solidFill>
                <a:latin typeface="Times New Roman" pitchFamily="18" charset="0"/>
              </a:rPr>
              <a:t>(1)</a:t>
            </a:r>
          </a:p>
        </p:txBody>
      </p:sp>
      <p:sp>
        <p:nvSpPr>
          <p:cNvPr id="33815" name="Text Box 23"/>
          <p:cNvSpPr txBox="1">
            <a:spLocks noChangeArrowheads="1"/>
          </p:cNvSpPr>
          <p:nvPr/>
        </p:nvSpPr>
        <p:spPr bwMode="auto">
          <a:xfrm rot="17366799">
            <a:off x="1548607" y="4425156"/>
            <a:ext cx="5905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a:t>
            </a:r>
          </a:p>
        </p:txBody>
      </p:sp>
      <p:sp>
        <p:nvSpPr>
          <p:cNvPr id="33816" name="Text Box 24"/>
          <p:cNvSpPr txBox="1">
            <a:spLocks noChangeArrowheads="1"/>
          </p:cNvSpPr>
          <p:nvPr/>
        </p:nvSpPr>
        <p:spPr bwMode="auto">
          <a:xfrm>
            <a:off x="76200" y="3581400"/>
            <a:ext cx="1439863"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h</a:t>
            </a:r>
            <a:r>
              <a:rPr lang="en-US" altLang="en-US" sz="3200">
                <a:solidFill>
                  <a:srgbClr val="009999"/>
                </a:solidFill>
                <a:latin typeface="Times New Roman" pitchFamily="18" charset="0"/>
              </a:rPr>
              <a:t> = lg </a:t>
            </a:r>
            <a:r>
              <a:rPr lang="en-US" altLang="en-US" sz="3200" i="1">
                <a:solidFill>
                  <a:srgbClr val="009999"/>
                </a:solidFill>
                <a:latin typeface="Times New Roman" pitchFamily="18" charset="0"/>
              </a:rPr>
              <a:t>n</a:t>
            </a:r>
          </a:p>
        </p:txBody>
      </p:sp>
      <p:sp>
        <p:nvSpPr>
          <p:cNvPr id="33817" name="Line 25"/>
          <p:cNvSpPr>
            <a:spLocks noChangeShapeType="1"/>
          </p:cNvSpPr>
          <p:nvPr/>
        </p:nvSpPr>
        <p:spPr bwMode="auto">
          <a:xfrm>
            <a:off x="5029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18" name="Rectangle 26"/>
          <p:cNvSpPr>
            <a:spLocks noChangeArrowheads="1"/>
          </p:cNvSpPr>
          <p:nvPr/>
        </p:nvSpPr>
        <p:spPr bwMode="auto">
          <a:xfrm>
            <a:off x="8001000" y="2133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3819" name="Rectangle 27"/>
          <p:cNvSpPr>
            <a:spLocks noChangeArrowheads="1"/>
          </p:cNvSpPr>
          <p:nvPr/>
        </p:nvSpPr>
        <p:spPr bwMode="auto">
          <a:xfrm>
            <a:off x="8001000" y="2895600"/>
            <a:ext cx="5683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3820" name="Rectangle 28"/>
          <p:cNvSpPr>
            <a:spLocks noChangeArrowheads="1"/>
          </p:cNvSpPr>
          <p:nvPr/>
        </p:nvSpPr>
        <p:spPr bwMode="auto">
          <a:xfrm>
            <a:off x="8001000" y="3732213"/>
            <a:ext cx="56832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rgbClr val="009999"/>
                </a:solidFill>
                <a:latin typeface="Times New Roman" pitchFamily="18" charset="0"/>
              </a:rPr>
              <a:t>cn</a:t>
            </a:r>
            <a:endParaRPr lang="en-US" altLang="en-US" sz="3200">
              <a:solidFill>
                <a:srgbClr val="009999"/>
              </a:solidFill>
              <a:latin typeface="Times New Roman" pitchFamily="18" charset="0"/>
            </a:endParaRPr>
          </a:p>
        </p:txBody>
      </p:sp>
      <p:sp>
        <p:nvSpPr>
          <p:cNvPr id="33821" name="Text Box 29"/>
          <p:cNvSpPr txBox="1">
            <a:spLocks noChangeArrowheads="1"/>
          </p:cNvSpPr>
          <p:nvPr/>
        </p:nvSpPr>
        <p:spPr bwMode="auto">
          <a:xfrm>
            <a:off x="3551238" y="5181600"/>
            <a:ext cx="20399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0000"/>
                </a:solidFill>
                <a:latin typeface="Times New Roman" pitchFamily="18" charset="0"/>
              </a:rPr>
              <a:t>#leaves </a:t>
            </a:r>
            <a:r>
              <a:rPr lang="en-US" altLang="en-US" sz="3200">
                <a:solidFill>
                  <a:srgbClr val="009999"/>
                </a:solidFill>
                <a:latin typeface="Times New Roman" pitchFamily="18" charset="0"/>
              </a:rPr>
              <a:t>= </a:t>
            </a:r>
            <a:r>
              <a:rPr lang="en-US" altLang="en-US" sz="3200" i="1">
                <a:solidFill>
                  <a:srgbClr val="009999"/>
                </a:solidFill>
                <a:latin typeface="Times New Roman" pitchFamily="18" charset="0"/>
              </a:rPr>
              <a:t>n</a:t>
            </a:r>
          </a:p>
        </p:txBody>
      </p:sp>
      <p:sp>
        <p:nvSpPr>
          <p:cNvPr id="33823" name="Rectangle 31"/>
          <p:cNvSpPr>
            <a:spLocks noChangeArrowheads="1"/>
          </p:cNvSpPr>
          <p:nvPr/>
        </p:nvSpPr>
        <p:spPr bwMode="auto">
          <a:xfrm>
            <a:off x="7807325" y="5181600"/>
            <a:ext cx="958850" cy="579438"/>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dirty="0">
                <a:solidFill>
                  <a:srgbClr val="009999"/>
                </a:solidFill>
                <a:latin typeface="Symbol" pitchFamily="18" charset="2"/>
              </a:rPr>
              <a:t>O</a:t>
            </a:r>
            <a:r>
              <a:rPr lang="en-US" altLang="en-US" sz="3200" dirty="0">
                <a:solidFill>
                  <a:srgbClr val="009999"/>
                </a:solidFill>
                <a:latin typeface="Times New Roman" pitchFamily="18" charset="0"/>
              </a:rPr>
              <a:t>(</a:t>
            </a:r>
            <a:r>
              <a:rPr lang="en-US" altLang="en-US" sz="3200" i="1" dirty="0">
                <a:solidFill>
                  <a:srgbClr val="009999"/>
                </a:solidFill>
                <a:latin typeface="Times New Roman" pitchFamily="18" charset="0"/>
              </a:rPr>
              <a:t>n</a:t>
            </a:r>
            <a:r>
              <a:rPr lang="en-US" altLang="en-US" sz="3200" dirty="0">
                <a:solidFill>
                  <a:srgbClr val="009999"/>
                </a:solidFill>
                <a:latin typeface="Times New Roman" pitchFamily="18" charset="0"/>
              </a:rPr>
              <a:t>)</a:t>
            </a:r>
          </a:p>
        </p:txBody>
      </p:sp>
      <p:sp>
        <p:nvSpPr>
          <p:cNvPr id="33824" name="Line 32"/>
          <p:cNvSpPr>
            <a:spLocks noChangeShapeType="1"/>
          </p:cNvSpPr>
          <p:nvPr/>
        </p:nvSpPr>
        <p:spPr bwMode="auto">
          <a:xfrm>
            <a:off x="7391400" y="5791200"/>
            <a:ext cx="1524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33825" name="Text Box 33"/>
          <p:cNvSpPr txBox="1">
            <a:spLocks noChangeArrowheads="1"/>
          </p:cNvSpPr>
          <p:nvPr/>
        </p:nvSpPr>
        <p:spPr bwMode="auto">
          <a:xfrm>
            <a:off x="6026150" y="5821363"/>
            <a:ext cx="29654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3200" dirty="0">
                <a:solidFill>
                  <a:srgbClr val="000000"/>
                </a:solidFill>
                <a:latin typeface="Times New Roman" pitchFamily="18" charset="0"/>
              </a:rPr>
              <a:t>Total</a:t>
            </a:r>
            <a:r>
              <a:rPr lang="en-US" altLang="en-US" sz="3200" dirty="0">
                <a:solidFill>
                  <a:srgbClr val="009999"/>
                </a:solidFill>
                <a:latin typeface="Symbol" pitchFamily="18" charset="2"/>
              </a:rPr>
              <a:t> = O</a:t>
            </a:r>
            <a:r>
              <a:rPr lang="en-US" altLang="en-US" sz="3200" dirty="0">
                <a:solidFill>
                  <a:srgbClr val="009999"/>
                </a:solidFill>
                <a:latin typeface="Times New Roman" pitchFamily="18" charset="0"/>
              </a:rPr>
              <a:t>(</a:t>
            </a:r>
            <a:r>
              <a:rPr lang="en-US" altLang="en-US" sz="3200" i="1" dirty="0">
                <a:solidFill>
                  <a:srgbClr val="009999"/>
                </a:solidFill>
                <a:latin typeface="Times New Roman" pitchFamily="18" charset="0"/>
              </a:rPr>
              <a:t>n</a:t>
            </a:r>
            <a:r>
              <a:rPr lang="en-US" altLang="en-US" sz="3200" dirty="0">
                <a:solidFill>
                  <a:srgbClr val="009999"/>
                </a:solidFill>
                <a:latin typeface="Times New Roman" pitchFamily="18" charset="0"/>
              </a:rPr>
              <a:t> </a:t>
            </a:r>
            <a:r>
              <a:rPr lang="en-US" altLang="en-US" sz="3200" dirty="0" err="1">
                <a:solidFill>
                  <a:srgbClr val="009999"/>
                </a:solidFill>
                <a:latin typeface="Times New Roman" pitchFamily="18" charset="0"/>
              </a:rPr>
              <a:t>lg</a:t>
            </a:r>
            <a:r>
              <a:rPr lang="en-US" altLang="en-US" sz="3200" dirty="0">
                <a:solidFill>
                  <a:srgbClr val="009999"/>
                </a:solidFill>
                <a:latin typeface="Times New Roman" pitchFamily="18" charset="0"/>
              </a:rPr>
              <a:t> </a:t>
            </a:r>
            <a:r>
              <a:rPr lang="en-US" altLang="en-US" sz="3200" i="1" dirty="0">
                <a:solidFill>
                  <a:srgbClr val="009999"/>
                </a:solidFill>
                <a:latin typeface="Times New Roman" pitchFamily="18" charset="0"/>
              </a:rPr>
              <a:t>n</a:t>
            </a:r>
            <a:r>
              <a:rPr lang="en-US" altLang="en-US" sz="3200" dirty="0">
                <a:solidFill>
                  <a:srgbClr val="009999"/>
                </a:solidFill>
                <a:latin typeface="Times New Roman" pitchFamily="18" charset="0"/>
              </a:rPr>
              <a:t>)</a:t>
            </a:r>
          </a:p>
        </p:txBody>
      </p:sp>
      <p:sp>
        <p:nvSpPr>
          <p:cNvPr id="33828" name="Text Box 36"/>
          <p:cNvSpPr txBox="1">
            <a:spLocks noChangeArrowheads="1"/>
          </p:cNvSpPr>
          <p:nvPr/>
        </p:nvSpPr>
        <p:spPr bwMode="auto">
          <a:xfrm rot="-5400000">
            <a:off x="7843044" y="4501356"/>
            <a:ext cx="590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solidFill>
                  <a:srgbClr val="009999"/>
                </a:solidFill>
                <a:latin typeface="Times New Roman" pitchFamily="18" charset="0"/>
              </a:rPr>
              <a:t>…</a:t>
            </a: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68</a:t>
            </a:fld>
            <a:endParaRPr lang="en-US" altLang="en-US"/>
          </a:p>
        </p:txBody>
      </p:sp>
    </p:spTree>
    <p:extLst>
      <p:ext uri="{BB962C8B-B14F-4D97-AF65-F5344CB8AC3E}">
        <p14:creationId xmlns:p14="http://schemas.microsoft.com/office/powerpoint/2010/main" val="15421428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Conclusions</a:t>
            </a:r>
          </a:p>
        </p:txBody>
      </p:sp>
      <p:sp>
        <p:nvSpPr>
          <p:cNvPr id="35843" name="Text Box 3"/>
          <p:cNvSpPr txBox="1">
            <a:spLocks noChangeArrowheads="1"/>
          </p:cNvSpPr>
          <p:nvPr/>
        </p:nvSpPr>
        <p:spPr bwMode="auto">
          <a:xfrm>
            <a:off x="498764" y="1401289"/>
            <a:ext cx="7659399" cy="3933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0000"/>
              </a:lnSpc>
              <a:spcBef>
                <a:spcPct val="30000"/>
              </a:spcBef>
              <a:buClr>
                <a:srgbClr val="CC0000"/>
              </a:buClr>
              <a:buFontTx/>
              <a:buChar char="•"/>
            </a:pPr>
            <a:r>
              <a:rPr lang="en-US" altLang="en-US" sz="3200" dirty="0">
                <a:solidFill>
                  <a:srgbClr val="000000"/>
                </a:solidFill>
              </a:rPr>
              <a:t> </a:t>
            </a:r>
            <a:r>
              <a:rPr lang="en-US" altLang="en-US" sz="3200" dirty="0">
                <a:solidFill>
                  <a:srgbClr val="009999"/>
                </a:solidFill>
                <a:latin typeface="Symbol" pitchFamily="18" charset="2"/>
              </a:rPr>
              <a:t>O</a:t>
            </a:r>
            <a:r>
              <a:rPr lang="en-US" altLang="en-US" sz="3200" dirty="0">
                <a:solidFill>
                  <a:srgbClr val="009999"/>
                </a:solidFill>
              </a:rPr>
              <a:t>(</a:t>
            </a:r>
            <a:r>
              <a:rPr lang="en-US" altLang="en-US" sz="3200" i="1" dirty="0">
                <a:solidFill>
                  <a:srgbClr val="009999"/>
                </a:solidFill>
              </a:rPr>
              <a:t>n</a:t>
            </a:r>
            <a:r>
              <a:rPr lang="en-US" altLang="en-US" sz="3200" dirty="0">
                <a:solidFill>
                  <a:srgbClr val="009999"/>
                </a:solidFill>
              </a:rPr>
              <a:t> </a:t>
            </a:r>
            <a:r>
              <a:rPr lang="en-US" altLang="en-US" sz="3200" dirty="0" err="1">
                <a:solidFill>
                  <a:srgbClr val="009999"/>
                </a:solidFill>
              </a:rPr>
              <a:t>lg</a:t>
            </a:r>
            <a:r>
              <a:rPr lang="en-US" altLang="en-US" sz="3200" dirty="0">
                <a:solidFill>
                  <a:srgbClr val="009999"/>
                </a:solidFill>
              </a:rPr>
              <a:t> </a:t>
            </a:r>
            <a:r>
              <a:rPr lang="en-US" altLang="en-US" sz="3200" i="1" dirty="0">
                <a:solidFill>
                  <a:srgbClr val="009999"/>
                </a:solidFill>
              </a:rPr>
              <a:t>n</a:t>
            </a:r>
            <a:r>
              <a:rPr lang="en-US" altLang="en-US" sz="3200" dirty="0">
                <a:solidFill>
                  <a:srgbClr val="009999"/>
                </a:solidFill>
              </a:rPr>
              <a:t>)</a:t>
            </a:r>
            <a:r>
              <a:rPr lang="en-US" altLang="en-US" sz="3200" dirty="0">
                <a:solidFill>
                  <a:srgbClr val="000000"/>
                </a:solidFill>
              </a:rPr>
              <a:t> grows more slowly than </a:t>
            </a:r>
            <a:r>
              <a:rPr lang="en-US" altLang="en-US" sz="3200" dirty="0">
                <a:solidFill>
                  <a:srgbClr val="009999"/>
                </a:solidFill>
                <a:latin typeface="Symbol" pitchFamily="18" charset="2"/>
              </a:rPr>
              <a:t>O</a:t>
            </a:r>
            <a:r>
              <a:rPr lang="en-US" altLang="en-US" sz="3200" dirty="0">
                <a:solidFill>
                  <a:srgbClr val="009999"/>
                </a:solidFill>
              </a:rPr>
              <a:t>(</a:t>
            </a:r>
            <a:r>
              <a:rPr lang="en-US" altLang="en-US" sz="3200" i="1" dirty="0">
                <a:solidFill>
                  <a:srgbClr val="009999"/>
                </a:solidFill>
              </a:rPr>
              <a:t>n</a:t>
            </a:r>
            <a:r>
              <a:rPr lang="en-US" altLang="en-US" sz="3200" baseline="30000" dirty="0">
                <a:solidFill>
                  <a:srgbClr val="009999"/>
                </a:solidFill>
              </a:rPr>
              <a:t>2</a:t>
            </a:r>
            <a:r>
              <a:rPr lang="en-US" altLang="en-US" sz="3200" dirty="0">
                <a:solidFill>
                  <a:srgbClr val="009999"/>
                </a:solidFill>
              </a:rPr>
              <a:t>)</a:t>
            </a:r>
            <a:r>
              <a:rPr lang="en-US" altLang="en-US" sz="3200" dirty="0">
                <a:solidFill>
                  <a:srgbClr val="000000"/>
                </a:solidFill>
              </a:rPr>
              <a:t>.</a:t>
            </a:r>
          </a:p>
          <a:p>
            <a:pPr>
              <a:lnSpc>
                <a:spcPct val="90000"/>
              </a:lnSpc>
              <a:spcBef>
                <a:spcPct val="30000"/>
              </a:spcBef>
              <a:buClr>
                <a:srgbClr val="CC0000"/>
              </a:buClr>
              <a:buFontTx/>
              <a:buChar char="•"/>
            </a:pPr>
            <a:r>
              <a:rPr lang="en-US" altLang="en-US" sz="3200" dirty="0">
                <a:solidFill>
                  <a:srgbClr val="000000"/>
                </a:solidFill>
              </a:rPr>
              <a:t>Therefore, merge sort asymptotically beats insertion sort in the worst case.</a:t>
            </a:r>
          </a:p>
          <a:p>
            <a:pPr marL="0" indent="0">
              <a:lnSpc>
                <a:spcPct val="90000"/>
              </a:lnSpc>
              <a:spcBef>
                <a:spcPct val="30000"/>
              </a:spcBef>
              <a:buClr>
                <a:srgbClr val="CC0000"/>
              </a:buClr>
            </a:pPr>
            <a:endParaRPr lang="en-US" altLang="en-US" sz="3200" dirty="0">
              <a:solidFill>
                <a:srgbClr val="000000"/>
              </a:solidFill>
            </a:endParaRPr>
          </a:p>
          <a:p>
            <a:pPr>
              <a:lnSpc>
                <a:spcPct val="90000"/>
              </a:lnSpc>
              <a:spcBef>
                <a:spcPct val="30000"/>
              </a:spcBef>
              <a:buClr>
                <a:srgbClr val="CC0000"/>
              </a:buClr>
              <a:buFontTx/>
              <a:buChar char="•"/>
            </a:pPr>
            <a:r>
              <a:rPr lang="en-US" altLang="en-US" sz="3200" i="1" dirty="0">
                <a:solidFill>
                  <a:srgbClr val="000000"/>
                </a:solidFill>
              </a:rPr>
              <a:t>Nearly Sorted??</a:t>
            </a:r>
          </a:p>
          <a:p>
            <a:pPr marL="0" indent="0">
              <a:lnSpc>
                <a:spcPct val="90000"/>
              </a:lnSpc>
              <a:spcBef>
                <a:spcPct val="30000"/>
              </a:spcBef>
              <a:buClr>
                <a:srgbClr val="CC0000"/>
              </a:buClr>
            </a:pPr>
            <a:endParaRPr lang="en-US" altLang="en-US" sz="3200" dirty="0">
              <a:solidFill>
                <a:srgbClr val="000000"/>
              </a:solidFill>
            </a:endParaRPr>
          </a:p>
          <a:p>
            <a:pPr>
              <a:lnSpc>
                <a:spcPct val="90000"/>
              </a:lnSpc>
              <a:spcBef>
                <a:spcPct val="30000"/>
              </a:spcBef>
              <a:buClr>
                <a:srgbClr val="CC0000"/>
              </a:buClr>
            </a:pPr>
            <a:endParaRPr lang="en-US" altLang="en-US" sz="3200" dirty="0">
              <a:solidFill>
                <a:srgbClr val="000000"/>
              </a:solidFill>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69</a:t>
            </a:fld>
            <a:endParaRPr lang="en-US" altLang="en-US"/>
          </a:p>
        </p:txBody>
      </p:sp>
    </p:spTree>
    <p:extLst>
      <p:ext uri="{BB962C8B-B14F-4D97-AF65-F5344CB8AC3E}">
        <p14:creationId xmlns:p14="http://schemas.microsoft.com/office/powerpoint/2010/main" val="296604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Effect transition="in" filter="fade">
                                      <p:cBhvr>
                                        <p:cTn id="7" dur="1000"/>
                                        <p:tgtEl>
                                          <p:spTgt spid="35843">
                                            <p:txEl>
                                              <p:pRg st="3" end="3"/>
                                            </p:txEl>
                                          </p:spTgt>
                                        </p:tgtEl>
                                      </p:cBhvr>
                                    </p:animEffect>
                                    <p:anim calcmode="lin" valueType="num">
                                      <p:cBhvr>
                                        <p:cTn id="8" dur="10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5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 325 - Topics</a:t>
            </a:r>
          </a:p>
        </p:txBody>
      </p:sp>
      <p:sp>
        <p:nvSpPr>
          <p:cNvPr id="3" name="Content Placeholder 2"/>
          <p:cNvSpPr>
            <a:spLocks noGrp="1"/>
          </p:cNvSpPr>
          <p:nvPr>
            <p:ph idx="1"/>
          </p:nvPr>
        </p:nvSpPr>
        <p:spPr>
          <a:xfrm>
            <a:off x="360363" y="1128713"/>
            <a:ext cx="8229600" cy="5076825"/>
          </a:xfrm>
        </p:spPr>
        <p:txBody>
          <a:bodyPr/>
          <a:lstStyle/>
          <a:p>
            <a:r>
              <a:rPr lang="en-US" dirty="0">
                <a:solidFill>
                  <a:schemeClr val="tx1"/>
                </a:solidFill>
              </a:rPr>
              <a:t>Asymptotic Analysis and Complexity Classes</a:t>
            </a:r>
            <a:r>
              <a:rPr lang="en-US" dirty="0"/>
              <a:t>.</a:t>
            </a:r>
          </a:p>
          <a:p>
            <a:r>
              <a:rPr lang="en-US" dirty="0"/>
              <a:t>Analysis on experimental run time data.</a:t>
            </a:r>
          </a:p>
          <a:p>
            <a:pPr lvl="1"/>
            <a:r>
              <a:rPr lang="en-US" dirty="0"/>
              <a:t>Linear, polynomial, exponential regression</a:t>
            </a:r>
          </a:p>
          <a:p>
            <a:r>
              <a:rPr lang="en-US" dirty="0"/>
              <a:t>Recursion, recurrences</a:t>
            </a:r>
          </a:p>
          <a:p>
            <a:r>
              <a:rPr lang="en-US" dirty="0"/>
              <a:t>Performance determines what is feasible and what is impossible.</a:t>
            </a:r>
          </a:p>
          <a:p>
            <a:r>
              <a:rPr lang="en-US" dirty="0"/>
              <a:t>When to use a Heuristic or an Approximation Algorithm</a:t>
            </a:r>
          </a:p>
          <a:p>
            <a:pPr lvl="1"/>
            <a:r>
              <a:rPr lang="en-US" dirty="0"/>
              <a:t>Travelling Salesman Problem</a:t>
            </a:r>
          </a:p>
          <a:p>
            <a:pPr lvl="1"/>
            <a:r>
              <a:rPr lang="en-US" dirty="0"/>
              <a:t>Knapsack Problem</a:t>
            </a:r>
          </a:p>
          <a:p>
            <a:pPr lvl="1"/>
            <a:r>
              <a:rPr lang="en-US" dirty="0"/>
              <a:t>Scheduling</a:t>
            </a:r>
          </a:p>
          <a:p>
            <a:pPr marL="0" indent="0">
              <a:buNone/>
            </a:pPr>
            <a:r>
              <a:rPr lang="en-US" dirty="0"/>
              <a:t>.</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7</a:t>
            </a:fld>
            <a:endParaRPr lang="en-US" altLang="en-US"/>
          </a:p>
        </p:txBody>
      </p:sp>
    </p:spTree>
    <p:extLst>
      <p:ext uri="{BB962C8B-B14F-4D97-AF65-F5344CB8AC3E}">
        <p14:creationId xmlns:p14="http://schemas.microsoft.com/office/powerpoint/2010/main" val="5127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A tighter bound</a:t>
            </a:r>
          </a:p>
        </p:txBody>
      </p:sp>
      <p:sp>
        <p:nvSpPr>
          <p:cNvPr id="35843" name="Text Box 3"/>
          <p:cNvSpPr txBox="1">
            <a:spLocks noChangeArrowheads="1"/>
          </p:cNvSpPr>
          <p:nvPr/>
        </p:nvSpPr>
        <p:spPr bwMode="auto">
          <a:xfrm>
            <a:off x="498764" y="1401289"/>
            <a:ext cx="7659399"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0000"/>
              </a:lnSpc>
              <a:spcBef>
                <a:spcPct val="30000"/>
              </a:spcBef>
              <a:buClr>
                <a:srgbClr val="CC0000"/>
              </a:buClr>
              <a:buFontTx/>
              <a:buChar char="•"/>
            </a:pPr>
            <a:r>
              <a:rPr lang="en-US" altLang="en-US" sz="3200" dirty="0">
                <a:solidFill>
                  <a:srgbClr val="000000"/>
                </a:solidFill>
              </a:rPr>
              <a:t> </a:t>
            </a:r>
            <a:r>
              <a:rPr lang="en-US" altLang="en-US" sz="3200" dirty="0">
                <a:solidFill>
                  <a:srgbClr val="009999"/>
                </a:solidFill>
                <a:latin typeface="Symbol" pitchFamily="18" charset="2"/>
              </a:rPr>
              <a:t>Q</a:t>
            </a:r>
            <a:r>
              <a:rPr lang="en-US" altLang="en-US" sz="3200" dirty="0">
                <a:solidFill>
                  <a:srgbClr val="009999"/>
                </a:solidFill>
              </a:rPr>
              <a:t>(</a:t>
            </a:r>
            <a:r>
              <a:rPr lang="en-US" altLang="en-US" sz="3200" i="1" dirty="0">
                <a:solidFill>
                  <a:srgbClr val="009999"/>
                </a:solidFill>
              </a:rPr>
              <a:t>n</a:t>
            </a:r>
            <a:r>
              <a:rPr lang="en-US" altLang="en-US" sz="3200" dirty="0">
                <a:solidFill>
                  <a:srgbClr val="009999"/>
                </a:solidFill>
              </a:rPr>
              <a:t> </a:t>
            </a:r>
            <a:r>
              <a:rPr lang="en-US" altLang="en-US" sz="3200" dirty="0" err="1">
                <a:solidFill>
                  <a:srgbClr val="009999"/>
                </a:solidFill>
              </a:rPr>
              <a:t>lg</a:t>
            </a:r>
            <a:r>
              <a:rPr lang="en-US" altLang="en-US" sz="3200" dirty="0">
                <a:solidFill>
                  <a:srgbClr val="009999"/>
                </a:solidFill>
              </a:rPr>
              <a:t> </a:t>
            </a:r>
            <a:r>
              <a:rPr lang="en-US" altLang="en-US" sz="3200" i="1" dirty="0">
                <a:solidFill>
                  <a:srgbClr val="009999"/>
                </a:solidFill>
              </a:rPr>
              <a:t>n</a:t>
            </a:r>
            <a:r>
              <a:rPr lang="en-US" altLang="en-US" sz="3200" dirty="0">
                <a:solidFill>
                  <a:srgbClr val="009999"/>
                </a:solidFill>
              </a:rPr>
              <a:t>)</a:t>
            </a:r>
            <a:r>
              <a:rPr lang="en-US" altLang="en-US" sz="3200" dirty="0">
                <a:solidFill>
                  <a:srgbClr val="000000"/>
                </a:solidFill>
              </a:rPr>
              <a:t> grows more slowly than </a:t>
            </a:r>
            <a:r>
              <a:rPr lang="en-US" altLang="en-US" sz="3200" dirty="0">
                <a:solidFill>
                  <a:srgbClr val="009999"/>
                </a:solidFill>
                <a:latin typeface="Symbol" pitchFamily="18" charset="2"/>
              </a:rPr>
              <a:t>Q</a:t>
            </a:r>
            <a:r>
              <a:rPr lang="en-US" altLang="en-US" sz="3200" dirty="0">
                <a:solidFill>
                  <a:srgbClr val="009999"/>
                </a:solidFill>
              </a:rPr>
              <a:t>(</a:t>
            </a:r>
            <a:r>
              <a:rPr lang="en-US" altLang="en-US" sz="3200" i="1" dirty="0">
                <a:solidFill>
                  <a:srgbClr val="009999"/>
                </a:solidFill>
              </a:rPr>
              <a:t>n</a:t>
            </a:r>
            <a:r>
              <a:rPr lang="en-US" altLang="en-US" sz="3200" baseline="30000" dirty="0">
                <a:solidFill>
                  <a:srgbClr val="009999"/>
                </a:solidFill>
              </a:rPr>
              <a:t>2</a:t>
            </a:r>
            <a:r>
              <a:rPr lang="en-US" altLang="en-US" sz="3200" dirty="0">
                <a:solidFill>
                  <a:srgbClr val="009999"/>
                </a:solidFill>
              </a:rPr>
              <a:t>)</a:t>
            </a:r>
            <a:r>
              <a:rPr lang="en-US" altLang="en-US" sz="3200" dirty="0">
                <a:solidFill>
                  <a:srgbClr val="000000"/>
                </a:solidFill>
              </a:rPr>
              <a:t>.</a:t>
            </a:r>
          </a:p>
          <a:p>
            <a:pPr marL="0" indent="0">
              <a:lnSpc>
                <a:spcPct val="90000"/>
              </a:lnSpc>
              <a:spcBef>
                <a:spcPct val="30000"/>
              </a:spcBef>
              <a:buClr>
                <a:srgbClr val="CC0000"/>
              </a:buClr>
            </a:pPr>
            <a:endParaRPr lang="en-US" altLang="en-US" sz="3200" dirty="0">
              <a:solidFill>
                <a:srgbClr val="000000"/>
              </a:solidFill>
            </a:endParaRPr>
          </a:p>
          <a:p>
            <a:pPr marL="0" indent="0">
              <a:lnSpc>
                <a:spcPct val="90000"/>
              </a:lnSpc>
              <a:spcBef>
                <a:spcPct val="30000"/>
              </a:spcBef>
              <a:buClr>
                <a:srgbClr val="CC0000"/>
              </a:buClr>
            </a:pPr>
            <a:r>
              <a:rPr lang="en-US" altLang="en-US" sz="3200" dirty="0">
                <a:solidFill>
                  <a:srgbClr val="000000"/>
                </a:solidFill>
              </a:rPr>
              <a:t>More about Theta </a:t>
            </a:r>
            <a:r>
              <a:rPr lang="en-US" altLang="en-US" sz="3200" dirty="0">
                <a:solidFill>
                  <a:srgbClr val="009999"/>
                </a:solidFill>
                <a:latin typeface="Symbol" pitchFamily="18" charset="2"/>
              </a:rPr>
              <a:t>Q </a:t>
            </a:r>
            <a:r>
              <a:rPr lang="en-US" altLang="en-US" sz="3200" dirty="0">
                <a:cs typeface="Times New Roman" panose="02020603050405020304" pitchFamily="18" charset="0"/>
              </a:rPr>
              <a:t>in the next lecture.</a:t>
            </a:r>
            <a:endParaRPr lang="en-US" altLang="en-US" sz="3200" dirty="0"/>
          </a:p>
          <a:p>
            <a:pPr>
              <a:lnSpc>
                <a:spcPct val="90000"/>
              </a:lnSpc>
              <a:spcBef>
                <a:spcPct val="30000"/>
              </a:spcBef>
              <a:buClr>
                <a:srgbClr val="CC0000"/>
              </a:buClr>
            </a:pPr>
            <a:endParaRPr lang="en-US" altLang="en-US" sz="3200" dirty="0">
              <a:solidFill>
                <a:srgbClr val="000000"/>
              </a:solidFill>
            </a:endParaRPr>
          </a:p>
        </p:txBody>
      </p:sp>
      <p:sp>
        <p:nvSpPr>
          <p:cNvPr id="2" name="Slide Number Placeholder 1"/>
          <p:cNvSpPr>
            <a:spLocks noGrp="1"/>
          </p:cNvSpPr>
          <p:nvPr>
            <p:ph type="sldNum" sz="quarter" idx="11"/>
          </p:nvPr>
        </p:nvSpPr>
        <p:spPr/>
        <p:txBody>
          <a:bodyPr/>
          <a:lstStyle/>
          <a:p>
            <a:pPr>
              <a:defRPr/>
            </a:pPr>
            <a:fld id="{A7A8B46E-8C59-4BE2-BF41-C9AB2D452788}" type="slidenum">
              <a:rPr lang="en-US" altLang="en-US" smtClean="0"/>
              <a:pPr>
                <a:defRPr/>
              </a:pPr>
              <a:t>70</a:t>
            </a:fld>
            <a:endParaRPr lang="en-US" altLang="en-US"/>
          </a:p>
        </p:txBody>
      </p:sp>
    </p:spTree>
    <p:extLst>
      <p:ext uri="{BB962C8B-B14F-4D97-AF65-F5344CB8AC3E}">
        <p14:creationId xmlns:p14="http://schemas.microsoft.com/office/powerpoint/2010/main" val="22069807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Sorting</a:t>
            </a:r>
          </a:p>
        </p:txBody>
      </p:sp>
      <p:sp>
        <p:nvSpPr>
          <p:cNvPr id="5" name="Content Placeholder 4"/>
          <p:cNvSpPr>
            <a:spLocks noGrp="1"/>
          </p:cNvSpPr>
          <p:nvPr>
            <p:ph idx="1"/>
          </p:nvPr>
        </p:nvSpPr>
        <p:spPr/>
        <p:txBody>
          <a:bodyPr/>
          <a:lstStyle/>
          <a:p>
            <a:r>
              <a:rPr lang="en-US" dirty="0"/>
              <a:t>Merge Sort</a:t>
            </a:r>
          </a:p>
          <a:p>
            <a:endParaRPr lang="en-US" dirty="0"/>
          </a:p>
          <a:p>
            <a:endParaRPr lang="en-US" dirty="0"/>
          </a:p>
          <a:p>
            <a:endParaRPr lang="en-US" dirty="0"/>
          </a:p>
          <a:p>
            <a:endParaRPr lang="en-US" dirty="0"/>
          </a:p>
          <a:p>
            <a:r>
              <a:rPr lang="en-US" dirty="0"/>
              <a:t>Insertion Sort</a:t>
            </a:r>
          </a:p>
        </p:txBody>
      </p:sp>
      <p:sp>
        <p:nvSpPr>
          <p:cNvPr id="6" name="Rectangle 5"/>
          <p:cNvSpPr/>
          <p:nvPr/>
        </p:nvSpPr>
        <p:spPr>
          <a:xfrm>
            <a:off x="1869087" y="1803552"/>
            <a:ext cx="7686136" cy="1200329"/>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latin typeface="Open Sans"/>
              </a:rPr>
              <a:t>Worst Case : </a:t>
            </a:r>
            <a:r>
              <a:rPr lang="en-US" sz="2400" dirty="0">
                <a:solidFill>
                  <a:srgbClr val="000000"/>
                </a:solidFill>
                <a:latin typeface="Open Sans"/>
                <a:sym typeface="Symbol" panose="05050102010706020507" pitchFamily="18" charset="2"/>
              </a:rPr>
              <a:t></a:t>
            </a:r>
            <a:r>
              <a:rPr lang="en-US" sz="2400" dirty="0">
                <a:solidFill>
                  <a:srgbClr val="000000"/>
                </a:solidFill>
                <a:latin typeface="Open Sans"/>
              </a:rPr>
              <a:t>(</a:t>
            </a:r>
            <a:r>
              <a:rPr lang="en-US" sz="2400" dirty="0" err="1">
                <a:solidFill>
                  <a:srgbClr val="000000"/>
                </a:solidFill>
                <a:latin typeface="Open Sans"/>
              </a:rPr>
              <a:t>nlgn</a:t>
            </a:r>
            <a:r>
              <a:rPr lang="en-US" sz="2400" dirty="0">
                <a:solidFill>
                  <a:srgbClr val="000000"/>
                </a:solidFill>
                <a:latin typeface="Open Sans"/>
              </a:rPr>
              <a:t>)</a:t>
            </a:r>
          </a:p>
          <a:p>
            <a:pPr marL="285750" indent="-285750" algn="just">
              <a:buFont typeface="Arial" panose="020B0604020202020204" pitchFamily="34" charset="0"/>
              <a:buChar char="•"/>
            </a:pPr>
            <a:r>
              <a:rPr lang="en-US" sz="2400" dirty="0">
                <a:solidFill>
                  <a:srgbClr val="000000"/>
                </a:solidFill>
                <a:latin typeface="Open Sans"/>
              </a:rPr>
              <a:t>Average Case: </a:t>
            </a:r>
            <a:r>
              <a:rPr lang="en-US" sz="2400" dirty="0">
                <a:solidFill>
                  <a:srgbClr val="000000"/>
                </a:solidFill>
                <a:latin typeface="Open Sans"/>
                <a:sym typeface="Symbol" panose="05050102010706020507" pitchFamily="18" charset="2"/>
              </a:rPr>
              <a:t></a:t>
            </a:r>
            <a:r>
              <a:rPr lang="en-US" sz="2400" dirty="0">
                <a:solidFill>
                  <a:srgbClr val="000000"/>
                </a:solidFill>
                <a:latin typeface="Open Sans"/>
              </a:rPr>
              <a:t>(</a:t>
            </a:r>
            <a:r>
              <a:rPr lang="en-US" sz="2400" dirty="0" err="1">
                <a:solidFill>
                  <a:srgbClr val="000000"/>
                </a:solidFill>
                <a:latin typeface="Open Sans"/>
              </a:rPr>
              <a:t>nlgn</a:t>
            </a:r>
            <a:r>
              <a:rPr lang="en-US" sz="2400" dirty="0">
                <a:solidFill>
                  <a:srgbClr val="000000"/>
                </a:solidFill>
                <a:latin typeface="Open Sans"/>
              </a:rPr>
              <a:t>)</a:t>
            </a:r>
          </a:p>
          <a:p>
            <a:pPr marL="285750" indent="-285750" algn="just">
              <a:buFont typeface="Arial" panose="020B0604020202020204" pitchFamily="34" charset="0"/>
              <a:buChar char="•"/>
            </a:pPr>
            <a:r>
              <a:rPr lang="en-US" sz="2400" dirty="0">
                <a:solidFill>
                  <a:srgbClr val="000000"/>
                </a:solidFill>
                <a:latin typeface="Open Sans"/>
              </a:rPr>
              <a:t>Best Case : </a:t>
            </a:r>
            <a:r>
              <a:rPr lang="en-US" sz="2400" dirty="0">
                <a:solidFill>
                  <a:srgbClr val="000000"/>
                </a:solidFill>
                <a:latin typeface="Open Sans"/>
                <a:sym typeface="Symbol" panose="05050102010706020507" pitchFamily="18" charset="2"/>
              </a:rPr>
              <a:t></a:t>
            </a:r>
            <a:r>
              <a:rPr lang="en-US" sz="2400" dirty="0">
                <a:solidFill>
                  <a:srgbClr val="000000"/>
                </a:solidFill>
                <a:latin typeface="Open Sans"/>
              </a:rPr>
              <a:t>(</a:t>
            </a:r>
            <a:r>
              <a:rPr lang="en-US" sz="2400" dirty="0" err="1">
                <a:solidFill>
                  <a:srgbClr val="000000"/>
                </a:solidFill>
                <a:latin typeface="Open Sans"/>
              </a:rPr>
              <a:t>nlgn</a:t>
            </a:r>
            <a:r>
              <a:rPr lang="en-US" sz="2400" dirty="0">
                <a:solidFill>
                  <a:srgbClr val="000000"/>
                </a:solidFill>
                <a:latin typeface="Open Sans"/>
              </a:rPr>
              <a:t>)</a:t>
            </a:r>
          </a:p>
        </p:txBody>
      </p:sp>
      <p:sp>
        <p:nvSpPr>
          <p:cNvPr id="7" name="Rectangle 6"/>
          <p:cNvSpPr/>
          <p:nvPr/>
        </p:nvSpPr>
        <p:spPr>
          <a:xfrm>
            <a:off x="1869087" y="4440359"/>
            <a:ext cx="7686136" cy="1200329"/>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latin typeface="Open Sans"/>
              </a:rPr>
              <a:t>Worst Case : </a:t>
            </a:r>
            <a:r>
              <a:rPr lang="en-US" sz="2400" dirty="0">
                <a:solidFill>
                  <a:srgbClr val="000000"/>
                </a:solidFill>
                <a:latin typeface="Open Sans"/>
                <a:sym typeface="Symbol" panose="05050102010706020507" pitchFamily="18" charset="2"/>
              </a:rPr>
              <a:t></a:t>
            </a:r>
            <a:r>
              <a:rPr lang="en-US" sz="2400" dirty="0">
                <a:solidFill>
                  <a:srgbClr val="000000"/>
                </a:solidFill>
                <a:latin typeface="Open Sans"/>
              </a:rPr>
              <a:t>(n</a:t>
            </a:r>
            <a:r>
              <a:rPr lang="en-US" sz="2400" baseline="30000" dirty="0">
                <a:solidFill>
                  <a:srgbClr val="000000"/>
                </a:solidFill>
                <a:latin typeface="Open Sans"/>
              </a:rPr>
              <a:t>2</a:t>
            </a:r>
            <a:r>
              <a:rPr lang="en-US" sz="2400" dirty="0">
                <a:solidFill>
                  <a:srgbClr val="000000"/>
                </a:solidFill>
                <a:latin typeface="Open Sans"/>
              </a:rPr>
              <a:t>)</a:t>
            </a:r>
          </a:p>
          <a:p>
            <a:pPr marL="285750" indent="-285750" algn="just">
              <a:buFont typeface="Arial" panose="020B0604020202020204" pitchFamily="34" charset="0"/>
              <a:buChar char="•"/>
            </a:pPr>
            <a:r>
              <a:rPr lang="en-US" sz="2400" dirty="0">
                <a:solidFill>
                  <a:srgbClr val="000000"/>
                </a:solidFill>
                <a:latin typeface="Open Sans"/>
              </a:rPr>
              <a:t>Average Case: </a:t>
            </a:r>
            <a:r>
              <a:rPr lang="en-US" sz="2400" dirty="0">
                <a:solidFill>
                  <a:srgbClr val="000000"/>
                </a:solidFill>
                <a:latin typeface="Open Sans"/>
                <a:sym typeface="Symbol" panose="05050102010706020507" pitchFamily="18" charset="2"/>
              </a:rPr>
              <a:t></a:t>
            </a:r>
            <a:r>
              <a:rPr lang="en-US" sz="2400" dirty="0">
                <a:solidFill>
                  <a:srgbClr val="000000"/>
                </a:solidFill>
                <a:latin typeface="Open Sans"/>
              </a:rPr>
              <a:t>(n</a:t>
            </a:r>
            <a:r>
              <a:rPr lang="en-US" sz="2400" baseline="30000" dirty="0">
                <a:solidFill>
                  <a:srgbClr val="000000"/>
                </a:solidFill>
                <a:latin typeface="Open Sans"/>
              </a:rPr>
              <a:t>2</a:t>
            </a:r>
            <a:r>
              <a:rPr lang="en-US" sz="2400" dirty="0">
                <a:solidFill>
                  <a:srgbClr val="000000"/>
                </a:solidFill>
                <a:latin typeface="Open Sans"/>
              </a:rPr>
              <a:t>) </a:t>
            </a:r>
          </a:p>
          <a:p>
            <a:pPr marL="285750" indent="-285750" algn="just">
              <a:buFont typeface="Arial" panose="020B0604020202020204" pitchFamily="34" charset="0"/>
              <a:buChar char="•"/>
            </a:pPr>
            <a:r>
              <a:rPr lang="en-US" sz="2400" dirty="0">
                <a:solidFill>
                  <a:srgbClr val="000000"/>
                </a:solidFill>
                <a:latin typeface="Open Sans"/>
              </a:rPr>
              <a:t>Best Case : </a:t>
            </a:r>
            <a:r>
              <a:rPr lang="en-US" sz="2400" dirty="0">
                <a:solidFill>
                  <a:srgbClr val="000000"/>
                </a:solidFill>
                <a:latin typeface="Open Sans"/>
                <a:sym typeface="Symbol" panose="05050102010706020507" pitchFamily="18" charset="2"/>
              </a:rPr>
              <a:t></a:t>
            </a:r>
            <a:r>
              <a:rPr lang="en-US" sz="2400" dirty="0">
                <a:solidFill>
                  <a:srgbClr val="000000"/>
                </a:solidFill>
                <a:latin typeface="Open Sans"/>
              </a:rPr>
              <a:t>(n)</a:t>
            </a:r>
          </a:p>
        </p:txBody>
      </p:sp>
    </p:spTree>
    <p:extLst>
      <p:ext uri="{BB962C8B-B14F-4D97-AF65-F5344CB8AC3E}">
        <p14:creationId xmlns:p14="http://schemas.microsoft.com/office/powerpoint/2010/main" val="94013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bad sorting algorithm</a:t>
            </a:r>
          </a:p>
        </p:txBody>
      </p:sp>
      <p:sp>
        <p:nvSpPr>
          <p:cNvPr id="3" name="Slide Number Placeholder 2"/>
          <p:cNvSpPr>
            <a:spLocks noGrp="1"/>
          </p:cNvSpPr>
          <p:nvPr>
            <p:ph type="sldNum" sz="quarter" idx="11"/>
          </p:nvPr>
        </p:nvSpPr>
        <p:spPr/>
        <p:txBody>
          <a:bodyPr/>
          <a:lstStyle/>
          <a:p>
            <a:pPr>
              <a:defRPr/>
            </a:pPr>
            <a:fld id="{A7A8B46E-8C59-4BE2-BF41-C9AB2D452788}" type="slidenum">
              <a:rPr lang="en-US" altLang="en-US" smtClean="0"/>
              <a:pPr>
                <a:defRPr/>
              </a:pPr>
              <a:t>72</a:t>
            </a:fld>
            <a:endParaRPr lang="en-US" altLang="en-US"/>
          </a:p>
        </p:txBody>
      </p:sp>
      <p:sp>
        <p:nvSpPr>
          <p:cNvPr id="4" name="Rectangle 3"/>
          <p:cNvSpPr/>
          <p:nvPr/>
        </p:nvSpPr>
        <p:spPr>
          <a:xfrm>
            <a:off x="479335" y="1134646"/>
            <a:ext cx="8376248" cy="4555093"/>
          </a:xfrm>
          <a:prstGeom prst="rect">
            <a:avLst/>
          </a:prstGeom>
        </p:spPr>
        <p:txBody>
          <a:bodyPr wrap="square">
            <a:spAutoFit/>
          </a:bodyPr>
          <a:lstStyle/>
          <a:p>
            <a:r>
              <a:rPr lang="en-US" sz="2000" b="1" dirty="0" err="1"/>
              <a:t>Bogosort</a:t>
            </a:r>
            <a:r>
              <a:rPr lang="en-US" sz="2000" b="1" dirty="0"/>
              <a:t> </a:t>
            </a:r>
            <a:r>
              <a:rPr lang="en-US" sz="2000" dirty="0"/>
              <a:t> is a highly ineffective sorting function based on the generate and test paradigm. The function successively generates permutations of its input until it finds one that is sorted. It is not useful for sorting, but may be used for educational purposes, to contrast it with more efficient algorithms.</a:t>
            </a:r>
          </a:p>
          <a:p>
            <a:endParaRPr lang="en-US" sz="2000" dirty="0"/>
          </a:p>
          <a:p>
            <a:r>
              <a:rPr lang="en-US" sz="2000" dirty="0"/>
              <a:t>Two versions of the function exist: a deterministic version that enumerates all permutations until it hits a sorted one and a randomized version that randomly permutes its input.</a:t>
            </a:r>
          </a:p>
          <a:p>
            <a:endParaRPr lang="en-US" sz="2400" dirty="0">
              <a:solidFill>
                <a:srgbClr val="222222"/>
              </a:solidFill>
            </a:endParaRPr>
          </a:p>
          <a:p>
            <a:pPr lvl="0" algn="just" eaLnBrk="0" hangingPunct="0"/>
            <a:r>
              <a:rPr lang="en-US" altLang="en-US" sz="2400" b="1" dirty="0" err="1">
                <a:solidFill>
                  <a:srgbClr val="000000"/>
                </a:solidFill>
                <a:latin typeface="Open Sans"/>
              </a:rPr>
              <a:t>PseudoCode</a:t>
            </a:r>
            <a:r>
              <a:rPr lang="en-US" altLang="en-US" sz="2400" b="1" dirty="0">
                <a:solidFill>
                  <a:srgbClr val="000000"/>
                </a:solidFill>
                <a:latin typeface="Open Sans"/>
              </a:rPr>
              <a:t>: </a:t>
            </a:r>
            <a:r>
              <a:rPr lang="en-US" altLang="en-US" sz="2000" dirty="0">
                <a:solidFill>
                  <a:srgbClr val="000000"/>
                </a:solidFill>
                <a:latin typeface="Open Sans"/>
              </a:rPr>
              <a:t>Randomized</a:t>
            </a:r>
          </a:p>
          <a:p>
            <a:pPr lvl="0" algn="just" eaLnBrk="0" hangingPunct="0"/>
            <a:endParaRPr lang="en-US" altLang="en-US" sz="1400" dirty="0">
              <a:solidFill>
                <a:srgbClr val="000000"/>
              </a:solidFill>
              <a:latin typeface="Consolas" panose="020B0609020204030204" pitchFamily="49" charset="0"/>
              <a:cs typeface="Consolas" panose="020B0609020204030204" pitchFamily="49" charset="0"/>
            </a:endParaRPr>
          </a:p>
          <a:p>
            <a:pPr lvl="0" algn="just" eaLnBrk="0" hangingPunct="0"/>
            <a:r>
              <a:rPr lang="en-US" altLang="en-US" sz="1600" dirty="0">
                <a:solidFill>
                  <a:srgbClr val="000000"/>
                </a:solidFill>
                <a:latin typeface="Consolas" panose="020B0609020204030204" pitchFamily="49" charset="0"/>
                <a:cs typeface="Consolas" panose="020B0609020204030204" pitchFamily="49" charset="0"/>
              </a:rPr>
              <a:t>while not Sorted(list) do </a:t>
            </a:r>
          </a:p>
          <a:p>
            <a:pPr lvl="0" algn="just" eaLnBrk="0" hangingPunct="0"/>
            <a:r>
              <a:rPr lang="en-US" altLang="en-US" sz="1600" dirty="0">
                <a:solidFill>
                  <a:srgbClr val="000000"/>
                </a:solidFill>
                <a:latin typeface="Consolas" panose="020B0609020204030204" pitchFamily="49" charset="0"/>
                <a:cs typeface="Consolas" panose="020B0609020204030204" pitchFamily="49" charset="0"/>
              </a:rPr>
              <a:t>	shuffle(list)</a:t>
            </a:r>
          </a:p>
          <a:p>
            <a:pPr lvl="0" algn="just" eaLnBrk="0" hangingPunct="0"/>
            <a:r>
              <a:rPr lang="en-US" altLang="en-US" sz="1600" dirty="0">
                <a:solidFill>
                  <a:srgbClr val="000000"/>
                </a:solidFill>
                <a:latin typeface="Consolas" panose="020B0609020204030204" pitchFamily="49" charset="0"/>
                <a:cs typeface="Consolas" panose="020B0609020204030204" pitchFamily="49" charset="0"/>
              </a:rPr>
              <a:t>done</a:t>
            </a:r>
            <a:endParaRPr lang="en-US" sz="1600" dirty="0">
              <a:solidFill>
                <a:srgbClr val="222222"/>
              </a:solidFill>
            </a:endParaRPr>
          </a:p>
        </p:txBody>
      </p:sp>
    </p:spTree>
    <p:extLst>
      <p:ext uri="{BB962C8B-B14F-4D97-AF65-F5344CB8AC3E}">
        <p14:creationId xmlns:p14="http://schemas.microsoft.com/office/powerpoint/2010/main" val="3408562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Open Sans"/>
              </a:rPr>
              <a:t>Time Complexity</a:t>
            </a:r>
            <a:endParaRPr lang="en-US" dirty="0"/>
          </a:p>
        </p:txBody>
      </p:sp>
      <p:sp>
        <p:nvSpPr>
          <p:cNvPr id="3" name="Slide Number Placeholder 2"/>
          <p:cNvSpPr>
            <a:spLocks noGrp="1"/>
          </p:cNvSpPr>
          <p:nvPr>
            <p:ph type="sldNum" sz="quarter" idx="11"/>
          </p:nvPr>
        </p:nvSpPr>
        <p:spPr/>
        <p:txBody>
          <a:bodyPr/>
          <a:lstStyle/>
          <a:p>
            <a:pPr>
              <a:defRPr/>
            </a:pPr>
            <a:fld id="{A7A8B46E-8C59-4BE2-BF41-C9AB2D452788}" type="slidenum">
              <a:rPr lang="en-US" altLang="en-US" smtClean="0"/>
              <a:pPr>
                <a:defRPr/>
              </a:pPr>
              <a:t>73</a:t>
            </a:fld>
            <a:endParaRPr lang="en-US" altLang="en-US"/>
          </a:p>
        </p:txBody>
      </p:sp>
      <p:sp>
        <p:nvSpPr>
          <p:cNvPr id="6" name="Rectangle 5"/>
          <p:cNvSpPr/>
          <p:nvPr/>
        </p:nvSpPr>
        <p:spPr>
          <a:xfrm>
            <a:off x="539722" y="1431280"/>
            <a:ext cx="7582618" cy="2862322"/>
          </a:xfrm>
          <a:prstGeom prst="rect">
            <a:avLst/>
          </a:prstGeom>
        </p:spPr>
        <p:txBody>
          <a:bodyPr wrap="square">
            <a:spAutoFit/>
          </a:bodyPr>
          <a:lstStyle/>
          <a:p>
            <a:pPr marL="285750" indent="-285750" algn="just">
              <a:buFont typeface="Arial" panose="020B0604020202020204" pitchFamily="34" charset="0"/>
              <a:buChar char="•"/>
            </a:pPr>
            <a:r>
              <a:rPr lang="en-US" sz="2000" dirty="0">
                <a:solidFill>
                  <a:srgbClr val="000000"/>
                </a:solidFill>
                <a:latin typeface="Open Sans"/>
              </a:rPr>
              <a:t>Worst Case :</a:t>
            </a:r>
          </a:p>
          <a:p>
            <a:pPr marL="742950" lvl="1" indent="-285750" algn="just">
              <a:buFont typeface="Arial" panose="020B0604020202020204" pitchFamily="34" charset="0"/>
              <a:buChar char="•"/>
            </a:pPr>
            <a:r>
              <a:rPr lang="en-US" sz="2000" dirty="0">
                <a:solidFill>
                  <a:srgbClr val="000000"/>
                </a:solidFill>
                <a:latin typeface="Open Sans"/>
              </a:rPr>
              <a:t>O((n+1)!) or O( (n+1)!) for deterministic version</a:t>
            </a:r>
          </a:p>
          <a:p>
            <a:pPr marL="742950" lvl="1" indent="-285750" algn="just">
              <a:buFont typeface="Arial" panose="020B0604020202020204" pitchFamily="34" charset="0"/>
              <a:buChar char="•"/>
            </a:pPr>
            <a:r>
              <a:rPr lang="en-US" sz="2000" dirty="0">
                <a:solidFill>
                  <a:srgbClr val="000000"/>
                </a:solidFill>
                <a:latin typeface="Open Sans"/>
              </a:rPr>
              <a:t>Randomized this algorithm has no upper bound)</a:t>
            </a:r>
          </a:p>
          <a:p>
            <a:pPr marL="285750" indent="-285750" algn="just">
              <a:buFont typeface="Arial" panose="020B0604020202020204" pitchFamily="34" charset="0"/>
              <a:buChar char="•"/>
            </a:pPr>
            <a:endParaRPr lang="en-US" sz="2000" dirty="0">
              <a:solidFill>
                <a:srgbClr val="000000"/>
              </a:solidFill>
              <a:latin typeface="Open Sans"/>
            </a:endParaRPr>
          </a:p>
          <a:p>
            <a:pPr marL="285750" indent="-285750" algn="just">
              <a:buFont typeface="Arial" panose="020B0604020202020204" pitchFamily="34" charset="0"/>
              <a:buChar char="•"/>
            </a:pPr>
            <a:r>
              <a:rPr lang="en-US" sz="2000" dirty="0">
                <a:solidFill>
                  <a:srgbClr val="000000"/>
                </a:solidFill>
                <a:latin typeface="Open Sans"/>
              </a:rPr>
              <a:t>Average Case: O(n*n!)  or O( (n+1)!)  assume a uniform distribution so that the probably of obtaining the sorted value is 1/n! and it takes time n to sort.</a:t>
            </a:r>
          </a:p>
          <a:p>
            <a:pPr algn="just"/>
            <a:endParaRPr lang="en-US" sz="2000" dirty="0">
              <a:solidFill>
                <a:srgbClr val="000000"/>
              </a:solidFill>
              <a:latin typeface="Open Sans"/>
            </a:endParaRPr>
          </a:p>
          <a:p>
            <a:pPr marL="285750" indent="-285750" algn="just">
              <a:buFont typeface="Arial" panose="020B0604020202020204" pitchFamily="34" charset="0"/>
              <a:buChar char="•"/>
            </a:pPr>
            <a:r>
              <a:rPr lang="en-US" sz="2000" dirty="0">
                <a:solidFill>
                  <a:srgbClr val="000000"/>
                </a:solidFill>
                <a:latin typeface="Open Sans"/>
              </a:rPr>
              <a:t>Best Case : O(n)      (when array given is already sorted)</a:t>
            </a:r>
          </a:p>
        </p:txBody>
      </p:sp>
    </p:spTree>
    <p:extLst>
      <p:ext uri="{BB962C8B-B14F-4D97-AF65-F5344CB8AC3E}">
        <p14:creationId xmlns:p14="http://schemas.microsoft.com/office/powerpoint/2010/main" val="33709078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Slide Number Placeholder 2"/>
          <p:cNvSpPr>
            <a:spLocks noGrp="1"/>
          </p:cNvSpPr>
          <p:nvPr>
            <p:ph type="sldNum" sz="quarter" idx="11"/>
          </p:nvPr>
        </p:nvSpPr>
        <p:spPr/>
        <p:txBody>
          <a:bodyPr/>
          <a:lstStyle/>
          <a:p>
            <a:pPr>
              <a:defRPr/>
            </a:pPr>
            <a:fld id="{A7A8B46E-8C59-4BE2-BF41-C9AB2D452788}" type="slidenum">
              <a:rPr lang="en-US" altLang="en-US" smtClean="0"/>
              <a:pPr>
                <a:defRPr/>
              </a:pPr>
              <a:t>74</a:t>
            </a:fld>
            <a:endParaRPr lang="en-US" altLang="en-US"/>
          </a:p>
        </p:txBody>
      </p:sp>
      <p:sp>
        <p:nvSpPr>
          <p:cNvPr id="5" name="Rectangle 4"/>
          <p:cNvSpPr/>
          <p:nvPr/>
        </p:nvSpPr>
        <p:spPr>
          <a:xfrm>
            <a:off x="459641" y="1284708"/>
            <a:ext cx="7992944" cy="1200329"/>
          </a:xfrm>
          <a:prstGeom prst="rect">
            <a:avLst/>
          </a:prstGeom>
        </p:spPr>
        <p:txBody>
          <a:bodyPr wrap="square">
            <a:spAutoFit/>
          </a:bodyPr>
          <a:lstStyle/>
          <a:p>
            <a:r>
              <a:rPr lang="en-US" sz="2400" dirty="0">
                <a:solidFill>
                  <a:srgbClr val="000000"/>
                </a:solidFill>
                <a:latin typeface="Open Sans"/>
              </a:rPr>
              <a:t>Bubble Sort is the simplest sorting algorithm that works by repeatedly swapping the adjacent elements if they are in wrong order.</a:t>
            </a:r>
            <a:endParaRPr lang="en-US" sz="2400" dirty="0"/>
          </a:p>
        </p:txBody>
      </p:sp>
      <p:sp>
        <p:nvSpPr>
          <p:cNvPr id="8" name="Rectangle 4"/>
          <p:cNvSpPr>
            <a:spLocks noChangeArrowheads="1"/>
          </p:cNvSpPr>
          <p:nvPr/>
        </p:nvSpPr>
        <p:spPr bwMode="auto">
          <a:xfrm>
            <a:off x="1440612" y="2763270"/>
            <a:ext cx="3829253"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effectLst/>
                <a:latin typeface="Monaco"/>
              </a:rPr>
              <a:t>Bubblesort</a:t>
            </a:r>
            <a:r>
              <a:rPr kumimoji="0" lang="en-US" altLang="en-US" sz="2400" b="0" i="0" u="none" strike="noStrike" cap="none" normalizeH="0" baseline="0" dirty="0">
                <a:ln>
                  <a:noFill/>
                </a:ln>
                <a:effectLst/>
                <a:latin typeface="Monaco"/>
              </a:rPr>
              <a:t>( array A)</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onaco"/>
              </a:rPr>
              <a:t>    </a:t>
            </a:r>
            <a:r>
              <a:rPr kumimoji="0" lang="en-US" altLang="en-US" sz="2400" b="1" i="0" u="none" strike="noStrike" cap="none" normalizeH="0" baseline="0" dirty="0">
                <a:ln>
                  <a:noFill/>
                </a:ln>
                <a:effectLst/>
                <a:latin typeface="Monaco"/>
              </a:rPr>
              <a:t>for</a:t>
            </a:r>
            <a:r>
              <a:rPr kumimoji="0" lang="en-US" altLang="en-US" sz="2400" b="0" i="0" u="none" strike="noStrike" cap="none" normalizeH="0" baseline="0" dirty="0">
                <a:ln>
                  <a:noFill/>
                </a:ln>
                <a:effectLst/>
                <a:latin typeface="Monaco"/>
              </a:rPr>
              <a:t> </a:t>
            </a:r>
            <a:r>
              <a:rPr kumimoji="0" lang="en-US" altLang="en-US" sz="2400" b="0" i="0" u="none" strike="noStrike" cap="none" normalizeH="0" baseline="0" dirty="0" err="1">
                <a:ln>
                  <a:noFill/>
                </a:ln>
                <a:effectLst/>
                <a:latin typeface="Monaco"/>
              </a:rPr>
              <a:t>i</a:t>
            </a:r>
            <a:r>
              <a:rPr kumimoji="0" lang="en-US" altLang="en-US" sz="2400" b="0" i="0" u="none" strike="noStrike" cap="none" normalizeH="0" baseline="0" dirty="0">
                <a:ln>
                  <a:noFill/>
                </a:ln>
                <a:effectLst/>
                <a:latin typeface="Monaco"/>
              </a:rPr>
              <a:t> from 1 to n</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onaco"/>
              </a:rPr>
              <a:t>        </a:t>
            </a:r>
            <a:r>
              <a:rPr kumimoji="0" lang="en-US" altLang="en-US" sz="2400" b="1" i="0" u="none" strike="noStrike" cap="none" normalizeH="0" baseline="0" dirty="0">
                <a:ln>
                  <a:noFill/>
                </a:ln>
                <a:effectLst/>
                <a:latin typeface="Monaco"/>
              </a:rPr>
              <a:t>for</a:t>
            </a:r>
            <a:r>
              <a:rPr kumimoji="0" lang="en-US" altLang="en-US" sz="2400" b="0" i="0" u="none" strike="noStrike" cap="none" normalizeH="0" baseline="0" dirty="0">
                <a:ln>
                  <a:noFill/>
                </a:ln>
                <a:effectLst/>
                <a:latin typeface="Monaco"/>
              </a:rPr>
              <a:t> j from 0 to n - 1</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onaco"/>
              </a:rPr>
              <a:t>           </a:t>
            </a:r>
            <a:r>
              <a:rPr kumimoji="0" lang="en-US" altLang="en-US" sz="2400" b="1" i="0" u="none" strike="noStrike" cap="none" normalizeH="0" baseline="0" dirty="0">
                <a:ln>
                  <a:noFill/>
                </a:ln>
                <a:effectLst/>
                <a:latin typeface="Monaco"/>
              </a:rPr>
              <a:t>if</a:t>
            </a:r>
            <a:r>
              <a:rPr kumimoji="0" lang="en-US" altLang="en-US" sz="2400" b="0" i="0" u="none" strike="noStrike" cap="none" normalizeH="0" baseline="0" dirty="0">
                <a:ln>
                  <a:noFill/>
                </a:ln>
                <a:effectLst/>
                <a:latin typeface="Monaco"/>
              </a:rPr>
              <a:t> A[j] &gt; A[j + 1]</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onaco"/>
              </a:rPr>
              <a:t>              swap( A[j], A[j + 1] )</a:t>
            </a:r>
            <a:endParaRPr lang="en-US" altLang="en-US" sz="1400" dirty="0"/>
          </a:p>
        </p:txBody>
      </p:sp>
      <p:sp>
        <p:nvSpPr>
          <p:cNvPr id="9" name="Rectangle 8"/>
          <p:cNvSpPr/>
          <p:nvPr/>
        </p:nvSpPr>
        <p:spPr>
          <a:xfrm>
            <a:off x="766449" y="5271370"/>
            <a:ext cx="7686136" cy="1015663"/>
          </a:xfrm>
          <a:prstGeom prst="rect">
            <a:avLst/>
          </a:prstGeom>
        </p:spPr>
        <p:txBody>
          <a:bodyPr wrap="square">
            <a:spAutoFit/>
          </a:bodyPr>
          <a:lstStyle/>
          <a:p>
            <a:pPr marL="285750" indent="-285750" algn="just">
              <a:buFont typeface="Arial" panose="020B0604020202020204" pitchFamily="34" charset="0"/>
              <a:buChar char="•"/>
            </a:pPr>
            <a:r>
              <a:rPr lang="en-US" sz="2000" dirty="0">
                <a:solidFill>
                  <a:srgbClr val="000000"/>
                </a:solidFill>
                <a:latin typeface="Open Sans"/>
              </a:rPr>
              <a:t>Worst Case : </a:t>
            </a:r>
            <a:r>
              <a:rPr lang="en-US" sz="2000" dirty="0">
                <a:solidFill>
                  <a:srgbClr val="000000"/>
                </a:solidFill>
                <a:latin typeface="Open Sans"/>
                <a:sym typeface="Symbol" panose="05050102010706020507" pitchFamily="18" charset="2"/>
              </a:rPr>
              <a:t></a:t>
            </a:r>
            <a:r>
              <a:rPr lang="en-US" sz="2000" dirty="0">
                <a:solidFill>
                  <a:srgbClr val="000000"/>
                </a:solidFill>
                <a:latin typeface="Open Sans"/>
              </a:rPr>
              <a:t>(n</a:t>
            </a:r>
            <a:r>
              <a:rPr lang="en-US" sz="2000" baseline="30000" dirty="0">
                <a:solidFill>
                  <a:srgbClr val="000000"/>
                </a:solidFill>
                <a:latin typeface="Open Sans"/>
              </a:rPr>
              <a:t>2</a:t>
            </a:r>
            <a:r>
              <a:rPr lang="en-US" sz="2000" dirty="0">
                <a:solidFill>
                  <a:srgbClr val="000000"/>
                </a:solidFill>
                <a:latin typeface="Open Sans"/>
              </a:rPr>
              <a:t>)</a:t>
            </a:r>
          </a:p>
          <a:p>
            <a:pPr marL="285750" indent="-285750" algn="just">
              <a:buFont typeface="Arial" panose="020B0604020202020204" pitchFamily="34" charset="0"/>
              <a:buChar char="•"/>
            </a:pPr>
            <a:r>
              <a:rPr lang="en-US" sz="2000" dirty="0">
                <a:solidFill>
                  <a:srgbClr val="000000"/>
                </a:solidFill>
                <a:latin typeface="Open Sans"/>
              </a:rPr>
              <a:t>Average Case: </a:t>
            </a:r>
            <a:r>
              <a:rPr lang="en-US" sz="2000" dirty="0">
                <a:solidFill>
                  <a:srgbClr val="000000"/>
                </a:solidFill>
                <a:latin typeface="Open Sans"/>
                <a:sym typeface="Symbol" panose="05050102010706020507" pitchFamily="18" charset="2"/>
              </a:rPr>
              <a:t></a:t>
            </a:r>
            <a:r>
              <a:rPr lang="en-US" sz="2000" dirty="0">
                <a:solidFill>
                  <a:srgbClr val="000000"/>
                </a:solidFill>
                <a:latin typeface="Open Sans"/>
              </a:rPr>
              <a:t>(n</a:t>
            </a:r>
            <a:r>
              <a:rPr lang="en-US" sz="2000" baseline="30000" dirty="0">
                <a:solidFill>
                  <a:srgbClr val="000000"/>
                </a:solidFill>
                <a:latin typeface="Open Sans"/>
              </a:rPr>
              <a:t>2</a:t>
            </a:r>
            <a:r>
              <a:rPr lang="en-US" sz="2000" dirty="0">
                <a:solidFill>
                  <a:srgbClr val="000000"/>
                </a:solidFill>
                <a:latin typeface="Open Sans"/>
              </a:rPr>
              <a:t>)</a:t>
            </a:r>
          </a:p>
          <a:p>
            <a:pPr marL="285750" indent="-285750" algn="just">
              <a:buFont typeface="Arial" panose="020B0604020202020204" pitchFamily="34" charset="0"/>
              <a:buChar char="•"/>
            </a:pPr>
            <a:r>
              <a:rPr lang="en-US" sz="2000" dirty="0">
                <a:solidFill>
                  <a:srgbClr val="000000"/>
                </a:solidFill>
                <a:latin typeface="Open Sans"/>
              </a:rPr>
              <a:t>Best Case : </a:t>
            </a:r>
            <a:r>
              <a:rPr lang="en-US" sz="2000" dirty="0">
                <a:solidFill>
                  <a:srgbClr val="000000"/>
                </a:solidFill>
                <a:latin typeface="Open Sans"/>
                <a:sym typeface="Symbol" panose="05050102010706020507" pitchFamily="18" charset="2"/>
              </a:rPr>
              <a:t></a:t>
            </a:r>
            <a:r>
              <a:rPr lang="en-US" sz="2000" dirty="0">
                <a:solidFill>
                  <a:srgbClr val="000000"/>
                </a:solidFill>
                <a:latin typeface="Open Sans"/>
              </a:rPr>
              <a:t>(n</a:t>
            </a:r>
            <a:r>
              <a:rPr lang="en-US" sz="2000" baseline="30000" dirty="0">
                <a:solidFill>
                  <a:srgbClr val="000000"/>
                </a:solidFill>
                <a:latin typeface="Open Sans"/>
              </a:rPr>
              <a:t>2</a:t>
            </a:r>
            <a:r>
              <a:rPr lang="en-US" sz="2000" dirty="0">
                <a:solidFill>
                  <a:srgbClr val="000000"/>
                </a:solidFill>
                <a:latin typeface="Open Sans"/>
              </a:rPr>
              <a:t>)</a:t>
            </a:r>
          </a:p>
        </p:txBody>
      </p:sp>
    </p:spTree>
    <p:extLst>
      <p:ext uri="{BB962C8B-B14F-4D97-AF65-F5344CB8AC3E}">
        <p14:creationId xmlns:p14="http://schemas.microsoft.com/office/powerpoint/2010/main" val="132318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Benchmarking</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75</a:t>
            </a:fld>
            <a:endParaRPr lang="en-US" altLang="en-US"/>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3605" y="1214438"/>
            <a:ext cx="8247314" cy="52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98993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Analysis </a:t>
            </a:r>
          </a:p>
        </p:txBody>
      </p:sp>
      <p:sp>
        <p:nvSpPr>
          <p:cNvPr id="4" name="Content Placeholder 3"/>
          <p:cNvSpPr>
            <a:spLocks noGrp="1"/>
          </p:cNvSpPr>
          <p:nvPr>
            <p:ph idx="1"/>
          </p:nvPr>
        </p:nvSpPr>
        <p:spPr>
          <a:xfrm>
            <a:off x="350838" y="1214439"/>
            <a:ext cx="8229600" cy="1291256"/>
          </a:xfrm>
        </p:spPr>
        <p:txBody>
          <a:bodyPr/>
          <a:lstStyle/>
          <a:p>
            <a:pPr marL="0" indent="0">
              <a:buNone/>
            </a:pPr>
            <a:r>
              <a:rPr lang="en-US" dirty="0"/>
              <a:t>Implement the algorithm &amp; Collect running time data</a:t>
            </a:r>
          </a:p>
        </p:txBody>
      </p:sp>
      <p:sp>
        <p:nvSpPr>
          <p:cNvPr id="3" name="Slide Number Placeholder 2"/>
          <p:cNvSpPr>
            <a:spLocks noGrp="1"/>
          </p:cNvSpPr>
          <p:nvPr>
            <p:ph type="sldNum" sz="quarter" idx="11"/>
          </p:nvPr>
        </p:nvSpPr>
        <p:spPr/>
        <p:txBody>
          <a:bodyPr/>
          <a:lstStyle/>
          <a:p>
            <a:pPr>
              <a:defRPr/>
            </a:pPr>
            <a:fld id="{A7A8B46E-8C59-4BE2-BF41-C9AB2D452788}" type="slidenum">
              <a:rPr lang="en-US" altLang="en-US" smtClean="0"/>
              <a:pPr>
                <a:defRPr/>
              </a:pPr>
              <a:t>76</a:t>
            </a:fld>
            <a:endParaRPr lang="en-US" altLang="en-US"/>
          </a:p>
        </p:txBody>
      </p:sp>
      <p:graphicFrame>
        <p:nvGraphicFramePr>
          <p:cNvPr id="7" name="Chart 6"/>
          <p:cNvGraphicFramePr>
            <a:graphicFrameLocks/>
          </p:cNvGraphicFramePr>
          <p:nvPr>
            <p:extLst>
              <p:ext uri="{D42A27DB-BD31-4B8C-83A1-F6EECF244321}">
                <p14:modId xmlns:p14="http://schemas.microsoft.com/office/powerpoint/2010/main" val="3492629184"/>
              </p:ext>
            </p:extLst>
          </p:nvPr>
        </p:nvGraphicFramePr>
        <p:xfrm>
          <a:off x="368135" y="2030681"/>
          <a:ext cx="8419605" cy="4367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5915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EA32062D-24EE-4F00-9D98-01D3673A5E9C}" type="slidenum">
              <a:rPr lang="en-US" altLang="en-US" smtClean="0"/>
              <a:pPr>
                <a:defRPr/>
              </a:pPr>
              <a:t>77</a:t>
            </a:fld>
            <a:endParaRPr lang="en-US" altLang="en-US"/>
          </a:p>
        </p:txBody>
      </p:sp>
      <p:sp>
        <p:nvSpPr>
          <p:cNvPr id="3" name="TextBox 2"/>
          <p:cNvSpPr txBox="1"/>
          <p:nvPr/>
        </p:nvSpPr>
        <p:spPr>
          <a:xfrm>
            <a:off x="5452159" y="1253817"/>
            <a:ext cx="915635" cy="369332"/>
          </a:xfrm>
          <a:prstGeom prst="rect">
            <a:avLst/>
          </a:prstGeom>
          <a:noFill/>
          <a:ln cmpd="sng">
            <a:solidFill>
              <a:schemeClr val="tx1"/>
            </a:solidFill>
          </a:ln>
        </p:spPr>
        <p:txBody>
          <a:bodyPr wrap="none" rtlCol="0">
            <a:spAutoFit/>
          </a:bodyPr>
          <a:lstStyle/>
          <a:p>
            <a:r>
              <a:rPr lang="en-US" dirty="0"/>
              <a:t>Sorting</a:t>
            </a:r>
          </a:p>
        </p:txBody>
      </p:sp>
      <p:sp>
        <p:nvSpPr>
          <p:cNvPr id="4" name="TextBox 3"/>
          <p:cNvSpPr txBox="1"/>
          <p:nvPr/>
        </p:nvSpPr>
        <p:spPr>
          <a:xfrm>
            <a:off x="191386" y="2372535"/>
            <a:ext cx="2108334" cy="369332"/>
          </a:xfrm>
          <a:prstGeom prst="rect">
            <a:avLst/>
          </a:prstGeom>
          <a:noFill/>
          <a:ln cmpd="sng">
            <a:solidFill>
              <a:schemeClr val="tx1"/>
            </a:solidFill>
          </a:ln>
        </p:spPr>
        <p:txBody>
          <a:bodyPr wrap="none" rtlCol="0">
            <a:spAutoFit/>
          </a:bodyPr>
          <a:lstStyle/>
          <a:p>
            <a:r>
              <a:rPr lang="en-US" dirty="0"/>
              <a:t>Design Algorithms:</a:t>
            </a:r>
          </a:p>
        </p:txBody>
      </p:sp>
      <p:sp>
        <p:nvSpPr>
          <p:cNvPr id="5" name="TextBox 4"/>
          <p:cNvSpPr txBox="1"/>
          <p:nvPr/>
        </p:nvSpPr>
        <p:spPr>
          <a:xfrm>
            <a:off x="191386" y="1253817"/>
            <a:ext cx="1107996" cy="369332"/>
          </a:xfrm>
          <a:prstGeom prst="rect">
            <a:avLst/>
          </a:prstGeom>
          <a:noFill/>
          <a:ln cmpd="sng">
            <a:solidFill>
              <a:schemeClr val="tx1"/>
            </a:solidFill>
          </a:ln>
        </p:spPr>
        <p:txBody>
          <a:bodyPr wrap="none" rtlCol="0">
            <a:spAutoFit/>
          </a:bodyPr>
          <a:lstStyle/>
          <a:p>
            <a:r>
              <a:rPr lang="en-US" dirty="0"/>
              <a:t>Problem:</a:t>
            </a:r>
          </a:p>
        </p:txBody>
      </p:sp>
      <p:sp>
        <p:nvSpPr>
          <p:cNvPr id="6" name="TextBox 5"/>
          <p:cNvSpPr txBox="1"/>
          <p:nvPr/>
        </p:nvSpPr>
        <p:spPr>
          <a:xfrm>
            <a:off x="3429475" y="2195694"/>
            <a:ext cx="1326004" cy="369332"/>
          </a:xfrm>
          <a:prstGeom prst="rect">
            <a:avLst/>
          </a:prstGeom>
          <a:noFill/>
          <a:ln cmpd="sng">
            <a:solidFill>
              <a:schemeClr val="tx1"/>
            </a:solidFill>
          </a:ln>
        </p:spPr>
        <p:txBody>
          <a:bodyPr wrap="none" rtlCol="0">
            <a:spAutoFit/>
          </a:bodyPr>
          <a:lstStyle/>
          <a:p>
            <a:r>
              <a:rPr lang="en-US" dirty="0"/>
              <a:t>Merge Sort</a:t>
            </a:r>
          </a:p>
        </p:txBody>
      </p:sp>
      <p:sp>
        <p:nvSpPr>
          <p:cNvPr id="7" name="TextBox 6"/>
          <p:cNvSpPr txBox="1"/>
          <p:nvPr/>
        </p:nvSpPr>
        <p:spPr>
          <a:xfrm>
            <a:off x="6572509" y="2187869"/>
            <a:ext cx="1556836" cy="369332"/>
          </a:xfrm>
          <a:prstGeom prst="rect">
            <a:avLst/>
          </a:prstGeom>
          <a:noFill/>
          <a:ln cmpd="sng">
            <a:solidFill>
              <a:schemeClr val="tx1"/>
            </a:solidFill>
          </a:ln>
        </p:spPr>
        <p:txBody>
          <a:bodyPr wrap="none" rtlCol="0">
            <a:spAutoFit/>
          </a:bodyPr>
          <a:lstStyle/>
          <a:p>
            <a:r>
              <a:rPr lang="en-US" dirty="0"/>
              <a:t>Insertion Sort</a:t>
            </a:r>
          </a:p>
        </p:txBody>
      </p:sp>
      <p:sp>
        <p:nvSpPr>
          <p:cNvPr id="8" name="TextBox 7"/>
          <p:cNvSpPr txBox="1"/>
          <p:nvPr/>
        </p:nvSpPr>
        <p:spPr>
          <a:xfrm>
            <a:off x="123386" y="3429000"/>
            <a:ext cx="2813655" cy="369332"/>
          </a:xfrm>
          <a:prstGeom prst="rect">
            <a:avLst/>
          </a:prstGeom>
          <a:noFill/>
          <a:ln cmpd="sng">
            <a:solidFill>
              <a:schemeClr val="tx1"/>
            </a:solidFill>
          </a:ln>
        </p:spPr>
        <p:txBody>
          <a:bodyPr wrap="none" rtlCol="0">
            <a:spAutoFit/>
          </a:bodyPr>
          <a:lstStyle/>
          <a:p>
            <a:r>
              <a:rPr lang="en-US" dirty="0"/>
              <a:t>Theoretical Running Time</a:t>
            </a:r>
          </a:p>
        </p:txBody>
      </p:sp>
      <p:sp>
        <p:nvSpPr>
          <p:cNvPr id="9" name="TextBox 8"/>
          <p:cNvSpPr txBox="1"/>
          <p:nvPr/>
        </p:nvSpPr>
        <p:spPr>
          <a:xfrm>
            <a:off x="141378" y="4771881"/>
            <a:ext cx="3018840" cy="369332"/>
          </a:xfrm>
          <a:prstGeom prst="rect">
            <a:avLst/>
          </a:prstGeom>
          <a:noFill/>
          <a:ln cmpd="sng">
            <a:solidFill>
              <a:schemeClr val="tx1"/>
            </a:solidFill>
          </a:ln>
        </p:spPr>
        <p:txBody>
          <a:bodyPr wrap="none" rtlCol="0">
            <a:spAutoFit/>
          </a:bodyPr>
          <a:lstStyle/>
          <a:p>
            <a:r>
              <a:rPr lang="en-US" dirty="0"/>
              <a:t>Experimental Running Time</a:t>
            </a:r>
          </a:p>
        </p:txBody>
      </p:sp>
      <p:sp>
        <p:nvSpPr>
          <p:cNvPr id="10" name="TextBox 9"/>
          <p:cNvSpPr txBox="1"/>
          <p:nvPr/>
        </p:nvSpPr>
        <p:spPr>
          <a:xfrm>
            <a:off x="141378" y="5797832"/>
            <a:ext cx="2954655" cy="369332"/>
          </a:xfrm>
          <a:prstGeom prst="rect">
            <a:avLst/>
          </a:prstGeom>
          <a:noFill/>
          <a:ln cmpd="sng">
            <a:solidFill>
              <a:schemeClr val="tx1"/>
            </a:solidFill>
          </a:ln>
        </p:spPr>
        <p:txBody>
          <a:bodyPr wrap="none" rtlCol="0">
            <a:spAutoFit/>
          </a:bodyPr>
          <a:lstStyle/>
          <a:p>
            <a:r>
              <a:rPr lang="en-US" dirty="0"/>
              <a:t>Problem Complexity Class:</a:t>
            </a:r>
          </a:p>
        </p:txBody>
      </p:sp>
      <p:sp>
        <p:nvSpPr>
          <p:cNvPr id="11" name="TextBox 10"/>
          <p:cNvSpPr txBox="1"/>
          <p:nvPr/>
        </p:nvSpPr>
        <p:spPr>
          <a:xfrm>
            <a:off x="6152682" y="4771881"/>
            <a:ext cx="3127779" cy="369332"/>
          </a:xfrm>
          <a:prstGeom prst="rect">
            <a:avLst/>
          </a:prstGeom>
          <a:noFill/>
          <a:ln cmpd="sng">
            <a:solidFill>
              <a:schemeClr val="tx1"/>
            </a:solidFill>
          </a:ln>
        </p:spPr>
        <p:txBody>
          <a:bodyPr wrap="none" rtlCol="0">
            <a:spAutoFit/>
          </a:bodyPr>
          <a:lstStyle/>
          <a:p>
            <a:r>
              <a:rPr lang="en-US" dirty="0"/>
              <a:t>T(n) = 0.06n2 + 0.002n + 0.1</a:t>
            </a:r>
          </a:p>
        </p:txBody>
      </p:sp>
      <p:sp>
        <p:nvSpPr>
          <p:cNvPr id="12" name="TextBox 11"/>
          <p:cNvSpPr txBox="1"/>
          <p:nvPr/>
        </p:nvSpPr>
        <p:spPr>
          <a:xfrm>
            <a:off x="3521808" y="4771881"/>
            <a:ext cx="2467342" cy="369332"/>
          </a:xfrm>
          <a:prstGeom prst="rect">
            <a:avLst/>
          </a:prstGeom>
          <a:noFill/>
          <a:ln cmpd="sng">
            <a:solidFill>
              <a:schemeClr val="tx1"/>
            </a:solidFill>
          </a:ln>
        </p:spPr>
        <p:txBody>
          <a:bodyPr wrap="none" rtlCol="0">
            <a:spAutoFit/>
          </a:bodyPr>
          <a:lstStyle/>
          <a:p>
            <a:r>
              <a:rPr lang="en-US" dirty="0"/>
              <a:t>T(n) = 0.3nlogn + 0.01</a:t>
            </a:r>
          </a:p>
        </p:txBody>
      </p:sp>
      <p:sp>
        <p:nvSpPr>
          <p:cNvPr id="13" name="TextBox 12"/>
          <p:cNvSpPr txBox="1"/>
          <p:nvPr/>
        </p:nvSpPr>
        <p:spPr>
          <a:xfrm>
            <a:off x="3551303" y="3463847"/>
            <a:ext cx="1082348" cy="369332"/>
          </a:xfrm>
          <a:prstGeom prst="rect">
            <a:avLst/>
          </a:prstGeom>
          <a:noFill/>
          <a:ln cmpd="sng">
            <a:solidFill>
              <a:schemeClr val="tx1"/>
            </a:solidFill>
          </a:ln>
        </p:spPr>
        <p:txBody>
          <a:bodyPr wrap="none" rtlCol="0">
            <a:spAutoFit/>
          </a:bodyPr>
          <a:lstStyle/>
          <a:p>
            <a:r>
              <a:rPr lang="en-US" dirty="0"/>
              <a:t>O(</a:t>
            </a:r>
            <a:r>
              <a:rPr lang="en-US" dirty="0" err="1"/>
              <a:t>nlogn</a:t>
            </a:r>
            <a:r>
              <a:rPr lang="en-US" dirty="0"/>
              <a:t>)</a:t>
            </a:r>
          </a:p>
        </p:txBody>
      </p:sp>
      <p:sp>
        <p:nvSpPr>
          <p:cNvPr id="14" name="TextBox 13"/>
          <p:cNvSpPr txBox="1"/>
          <p:nvPr/>
        </p:nvSpPr>
        <p:spPr>
          <a:xfrm>
            <a:off x="6985282" y="3429000"/>
            <a:ext cx="731290" cy="369332"/>
          </a:xfrm>
          <a:prstGeom prst="rect">
            <a:avLst/>
          </a:prstGeom>
          <a:noFill/>
          <a:ln cmpd="sng">
            <a:solidFill>
              <a:schemeClr val="tx1"/>
            </a:solidFill>
          </a:ln>
        </p:spPr>
        <p:txBody>
          <a:bodyPr wrap="none" rtlCol="0">
            <a:spAutoFit/>
          </a:bodyPr>
          <a:lstStyle/>
          <a:p>
            <a:r>
              <a:rPr lang="en-US" dirty="0"/>
              <a:t>O(n</a:t>
            </a:r>
            <a:r>
              <a:rPr lang="en-US" baseline="30000" dirty="0"/>
              <a:t>2</a:t>
            </a:r>
            <a:r>
              <a:rPr lang="en-US" dirty="0"/>
              <a:t>)</a:t>
            </a:r>
          </a:p>
        </p:txBody>
      </p:sp>
      <p:sp>
        <p:nvSpPr>
          <p:cNvPr id="15" name="TextBox 14"/>
          <p:cNvSpPr txBox="1"/>
          <p:nvPr/>
        </p:nvSpPr>
        <p:spPr>
          <a:xfrm>
            <a:off x="3551754" y="5797832"/>
            <a:ext cx="1531188" cy="369332"/>
          </a:xfrm>
          <a:prstGeom prst="rect">
            <a:avLst/>
          </a:prstGeom>
          <a:noFill/>
          <a:ln cmpd="sng">
            <a:solidFill>
              <a:schemeClr val="tx1"/>
            </a:solidFill>
          </a:ln>
        </p:spPr>
        <p:txBody>
          <a:bodyPr wrap="none" rtlCol="0">
            <a:spAutoFit/>
          </a:bodyPr>
          <a:lstStyle/>
          <a:p>
            <a:r>
              <a:rPr lang="en-US" dirty="0"/>
              <a:t>Polynomial P</a:t>
            </a:r>
          </a:p>
        </p:txBody>
      </p:sp>
      <p:cxnSp>
        <p:nvCxnSpPr>
          <p:cNvPr id="18" name="Straight Arrow Connector 17"/>
          <p:cNvCxnSpPr/>
          <p:nvPr/>
        </p:nvCxnSpPr>
        <p:spPr>
          <a:xfrm>
            <a:off x="-2179674" y="-1318437"/>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391826" y="1605383"/>
            <a:ext cx="871290" cy="41130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19279" y="1605383"/>
            <a:ext cx="777000" cy="42820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045493" y="2928603"/>
            <a:ext cx="0" cy="34268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96279" y="2928603"/>
            <a:ext cx="0" cy="34268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059619" y="4078805"/>
            <a:ext cx="0" cy="34268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296279" y="4078805"/>
            <a:ext cx="0" cy="34268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15660" y="3074497"/>
            <a:ext cx="1984839" cy="338554"/>
          </a:xfrm>
          <a:prstGeom prst="rect">
            <a:avLst/>
          </a:prstGeom>
          <a:noFill/>
          <a:ln cmpd="sng">
            <a:noFill/>
          </a:ln>
        </p:spPr>
        <p:txBody>
          <a:bodyPr wrap="none" rtlCol="0">
            <a:spAutoFit/>
          </a:bodyPr>
          <a:lstStyle/>
          <a:p>
            <a:r>
              <a:rPr lang="en-US" sz="1600" dirty="0">
                <a:solidFill>
                  <a:srgbClr val="FF0000"/>
                </a:solidFill>
              </a:rPr>
              <a:t>Asymptotic analysis</a:t>
            </a:r>
          </a:p>
        </p:txBody>
      </p:sp>
      <p:sp>
        <p:nvSpPr>
          <p:cNvPr id="33" name="TextBox 32"/>
          <p:cNvSpPr txBox="1"/>
          <p:nvPr/>
        </p:nvSpPr>
        <p:spPr>
          <a:xfrm>
            <a:off x="4917558" y="1864313"/>
            <a:ext cx="1601721" cy="338554"/>
          </a:xfrm>
          <a:prstGeom prst="rect">
            <a:avLst/>
          </a:prstGeom>
          <a:noFill/>
          <a:ln cmpd="sng">
            <a:noFill/>
          </a:ln>
        </p:spPr>
        <p:txBody>
          <a:bodyPr wrap="none" rtlCol="0">
            <a:spAutoFit/>
          </a:bodyPr>
          <a:lstStyle/>
          <a:p>
            <a:r>
              <a:rPr lang="en-US" sz="1600" dirty="0">
                <a:solidFill>
                  <a:srgbClr val="FF0000"/>
                </a:solidFill>
              </a:rPr>
              <a:t>Must be correct</a:t>
            </a:r>
          </a:p>
        </p:txBody>
      </p:sp>
      <p:sp>
        <p:nvSpPr>
          <p:cNvPr id="35" name="TextBox 34"/>
          <p:cNvSpPr txBox="1"/>
          <p:nvPr/>
        </p:nvSpPr>
        <p:spPr>
          <a:xfrm>
            <a:off x="4391825" y="4227221"/>
            <a:ext cx="2707793" cy="338554"/>
          </a:xfrm>
          <a:prstGeom prst="rect">
            <a:avLst/>
          </a:prstGeom>
          <a:noFill/>
          <a:ln cmpd="sng">
            <a:noFill/>
          </a:ln>
        </p:spPr>
        <p:txBody>
          <a:bodyPr wrap="none" rtlCol="0">
            <a:spAutoFit/>
          </a:bodyPr>
          <a:lstStyle/>
          <a:p>
            <a:r>
              <a:rPr lang="en-US" sz="1600" dirty="0">
                <a:solidFill>
                  <a:srgbClr val="FF0000"/>
                </a:solidFill>
              </a:rPr>
              <a:t>Implement, run, collect data</a:t>
            </a:r>
          </a:p>
        </p:txBody>
      </p:sp>
      <p:pic>
        <p:nvPicPr>
          <p:cNvPr id="1026" name="Picture 2" descr="C:\Users\Teo\AppData\Local\Microsoft\Windows\INetCache\IE\6YGP5N8W\3054327214_332b684fc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5313" y="5693492"/>
            <a:ext cx="624663" cy="62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2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ppt_x"/>
                                          </p:val>
                                        </p:tav>
                                        <p:tav tm="100000">
                                          <p:val>
                                            <p:strVal val="#ppt_x"/>
                                          </p:val>
                                        </p:tav>
                                      </p:tavLst>
                                    </p:anim>
                                    <p:anim calcmode="lin" valueType="num">
                                      <p:cBhvr additive="base">
                                        <p:cTn id="76" dur="500" fill="hold"/>
                                        <p:tgtEl>
                                          <p:spTgt spid="1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ppt_x"/>
                                          </p:val>
                                        </p:tav>
                                        <p:tav tm="100000">
                                          <p:val>
                                            <p:strVal val="#ppt_x"/>
                                          </p:val>
                                        </p:tav>
                                      </p:tavLst>
                                    </p:anim>
                                    <p:anim calcmode="lin" valueType="num">
                                      <p:cBhvr additive="base">
                                        <p:cTn id="9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026"/>
                                        </p:tgtEl>
                                        <p:attrNameLst>
                                          <p:attrName>style.visibility</p:attrName>
                                        </p:attrNameLst>
                                      </p:cBhvr>
                                      <p:to>
                                        <p:strVal val="visible"/>
                                      </p:to>
                                    </p:set>
                                    <p:anim calcmode="lin" valueType="num">
                                      <p:cBhvr additive="base">
                                        <p:cTn id="95" dur="500" fill="hold"/>
                                        <p:tgtEl>
                                          <p:spTgt spid="1026"/>
                                        </p:tgtEl>
                                        <p:attrNameLst>
                                          <p:attrName>ppt_x</p:attrName>
                                        </p:attrNameLst>
                                      </p:cBhvr>
                                      <p:tavLst>
                                        <p:tav tm="0">
                                          <p:val>
                                            <p:strVal val="#ppt_x"/>
                                          </p:val>
                                        </p:tav>
                                        <p:tav tm="100000">
                                          <p:val>
                                            <p:strVal val="#ppt_x"/>
                                          </p:val>
                                        </p:tav>
                                      </p:tavLst>
                                    </p:anim>
                                    <p:anim calcmode="lin" valueType="num">
                                      <p:cBhvr additive="base">
                                        <p:cTn id="9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9" grpId="0"/>
      <p:bldP spid="33" grpId="0"/>
      <p:bldP spid="3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factors and domination</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Suppose we have two algorithms with exact running times of:</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Is it reasonable to say that runtime of Algorithm 2 is slower than Algorithm1?</a:t>
            </a:r>
          </a:p>
          <a:p>
            <a:pPr marL="400050" lvl="1" indent="0">
              <a:buNone/>
            </a:pPr>
            <a:r>
              <a:rPr lang="en-US" dirty="0">
                <a:latin typeface="Times New Roman" panose="02020603050405020304" pitchFamily="18" charset="0"/>
                <a:cs typeface="Times New Roman" panose="02020603050405020304" pitchFamily="18" charset="0"/>
              </a:rPr>
              <a:t>For small values of n </a:t>
            </a:r>
          </a:p>
          <a:p>
            <a:pPr marL="400050" lvl="1" indent="0">
              <a:buNone/>
            </a:pPr>
            <a:r>
              <a:rPr lang="en-US" dirty="0">
                <a:latin typeface="Times New Roman" panose="02020603050405020304" pitchFamily="18" charset="0"/>
                <a:cs typeface="Times New Roman" panose="02020603050405020304" pitchFamily="18" charset="0"/>
              </a:rPr>
              <a:t>			Algorithm 2 is better</a:t>
            </a:r>
          </a:p>
          <a:p>
            <a:pPr marL="400050" lvl="1" indent="0">
              <a:buNone/>
            </a:pPr>
            <a:r>
              <a:rPr lang="en-US" dirty="0">
                <a:latin typeface="Times New Roman" panose="02020603050405020304" pitchFamily="18" charset="0"/>
                <a:cs typeface="Times New Roman" panose="02020603050405020304" pitchFamily="18" charset="0"/>
              </a:rPr>
              <a:t>For large values of n </a:t>
            </a:r>
          </a:p>
          <a:p>
            <a:pPr marL="400050" lvl="1" indent="0">
              <a:buNone/>
            </a:pPr>
            <a:r>
              <a:rPr lang="en-US" dirty="0">
                <a:latin typeface="Times New Roman" panose="02020603050405020304" pitchFamily="18" charset="0"/>
                <a:cs typeface="Times New Roman" panose="02020603050405020304" pitchFamily="18" charset="0"/>
              </a:rPr>
              <a:t>			Algorithm 1 is better</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78</a:t>
            </a:fld>
            <a:endParaRPr lang="en-US"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82" y="2147475"/>
            <a:ext cx="6697318" cy="1389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97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Asymptotic performance</a:t>
            </a:r>
          </a:p>
        </p:txBody>
      </p:sp>
      <p:sp>
        <p:nvSpPr>
          <p:cNvPr id="13" name="Slide Number Placeholder 2"/>
          <p:cNvSpPr>
            <a:spLocks noGrp="1"/>
          </p:cNvSpPr>
          <p:nvPr>
            <p:ph type="sldNum" sz="quarter" idx="11"/>
          </p:nvPr>
        </p:nvSpPr>
        <p:spPr/>
        <p:txBody>
          <a:bodyPr/>
          <a:lstStyle/>
          <a:p>
            <a:r>
              <a:rPr lang="en-US" altLang="en-US">
                <a:solidFill>
                  <a:srgbClr val="000000"/>
                </a:solidFill>
              </a:rPr>
              <a:t>L1.</a:t>
            </a:r>
            <a:fld id="{26452FB3-4CDF-40E0-B5FB-A8F69DA3DAC6}" type="slidenum">
              <a:rPr lang="en-US" altLang="en-US">
                <a:solidFill>
                  <a:srgbClr val="000000"/>
                </a:solidFill>
              </a:rPr>
              <a:pPr/>
              <a:t>79</a:t>
            </a:fld>
            <a:endParaRPr lang="en-US" altLang="en-US">
              <a:solidFill>
                <a:srgbClr val="000000"/>
              </a:solidFill>
            </a:endParaRPr>
          </a:p>
        </p:txBody>
      </p:sp>
      <p:sp>
        <p:nvSpPr>
          <p:cNvPr id="20483" name="Line 3"/>
          <p:cNvSpPr>
            <a:spLocks noChangeShapeType="1"/>
          </p:cNvSpPr>
          <p:nvPr/>
        </p:nvSpPr>
        <p:spPr bwMode="auto">
          <a:xfrm flipV="1">
            <a:off x="914400" y="2971800"/>
            <a:ext cx="0" cy="2971800"/>
          </a:xfrm>
          <a:prstGeom prst="line">
            <a:avLst/>
          </a:prstGeom>
          <a:noFill/>
          <a:ln w="158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0484" name="Line 4"/>
          <p:cNvSpPr>
            <a:spLocks noChangeShapeType="1"/>
          </p:cNvSpPr>
          <p:nvPr/>
        </p:nvSpPr>
        <p:spPr bwMode="auto">
          <a:xfrm>
            <a:off x="914400" y="5943600"/>
            <a:ext cx="3581400" cy="0"/>
          </a:xfrm>
          <a:prstGeom prst="line">
            <a:avLst/>
          </a:prstGeom>
          <a:noFill/>
          <a:ln w="158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0485" name="Arc 5"/>
          <p:cNvSpPr>
            <a:spLocks/>
          </p:cNvSpPr>
          <p:nvPr/>
        </p:nvSpPr>
        <p:spPr bwMode="auto">
          <a:xfrm flipV="1">
            <a:off x="1143000" y="2971800"/>
            <a:ext cx="3276600" cy="1752600"/>
          </a:xfrm>
          <a:custGeom>
            <a:avLst/>
            <a:gdLst>
              <a:gd name="G0" fmla="+- 0 0 0"/>
              <a:gd name="G1" fmla="+- 21600 0 0"/>
              <a:gd name="G2" fmla="+- 21600 0 0"/>
              <a:gd name="T0" fmla="*/ 0 w 19262"/>
              <a:gd name="T1" fmla="*/ 0 h 21600"/>
              <a:gd name="T2" fmla="*/ 19262 w 19262"/>
              <a:gd name="T3" fmla="*/ 11827 h 21600"/>
              <a:gd name="T4" fmla="*/ 0 w 19262"/>
              <a:gd name="T5" fmla="*/ 21600 h 21600"/>
            </a:gdLst>
            <a:ahLst/>
            <a:cxnLst>
              <a:cxn ang="0">
                <a:pos x="T0" y="T1"/>
              </a:cxn>
              <a:cxn ang="0">
                <a:pos x="T2" y="T3"/>
              </a:cxn>
              <a:cxn ang="0">
                <a:pos x="T4" y="T5"/>
              </a:cxn>
            </a:cxnLst>
            <a:rect l="0" t="0" r="r" b="b"/>
            <a:pathLst>
              <a:path w="19262" h="21600" fill="none" extrusionOk="0">
                <a:moveTo>
                  <a:pt x="-1" y="0"/>
                </a:moveTo>
                <a:cubicBezTo>
                  <a:pt x="8135" y="0"/>
                  <a:pt x="15581" y="4571"/>
                  <a:pt x="19262" y="11826"/>
                </a:cubicBezTo>
              </a:path>
              <a:path w="19262" h="21600" stroke="0" extrusionOk="0">
                <a:moveTo>
                  <a:pt x="-1" y="0"/>
                </a:moveTo>
                <a:cubicBezTo>
                  <a:pt x="8135" y="0"/>
                  <a:pt x="15581" y="4571"/>
                  <a:pt x="19262" y="11826"/>
                </a:cubicBezTo>
                <a:lnTo>
                  <a:pt x="0" y="21600"/>
                </a:lnTo>
                <a:close/>
              </a:path>
            </a:pathLst>
          </a:custGeom>
          <a:noFill/>
          <a:ln w="254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0486" name="Arc 6"/>
          <p:cNvSpPr>
            <a:spLocks/>
          </p:cNvSpPr>
          <p:nvPr/>
        </p:nvSpPr>
        <p:spPr bwMode="auto">
          <a:xfrm flipV="1">
            <a:off x="-76200" y="1751013"/>
            <a:ext cx="4495800" cy="3659187"/>
          </a:xfrm>
          <a:custGeom>
            <a:avLst/>
            <a:gdLst>
              <a:gd name="G0" fmla="+- 0 0 0"/>
              <a:gd name="G1" fmla="+- 20940 0 0"/>
              <a:gd name="G2" fmla="+- 21600 0 0"/>
              <a:gd name="T0" fmla="*/ 5300 w 19932"/>
              <a:gd name="T1" fmla="*/ 0 h 20940"/>
              <a:gd name="T2" fmla="*/ 19932 w 19932"/>
              <a:gd name="T3" fmla="*/ 12616 h 20940"/>
              <a:gd name="T4" fmla="*/ 0 w 19932"/>
              <a:gd name="T5" fmla="*/ 20940 h 20940"/>
            </a:gdLst>
            <a:ahLst/>
            <a:cxnLst>
              <a:cxn ang="0">
                <a:pos x="T0" y="T1"/>
              </a:cxn>
              <a:cxn ang="0">
                <a:pos x="T2" y="T3"/>
              </a:cxn>
              <a:cxn ang="0">
                <a:pos x="T4" y="T5"/>
              </a:cxn>
            </a:cxnLst>
            <a:rect l="0" t="0" r="r" b="b"/>
            <a:pathLst>
              <a:path w="19932" h="20940" fill="none" extrusionOk="0">
                <a:moveTo>
                  <a:pt x="5299" y="0"/>
                </a:moveTo>
                <a:cubicBezTo>
                  <a:pt x="11890" y="1668"/>
                  <a:pt x="17311" y="6342"/>
                  <a:pt x="19931" y="12616"/>
                </a:cubicBezTo>
              </a:path>
              <a:path w="19932" h="20940" stroke="0" extrusionOk="0">
                <a:moveTo>
                  <a:pt x="5299" y="0"/>
                </a:moveTo>
                <a:cubicBezTo>
                  <a:pt x="11890" y="1668"/>
                  <a:pt x="17311" y="6342"/>
                  <a:pt x="19931" y="12616"/>
                </a:cubicBezTo>
                <a:lnTo>
                  <a:pt x="0" y="20940"/>
                </a:lnTo>
                <a:close/>
              </a:path>
            </a:pathLst>
          </a:custGeom>
          <a:noFill/>
          <a:ln w="25400">
            <a:solidFill>
              <a:schemeClr val="fo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solidFill>
                <a:srgbClr val="000000"/>
              </a:solidFill>
              <a:latin typeface="Times New Roman" pitchFamily="18" charset="0"/>
            </a:endParaRPr>
          </a:p>
        </p:txBody>
      </p:sp>
      <p:sp>
        <p:nvSpPr>
          <p:cNvPr id="20487" name="Line 7"/>
          <p:cNvSpPr>
            <a:spLocks noChangeShapeType="1"/>
          </p:cNvSpPr>
          <p:nvPr/>
        </p:nvSpPr>
        <p:spPr bwMode="auto">
          <a:xfrm>
            <a:off x="3505200" y="4343400"/>
            <a:ext cx="0" cy="1600200"/>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3200">
              <a:solidFill>
                <a:srgbClr val="000000"/>
              </a:solidFill>
              <a:latin typeface="Times New Roman" pitchFamily="18" charset="0"/>
            </a:endParaRPr>
          </a:p>
        </p:txBody>
      </p:sp>
      <p:sp>
        <p:nvSpPr>
          <p:cNvPr id="20488" name="Text Box 8"/>
          <p:cNvSpPr txBox="1">
            <a:spLocks noChangeArrowheads="1"/>
          </p:cNvSpPr>
          <p:nvPr/>
        </p:nvSpPr>
        <p:spPr bwMode="auto">
          <a:xfrm>
            <a:off x="2590800" y="58975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latin typeface="Times New Roman" pitchFamily="18" charset="0"/>
              </a:rPr>
              <a:t>n</a:t>
            </a:r>
          </a:p>
        </p:txBody>
      </p:sp>
      <p:sp>
        <p:nvSpPr>
          <p:cNvPr id="20489" name="Text Box 9"/>
          <p:cNvSpPr txBox="1">
            <a:spLocks noChangeArrowheads="1"/>
          </p:cNvSpPr>
          <p:nvPr/>
        </p:nvSpPr>
        <p:spPr bwMode="auto">
          <a:xfrm>
            <a:off x="0" y="4362450"/>
            <a:ext cx="8826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latin typeface="Times New Roman" pitchFamily="18" charset="0"/>
              </a:rPr>
              <a:t>T</a:t>
            </a:r>
            <a:r>
              <a:rPr lang="en-US" altLang="en-US" sz="3200" dirty="0">
                <a:latin typeface="Times New Roman" pitchFamily="18" charset="0"/>
              </a:rPr>
              <a:t>(</a:t>
            </a:r>
            <a:r>
              <a:rPr lang="en-US" altLang="en-US" sz="3200" i="1" dirty="0">
                <a:latin typeface="Times New Roman" pitchFamily="18" charset="0"/>
              </a:rPr>
              <a:t>n</a:t>
            </a:r>
            <a:r>
              <a:rPr lang="en-US" altLang="en-US" sz="3200" dirty="0">
                <a:latin typeface="Times New Roman" pitchFamily="18" charset="0"/>
              </a:rPr>
              <a:t>)</a:t>
            </a:r>
          </a:p>
        </p:txBody>
      </p:sp>
      <p:sp>
        <p:nvSpPr>
          <p:cNvPr id="20490" name="Text Box 10"/>
          <p:cNvSpPr txBox="1">
            <a:spLocks noChangeArrowheads="1"/>
          </p:cNvSpPr>
          <p:nvPr/>
        </p:nvSpPr>
        <p:spPr bwMode="auto">
          <a:xfrm>
            <a:off x="3352800" y="5889625"/>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solidFill>
                  <a:srgbClr val="009999"/>
                </a:solidFill>
                <a:latin typeface="Times New Roman" pitchFamily="18" charset="0"/>
              </a:rPr>
              <a:t>n</a:t>
            </a:r>
            <a:r>
              <a:rPr lang="en-US" altLang="en-US" sz="2400" baseline="-25000">
                <a:solidFill>
                  <a:srgbClr val="009999"/>
                </a:solidFill>
                <a:latin typeface="Times New Roman" pitchFamily="18" charset="0"/>
              </a:rPr>
              <a:t>0</a:t>
            </a:r>
          </a:p>
        </p:txBody>
      </p:sp>
      <p:sp>
        <p:nvSpPr>
          <p:cNvPr id="20492" name="Text Box 12"/>
          <p:cNvSpPr txBox="1">
            <a:spLocks noChangeArrowheads="1"/>
          </p:cNvSpPr>
          <p:nvPr/>
        </p:nvSpPr>
        <p:spPr bwMode="auto">
          <a:xfrm>
            <a:off x="571500" y="1447800"/>
            <a:ext cx="80010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dirty="0">
                <a:solidFill>
                  <a:srgbClr val="000000"/>
                </a:solidFill>
                <a:latin typeface="Times New Roman" pitchFamily="18" charset="0"/>
              </a:rPr>
              <a:t>When </a:t>
            </a:r>
            <a:r>
              <a:rPr lang="en-US" altLang="en-US" sz="3200" i="1" dirty="0">
                <a:latin typeface="Times New Roman" pitchFamily="18" charset="0"/>
              </a:rPr>
              <a:t>n</a:t>
            </a:r>
            <a:r>
              <a:rPr lang="en-US" altLang="en-US" sz="3200" dirty="0">
                <a:latin typeface="Times New Roman" pitchFamily="18" charset="0"/>
              </a:rPr>
              <a:t> gets large enough, an </a:t>
            </a:r>
            <a:r>
              <a:rPr lang="en-US" altLang="en-US" sz="3200" i="1" dirty="0">
                <a:latin typeface="Times New Roman" pitchFamily="18" charset="0"/>
              </a:rPr>
              <a:t>n</a:t>
            </a:r>
            <a:r>
              <a:rPr lang="en-US" altLang="en-US" sz="3200" baseline="30000" dirty="0">
                <a:latin typeface="Times New Roman" pitchFamily="18" charset="0"/>
              </a:rPr>
              <a:t>2</a:t>
            </a:r>
            <a:r>
              <a:rPr lang="en-US" altLang="en-US" sz="3200" dirty="0">
                <a:latin typeface="Times New Roman" pitchFamily="18" charset="0"/>
              </a:rPr>
              <a:t> algorithm always</a:t>
            </a:r>
            <a:r>
              <a:rPr lang="en-US" altLang="en-US" sz="3200" dirty="0">
                <a:solidFill>
                  <a:srgbClr val="000000"/>
                </a:solidFill>
                <a:latin typeface="Times New Roman" pitchFamily="18" charset="0"/>
              </a:rPr>
              <a:t> “</a:t>
            </a:r>
            <a:r>
              <a:rPr lang="en-US" altLang="en-US" sz="3200" i="1" dirty="0">
                <a:solidFill>
                  <a:srgbClr val="0000FF"/>
                </a:solidFill>
                <a:latin typeface="Times New Roman" pitchFamily="18" charset="0"/>
              </a:rPr>
              <a:t>beats</a:t>
            </a:r>
            <a:r>
              <a:rPr lang="en-US" altLang="en-US" sz="3200" dirty="0">
                <a:solidFill>
                  <a:srgbClr val="000000"/>
                </a:solidFill>
                <a:latin typeface="Times New Roman" pitchFamily="18" charset="0"/>
              </a:rPr>
              <a:t>” a </a:t>
            </a:r>
            <a:r>
              <a:rPr lang="en-US" altLang="en-US" sz="3200" i="1" dirty="0">
                <a:latin typeface="Times New Roman" pitchFamily="18" charset="0"/>
              </a:rPr>
              <a:t>n</a:t>
            </a:r>
            <a:r>
              <a:rPr lang="en-US" altLang="en-US" sz="3200" baseline="30000" dirty="0">
                <a:latin typeface="Times New Roman" pitchFamily="18" charset="0"/>
              </a:rPr>
              <a:t>3</a:t>
            </a:r>
            <a:r>
              <a:rPr lang="en-US" altLang="en-US" sz="3200" dirty="0">
                <a:latin typeface="Times New Roman" pitchFamily="18" charset="0"/>
              </a:rPr>
              <a:t> </a:t>
            </a:r>
            <a:r>
              <a:rPr lang="en-US" altLang="en-US" sz="3200" dirty="0">
                <a:solidFill>
                  <a:srgbClr val="000000"/>
                </a:solidFill>
                <a:latin typeface="Times New Roman" pitchFamily="18" charset="0"/>
              </a:rPr>
              <a:t>algorithm.</a:t>
            </a:r>
          </a:p>
        </p:txBody>
      </p:sp>
    </p:spTree>
    <p:extLst>
      <p:ext uri="{BB962C8B-B14F-4D97-AF65-F5344CB8AC3E}">
        <p14:creationId xmlns:p14="http://schemas.microsoft.com/office/powerpoint/2010/main" val="35600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Design Paradigms</a:t>
            </a:r>
          </a:p>
        </p:txBody>
      </p:sp>
      <p:sp>
        <p:nvSpPr>
          <p:cNvPr id="3" name="Content Placeholder 2"/>
          <p:cNvSpPr>
            <a:spLocks noGrp="1"/>
          </p:cNvSpPr>
          <p:nvPr>
            <p:ph idx="1"/>
          </p:nvPr>
        </p:nvSpPr>
        <p:spPr/>
        <p:txBody>
          <a:bodyPr/>
          <a:lstStyle/>
          <a:p>
            <a:pPr marL="0" indent="0">
              <a:buNone/>
            </a:pPr>
            <a:r>
              <a:rPr lang="en-US" dirty="0"/>
              <a:t>There is no one “best” method to solve all problems</a:t>
            </a:r>
          </a:p>
          <a:p>
            <a:r>
              <a:rPr lang="en-US" dirty="0"/>
              <a:t>Brute Force</a:t>
            </a:r>
          </a:p>
          <a:p>
            <a:r>
              <a:rPr lang="en-US" dirty="0"/>
              <a:t>Divide and Conquer</a:t>
            </a:r>
          </a:p>
          <a:p>
            <a:r>
              <a:rPr lang="en-US" dirty="0"/>
              <a:t>Greedy</a:t>
            </a:r>
          </a:p>
          <a:p>
            <a:r>
              <a:rPr lang="en-US" dirty="0"/>
              <a:t>Dynamic Programming</a:t>
            </a:r>
          </a:p>
          <a:p>
            <a:r>
              <a:rPr lang="en-US" dirty="0"/>
              <a:t>Graph Algorithms</a:t>
            </a:r>
          </a:p>
          <a:p>
            <a:r>
              <a:rPr lang="en-US" dirty="0"/>
              <a:t>Linear Programming</a:t>
            </a:r>
          </a:p>
          <a:p>
            <a:r>
              <a:rPr lang="en-US" dirty="0"/>
              <a:t>Approximation</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8</a:t>
            </a:fld>
            <a:endParaRPr lang="en-US" altLang="en-US"/>
          </a:p>
        </p:txBody>
      </p:sp>
    </p:spTree>
    <p:extLst>
      <p:ext uri="{BB962C8B-B14F-4D97-AF65-F5344CB8AC3E}">
        <p14:creationId xmlns:p14="http://schemas.microsoft.com/office/powerpoint/2010/main" val="25436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58DDA9-41D6-427E-B1E6-77333FA83688}" type="slidenum">
              <a:rPr lang="en-US" altLang="en-US"/>
              <a:pPr eaLnBrk="1" hangingPunct="1"/>
              <a:t>80</a:t>
            </a:fld>
            <a:endParaRPr lang="en-US" altLang="en-US"/>
          </a:p>
        </p:txBody>
      </p:sp>
      <p:sp>
        <p:nvSpPr>
          <p:cNvPr id="13315" name="Rectangle 2"/>
          <p:cNvSpPr>
            <a:spLocks noGrp="1" noChangeArrowheads="1"/>
          </p:cNvSpPr>
          <p:nvPr>
            <p:ph type="title"/>
          </p:nvPr>
        </p:nvSpPr>
        <p:spPr/>
        <p:txBody>
          <a:bodyPr/>
          <a:lstStyle/>
          <a:p>
            <a:pPr eaLnBrk="1" hangingPunct="1"/>
            <a:r>
              <a:rPr lang="en-US" altLang="en-US"/>
              <a:t>Asymptotic Notation</a:t>
            </a:r>
          </a:p>
        </p:txBody>
      </p:sp>
      <p:sp>
        <p:nvSpPr>
          <p:cNvPr id="13316" name="Rectangle 3"/>
          <p:cNvSpPr>
            <a:spLocks noGrp="1" noChangeArrowheads="1"/>
          </p:cNvSpPr>
          <p:nvPr>
            <p:ph type="body" idx="1"/>
          </p:nvPr>
        </p:nvSpPr>
        <p:spPr>
          <a:xfrm>
            <a:off x="350838" y="1214438"/>
            <a:ext cx="8574798" cy="5076825"/>
          </a:xfrm>
        </p:spPr>
        <p:txBody>
          <a:bodyPr/>
          <a:lstStyle/>
          <a:p>
            <a:pPr marL="533400" indent="-533400" eaLnBrk="1" hangingPunct="1">
              <a:lnSpc>
                <a:spcPct val="180000"/>
              </a:lnSpc>
            </a:pPr>
            <a:r>
              <a:rPr lang="en-US" altLang="en-US" dirty="0">
                <a:latin typeface="Times New Roman" panose="02020603050405020304" pitchFamily="18" charset="0"/>
                <a:cs typeface="Times New Roman" panose="02020603050405020304" pitchFamily="18" charset="0"/>
              </a:rPr>
              <a:t>Big-Oh - O notation: asymptotic “less than”: 	</a:t>
            </a:r>
          </a:p>
          <a:p>
            <a:pPr marL="914400" lvl="1" indent="-457200" eaLnBrk="1" hangingPunct="1">
              <a:lnSpc>
                <a:spcPct val="180000"/>
              </a:lnSpc>
            </a:pPr>
            <a:r>
              <a:rPr lang="en-US" altLang="en-US" dirty="0">
                <a:solidFill>
                  <a:srgbClr val="0000FF"/>
                </a:solidFill>
                <a:latin typeface="Times New Roman" panose="02020603050405020304" pitchFamily="18" charset="0"/>
                <a:cs typeface="Times New Roman" panose="02020603050405020304" pitchFamily="18" charset="0"/>
              </a:rPr>
              <a:t>f(n)=O(g(n)) implies:  f(n) “≤” g(n)</a:t>
            </a:r>
          </a:p>
          <a:p>
            <a:pPr marL="514350" indent="-457200" eaLnBrk="1" hangingPunct="1">
              <a:lnSpc>
                <a:spcPct val="180000"/>
              </a:lnSpc>
            </a:pPr>
            <a:r>
              <a:rPr lang="en-US" altLang="en-US" dirty="0">
                <a:latin typeface="Times New Roman" panose="02020603050405020304" pitchFamily="18" charset="0"/>
                <a:cs typeface="Times New Roman" panose="02020603050405020304" pitchFamily="18" charset="0"/>
                <a:sym typeface="Symbol" pitchFamily="18" charset="2"/>
              </a:rPr>
              <a:t>Omega -  notation: asymptotic “greater than”: 	</a:t>
            </a:r>
          </a:p>
          <a:p>
            <a:pPr marL="914400" lvl="1" indent="-457200" eaLnBrk="1" hangingPunct="1">
              <a:lnSpc>
                <a:spcPct val="180000"/>
              </a:lnSpc>
            </a:pPr>
            <a:r>
              <a:rPr lang="en-US" altLang="en-US" dirty="0">
                <a:solidFill>
                  <a:srgbClr val="0000FF"/>
                </a:solidFill>
                <a:latin typeface="Times New Roman" panose="02020603050405020304" pitchFamily="18" charset="0"/>
                <a:cs typeface="Times New Roman" panose="02020603050405020304" pitchFamily="18" charset="0"/>
              </a:rPr>
              <a:t>f(n)=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0000FF"/>
                </a:solidFill>
                <a:latin typeface="Times New Roman" panose="02020603050405020304" pitchFamily="18" charset="0"/>
                <a:cs typeface="Times New Roman" panose="02020603050405020304" pitchFamily="18" charset="0"/>
              </a:rPr>
              <a:t> (g(n)) implies: f(n) “≥” g(n)</a:t>
            </a:r>
          </a:p>
          <a:p>
            <a:pPr marL="533400" indent="-533400" eaLnBrk="1" hangingPunct="1">
              <a:lnSpc>
                <a:spcPct val="180000"/>
              </a:lnSpc>
            </a:pPr>
            <a:r>
              <a:rPr lang="en-US" altLang="en-US" dirty="0">
                <a:latin typeface="Times New Roman" panose="02020603050405020304" pitchFamily="18" charset="0"/>
                <a:cs typeface="Times New Roman" panose="02020603050405020304" pitchFamily="18" charset="0"/>
                <a:sym typeface="Symbol" pitchFamily="18" charset="2"/>
              </a:rPr>
              <a:t>Theta -  notation: asymptotic “equality”: 		</a:t>
            </a:r>
          </a:p>
          <a:p>
            <a:pPr marL="914400" lvl="1" indent="-457200" eaLnBrk="1" hangingPunct="1">
              <a:lnSpc>
                <a:spcPct val="180000"/>
              </a:lnSpc>
            </a:pPr>
            <a:r>
              <a:rPr lang="en-US" altLang="en-US" dirty="0">
                <a:solidFill>
                  <a:srgbClr val="0000FF"/>
                </a:solidFill>
                <a:latin typeface="Times New Roman" panose="02020603050405020304" pitchFamily="18" charset="0"/>
                <a:cs typeface="Times New Roman" panose="02020603050405020304" pitchFamily="18" charset="0"/>
              </a:rPr>
              <a:t>f(n)=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0000FF"/>
                </a:solidFill>
                <a:latin typeface="Times New Roman" panose="02020603050405020304" pitchFamily="18" charset="0"/>
                <a:cs typeface="Times New Roman" panose="02020603050405020304" pitchFamily="18" charset="0"/>
              </a:rPr>
              <a:t> (g(n)) implies: </a:t>
            </a:r>
            <a:r>
              <a:rPr lang="en-US" altLang="en-US" dirty="0">
                <a:solidFill>
                  <a:srgbClr val="0000FF"/>
                </a:solidFill>
                <a:latin typeface="Times New Roman" panose="02020603050405020304" pitchFamily="18" charset="0"/>
                <a:cs typeface="Times New Roman" panose="02020603050405020304" pitchFamily="18" charset="0"/>
                <a:sym typeface="Symbol" pitchFamily="18" charset="2"/>
              </a:rPr>
              <a:t>f(n) “=” g(n)</a:t>
            </a:r>
          </a:p>
        </p:txBody>
      </p:sp>
    </p:spTree>
    <p:extLst>
      <p:ext uri="{BB962C8B-B14F-4D97-AF65-F5344CB8AC3E}">
        <p14:creationId xmlns:p14="http://schemas.microsoft.com/office/powerpoint/2010/main" val="383111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2" end="2"/>
                                            </p:txEl>
                                          </p:spTgt>
                                        </p:tgtEl>
                                        <p:attrNameLst>
                                          <p:attrName>style.visibility</p:attrName>
                                        </p:attrNameLst>
                                      </p:cBhvr>
                                      <p:to>
                                        <p:strVal val="visible"/>
                                      </p:to>
                                    </p:set>
                                    <p:anim calcmode="lin" valueType="num">
                                      <p:cBhvr additive="base">
                                        <p:cTn id="7"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6">
                                            <p:txEl>
                                              <p:pRg st="3" end="3"/>
                                            </p:txEl>
                                          </p:spTgt>
                                        </p:tgtEl>
                                        <p:attrNameLst>
                                          <p:attrName>style.visibility</p:attrName>
                                        </p:attrNameLst>
                                      </p:cBhvr>
                                      <p:to>
                                        <p:strVal val="visible"/>
                                      </p:to>
                                    </p:set>
                                    <p:anim calcmode="lin" valueType="num">
                                      <p:cBhvr additive="base">
                                        <p:cTn id="11" dur="5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6">
                                            <p:txEl>
                                              <p:pRg st="4" end="4"/>
                                            </p:txEl>
                                          </p:spTgt>
                                        </p:tgtEl>
                                        <p:attrNameLst>
                                          <p:attrName>style.visibility</p:attrName>
                                        </p:attrNameLst>
                                      </p:cBhvr>
                                      <p:to>
                                        <p:strVal val="visible"/>
                                      </p:to>
                                    </p:set>
                                    <p:anim calcmode="lin" valueType="num">
                                      <p:cBhvr additive="base">
                                        <p:cTn id="17" dur="5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6">
                                            <p:txEl>
                                              <p:pRg st="5" end="5"/>
                                            </p:txEl>
                                          </p:spTgt>
                                        </p:tgtEl>
                                        <p:attrNameLst>
                                          <p:attrName>style.visibility</p:attrName>
                                        </p:attrNameLst>
                                      </p:cBhvr>
                                      <p:to>
                                        <p:strVal val="visible"/>
                                      </p:to>
                                    </p:set>
                                    <p:anim calcmode="lin" valueType="num">
                                      <p:cBhvr additive="base">
                                        <p:cTn id="21" dur="500" fill="hold"/>
                                        <p:tgtEl>
                                          <p:spTgt spid="1331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F21DA65-D354-403D-A5B6-1122D0C108DB}" type="slidenum">
              <a:rPr lang="en-US" altLang="en-US"/>
              <a:pPr eaLnBrk="1" hangingPunct="1"/>
              <a:t>81</a:t>
            </a:fld>
            <a:endParaRPr lang="en-US" altLang="en-US"/>
          </a:p>
        </p:txBody>
      </p:sp>
      <p:sp>
        <p:nvSpPr>
          <p:cNvPr id="19459" name="Rectangle 2"/>
          <p:cNvSpPr>
            <a:spLocks noGrp="1" noChangeArrowheads="1"/>
          </p:cNvSpPr>
          <p:nvPr>
            <p:ph type="title"/>
          </p:nvPr>
        </p:nvSpPr>
        <p:spPr/>
        <p:txBody>
          <a:bodyPr/>
          <a:lstStyle/>
          <a:p>
            <a:pPr eaLnBrk="1" hangingPunct="1"/>
            <a:r>
              <a:rPr lang="en-US" altLang="en-US" dirty="0">
                <a:sym typeface="Symbol" pitchFamily="18" charset="2"/>
              </a:rPr>
              <a:t>O-notation</a:t>
            </a:r>
            <a:endParaRPr lang="en-US" altLang="en-US" dirty="0"/>
          </a:p>
        </p:txBody>
      </p:sp>
      <p:sp>
        <p:nvSpPr>
          <p:cNvPr id="19460" name="Rectangle 3"/>
          <p:cNvSpPr>
            <a:spLocks noGrp="1" noChangeArrowheads="1"/>
          </p:cNvSpPr>
          <p:nvPr>
            <p:ph type="body" sz="half" idx="1"/>
          </p:nvPr>
        </p:nvSpPr>
        <p:spPr>
          <a:xfrm>
            <a:off x="2573043" y="4149024"/>
            <a:ext cx="4122737" cy="5076825"/>
          </a:xfrm>
        </p:spPr>
        <p:txBody>
          <a:bodyPr/>
          <a:lstStyle/>
          <a:p>
            <a:pPr marL="0" indent="0" eaLnBrk="1" hangingPunct="1">
              <a:buNone/>
            </a:pPr>
            <a:endParaRPr lang="en-US" altLang="en-US" sz="2400" dirty="0"/>
          </a:p>
        </p:txBody>
      </p:sp>
      <p:graphicFrame>
        <p:nvGraphicFramePr>
          <p:cNvPr id="19461" name="Object 4"/>
          <p:cNvGraphicFramePr>
            <a:graphicFrameLocks noGrp="1" noChangeAspect="1"/>
          </p:cNvGraphicFramePr>
          <p:nvPr>
            <p:ph sz="half" idx="2"/>
            <p:extLst>
              <p:ext uri="{D42A27DB-BD31-4B8C-83A1-F6EECF244321}">
                <p14:modId xmlns:p14="http://schemas.microsoft.com/office/powerpoint/2010/main" val="1881939096"/>
              </p:ext>
            </p:extLst>
          </p:nvPr>
        </p:nvGraphicFramePr>
        <p:xfrm>
          <a:off x="101820" y="1254641"/>
          <a:ext cx="8915879" cy="5044559"/>
        </p:xfrm>
        <a:graphic>
          <a:graphicData uri="http://schemas.openxmlformats.org/presentationml/2006/ole">
            <mc:AlternateContent xmlns:mc="http://schemas.openxmlformats.org/markup-compatibility/2006">
              <mc:Choice xmlns:v="urn:schemas-microsoft-com:vml" Requires="v">
                <p:oleObj spid="_x0000_s47180" name="Paint Shop Pro Image" r:id="rId3" imgW="7736585" imgH="4380488" progId="PaintShopPro">
                  <p:embed/>
                </p:oleObj>
              </mc:Choice>
              <mc:Fallback>
                <p:oleObj name="Paint Shop Pro Image" r:id="rId3" imgW="7736585" imgH="4380488" progId="PaintShopPro">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0" y="1254641"/>
                        <a:ext cx="8915879" cy="5044559"/>
                      </a:xfrm>
                      <a:prstGeom prst="rect">
                        <a:avLst/>
                      </a:prstGeom>
                      <a:noFill/>
                      <a:ln>
                        <a:noFill/>
                      </a:ln>
                      <a:effectLst/>
                    </p:spPr>
                  </p:pic>
                </p:oleObj>
              </mc:Fallback>
            </mc:AlternateContent>
          </a:graphicData>
        </a:graphic>
      </p:graphicFrame>
      <p:sp>
        <p:nvSpPr>
          <p:cNvPr id="19462" name="Rectangle 5"/>
          <p:cNvSpPr>
            <a:spLocks noChangeArrowheads="1"/>
          </p:cNvSpPr>
          <p:nvPr/>
        </p:nvSpPr>
        <p:spPr bwMode="auto">
          <a:xfrm>
            <a:off x="4429125" y="2563813"/>
            <a:ext cx="4122738"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accent2"/>
                </a:solidFill>
                <a:latin typeface="Arial" pitchFamily="34" charset="0"/>
              </a:defRPr>
            </a:lvl1pPr>
            <a:lvl2pPr marL="742950" indent="-285750" eaLnBrk="0" hangingPunct="0">
              <a:spcBef>
                <a:spcPct val="20000"/>
              </a:spcBef>
              <a:buChar char="–"/>
              <a:defRPr sz="2400">
                <a:solidFill>
                  <a:schemeClr val="tx1"/>
                </a:solidFill>
                <a:latin typeface="Arial" pitchFamily="34" charset="0"/>
              </a:defRPr>
            </a:lvl2pPr>
            <a:lvl3pPr marL="1143000" indent="-228600" eaLnBrk="0" hangingPunct="0">
              <a:spcBef>
                <a:spcPct val="20000"/>
              </a:spcBef>
              <a:buChar char="•"/>
              <a:defRPr sz="2000">
                <a:solidFill>
                  <a:schemeClr val="accent2"/>
                </a:solidFill>
                <a:latin typeface="Arial" pitchFamily="34" charset="0"/>
              </a:defRPr>
            </a:lvl3pPr>
            <a:lvl4pPr marL="1600200" indent="-228600" eaLnBrk="0" hangingPunct="0">
              <a:spcBef>
                <a:spcPct val="20000"/>
              </a:spcBef>
              <a:buChar char="–"/>
              <a:defRPr>
                <a:solidFill>
                  <a:schemeClr val="tx1"/>
                </a:solidFill>
                <a:latin typeface="Arial" pitchFamily="34" charset="0"/>
              </a:defRPr>
            </a:lvl4pPr>
            <a:lvl5pPr marL="2057400" indent="-228600" eaLnBrk="0" hangingPunct="0">
              <a:spcBef>
                <a:spcPct val="20000"/>
              </a:spcBef>
              <a:buChar char="»"/>
              <a:defRPr sz="1600">
                <a:solidFill>
                  <a:schemeClr val="tx1"/>
                </a:solidFill>
                <a:latin typeface="Arial" pitchFamily="34" charset="0"/>
              </a:defRPr>
            </a:lvl5pPr>
            <a:lvl6pPr marL="2514600" indent="-228600" eaLnBrk="0" fontAlgn="base" hangingPunct="0">
              <a:spcBef>
                <a:spcPct val="20000"/>
              </a:spcBef>
              <a:spcAft>
                <a:spcPct val="0"/>
              </a:spcAft>
              <a:buChar char="»"/>
              <a:defRPr sz="1600">
                <a:solidFill>
                  <a:schemeClr val="tx1"/>
                </a:solidFill>
                <a:latin typeface="Arial" pitchFamily="34" charset="0"/>
              </a:defRPr>
            </a:lvl6pPr>
            <a:lvl7pPr marL="2971800" indent="-228600" eaLnBrk="0" fontAlgn="base" hangingPunct="0">
              <a:spcBef>
                <a:spcPct val="20000"/>
              </a:spcBef>
              <a:spcAft>
                <a:spcPct val="0"/>
              </a:spcAft>
              <a:buChar char="»"/>
              <a:defRPr sz="1600">
                <a:solidFill>
                  <a:schemeClr val="tx1"/>
                </a:solidFill>
                <a:latin typeface="Arial" pitchFamily="34" charset="0"/>
              </a:defRPr>
            </a:lvl7pPr>
            <a:lvl8pPr marL="3429000" indent="-228600" eaLnBrk="0" fontAlgn="base" hangingPunct="0">
              <a:spcBef>
                <a:spcPct val="20000"/>
              </a:spcBef>
              <a:spcAft>
                <a:spcPct val="0"/>
              </a:spcAft>
              <a:buChar char="»"/>
              <a:defRPr sz="1600">
                <a:solidFill>
                  <a:schemeClr val="tx1"/>
                </a:solidFill>
                <a:latin typeface="Arial" pitchFamily="34" charset="0"/>
              </a:defRPr>
            </a:lvl8pPr>
            <a:lvl9pPr marL="3886200" indent="-228600" eaLnBrk="0" fontAlgn="base" hangingPunct="0">
              <a:spcBef>
                <a:spcPct val="20000"/>
              </a:spcBef>
              <a:spcAft>
                <a:spcPct val="0"/>
              </a:spcAft>
              <a:buChar char="»"/>
              <a:defRPr sz="1600">
                <a:solidFill>
                  <a:schemeClr val="tx1"/>
                </a:solidFill>
                <a:latin typeface="Arial" pitchFamily="34" charset="0"/>
              </a:defRPr>
            </a:lvl9pPr>
          </a:lstStyle>
          <a:p>
            <a:pPr eaLnBrk="1" hangingPunct="1"/>
            <a:endParaRPr lang="en-US" altLang="en-US" sz="2400">
              <a:latin typeface="Monotype Corsiva" pitchFamily="66" charset="0"/>
              <a:sym typeface="Symbol" pitchFamily="18" charset="2"/>
            </a:endParaRPr>
          </a:p>
        </p:txBody>
      </p:sp>
      <p:pic>
        <p:nvPicPr>
          <p:cNvPr id="7" name="Picture 8" descr="graph_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64" y="2291244"/>
            <a:ext cx="3498998" cy="3517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759245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83A6B08-9DD7-4F34-811E-CB1193CA85FE}" type="slidenum">
              <a:rPr lang="en-US" altLang="en-US"/>
              <a:pPr eaLnBrk="1" hangingPunct="1"/>
              <a:t>82</a:t>
            </a:fld>
            <a:endParaRPr lang="en-US" altLang="en-US"/>
          </a:p>
        </p:txBody>
      </p:sp>
      <p:sp>
        <p:nvSpPr>
          <p:cNvPr id="23555" name="Rectangle 2"/>
          <p:cNvSpPr>
            <a:spLocks noGrp="1" noChangeArrowheads="1"/>
          </p:cNvSpPr>
          <p:nvPr>
            <p:ph type="body" idx="1"/>
          </p:nvPr>
        </p:nvSpPr>
        <p:spPr/>
        <p:txBody>
          <a:bodyPr/>
          <a:lstStyle/>
          <a:p>
            <a:pPr eaLnBrk="1" hangingPunct="1"/>
            <a:r>
              <a:rPr lang="en-US" altLang="ko-KR" sz="2400" dirty="0">
                <a:latin typeface="Times New Roman" panose="02020603050405020304" pitchFamily="18" charset="0"/>
                <a:ea typeface="Gulim" pitchFamily="34" charset="-127"/>
                <a:cs typeface="Times New Roman" panose="02020603050405020304" pitchFamily="18" charset="0"/>
              </a:rPr>
              <a:t>Note 30</a:t>
            </a:r>
            <a:r>
              <a:rPr lang="en-US" altLang="ko-KR" sz="2400" i="1" dirty="0">
                <a:latin typeface="Times New Roman" panose="02020603050405020304" pitchFamily="18" charset="0"/>
                <a:ea typeface="Gulim" pitchFamily="34" charset="-127"/>
                <a:cs typeface="Times New Roman" panose="02020603050405020304" pitchFamily="18" charset="0"/>
              </a:rPr>
              <a:t>n</a:t>
            </a:r>
            <a:r>
              <a:rPr lang="en-US" altLang="ko-KR" sz="2400" dirty="0">
                <a:latin typeface="Times New Roman" panose="02020603050405020304" pitchFamily="18" charset="0"/>
                <a:ea typeface="Gulim" pitchFamily="34" charset="-127"/>
                <a:cs typeface="Times New Roman" panose="02020603050405020304" pitchFamily="18" charset="0"/>
              </a:rPr>
              <a:t>+8 isn’t</a:t>
            </a:r>
            <a:br>
              <a:rPr lang="en-US" altLang="ko-KR" sz="2400" dirty="0">
                <a:latin typeface="Times New Roman" panose="02020603050405020304" pitchFamily="18" charset="0"/>
                <a:ea typeface="Gulim" pitchFamily="34" charset="-127"/>
                <a:cs typeface="Times New Roman" panose="02020603050405020304" pitchFamily="18" charset="0"/>
              </a:rPr>
            </a:br>
            <a:r>
              <a:rPr lang="en-US" altLang="ko-KR" sz="2400" dirty="0">
                <a:latin typeface="Times New Roman" panose="02020603050405020304" pitchFamily="18" charset="0"/>
                <a:ea typeface="Gulim" pitchFamily="34" charset="-127"/>
                <a:cs typeface="Times New Roman" panose="02020603050405020304" pitchFamily="18" charset="0"/>
              </a:rPr>
              <a:t>less than </a:t>
            </a:r>
            <a:r>
              <a:rPr lang="en-US" altLang="ko-KR" sz="2400" i="1" dirty="0">
                <a:latin typeface="Times New Roman" panose="02020603050405020304" pitchFamily="18" charset="0"/>
                <a:ea typeface="Gulim" pitchFamily="34" charset="-127"/>
                <a:cs typeface="Times New Roman" panose="02020603050405020304" pitchFamily="18" charset="0"/>
              </a:rPr>
              <a:t>n</a:t>
            </a:r>
            <a:br>
              <a:rPr lang="en-US" altLang="ko-KR" sz="2400" dirty="0">
                <a:latin typeface="Times New Roman" panose="02020603050405020304" pitchFamily="18" charset="0"/>
                <a:ea typeface="Gulim" pitchFamily="34" charset="-127"/>
                <a:cs typeface="Times New Roman" panose="02020603050405020304" pitchFamily="18" charset="0"/>
              </a:rPr>
            </a:br>
            <a:r>
              <a:rPr lang="en-US" altLang="ko-KR" sz="2400" i="1" dirty="0">
                <a:latin typeface="Times New Roman" panose="02020603050405020304" pitchFamily="18" charset="0"/>
                <a:ea typeface="Gulim" pitchFamily="34" charset="-127"/>
                <a:cs typeface="Times New Roman" panose="02020603050405020304" pitchFamily="18" charset="0"/>
              </a:rPr>
              <a:t>anywhere </a:t>
            </a:r>
            <a:r>
              <a:rPr lang="en-US" altLang="ko-KR" sz="2400" dirty="0">
                <a:latin typeface="Times New Roman" panose="02020603050405020304" pitchFamily="18" charset="0"/>
                <a:ea typeface="Gulim" pitchFamily="34" charset="-127"/>
                <a:cs typeface="Times New Roman" panose="02020603050405020304" pitchFamily="18" charset="0"/>
              </a:rPr>
              <a:t>(</a:t>
            </a:r>
            <a:r>
              <a:rPr lang="en-US" altLang="ko-KR" sz="2400" i="1" dirty="0">
                <a:latin typeface="Times New Roman" panose="02020603050405020304" pitchFamily="18" charset="0"/>
                <a:ea typeface="Gulim" pitchFamily="34" charset="-127"/>
                <a:cs typeface="Times New Roman" panose="02020603050405020304" pitchFamily="18" charset="0"/>
              </a:rPr>
              <a:t>n</a:t>
            </a:r>
            <a:r>
              <a:rPr lang="en-US" altLang="ko-KR" sz="2400" dirty="0">
                <a:latin typeface="Times New Roman" panose="02020603050405020304" pitchFamily="18" charset="0"/>
                <a:ea typeface="Gulim" pitchFamily="34" charset="-127"/>
                <a:cs typeface="Times New Roman" panose="02020603050405020304" pitchFamily="18" charset="0"/>
              </a:rPr>
              <a:t>&gt;0).</a:t>
            </a:r>
          </a:p>
          <a:p>
            <a:pPr eaLnBrk="1" hangingPunct="1"/>
            <a:r>
              <a:rPr lang="en-US" altLang="ko-KR" sz="2400" dirty="0">
                <a:latin typeface="Times New Roman" panose="02020603050405020304" pitchFamily="18" charset="0"/>
                <a:ea typeface="Gulim" pitchFamily="34" charset="-127"/>
                <a:cs typeface="Times New Roman" panose="02020603050405020304" pitchFamily="18" charset="0"/>
              </a:rPr>
              <a:t>It isn’t even</a:t>
            </a:r>
            <a:br>
              <a:rPr lang="en-US" altLang="ko-KR" sz="2400" dirty="0">
                <a:latin typeface="Times New Roman" panose="02020603050405020304" pitchFamily="18" charset="0"/>
                <a:ea typeface="Gulim" pitchFamily="34" charset="-127"/>
                <a:cs typeface="Times New Roman" panose="02020603050405020304" pitchFamily="18" charset="0"/>
              </a:rPr>
            </a:br>
            <a:r>
              <a:rPr lang="en-US" altLang="ko-KR" sz="2400" dirty="0">
                <a:latin typeface="Times New Roman" panose="02020603050405020304" pitchFamily="18" charset="0"/>
                <a:ea typeface="Gulim" pitchFamily="34" charset="-127"/>
                <a:cs typeface="Times New Roman" panose="02020603050405020304" pitchFamily="18" charset="0"/>
              </a:rPr>
              <a:t>less than 31</a:t>
            </a:r>
            <a:r>
              <a:rPr lang="en-US" altLang="ko-KR" sz="2400" i="1" dirty="0">
                <a:latin typeface="Times New Roman" panose="02020603050405020304" pitchFamily="18" charset="0"/>
                <a:ea typeface="Gulim" pitchFamily="34" charset="-127"/>
                <a:cs typeface="Times New Roman" panose="02020603050405020304" pitchFamily="18" charset="0"/>
              </a:rPr>
              <a:t>n</a:t>
            </a:r>
            <a:br>
              <a:rPr lang="en-US" altLang="ko-KR" sz="2400" dirty="0">
                <a:latin typeface="Times New Roman" panose="02020603050405020304" pitchFamily="18" charset="0"/>
                <a:ea typeface="Gulim" pitchFamily="34" charset="-127"/>
                <a:cs typeface="Times New Roman" panose="02020603050405020304" pitchFamily="18" charset="0"/>
              </a:rPr>
            </a:br>
            <a:r>
              <a:rPr lang="en-US" altLang="ko-KR" sz="2400" i="1" dirty="0">
                <a:latin typeface="Times New Roman" panose="02020603050405020304" pitchFamily="18" charset="0"/>
                <a:ea typeface="Gulim" pitchFamily="34" charset="-127"/>
                <a:cs typeface="Times New Roman" panose="02020603050405020304" pitchFamily="18" charset="0"/>
              </a:rPr>
              <a:t>everywhere</a:t>
            </a:r>
            <a:r>
              <a:rPr lang="en-US" altLang="ko-KR" sz="2400" dirty="0">
                <a:latin typeface="Times New Roman" panose="02020603050405020304" pitchFamily="18" charset="0"/>
                <a:ea typeface="Gulim" pitchFamily="34" charset="-127"/>
                <a:cs typeface="Times New Roman" panose="02020603050405020304" pitchFamily="18" charset="0"/>
              </a:rPr>
              <a:t>.</a:t>
            </a:r>
          </a:p>
          <a:p>
            <a:pPr eaLnBrk="1" hangingPunct="1"/>
            <a:r>
              <a:rPr lang="en-US" altLang="ko-KR" sz="2400" dirty="0">
                <a:latin typeface="Times New Roman" panose="02020603050405020304" pitchFamily="18" charset="0"/>
                <a:ea typeface="Gulim" pitchFamily="34" charset="-127"/>
                <a:cs typeface="Times New Roman" panose="02020603050405020304" pitchFamily="18" charset="0"/>
              </a:rPr>
              <a:t>But it </a:t>
            </a:r>
            <a:r>
              <a:rPr lang="en-US" altLang="ko-KR" sz="2400" i="1" dirty="0">
                <a:latin typeface="Times New Roman" panose="02020603050405020304" pitchFamily="18" charset="0"/>
                <a:ea typeface="Gulim" pitchFamily="34" charset="-127"/>
                <a:cs typeface="Times New Roman" panose="02020603050405020304" pitchFamily="18" charset="0"/>
              </a:rPr>
              <a:t>is</a:t>
            </a:r>
            <a:r>
              <a:rPr lang="en-US" altLang="ko-KR" sz="2400" dirty="0">
                <a:latin typeface="Times New Roman" panose="02020603050405020304" pitchFamily="18" charset="0"/>
                <a:ea typeface="Gulim" pitchFamily="34" charset="-127"/>
                <a:cs typeface="Times New Roman" panose="02020603050405020304" pitchFamily="18" charset="0"/>
              </a:rPr>
              <a:t> less than</a:t>
            </a:r>
            <a:br>
              <a:rPr lang="en-US" altLang="ko-KR" sz="2400" dirty="0">
                <a:latin typeface="Times New Roman" panose="02020603050405020304" pitchFamily="18" charset="0"/>
                <a:ea typeface="Gulim" pitchFamily="34" charset="-127"/>
                <a:cs typeface="Times New Roman" panose="02020603050405020304" pitchFamily="18" charset="0"/>
              </a:rPr>
            </a:br>
            <a:r>
              <a:rPr lang="en-US" altLang="ko-KR" sz="2400" dirty="0">
                <a:latin typeface="Times New Roman" panose="02020603050405020304" pitchFamily="18" charset="0"/>
                <a:ea typeface="Gulim" pitchFamily="34" charset="-127"/>
                <a:cs typeface="Times New Roman" panose="02020603050405020304" pitchFamily="18" charset="0"/>
              </a:rPr>
              <a:t>31</a:t>
            </a:r>
            <a:r>
              <a:rPr lang="en-US" altLang="ko-KR" sz="2400" i="1" dirty="0">
                <a:latin typeface="Times New Roman" panose="02020603050405020304" pitchFamily="18" charset="0"/>
                <a:ea typeface="Gulim" pitchFamily="34" charset="-127"/>
                <a:cs typeface="Times New Roman" panose="02020603050405020304" pitchFamily="18" charset="0"/>
              </a:rPr>
              <a:t>n</a:t>
            </a:r>
            <a:r>
              <a:rPr lang="en-US" altLang="ko-KR" sz="2400" dirty="0">
                <a:latin typeface="Times New Roman" panose="02020603050405020304" pitchFamily="18" charset="0"/>
                <a:ea typeface="Gulim" pitchFamily="34" charset="-127"/>
                <a:cs typeface="Times New Roman" panose="02020603050405020304" pitchFamily="18" charset="0"/>
              </a:rPr>
              <a:t> </a:t>
            </a:r>
            <a:r>
              <a:rPr lang="en-US" altLang="ko-KR" sz="2400" u="sng" dirty="0">
                <a:latin typeface="Times New Roman" panose="02020603050405020304" pitchFamily="18" charset="0"/>
                <a:ea typeface="Gulim" pitchFamily="34" charset="-127"/>
                <a:cs typeface="Times New Roman" panose="02020603050405020304" pitchFamily="18" charset="0"/>
              </a:rPr>
              <a:t>everywhere to</a:t>
            </a:r>
            <a:br>
              <a:rPr lang="en-US" altLang="ko-KR" sz="2400" u="sng" dirty="0">
                <a:latin typeface="Times New Roman" panose="02020603050405020304" pitchFamily="18" charset="0"/>
                <a:ea typeface="Gulim" pitchFamily="34" charset="-127"/>
                <a:cs typeface="Times New Roman" panose="02020603050405020304" pitchFamily="18" charset="0"/>
              </a:rPr>
            </a:br>
            <a:r>
              <a:rPr lang="en-US" altLang="ko-KR" sz="2400" u="sng" dirty="0">
                <a:latin typeface="Times New Roman" panose="02020603050405020304" pitchFamily="18" charset="0"/>
                <a:ea typeface="Gulim" pitchFamily="34" charset="-127"/>
                <a:cs typeface="Times New Roman" panose="02020603050405020304" pitchFamily="18" charset="0"/>
              </a:rPr>
              <a:t>the right of </a:t>
            </a:r>
            <a:r>
              <a:rPr lang="en-US" altLang="ko-KR" sz="2400" i="1" u="sng" dirty="0">
                <a:latin typeface="Times New Roman" panose="02020603050405020304" pitchFamily="18" charset="0"/>
                <a:ea typeface="Gulim" pitchFamily="34" charset="-127"/>
                <a:cs typeface="Times New Roman" panose="02020603050405020304" pitchFamily="18" charset="0"/>
              </a:rPr>
              <a:t>n</a:t>
            </a:r>
            <a:r>
              <a:rPr lang="en-US" altLang="ko-KR" sz="2400" u="sng" dirty="0">
                <a:latin typeface="Times New Roman" panose="02020603050405020304" pitchFamily="18" charset="0"/>
                <a:ea typeface="Gulim" pitchFamily="34" charset="-127"/>
                <a:cs typeface="Times New Roman" panose="02020603050405020304" pitchFamily="18" charset="0"/>
              </a:rPr>
              <a:t>=8</a:t>
            </a:r>
            <a:r>
              <a:rPr lang="en-US" altLang="ko-KR" sz="2400" dirty="0">
                <a:latin typeface="Times New Roman" panose="02020603050405020304" pitchFamily="18" charset="0"/>
                <a:ea typeface="Gulim" pitchFamily="34" charset="-127"/>
                <a:cs typeface="Times New Roman" panose="02020603050405020304" pitchFamily="18" charset="0"/>
              </a:rPr>
              <a:t>. </a:t>
            </a:r>
          </a:p>
        </p:txBody>
      </p:sp>
      <p:grpSp>
        <p:nvGrpSpPr>
          <p:cNvPr id="247811" name="Group 3"/>
          <p:cNvGrpSpPr>
            <a:grpSpLocks/>
          </p:cNvGrpSpPr>
          <p:nvPr/>
        </p:nvGrpSpPr>
        <p:grpSpPr bwMode="auto">
          <a:xfrm>
            <a:off x="5045075" y="2286000"/>
            <a:ext cx="2117725" cy="3200400"/>
            <a:chOff x="3178" y="1440"/>
            <a:chExt cx="1334" cy="2016"/>
          </a:xfrm>
        </p:grpSpPr>
        <p:sp>
          <p:nvSpPr>
            <p:cNvPr id="23570" name="Rectangle 4"/>
            <p:cNvSpPr>
              <a:spLocks noChangeArrowheads="1"/>
            </p:cNvSpPr>
            <p:nvPr/>
          </p:nvSpPr>
          <p:spPr bwMode="auto">
            <a:xfrm>
              <a:off x="3216" y="1440"/>
              <a:ext cx="1296" cy="2016"/>
            </a:xfrm>
            <a:prstGeom prst="rect">
              <a:avLst/>
            </a:prstGeom>
            <a:solidFill>
              <a:srgbClr val="FFCC99"/>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23571" name="Line 5"/>
            <p:cNvSpPr>
              <a:spLocks noChangeShapeType="1"/>
            </p:cNvSpPr>
            <p:nvPr/>
          </p:nvSpPr>
          <p:spPr bwMode="auto">
            <a:xfrm flipV="1">
              <a:off x="3216" y="1440"/>
              <a:ext cx="0" cy="20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Text Box 6"/>
            <p:cNvSpPr txBox="1">
              <a:spLocks noChangeArrowheads="1"/>
            </p:cNvSpPr>
            <p:nvPr/>
          </p:nvSpPr>
          <p:spPr bwMode="auto">
            <a:xfrm>
              <a:off x="3178" y="3120"/>
              <a:ext cx="9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ko-KR" sz="2400" i="1">
                  <a:solidFill>
                    <a:srgbClr val="FF0000"/>
                  </a:solidFill>
                  <a:latin typeface="Times New Roman" pitchFamily="18" charset="0"/>
                  <a:ea typeface="Gulim" pitchFamily="34" charset="-127"/>
                </a:rPr>
                <a:t>n&gt;n</a:t>
              </a:r>
              <a:r>
                <a:rPr lang="en-US" altLang="ko-KR" sz="2400" i="1" baseline="-25000">
                  <a:solidFill>
                    <a:srgbClr val="FF0000"/>
                  </a:solidFill>
                  <a:latin typeface="Times New Roman" pitchFamily="18" charset="0"/>
                  <a:ea typeface="Gulim" pitchFamily="34" charset="-127"/>
                </a:rPr>
                <a:t>0</a:t>
              </a:r>
              <a:r>
                <a:rPr lang="en-US" altLang="ko-KR" sz="2400">
                  <a:solidFill>
                    <a:srgbClr val="FF0000"/>
                  </a:solidFill>
                  <a:latin typeface="Times New Roman" pitchFamily="18" charset="0"/>
                  <a:ea typeface="Gulim" pitchFamily="34" charset="-127"/>
                </a:rPr>
                <a:t>=8 </a:t>
              </a:r>
              <a:r>
                <a:rPr lang="en-US" altLang="ko-KR" sz="2400">
                  <a:solidFill>
                    <a:srgbClr val="FF0000"/>
                  </a:solidFill>
                  <a:latin typeface="Times New Roman" pitchFamily="18" charset="0"/>
                  <a:ea typeface="Gulim" pitchFamily="34" charset="-127"/>
                  <a:sym typeface="Symbol" pitchFamily="18" charset="2"/>
                </a:rPr>
                <a:t></a:t>
              </a:r>
              <a:endParaRPr lang="en-US" altLang="ko-KR" sz="2400">
                <a:latin typeface="Times New Roman" pitchFamily="18" charset="0"/>
                <a:ea typeface="Gulim" pitchFamily="34" charset="-127"/>
              </a:endParaRPr>
            </a:p>
          </p:txBody>
        </p:sp>
      </p:grpSp>
      <p:sp>
        <p:nvSpPr>
          <p:cNvPr id="23557" name="Rectangle 7"/>
          <p:cNvSpPr>
            <a:spLocks noGrp="1" noChangeArrowheads="1"/>
          </p:cNvSpPr>
          <p:nvPr>
            <p:ph type="title"/>
          </p:nvPr>
        </p:nvSpPr>
        <p:spPr/>
        <p:txBody>
          <a:bodyPr/>
          <a:lstStyle/>
          <a:p>
            <a:pPr eaLnBrk="1" hangingPunct="1"/>
            <a:r>
              <a:rPr lang="en-US" altLang="ko-KR">
                <a:ea typeface="Gulim" pitchFamily="34" charset="-127"/>
              </a:rPr>
              <a:t>Big-O example, graphically</a:t>
            </a:r>
          </a:p>
        </p:txBody>
      </p:sp>
      <p:sp>
        <p:nvSpPr>
          <p:cNvPr id="23558" name="Line 8"/>
          <p:cNvSpPr>
            <a:spLocks noChangeShapeType="1"/>
          </p:cNvSpPr>
          <p:nvPr/>
        </p:nvSpPr>
        <p:spPr bwMode="auto">
          <a:xfrm flipV="1">
            <a:off x="4267200" y="2286000"/>
            <a:ext cx="0" cy="3200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9"/>
          <p:cNvSpPr>
            <a:spLocks noChangeShapeType="1"/>
          </p:cNvSpPr>
          <p:nvPr/>
        </p:nvSpPr>
        <p:spPr bwMode="auto">
          <a:xfrm>
            <a:off x="4267200" y="5486400"/>
            <a:ext cx="2971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Line 10"/>
          <p:cNvSpPr>
            <a:spLocks noChangeShapeType="1"/>
          </p:cNvSpPr>
          <p:nvPr/>
        </p:nvSpPr>
        <p:spPr bwMode="auto">
          <a:xfrm flipV="1">
            <a:off x="4267200" y="2286000"/>
            <a:ext cx="2209800" cy="2895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Text Box 11"/>
          <p:cNvSpPr txBox="1">
            <a:spLocks noChangeArrowheads="1"/>
          </p:cNvSpPr>
          <p:nvPr/>
        </p:nvSpPr>
        <p:spPr bwMode="auto">
          <a:xfrm>
            <a:off x="4876800" y="5486400"/>
            <a:ext cx="205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Increasing </a:t>
            </a:r>
            <a:r>
              <a:rPr lang="en-US" altLang="ko-KR" sz="2400" i="1">
                <a:latin typeface="Times New Roman" pitchFamily="18" charset="0"/>
                <a:ea typeface="Gulim" pitchFamily="34" charset="-127"/>
              </a:rPr>
              <a:t>n </a:t>
            </a:r>
            <a:r>
              <a:rPr lang="en-US" altLang="ko-KR" sz="2400">
                <a:latin typeface="Times New Roman" pitchFamily="18" charset="0"/>
                <a:ea typeface="Gulim" pitchFamily="34" charset="-127"/>
                <a:sym typeface="Symbol" pitchFamily="18" charset="2"/>
              </a:rPr>
              <a:t></a:t>
            </a:r>
            <a:endParaRPr lang="en-US" altLang="ko-KR" sz="2400">
              <a:latin typeface="Times New Roman" pitchFamily="18" charset="0"/>
              <a:ea typeface="Gulim" pitchFamily="34" charset="-127"/>
            </a:endParaRPr>
          </a:p>
        </p:txBody>
      </p:sp>
      <p:sp>
        <p:nvSpPr>
          <p:cNvPr id="23562" name="Text Box 12"/>
          <p:cNvSpPr txBox="1">
            <a:spLocks noChangeArrowheads="1"/>
          </p:cNvSpPr>
          <p:nvPr/>
        </p:nvSpPr>
        <p:spPr bwMode="auto">
          <a:xfrm rot="-5400000">
            <a:off x="2684462" y="3792538"/>
            <a:ext cx="2708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Value of function </a:t>
            </a:r>
            <a:r>
              <a:rPr lang="en-US" altLang="ko-KR" sz="2400">
                <a:latin typeface="Times New Roman" pitchFamily="18" charset="0"/>
                <a:ea typeface="Gulim" pitchFamily="34" charset="-127"/>
                <a:sym typeface="Symbol" pitchFamily="18" charset="2"/>
              </a:rPr>
              <a:t></a:t>
            </a:r>
            <a:endParaRPr lang="en-US" altLang="ko-KR" sz="2400">
              <a:latin typeface="Times New Roman" pitchFamily="18" charset="0"/>
              <a:ea typeface="Gulim" pitchFamily="34" charset="-127"/>
            </a:endParaRPr>
          </a:p>
        </p:txBody>
      </p:sp>
      <p:sp>
        <p:nvSpPr>
          <p:cNvPr id="23563" name="Line 13"/>
          <p:cNvSpPr>
            <a:spLocks noChangeShapeType="1"/>
          </p:cNvSpPr>
          <p:nvPr/>
        </p:nvSpPr>
        <p:spPr bwMode="auto">
          <a:xfrm flipV="1">
            <a:off x="4267200" y="3962400"/>
            <a:ext cx="2819400" cy="15240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Text Box 14"/>
          <p:cNvSpPr txBox="1">
            <a:spLocks noChangeArrowheads="1"/>
          </p:cNvSpPr>
          <p:nvPr/>
        </p:nvSpPr>
        <p:spPr bwMode="auto">
          <a:xfrm>
            <a:off x="6629400" y="40386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i="1">
                <a:solidFill>
                  <a:srgbClr val="006600"/>
                </a:solidFill>
                <a:latin typeface="Times New Roman" pitchFamily="18" charset="0"/>
                <a:ea typeface="Gulim" pitchFamily="34" charset="-127"/>
              </a:rPr>
              <a:t>n</a:t>
            </a:r>
            <a:endParaRPr lang="en-US" altLang="ko-KR" sz="2400">
              <a:latin typeface="Times New Roman" pitchFamily="18" charset="0"/>
              <a:ea typeface="Gulim" pitchFamily="34" charset="-127"/>
            </a:endParaRPr>
          </a:p>
        </p:txBody>
      </p:sp>
      <p:sp>
        <p:nvSpPr>
          <p:cNvPr id="23565" name="Text Box 15"/>
          <p:cNvSpPr txBox="1">
            <a:spLocks noChangeArrowheads="1"/>
          </p:cNvSpPr>
          <p:nvPr/>
        </p:nvSpPr>
        <p:spPr bwMode="auto">
          <a:xfrm>
            <a:off x="6019800" y="2590800"/>
            <a:ext cx="121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30</a:t>
            </a:r>
            <a:r>
              <a:rPr lang="en-US" altLang="ko-KR" sz="2400" i="1">
                <a:latin typeface="Times New Roman" pitchFamily="18" charset="0"/>
                <a:ea typeface="Gulim" pitchFamily="34" charset="-127"/>
              </a:rPr>
              <a:t>n</a:t>
            </a:r>
            <a:r>
              <a:rPr lang="en-US" altLang="ko-KR" sz="2400">
                <a:latin typeface="Times New Roman" pitchFamily="18" charset="0"/>
                <a:ea typeface="Gulim" pitchFamily="34" charset="-127"/>
              </a:rPr>
              <a:t>+8</a:t>
            </a:r>
          </a:p>
        </p:txBody>
      </p:sp>
      <p:grpSp>
        <p:nvGrpSpPr>
          <p:cNvPr id="247824" name="Group 16"/>
          <p:cNvGrpSpPr>
            <a:grpSpLocks/>
          </p:cNvGrpSpPr>
          <p:nvPr/>
        </p:nvGrpSpPr>
        <p:grpSpPr bwMode="auto">
          <a:xfrm>
            <a:off x="4267200" y="2209800"/>
            <a:ext cx="1905000" cy="3276600"/>
            <a:chOff x="2688" y="1392"/>
            <a:chExt cx="1200" cy="2064"/>
          </a:xfrm>
        </p:grpSpPr>
        <p:sp>
          <p:nvSpPr>
            <p:cNvPr id="23568" name="Line 17"/>
            <p:cNvSpPr>
              <a:spLocks noChangeShapeType="1"/>
            </p:cNvSpPr>
            <p:nvPr/>
          </p:nvSpPr>
          <p:spPr bwMode="auto">
            <a:xfrm flipV="1">
              <a:off x="2688" y="1440"/>
              <a:ext cx="1200" cy="201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Text Box 18"/>
            <p:cNvSpPr txBox="1">
              <a:spLocks noChangeArrowheads="1"/>
            </p:cNvSpPr>
            <p:nvPr/>
          </p:nvSpPr>
          <p:spPr bwMode="auto">
            <a:xfrm>
              <a:off x="3168" y="1392"/>
              <a:ext cx="624"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i="1" dirty="0" err="1">
                  <a:solidFill>
                    <a:schemeClr val="accent2"/>
                  </a:solidFill>
                  <a:latin typeface="Times New Roman" pitchFamily="18" charset="0"/>
                  <a:ea typeface="Gulim" pitchFamily="34" charset="-127"/>
                </a:rPr>
                <a:t>cn</a:t>
              </a:r>
              <a:r>
                <a:rPr lang="en-US" altLang="ko-KR" sz="2400" i="1" dirty="0">
                  <a:solidFill>
                    <a:schemeClr val="accent2"/>
                  </a:solidFill>
                  <a:latin typeface="Times New Roman" pitchFamily="18" charset="0"/>
                  <a:ea typeface="Gulim" pitchFamily="34" charset="-127"/>
                </a:rPr>
                <a:t> </a:t>
              </a:r>
              <a:r>
                <a:rPr lang="en-US" altLang="ko-KR" sz="2400" dirty="0">
                  <a:solidFill>
                    <a:schemeClr val="accent2"/>
                  </a:solidFill>
                  <a:latin typeface="Times New Roman" pitchFamily="18" charset="0"/>
                  <a:ea typeface="Gulim" pitchFamily="34" charset="-127"/>
                </a:rPr>
                <a:t>=</a:t>
              </a:r>
              <a:br>
                <a:rPr lang="en-US" altLang="ko-KR" sz="2400" dirty="0">
                  <a:solidFill>
                    <a:schemeClr val="accent2"/>
                  </a:solidFill>
                  <a:latin typeface="Times New Roman" pitchFamily="18" charset="0"/>
                  <a:ea typeface="Gulim" pitchFamily="34" charset="-127"/>
                </a:rPr>
              </a:br>
              <a:r>
                <a:rPr lang="en-US" altLang="ko-KR" sz="2400" dirty="0">
                  <a:solidFill>
                    <a:schemeClr val="accent2"/>
                  </a:solidFill>
                  <a:latin typeface="Times New Roman" pitchFamily="18" charset="0"/>
                  <a:ea typeface="Gulim" pitchFamily="34" charset="-127"/>
                </a:rPr>
                <a:t>31</a:t>
              </a:r>
              <a:r>
                <a:rPr lang="en-US" altLang="ko-KR" sz="2400" i="1" dirty="0">
                  <a:solidFill>
                    <a:schemeClr val="accent2"/>
                  </a:solidFill>
                  <a:latin typeface="Times New Roman" pitchFamily="18" charset="0"/>
                  <a:ea typeface="Gulim" pitchFamily="34" charset="-127"/>
                </a:rPr>
                <a:t>n</a:t>
              </a:r>
              <a:endParaRPr lang="en-US" altLang="ko-KR" sz="2400" dirty="0">
                <a:latin typeface="Times New Roman" pitchFamily="18" charset="0"/>
                <a:ea typeface="Gulim" pitchFamily="34" charset="-127"/>
              </a:endParaRPr>
            </a:p>
          </p:txBody>
        </p:sp>
      </p:grpSp>
      <p:sp>
        <p:nvSpPr>
          <p:cNvPr id="247827" name="Text Box 19"/>
          <p:cNvSpPr txBox="1">
            <a:spLocks noChangeArrowheads="1"/>
          </p:cNvSpPr>
          <p:nvPr/>
        </p:nvSpPr>
        <p:spPr bwMode="auto">
          <a:xfrm>
            <a:off x="5524500" y="1410709"/>
            <a:ext cx="2933700" cy="46166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ko-KR" sz="2400" dirty="0">
                <a:latin typeface="Times New Roman" pitchFamily="18" charset="0"/>
                <a:ea typeface="Gulim" pitchFamily="34" charset="-127"/>
              </a:rPr>
              <a:t>30</a:t>
            </a:r>
            <a:r>
              <a:rPr lang="en-US" altLang="ko-KR" sz="2400" i="1" dirty="0">
                <a:latin typeface="Times New Roman" pitchFamily="18" charset="0"/>
                <a:ea typeface="Gulim" pitchFamily="34" charset="-127"/>
              </a:rPr>
              <a:t>n</a:t>
            </a:r>
            <a:r>
              <a:rPr lang="en-US" altLang="ko-KR" sz="2400" dirty="0">
                <a:latin typeface="Times New Roman" pitchFamily="18" charset="0"/>
                <a:ea typeface="Gulim" pitchFamily="34" charset="-127"/>
              </a:rPr>
              <a:t>+8</a:t>
            </a:r>
            <a:r>
              <a:rPr lang="en-US" altLang="ko-KR" sz="2400" dirty="0">
                <a:latin typeface="Times New Roman" pitchFamily="18" charset="0"/>
                <a:ea typeface="Gulim" pitchFamily="34" charset="-127"/>
                <a:sym typeface="Symbol" pitchFamily="18" charset="2"/>
              </a:rPr>
              <a:t> is O(</a:t>
            </a:r>
            <a:r>
              <a:rPr lang="en-US" altLang="ko-KR" sz="2400" i="1" dirty="0">
                <a:solidFill>
                  <a:srgbClr val="006600"/>
                </a:solidFill>
                <a:latin typeface="Times New Roman" pitchFamily="18" charset="0"/>
                <a:ea typeface="Gulim" pitchFamily="34" charset="-127"/>
                <a:sym typeface="Symbol" pitchFamily="18" charset="2"/>
              </a:rPr>
              <a:t>n</a:t>
            </a:r>
            <a:r>
              <a:rPr lang="en-US" altLang="ko-KR" sz="2400" dirty="0">
                <a:latin typeface="Times New Roman" pitchFamily="18" charset="0"/>
                <a:ea typeface="Gulim" pitchFamily="34" charset="-127"/>
                <a:sym typeface="Symbol" pitchFamily="18" charset="2"/>
              </a:rPr>
              <a:t>)</a:t>
            </a:r>
            <a:endParaRPr lang="en-US" altLang="ko-KR" sz="1600" dirty="0">
              <a:latin typeface="Times New Roman" pitchFamily="18" charset="0"/>
              <a:ea typeface="Gulim" pitchFamily="34" charset="-127"/>
            </a:endParaRPr>
          </a:p>
        </p:txBody>
      </p:sp>
    </p:spTree>
    <p:extLst>
      <p:ext uri="{BB962C8B-B14F-4D97-AF65-F5344CB8AC3E}">
        <p14:creationId xmlns:p14="http://schemas.microsoft.com/office/powerpoint/2010/main" val="167808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7824"/>
                                        </p:tgtEl>
                                        <p:attrNameLst>
                                          <p:attrName>style.visibility</p:attrName>
                                        </p:attrNameLst>
                                      </p:cBhvr>
                                      <p:to>
                                        <p:strVal val="visible"/>
                                      </p:to>
                                    </p:set>
                                    <p:animEffect transition="in" filter="wipe(left)">
                                      <p:cBhvr>
                                        <p:cTn id="7" dur="500"/>
                                        <p:tgtEl>
                                          <p:spTgt spid="247824"/>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8" presetID="22" presetClass="entr" presetSubtype="8" fill="hold" nodeType="withEffect">
                                  <p:stCondLst>
                                    <p:cond delay="0"/>
                                  </p:stCondLst>
                                  <p:childTnLst>
                                    <p:set>
                                      <p:cBhvr>
                                        <p:cTn id="9" dur="1" fill="hold">
                                          <p:stCondLst>
                                            <p:cond delay="0"/>
                                          </p:stCondLst>
                                        </p:cTn>
                                        <p:tgtEl>
                                          <p:spTgt spid="247811"/>
                                        </p:tgtEl>
                                        <p:attrNameLst>
                                          <p:attrName>style.visibility</p:attrName>
                                        </p:attrNameLst>
                                      </p:cBhvr>
                                      <p:to>
                                        <p:strVal val="visible"/>
                                      </p:to>
                                    </p:set>
                                    <p:animEffect transition="in" filter="wipe(left)">
                                      <p:cBhvr>
                                        <p:cTn id="10" dur="500"/>
                                        <p:tgtEl>
                                          <p:spTgt spid="247811"/>
                                        </p:tgtEl>
                                      </p:cBhvr>
                                    </p:animEffect>
                                  </p:childTnLst>
                                  <p:subTnLst>
                                    <p:audio>
                                      <p:cMediaNode>
                                        <p:cTn display="0" masterRel="sameClick">
                                          <p:stCondLst>
                                            <p:cond evt="begin" delay="0">
                                              <p:tn val="8"/>
                                            </p:cond>
                                          </p:stCondLst>
                                          <p:endCondLst>
                                            <p:cond evt="onStopAudio" delay="0">
                                              <p:tgtEl>
                                                <p:sldTgt/>
                                              </p:tgtEl>
                                            </p:cond>
                                          </p:endCondLst>
                                        </p:cTn>
                                        <p:tgtEl>
                                          <p:sndTgt r:embed="rId2" name="WHOOSH.WAV"/>
                                        </p:tgtEl>
                                      </p:cMediaNode>
                                    </p:audio>
                                  </p:sub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555">
                                            <p:txEl>
                                              <p:pRg st="0" end="0"/>
                                            </p:txEl>
                                          </p:spTgt>
                                        </p:tgtEl>
                                        <p:attrNameLst>
                                          <p:attrName>style.visibility</p:attrName>
                                        </p:attrNameLst>
                                      </p:cBhvr>
                                      <p:to>
                                        <p:strVal val="visible"/>
                                      </p:to>
                                    </p:set>
                                    <p:anim calcmode="lin" valueType="num">
                                      <p:cBhvr additive="base">
                                        <p:cTn id="15"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555">
                                            <p:txEl>
                                              <p:pRg st="1" end="1"/>
                                            </p:txEl>
                                          </p:spTgt>
                                        </p:tgtEl>
                                        <p:attrNameLst>
                                          <p:attrName>style.visibility</p:attrName>
                                        </p:attrNameLst>
                                      </p:cBhvr>
                                      <p:to>
                                        <p:strVal val="visible"/>
                                      </p:to>
                                    </p:set>
                                    <p:anim calcmode="lin" valueType="num">
                                      <p:cBhvr additive="base">
                                        <p:cTn id="21"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555">
                                            <p:txEl>
                                              <p:pRg st="2" end="2"/>
                                            </p:txEl>
                                          </p:spTgt>
                                        </p:tgtEl>
                                        <p:attrNameLst>
                                          <p:attrName>style.visibility</p:attrName>
                                        </p:attrNameLst>
                                      </p:cBhvr>
                                      <p:to>
                                        <p:strVal val="visible"/>
                                      </p:to>
                                    </p:set>
                                    <p:anim calcmode="lin" valueType="num">
                                      <p:cBhvr additive="base">
                                        <p:cTn id="2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47827"/>
                                        </p:tgtEl>
                                        <p:attrNameLst>
                                          <p:attrName>style.visibility</p:attrName>
                                        </p:attrNameLst>
                                      </p:cBhvr>
                                      <p:to>
                                        <p:strVal val="visible"/>
                                      </p:to>
                                    </p:set>
                                    <p:anim calcmode="lin" valueType="num">
                                      <p:cBhvr>
                                        <p:cTn id="33" dur="500" fill="hold"/>
                                        <p:tgtEl>
                                          <p:spTgt spid="247827"/>
                                        </p:tgtEl>
                                        <p:attrNameLst>
                                          <p:attrName>ppt_w</p:attrName>
                                        </p:attrNameLst>
                                      </p:cBhvr>
                                      <p:tavLst>
                                        <p:tav tm="0">
                                          <p:val>
                                            <p:fltVal val="0"/>
                                          </p:val>
                                        </p:tav>
                                        <p:tav tm="100000">
                                          <p:val>
                                            <p:strVal val="#ppt_w"/>
                                          </p:val>
                                        </p:tav>
                                      </p:tavLst>
                                    </p:anim>
                                    <p:anim calcmode="lin" valueType="num">
                                      <p:cBhvr>
                                        <p:cTn id="34" dur="500" fill="hold"/>
                                        <p:tgtEl>
                                          <p:spTgt spid="24782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7"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90BCFDD-7E60-4A32-9842-9040DAEB6B3E}" type="slidenum">
              <a:rPr lang="en-US" altLang="en-US"/>
              <a:pPr eaLnBrk="1" hangingPunct="1"/>
              <a:t>83</a:t>
            </a:fld>
            <a:endParaRPr lang="en-US" altLang="en-US"/>
          </a:p>
        </p:txBody>
      </p:sp>
      <p:sp>
        <p:nvSpPr>
          <p:cNvPr id="22531" name="Rectangle 2"/>
          <p:cNvSpPr>
            <a:spLocks noGrp="1" noChangeArrowheads="1"/>
          </p:cNvSpPr>
          <p:nvPr>
            <p:ph type="title"/>
          </p:nvPr>
        </p:nvSpPr>
        <p:spPr/>
        <p:txBody>
          <a:bodyPr/>
          <a:lstStyle/>
          <a:p>
            <a:pPr eaLnBrk="1" hangingPunct="1"/>
            <a:r>
              <a:rPr lang="en-US" altLang="ko-KR" dirty="0">
                <a:ea typeface="Gulim" pitchFamily="34" charset="-127"/>
              </a:rPr>
              <a:t>Not Unique - Example</a:t>
            </a:r>
          </a:p>
        </p:txBody>
      </p:sp>
      <p:sp>
        <p:nvSpPr>
          <p:cNvPr id="22532" name="Rectangle 3"/>
          <p:cNvSpPr>
            <a:spLocks noGrp="1" noChangeArrowheads="1"/>
          </p:cNvSpPr>
          <p:nvPr>
            <p:ph type="body" idx="1"/>
          </p:nvPr>
        </p:nvSpPr>
        <p:spPr>
          <a:xfrm>
            <a:off x="207418" y="1075253"/>
            <a:ext cx="8229600" cy="5076825"/>
          </a:xfrm>
        </p:spPr>
        <p:txBody>
          <a:bodyPr/>
          <a:lstStyle/>
          <a:p>
            <a:pPr marL="0" indent="0" eaLnBrk="1" hangingPunct="1">
              <a:buNone/>
            </a:pPr>
            <a:r>
              <a:rPr lang="en-US" altLang="ko-KR" sz="3200" dirty="0">
                <a:latin typeface="Times New Roman" panose="02020603050405020304" pitchFamily="18" charset="0"/>
                <a:ea typeface="Gulim" pitchFamily="34" charset="-127"/>
                <a:cs typeface="Times New Roman" panose="02020603050405020304" pitchFamily="18" charset="0"/>
              </a:rPr>
              <a:t>Show that 30</a:t>
            </a:r>
            <a:r>
              <a:rPr lang="en-US" altLang="ko-KR" sz="3200" i="1" dirty="0">
                <a:latin typeface="Times New Roman" panose="02020603050405020304" pitchFamily="18" charset="0"/>
                <a:ea typeface="Gulim" pitchFamily="34" charset="-127"/>
                <a:cs typeface="Times New Roman" panose="02020603050405020304" pitchFamily="18" charset="0"/>
              </a:rPr>
              <a:t>n</a:t>
            </a:r>
            <a:r>
              <a:rPr lang="en-US" altLang="ko-KR" sz="3200" dirty="0">
                <a:latin typeface="Times New Roman" panose="02020603050405020304" pitchFamily="18" charset="0"/>
                <a:ea typeface="Gulim" pitchFamily="34" charset="-127"/>
                <a:cs typeface="Times New Roman" panose="02020603050405020304" pitchFamily="18" charset="0"/>
              </a:rPr>
              <a:t>+8 is O(</a:t>
            </a:r>
            <a:r>
              <a:rPr lang="en-US" altLang="ko-KR" sz="3200" i="1" dirty="0">
                <a:latin typeface="Times New Roman" panose="02020603050405020304" pitchFamily="18" charset="0"/>
                <a:ea typeface="Gulim" pitchFamily="34" charset="-127"/>
                <a:cs typeface="Times New Roman" panose="02020603050405020304" pitchFamily="18" charset="0"/>
              </a:rPr>
              <a:t>n</a:t>
            </a:r>
            <a:r>
              <a:rPr lang="en-US" altLang="ko-KR" sz="3200" dirty="0">
                <a:latin typeface="Times New Roman" panose="02020603050405020304" pitchFamily="18" charset="0"/>
                <a:ea typeface="Gulim" pitchFamily="34" charset="-127"/>
                <a:cs typeface="Times New Roman" panose="02020603050405020304" pitchFamily="18" charset="0"/>
              </a:rPr>
              <a:t>).</a:t>
            </a:r>
          </a:p>
          <a:p>
            <a:pPr marL="0" indent="0" eaLnBrk="1" hangingPunct="1">
              <a:buNone/>
            </a:pPr>
            <a:endParaRPr lang="en-US" altLang="ko-KR" sz="3200" dirty="0">
              <a:latin typeface="Times New Roman" panose="02020603050405020304" pitchFamily="18" charset="0"/>
              <a:ea typeface="Gulim" pitchFamily="34" charset="-127"/>
              <a:cs typeface="Times New Roman" panose="02020603050405020304" pitchFamily="18" charset="0"/>
            </a:endParaRPr>
          </a:p>
          <a:p>
            <a:pPr marL="57150" indent="0" eaLnBrk="1" hangingPunct="1">
              <a:buNone/>
            </a:pPr>
            <a:r>
              <a:rPr lang="en-US" altLang="ko-KR" sz="2400" dirty="0">
                <a:solidFill>
                  <a:schemeClr val="tx1"/>
                </a:solidFill>
                <a:latin typeface="Times New Roman" panose="02020603050405020304" pitchFamily="18" charset="0"/>
                <a:ea typeface="Gulim" pitchFamily="34" charset="-127"/>
                <a:cs typeface="Times New Roman" panose="02020603050405020304" pitchFamily="18" charset="0"/>
              </a:rPr>
              <a:t>Show </a:t>
            </a:r>
            <a:r>
              <a:rPr lang="en-US" altLang="ko-KR" sz="2400" b="1"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a:t>
            </a:r>
            <a:r>
              <a:rPr lang="en-US" altLang="ko-KR" sz="2400" i="1"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c</a:t>
            </a:r>
            <a:r>
              <a:rPr lang="en-US" altLang="ko-KR" sz="2400"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a:t>
            </a:r>
            <a:r>
              <a:rPr lang="en-US" altLang="ko-KR" sz="2400" i="1"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i="1" baseline="-25000"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0</a:t>
            </a:r>
            <a:r>
              <a:rPr lang="en-US" altLang="ko-KR" sz="2400"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 30</a:t>
            </a:r>
            <a:r>
              <a:rPr lang="en-US" altLang="ko-KR" sz="2400" i="1"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+8  </a:t>
            </a:r>
            <a:r>
              <a:rPr lang="en-US" altLang="ko-KR" sz="2400" i="1" dirty="0" err="1">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cn</a:t>
            </a:r>
            <a:r>
              <a:rPr lang="en-US" altLang="ko-KR" sz="2400" i="1"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 </a:t>
            </a:r>
            <a:r>
              <a:rPr lang="en-US" altLang="ko-KR" sz="2400"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a:t>
            </a:r>
            <a:r>
              <a:rPr lang="en-US" altLang="ko-KR" sz="2400" i="1"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en-US" sz="2400" dirty="0">
                <a:solidFill>
                  <a:schemeClr val="tx1"/>
                </a:solidFill>
                <a:latin typeface="Times New Roman" panose="02020603050405020304" pitchFamily="18" charset="0"/>
                <a:cs typeface="Times New Roman" panose="02020603050405020304" pitchFamily="18" charset="0"/>
                <a:sym typeface="Symbol" pitchFamily="18" charset="2"/>
              </a:rPr>
              <a:t>  </a:t>
            </a:r>
            <a:r>
              <a:rPr lang="en-US" altLang="ko-KR" sz="2400"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baseline="-25000"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0</a:t>
            </a:r>
            <a:r>
              <a:rPr lang="en-US" altLang="ko-KR" sz="2400" i="1"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 </a:t>
            </a:r>
            <a:r>
              <a:rPr lang="en-US" altLang="ko-KR" sz="2400" dirty="0">
                <a:solidFill>
                  <a:schemeClr val="tx1"/>
                </a:solidFill>
                <a:latin typeface="Times New Roman" panose="02020603050405020304" pitchFamily="18" charset="0"/>
                <a:ea typeface="Gulim" pitchFamily="34" charset="-127"/>
                <a:cs typeface="Times New Roman" panose="02020603050405020304" pitchFamily="18" charset="0"/>
                <a:sym typeface="Symbol" pitchFamily="18" charset="2"/>
              </a:rPr>
              <a:t>.</a:t>
            </a:r>
          </a:p>
          <a:p>
            <a:pPr marL="57150" indent="0" eaLnBrk="1" hangingPunct="1">
              <a:buNone/>
            </a:pPr>
            <a:endParaRPr lang="en-US" altLang="ko-KR" sz="2400" dirty="0">
              <a:latin typeface="Times New Roman" panose="02020603050405020304" pitchFamily="18" charset="0"/>
              <a:ea typeface="Gulim" pitchFamily="34" charset="-127"/>
              <a:cs typeface="Times New Roman" panose="02020603050405020304" pitchFamily="18" charset="0"/>
              <a:sym typeface="Symbol" pitchFamily="18" charset="2"/>
            </a:endParaRPr>
          </a:p>
          <a:p>
            <a:pPr marL="114300" indent="0" eaLnBrk="1" hangingPunct="1">
              <a:buNone/>
            </a:pP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Let </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c=</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38, </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i="1" baseline="-250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0</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=1.  Assume </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en-US" sz="2400" dirty="0">
                <a:solidFill>
                  <a:schemeClr val="bg2"/>
                </a:solidFill>
                <a:latin typeface="Times New Roman" panose="02020603050405020304" pitchFamily="18" charset="0"/>
                <a:cs typeface="Times New Roman" panose="02020603050405020304" pitchFamily="18" charset="0"/>
                <a:sym typeface="Symbol" pitchFamily="18" charset="2"/>
              </a:rPr>
              <a:t>  </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i="1" baseline="-250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0</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=1.  </a:t>
            </a:r>
          </a:p>
          <a:p>
            <a:pPr marL="114300" indent="0" eaLnBrk="1" hangingPunct="1">
              <a:buNone/>
            </a:pPr>
            <a:endPar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endParaRPr>
          </a:p>
          <a:p>
            <a:pPr marL="114300" indent="0" eaLnBrk="1" hangingPunct="1">
              <a:buNone/>
            </a:pP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Then </a:t>
            </a:r>
            <a:r>
              <a:rPr lang="en-US" altLang="ko-KR" sz="2400" i="1" dirty="0" err="1">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cn</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 = 38</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 = 30</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 + 8</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 </a:t>
            </a:r>
            <a:r>
              <a:rPr lang="en-US" altLang="en-US" sz="2400" dirty="0">
                <a:solidFill>
                  <a:schemeClr val="bg2"/>
                </a:solidFill>
                <a:latin typeface="Times New Roman" panose="02020603050405020304" pitchFamily="18" charset="0"/>
                <a:cs typeface="Times New Roman" panose="02020603050405020304" pitchFamily="18" charset="0"/>
                <a:sym typeface="Symbol" pitchFamily="18" charset="2"/>
              </a:rPr>
              <a:t></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 30</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 </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+ 8, so </a:t>
            </a:r>
          </a:p>
          <a:p>
            <a:pPr marL="114300" indent="0" eaLnBrk="1" hangingPunct="1">
              <a:buNone/>
            </a:pPr>
            <a:endPar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endParaRPr>
          </a:p>
          <a:p>
            <a:pPr marL="114300" indent="0" eaLnBrk="1" hangingPunct="1">
              <a:buNone/>
            </a:pP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30</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+8  </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38n</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  when </a:t>
            </a:r>
            <a:r>
              <a:rPr lang="en-US" altLang="ko-KR" sz="2400" i="1"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n</a:t>
            </a:r>
            <a:r>
              <a:rPr lang="en-US" altLang="en-US" sz="2400" dirty="0">
                <a:solidFill>
                  <a:schemeClr val="bg2"/>
                </a:solidFill>
                <a:latin typeface="Times New Roman" panose="02020603050405020304" pitchFamily="18" charset="0"/>
                <a:cs typeface="Times New Roman" panose="02020603050405020304" pitchFamily="18" charset="0"/>
                <a:sym typeface="Symbol" pitchFamily="18" charset="2"/>
              </a:rPr>
              <a:t>  </a:t>
            </a:r>
            <a:r>
              <a:rPr lang="en-US" altLang="ko-KR" sz="2400" dirty="0">
                <a:solidFill>
                  <a:schemeClr val="bg2"/>
                </a:solidFill>
                <a:latin typeface="Times New Roman" panose="02020603050405020304" pitchFamily="18" charset="0"/>
                <a:ea typeface="Gulim" pitchFamily="34" charset="-127"/>
                <a:cs typeface="Times New Roman" panose="02020603050405020304" pitchFamily="18" charset="0"/>
                <a:sym typeface="Symbol" pitchFamily="18" charset="2"/>
              </a:rPr>
              <a:t>1</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208" y="1789043"/>
            <a:ext cx="4256058" cy="4014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604739" y="3429000"/>
            <a:ext cx="832279" cy="369332"/>
          </a:xfrm>
          <a:prstGeom prst="rect">
            <a:avLst/>
          </a:prstGeom>
        </p:spPr>
        <p:txBody>
          <a:bodyPr wrap="none">
            <a:spAutoFit/>
          </a:bodyPr>
          <a:lstStyle/>
          <a:p>
            <a:r>
              <a:rPr lang="en-US" altLang="ko-KR" dirty="0">
                <a:solidFill>
                  <a:srgbClr val="DD0111"/>
                </a:solidFill>
                <a:ea typeface="Gulim" pitchFamily="34" charset="-127"/>
                <a:sym typeface="Symbol" pitchFamily="18" charset="2"/>
              </a:rPr>
              <a:t>30</a:t>
            </a:r>
            <a:r>
              <a:rPr lang="en-US" altLang="ko-KR" i="1" dirty="0">
                <a:solidFill>
                  <a:srgbClr val="DD0111"/>
                </a:solidFill>
                <a:ea typeface="Gulim" pitchFamily="34" charset="-127"/>
                <a:sym typeface="Symbol" pitchFamily="18" charset="2"/>
              </a:rPr>
              <a:t>n</a:t>
            </a:r>
            <a:r>
              <a:rPr lang="en-US" altLang="ko-KR" dirty="0">
                <a:solidFill>
                  <a:srgbClr val="DD0111"/>
                </a:solidFill>
                <a:ea typeface="Gulim" pitchFamily="34" charset="-127"/>
                <a:sym typeface="Symbol" pitchFamily="18" charset="2"/>
              </a:rPr>
              <a:t>+8</a:t>
            </a:r>
            <a:endParaRPr lang="en-US" dirty="0">
              <a:solidFill>
                <a:srgbClr val="DD0111"/>
              </a:solidFill>
            </a:endParaRPr>
          </a:p>
        </p:txBody>
      </p:sp>
      <p:sp>
        <p:nvSpPr>
          <p:cNvPr id="7" name="Rectangle 6"/>
          <p:cNvSpPr/>
          <p:nvPr/>
        </p:nvSpPr>
        <p:spPr>
          <a:xfrm>
            <a:off x="7604739" y="1921566"/>
            <a:ext cx="652070" cy="369332"/>
          </a:xfrm>
          <a:prstGeom prst="rect">
            <a:avLst/>
          </a:prstGeom>
        </p:spPr>
        <p:txBody>
          <a:bodyPr wrap="square">
            <a:spAutoFit/>
          </a:bodyPr>
          <a:lstStyle/>
          <a:p>
            <a:r>
              <a:rPr lang="en-US" altLang="ko-KR" i="1" dirty="0">
                <a:solidFill>
                  <a:srgbClr val="0066FF"/>
                </a:solidFill>
                <a:ea typeface="Gulim" pitchFamily="34" charset="-127"/>
                <a:sym typeface="Symbol" pitchFamily="18" charset="2"/>
              </a:rPr>
              <a:t>38n</a:t>
            </a:r>
            <a:endParaRPr lang="en-US" i="1" dirty="0">
              <a:solidFill>
                <a:srgbClr val="0066FF"/>
              </a:solidFill>
            </a:endParaRPr>
          </a:p>
        </p:txBody>
      </p:sp>
      <p:cxnSp>
        <p:nvCxnSpPr>
          <p:cNvPr id="4" name="Straight Connector 3"/>
          <p:cNvCxnSpPr/>
          <p:nvPr/>
        </p:nvCxnSpPr>
        <p:spPr>
          <a:xfrm>
            <a:off x="5665304" y="1789043"/>
            <a:ext cx="19879" cy="3558209"/>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5259583" y="1405594"/>
            <a:ext cx="811441" cy="369332"/>
          </a:xfrm>
          <a:prstGeom prst="rect">
            <a:avLst/>
          </a:prstGeom>
        </p:spPr>
        <p:txBody>
          <a:bodyPr wrap="none">
            <a:spAutoFit/>
          </a:bodyPr>
          <a:lstStyle/>
          <a:p>
            <a:pPr marL="114300" indent="0" eaLnBrk="1" hangingPunct="1">
              <a:buNone/>
            </a:pPr>
            <a:r>
              <a:rPr lang="en-US" altLang="ko-KR" i="1" dirty="0">
                <a:solidFill>
                  <a:srgbClr val="FFC000"/>
                </a:solidFill>
                <a:ea typeface="Gulim" pitchFamily="34" charset="-127"/>
                <a:sym typeface="Symbol" pitchFamily="18" charset="2"/>
              </a:rPr>
              <a:t>n</a:t>
            </a:r>
            <a:r>
              <a:rPr lang="en-US" altLang="en-US" dirty="0">
                <a:solidFill>
                  <a:srgbClr val="FFC000"/>
                </a:solidFill>
                <a:sym typeface="Symbol" pitchFamily="18" charset="2"/>
              </a:rPr>
              <a:t>  </a:t>
            </a:r>
            <a:r>
              <a:rPr lang="en-US" altLang="ko-KR" dirty="0">
                <a:solidFill>
                  <a:srgbClr val="FFC000"/>
                </a:solidFill>
                <a:ea typeface="Gulim" pitchFamily="34" charset="-127"/>
                <a:sym typeface="Symbol" pitchFamily="18" charset="2"/>
              </a:rPr>
              <a:t>1</a:t>
            </a:r>
          </a:p>
        </p:txBody>
      </p:sp>
    </p:spTree>
    <p:extLst>
      <p:ext uri="{BB962C8B-B14F-4D97-AF65-F5344CB8AC3E}">
        <p14:creationId xmlns:p14="http://schemas.microsoft.com/office/powerpoint/2010/main" val="212973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anim calcmode="lin" valueType="num">
                                      <p:cBhvr additive="base">
                                        <p:cTn id="7" dur="5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2">
                                            <p:txEl>
                                              <p:pRg st="4" end="4"/>
                                            </p:txEl>
                                          </p:spTgt>
                                        </p:tgtEl>
                                        <p:attrNameLst>
                                          <p:attrName>style.visibility</p:attrName>
                                        </p:attrNameLst>
                                      </p:cBhvr>
                                      <p:to>
                                        <p:strVal val="visible"/>
                                      </p:to>
                                    </p:set>
                                    <p:anim calcmode="lin" valueType="num">
                                      <p:cBhvr additive="base">
                                        <p:cTn id="13" dur="500" fill="hold"/>
                                        <p:tgtEl>
                                          <p:spTgt spid="2253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2">
                                            <p:txEl>
                                              <p:pRg st="6" end="6"/>
                                            </p:txEl>
                                          </p:spTgt>
                                        </p:tgtEl>
                                        <p:attrNameLst>
                                          <p:attrName>style.visibility</p:attrName>
                                        </p:attrNameLst>
                                      </p:cBhvr>
                                      <p:to>
                                        <p:strVal val="visible"/>
                                      </p:to>
                                    </p:set>
                                    <p:anim calcmode="lin" valueType="num">
                                      <p:cBhvr additive="base">
                                        <p:cTn id="19" dur="500" fill="hold"/>
                                        <p:tgtEl>
                                          <p:spTgt spid="2253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2">
                                            <p:txEl>
                                              <p:pRg st="8" end="8"/>
                                            </p:txEl>
                                          </p:spTgt>
                                        </p:tgtEl>
                                        <p:attrNameLst>
                                          <p:attrName>style.visibility</p:attrName>
                                        </p:attrNameLst>
                                      </p:cBhvr>
                                      <p:to>
                                        <p:strVal val="visible"/>
                                      </p:to>
                                    </p:set>
                                    <p:anim calcmode="lin" valueType="num">
                                      <p:cBhvr additive="base">
                                        <p:cTn id="25" dur="500" fill="hold"/>
                                        <p:tgtEl>
                                          <p:spTgt spid="2253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Code Example</a:t>
            </a: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1686518"/>
            <a:ext cx="7759976" cy="2483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84</a:t>
            </a:fld>
            <a:endParaRPr lang="en-US" alt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87450"/>
            <a:ext cx="5886450" cy="517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399" y="4326716"/>
            <a:ext cx="7655201" cy="218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5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85</a:t>
            </a:fld>
            <a:endParaRPr lang="en-US" altLang="en-US"/>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87450"/>
            <a:ext cx="5886450" cy="517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043" y="1719785"/>
            <a:ext cx="5108713" cy="239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8251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Times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Consider the Insertion Sort Algorithm</a:t>
            </a:r>
          </a:p>
          <a:p>
            <a:pPr lvl="1"/>
            <a:r>
              <a:rPr lang="en-US" dirty="0">
                <a:solidFill>
                  <a:srgbClr val="0000FF"/>
                </a:solidFill>
                <a:latin typeface="Times New Roman" panose="02020603050405020304" pitchFamily="18" charset="0"/>
                <a:cs typeface="Times New Roman" panose="02020603050405020304" pitchFamily="18" charset="0"/>
              </a:rPr>
              <a:t>Let </a:t>
            </a:r>
            <a:r>
              <a:rPr lang="en-US" i="1" dirty="0">
                <a:solidFill>
                  <a:srgbClr val="0000FF"/>
                </a:solidFill>
                <a:latin typeface="Times New Roman" panose="02020603050405020304" pitchFamily="18" charset="0"/>
                <a:cs typeface="Times New Roman" panose="02020603050405020304" pitchFamily="18" charset="0"/>
              </a:rPr>
              <a:t>n</a:t>
            </a:r>
            <a:r>
              <a:rPr lang="en-US" dirty="0">
                <a:solidFill>
                  <a:srgbClr val="0000FF"/>
                </a:solidFill>
                <a:latin typeface="Times New Roman" panose="02020603050405020304" pitchFamily="18" charset="0"/>
                <a:cs typeface="Times New Roman" panose="02020603050405020304" pitchFamily="18" charset="0"/>
              </a:rPr>
              <a:t> be the size of the input list to be sorted</a:t>
            </a:r>
          </a:p>
          <a:p>
            <a:pPr lvl="1"/>
            <a:r>
              <a:rPr lang="en-US" dirty="0">
                <a:solidFill>
                  <a:srgbClr val="0000FF"/>
                </a:solidFill>
                <a:latin typeface="Times New Roman" panose="02020603050405020304" pitchFamily="18" charset="0"/>
                <a:cs typeface="Times New Roman" panose="02020603050405020304" pitchFamily="18" charset="0"/>
              </a:rPr>
              <a:t>Runtime is O(</a:t>
            </a:r>
            <a:r>
              <a:rPr lang="en-US" i="1" dirty="0">
                <a:solidFill>
                  <a:srgbClr val="0000FF"/>
                </a:solidFill>
                <a:latin typeface="Times New Roman" panose="02020603050405020304" pitchFamily="18" charset="0"/>
                <a:cs typeface="Times New Roman" panose="02020603050405020304" pitchFamily="18" charset="0"/>
              </a:rPr>
              <a:t>n</a:t>
            </a:r>
            <a:r>
              <a:rPr lang="en-US" baseline="30000" dirty="0">
                <a:solidFill>
                  <a:srgbClr val="0000FF"/>
                </a:solidFill>
                <a:latin typeface="Times New Roman" panose="02020603050405020304" pitchFamily="18" charset="0"/>
                <a:cs typeface="Times New Roman" panose="02020603050405020304" pitchFamily="18" charset="0"/>
              </a:rPr>
              <a:t>2</a:t>
            </a:r>
            <a:r>
              <a:rPr lang="en-US" dirty="0">
                <a:solidFill>
                  <a:srgbClr val="0000FF"/>
                </a:solidFill>
                <a:latin typeface="Times New Roman" panose="02020603050405020304" pitchFamily="18" charset="0"/>
                <a:cs typeface="Times New Roman" panose="02020603050405020304" pitchFamily="18" charset="0"/>
              </a:rPr>
              <a:t>), also known as quadratic time.</a:t>
            </a:r>
          </a:p>
          <a:p>
            <a:r>
              <a:rPr lang="en-US" dirty="0">
                <a:latin typeface="Times New Roman" panose="02020603050405020304" pitchFamily="18" charset="0"/>
                <a:cs typeface="Times New Roman" panose="02020603050405020304" pitchFamily="18" charset="0"/>
              </a:rPr>
              <a:t>Suppose size doubles, what happens to execution 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goes up by a factor of 4. Why?</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86</a:t>
            </a:fld>
            <a:endParaRPr lang="en-US" altLang="en-US"/>
          </a:p>
        </p:txBody>
      </p:sp>
    </p:spTree>
    <p:extLst>
      <p:ext uri="{BB962C8B-B14F-4D97-AF65-F5344CB8AC3E}">
        <p14:creationId xmlns:p14="http://schemas.microsoft.com/office/powerpoint/2010/main" val="21111282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Algorithm Analysis</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87</a:t>
            </a:fld>
            <a:endParaRPr lang="en-US" altLang="en-US"/>
          </a:p>
        </p:txBody>
      </p:sp>
      <p:pic>
        <p:nvPicPr>
          <p:cNvPr id="90114" name="Picture 2"/>
          <p:cNvPicPr>
            <a:picLocks noChangeAspect="1" noChangeArrowheads="1"/>
          </p:cNvPicPr>
          <p:nvPr/>
        </p:nvPicPr>
        <p:blipFill>
          <a:blip r:embed="rId2">
            <a:duotone>
              <a:prstClr val="black"/>
              <a:srgbClr val="FFFF00">
                <a:tint val="45000"/>
                <a:satMod val="40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54268" y="1347848"/>
            <a:ext cx="6593589" cy="1512309"/>
          </a:xfrm>
          <a:prstGeom prst="rect">
            <a:avLst/>
          </a:prstGeom>
          <a:solidFill>
            <a:srgbClr val="FFFF00"/>
          </a:solidFill>
          <a:ln w="9525">
            <a:solidFill>
              <a:schemeClr val="accent1">
                <a:lumMod val="50000"/>
              </a:schemeClr>
            </a:solidFill>
            <a:miter lim="800000"/>
            <a:headEnd/>
            <a:tailEnd/>
          </a:ln>
        </p:spPr>
      </p:pic>
      <p:pic>
        <p:nvPicPr>
          <p:cNvPr id="9011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10378"/>
          <a:stretch/>
        </p:blipFill>
        <p:spPr bwMode="auto">
          <a:xfrm>
            <a:off x="1109972" y="3053381"/>
            <a:ext cx="6686550" cy="352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090307" y="1281793"/>
            <a:ext cx="3706215" cy="1681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5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 calcmode="lin" valueType="num">
                                      <p:cBhvr additive="base">
                                        <p:cTn id="7" dur="500" fill="hold"/>
                                        <p:tgtEl>
                                          <p:spTgt spid="90115"/>
                                        </p:tgtEl>
                                        <p:attrNameLst>
                                          <p:attrName>ppt_x</p:attrName>
                                        </p:attrNameLst>
                                      </p:cBhvr>
                                      <p:tavLst>
                                        <p:tav tm="0">
                                          <p:val>
                                            <p:strVal val="#ppt_x"/>
                                          </p:val>
                                        </p:tav>
                                        <p:tav tm="100000">
                                          <p:val>
                                            <p:strVal val="#ppt_x"/>
                                          </p:val>
                                        </p:tav>
                                      </p:tavLst>
                                    </p:anim>
                                    <p:anim calcmode="lin" valueType="num">
                                      <p:cBhvr additive="base">
                                        <p:cTn id="8" dur="500" fill="hold"/>
                                        <p:tgtEl>
                                          <p:spTgt spid="90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Algorithm Analysis</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88</a:t>
            </a:fld>
            <a:endParaRPr lang="en-US" altLang="en-US"/>
          </a:p>
        </p:txBody>
      </p:sp>
      <p:sp>
        <p:nvSpPr>
          <p:cNvPr id="5" name="Rectangle 4"/>
          <p:cNvSpPr/>
          <p:nvPr/>
        </p:nvSpPr>
        <p:spPr>
          <a:xfrm>
            <a:off x="4024993" y="1228993"/>
            <a:ext cx="3706215" cy="1681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450" y="3845379"/>
            <a:ext cx="1449436" cy="646331"/>
          </a:xfrm>
          <a:prstGeom prst="rect">
            <a:avLst/>
          </a:prstGeom>
          <a:noFill/>
        </p:spPr>
        <p:txBody>
          <a:bodyPr wrap="none" rtlCol="0">
            <a:spAutoFit/>
          </a:bodyPr>
          <a:lstStyle/>
          <a:p>
            <a:r>
              <a:rPr lang="en-US" sz="3600" dirty="0">
                <a:sym typeface="Symbol" panose="05050102010706020507" pitchFamily="18" charset="2"/>
              </a:rPr>
              <a:t>(</a:t>
            </a:r>
            <a:r>
              <a:rPr lang="en-US" sz="3600" dirty="0" err="1">
                <a:sym typeface="Symbol" panose="05050102010706020507" pitchFamily="18" charset="2"/>
              </a:rPr>
              <a:t>lgn</a:t>
            </a:r>
            <a:r>
              <a:rPr lang="en-US" sz="3600" dirty="0">
                <a:sym typeface="Symbol" panose="05050102010706020507" pitchFamily="18" charset="2"/>
              </a:rPr>
              <a:t>)</a:t>
            </a:r>
            <a:endParaRPr lang="en-US" sz="3600" dirty="0"/>
          </a:p>
        </p:txBody>
      </p:sp>
      <p:pic>
        <p:nvPicPr>
          <p:cNvPr id="7" name="Picture 6"/>
          <p:cNvPicPr>
            <a:picLocks noChangeAspect="1"/>
          </p:cNvPicPr>
          <p:nvPr/>
        </p:nvPicPr>
        <p:blipFill>
          <a:blip r:embed="rId2"/>
          <a:stretch>
            <a:fillRect/>
          </a:stretch>
        </p:blipFill>
        <p:spPr>
          <a:xfrm>
            <a:off x="1960109" y="1417451"/>
            <a:ext cx="2277155" cy="1338928"/>
          </a:xfrm>
          <a:prstGeom prst="rect">
            <a:avLst/>
          </a:prstGeom>
        </p:spPr>
      </p:pic>
    </p:spTree>
    <p:extLst>
      <p:ext uri="{BB962C8B-B14F-4D97-AF65-F5344CB8AC3E}">
        <p14:creationId xmlns:p14="http://schemas.microsoft.com/office/powerpoint/2010/main" val="121054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Orders of Growth</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89</a:t>
            </a:fld>
            <a:endParaRPr lang="en-US"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48" y="1228932"/>
            <a:ext cx="8229600"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958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vs Algorithms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Many algorithms exist to solve the sorting problem.  </a:t>
            </a:r>
          </a:p>
          <a:p>
            <a:r>
              <a:rPr lang="en-US" dirty="0">
                <a:latin typeface="Times New Roman" panose="02020603050405020304" pitchFamily="18" charset="0"/>
                <a:cs typeface="Times New Roman" panose="02020603050405020304" pitchFamily="18" charset="0"/>
              </a:rPr>
              <a:t>Running time is associated with an algorithms.  </a:t>
            </a:r>
          </a:p>
          <a:p>
            <a:r>
              <a:rPr lang="en-US" dirty="0">
                <a:latin typeface="Times New Roman" panose="02020603050405020304" pitchFamily="18" charset="0"/>
                <a:cs typeface="Times New Roman" panose="02020603050405020304" pitchFamily="18" charset="0"/>
              </a:rPr>
              <a:t>Bounds on running times may also be associated with the problem.</a:t>
            </a:r>
          </a:p>
          <a:p>
            <a:pPr marL="0" indent="0">
              <a:buNone/>
            </a:pPr>
            <a:r>
              <a:rPr lang="en-US" dirty="0">
                <a:latin typeface="Times New Roman" panose="02020603050405020304" pitchFamily="18" charset="0"/>
                <a:cs typeface="Times New Roman" panose="02020603050405020304" pitchFamily="18" charset="0"/>
              </a:rPr>
              <a:t>Example</a:t>
            </a:r>
          </a:p>
          <a:p>
            <a:pPr lvl="1"/>
            <a:r>
              <a:rPr lang="en-US" dirty="0">
                <a:latin typeface="Times New Roman" panose="02020603050405020304" pitchFamily="18" charset="0"/>
                <a:cs typeface="Times New Roman" panose="02020603050405020304" pitchFamily="18" charset="0"/>
              </a:rPr>
              <a:t>Problem: Sorting a list of integers</a:t>
            </a:r>
          </a:p>
          <a:p>
            <a:pPr lvl="1"/>
            <a:r>
              <a:rPr lang="en-US" dirty="0">
                <a:latin typeface="Times New Roman" panose="02020603050405020304" pitchFamily="18" charset="0"/>
                <a:cs typeface="Times New Roman" panose="02020603050405020304" pitchFamily="18" charset="0"/>
              </a:rPr>
              <a:t>Algorithms: Insertion Sort, Merge Sort, Naive Sort</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9</a:t>
            </a:fld>
            <a:endParaRPr lang="en-US" altLang="en-US"/>
          </a:p>
        </p:txBody>
      </p:sp>
    </p:spTree>
    <p:extLst>
      <p:ext uri="{BB962C8B-B14F-4D97-AF65-F5344CB8AC3E}">
        <p14:creationId xmlns:p14="http://schemas.microsoft.com/office/powerpoint/2010/main" val="122739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Big Oh Classes</a:t>
            </a:r>
          </a:p>
        </p:txBody>
      </p:sp>
      <p:sp>
        <p:nvSpPr>
          <p:cNvPr id="53251" name="Content Placeholder 2"/>
          <p:cNvSpPr>
            <a:spLocks noGrp="1"/>
          </p:cNvSpPr>
          <p:nvPr>
            <p:ph idx="1"/>
          </p:nvPr>
        </p:nvSpPr>
        <p:spPr>
          <a:xfrm>
            <a:off x="457200" y="1600200"/>
            <a:ext cx="8686800" cy="4525963"/>
          </a:xfrm>
        </p:spPr>
        <p:txBody>
          <a:bodyPr/>
          <a:lstStyle/>
          <a:p>
            <a:r>
              <a:rPr lang="en-US" altLang="en-US" sz="2800" dirty="0">
                <a:latin typeface="Times New Roman" panose="02020603050405020304" pitchFamily="18" charset="0"/>
                <a:cs typeface="Times New Roman" panose="02020603050405020304" pitchFamily="18" charset="0"/>
              </a:rPr>
              <a:t>Constant 		O(1)</a:t>
            </a:r>
          </a:p>
          <a:p>
            <a:r>
              <a:rPr lang="en-US" altLang="en-US" sz="2800" dirty="0">
                <a:latin typeface="Times New Roman" panose="02020603050405020304" pitchFamily="18" charset="0"/>
                <a:cs typeface="Times New Roman" panose="02020603050405020304" pitchFamily="18" charset="0"/>
              </a:rPr>
              <a:t>Logarithmic	O(log (n))</a:t>
            </a:r>
          </a:p>
          <a:p>
            <a:r>
              <a:rPr lang="en-US" altLang="en-US" sz="2800" dirty="0">
                <a:latin typeface="Times New Roman" panose="02020603050405020304" pitchFamily="18" charset="0"/>
                <a:cs typeface="Times New Roman" panose="02020603050405020304" pitchFamily="18" charset="0"/>
              </a:rPr>
              <a:t>Linear		O(n)</a:t>
            </a:r>
          </a:p>
          <a:p>
            <a:r>
              <a:rPr lang="en-US" altLang="en-US" sz="2800" dirty="0">
                <a:latin typeface="Times New Roman" panose="02020603050405020304" pitchFamily="18" charset="0"/>
                <a:cs typeface="Times New Roman" panose="02020603050405020304" pitchFamily="18" charset="0"/>
              </a:rPr>
              <a:t>Quadratic		O(n</a:t>
            </a:r>
            <a:r>
              <a:rPr lang="en-US" altLang="en-US" sz="2800" baseline="30000" dirty="0">
                <a:latin typeface="Times New Roman" panose="02020603050405020304" pitchFamily="18" charset="0"/>
                <a:cs typeface="Times New Roman" panose="02020603050405020304" pitchFamily="18" charset="0"/>
              </a:rPr>
              <a:t>2</a:t>
            </a:r>
            <a:r>
              <a:rPr lang="en-US" altLang="en-US" sz="2800" dirty="0">
                <a:latin typeface="Times New Roman" panose="02020603050405020304" pitchFamily="18" charset="0"/>
                <a:cs typeface="Times New Roman" panose="02020603050405020304" pitchFamily="18" charset="0"/>
              </a:rPr>
              <a:t>)</a:t>
            </a:r>
          </a:p>
          <a:p>
            <a:r>
              <a:rPr lang="en-US" altLang="en-US" sz="2800" dirty="0">
                <a:latin typeface="Times New Roman" panose="02020603050405020304" pitchFamily="18" charset="0"/>
                <a:cs typeface="Times New Roman" panose="02020603050405020304" pitchFamily="18" charset="0"/>
              </a:rPr>
              <a:t>Cubic		O(n</a:t>
            </a:r>
            <a:r>
              <a:rPr lang="en-US" altLang="en-US" sz="2800" baseline="30000" dirty="0">
                <a:latin typeface="Times New Roman" panose="02020603050405020304" pitchFamily="18" charset="0"/>
                <a:cs typeface="Times New Roman" panose="02020603050405020304" pitchFamily="18" charset="0"/>
              </a:rPr>
              <a:t>3</a:t>
            </a:r>
            <a:r>
              <a:rPr lang="en-US" altLang="en-US" sz="2800" dirty="0">
                <a:latin typeface="Times New Roman" panose="02020603050405020304" pitchFamily="18" charset="0"/>
                <a:cs typeface="Times New Roman" panose="02020603050405020304" pitchFamily="18" charset="0"/>
              </a:rPr>
              <a:t>)</a:t>
            </a:r>
          </a:p>
          <a:p>
            <a:r>
              <a:rPr lang="en-US" altLang="en-US" sz="2800" dirty="0" err="1">
                <a:latin typeface="Times New Roman" panose="02020603050405020304" pitchFamily="18" charset="0"/>
                <a:cs typeface="Times New Roman" panose="02020603050405020304" pitchFamily="18" charset="0"/>
              </a:rPr>
              <a:t>Polynominal</a:t>
            </a:r>
            <a:r>
              <a:rPr lang="en-US" altLang="en-US" sz="2800" dirty="0">
                <a:latin typeface="Times New Roman" panose="02020603050405020304" pitchFamily="18" charset="0"/>
                <a:cs typeface="Times New Roman" panose="02020603050405020304" pitchFamily="18" charset="0"/>
              </a:rPr>
              <a:t>	O(</a:t>
            </a:r>
            <a:r>
              <a:rPr lang="en-US" altLang="en-US" sz="2800" dirty="0" err="1">
                <a:latin typeface="Times New Roman" panose="02020603050405020304" pitchFamily="18" charset="0"/>
                <a:cs typeface="Times New Roman" panose="02020603050405020304" pitchFamily="18" charset="0"/>
              </a:rPr>
              <a:t>n</a:t>
            </a:r>
            <a:r>
              <a:rPr lang="en-US" altLang="en-US" sz="2800" baseline="30000" dirty="0" err="1">
                <a:latin typeface="Times New Roman" panose="02020603050405020304" pitchFamily="18" charset="0"/>
                <a:cs typeface="Times New Roman" panose="02020603050405020304" pitchFamily="18" charset="0"/>
              </a:rPr>
              <a:t>k</a:t>
            </a:r>
            <a:r>
              <a:rPr lang="en-US" altLang="en-US" sz="2800" dirty="0">
                <a:latin typeface="Times New Roman" panose="02020603050405020304" pitchFamily="18" charset="0"/>
                <a:cs typeface="Times New Roman" panose="02020603050405020304" pitchFamily="18" charset="0"/>
              </a:rPr>
              <a:t>) for any k&gt;0</a:t>
            </a:r>
          </a:p>
          <a:p>
            <a:r>
              <a:rPr lang="en-US" altLang="en-US" sz="2800" dirty="0">
                <a:latin typeface="Times New Roman" panose="02020603050405020304" pitchFamily="18" charset="0"/>
                <a:cs typeface="Times New Roman" panose="02020603050405020304" pitchFamily="18" charset="0"/>
              </a:rPr>
              <a:t>Exponential	O(</a:t>
            </a:r>
            <a:r>
              <a:rPr lang="en-US" altLang="en-US" sz="2800" dirty="0" err="1">
                <a:latin typeface="Times New Roman" panose="02020603050405020304" pitchFamily="18" charset="0"/>
                <a:cs typeface="Times New Roman" panose="02020603050405020304" pitchFamily="18" charset="0"/>
              </a:rPr>
              <a:t>k</a:t>
            </a:r>
            <a:r>
              <a:rPr lang="en-US" altLang="en-US" sz="2800" baseline="30000" dirty="0" err="1">
                <a:latin typeface="Times New Roman" panose="02020603050405020304" pitchFamily="18" charset="0"/>
                <a:cs typeface="Times New Roman" panose="02020603050405020304" pitchFamily="18" charset="0"/>
              </a:rPr>
              <a:t>n</a:t>
            </a:r>
            <a:r>
              <a:rPr lang="en-US" altLang="en-US" sz="2800" dirty="0">
                <a:latin typeface="Times New Roman" panose="02020603050405020304" pitchFamily="18" charset="0"/>
                <a:cs typeface="Times New Roman" panose="02020603050405020304" pitchFamily="18" charset="0"/>
              </a:rPr>
              <a:t>), where k&gt;1</a:t>
            </a:r>
          </a:p>
          <a:p>
            <a:r>
              <a:rPr lang="en-US" altLang="en-US" sz="2800" dirty="0">
                <a:latin typeface="Times New Roman" panose="02020603050405020304" pitchFamily="18" charset="0"/>
                <a:cs typeface="Times New Roman" panose="02020603050405020304" pitchFamily="18" charset="0"/>
              </a:rPr>
              <a:t>Factorial		O(n!)</a:t>
            </a:r>
          </a:p>
        </p:txBody>
      </p:sp>
    </p:spTree>
    <p:extLst>
      <p:ext uri="{BB962C8B-B14F-4D97-AF65-F5344CB8AC3E}">
        <p14:creationId xmlns:p14="http://schemas.microsoft.com/office/powerpoint/2010/main" val="3283795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Rank the following functions in increasing order of growth</a:t>
            </a:r>
            <a:endParaRPr lang="en-US" dirty="0"/>
          </a:p>
        </p:txBody>
      </p:sp>
      <p:sp>
        <p:nvSpPr>
          <p:cNvPr id="3" name="Content Placeholder 2"/>
          <p:cNvSpPr>
            <a:spLocks noGrp="1"/>
          </p:cNvSpPr>
          <p:nvPr>
            <p:ph idx="1"/>
          </p:nvPr>
        </p:nvSpPr>
        <p:spPr/>
        <p:txBody>
          <a:bodyPr/>
          <a:lstStyle/>
          <a:p>
            <a:pPr marL="0" indent="0">
              <a:buNone/>
            </a:pPr>
            <a:r>
              <a:rPr lang="en-US" dirty="0"/>
              <a:t>10n, </a:t>
            </a:r>
            <a:r>
              <a:rPr lang="en-US" dirty="0" err="1"/>
              <a:t>lg</a:t>
            </a:r>
            <a:r>
              <a:rPr lang="en-US" dirty="0"/>
              <a:t>(2</a:t>
            </a:r>
            <a:r>
              <a:rPr lang="en-US" baseline="30000" dirty="0"/>
              <a:t>n</a:t>
            </a:r>
            <a:r>
              <a:rPr lang="en-US" dirty="0"/>
              <a:t>), 1000,  </a:t>
            </a:r>
            <a:r>
              <a:rPr lang="en-US" dirty="0" err="1"/>
              <a:t>sqrt</a:t>
            </a:r>
            <a:r>
              <a:rPr lang="en-US" dirty="0"/>
              <a:t>(n), 3n</a:t>
            </a:r>
            <a:r>
              <a:rPr lang="en-US" baseline="30000" dirty="0"/>
              <a:t>2</a:t>
            </a:r>
            <a:r>
              <a:rPr lang="en-US" dirty="0"/>
              <a:t>, n!, </a:t>
            </a:r>
            <a:r>
              <a:rPr lang="en-US" dirty="0" err="1"/>
              <a:t>logn</a:t>
            </a:r>
            <a:r>
              <a:rPr lang="en-US" dirty="0"/>
              <a:t>, 3</a:t>
            </a:r>
            <a:r>
              <a:rPr lang="en-US" baseline="30000" dirty="0"/>
              <a:t>n</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91</a:t>
            </a:fld>
            <a:endParaRPr lang="en-US" altLang="en-US"/>
          </a:p>
        </p:txBody>
      </p:sp>
    </p:spTree>
    <p:extLst>
      <p:ext uri="{BB962C8B-B14F-4D97-AF65-F5344CB8AC3E}">
        <p14:creationId xmlns:p14="http://schemas.microsoft.com/office/powerpoint/2010/main" val="20512048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pPr marL="0" indent="0"/>
            <a:r>
              <a:rPr lang="en-US" altLang="en-US" sz="3200" dirty="0"/>
              <a:t>A polynomial of degree </a:t>
            </a:r>
            <a:r>
              <a:rPr lang="en-US" altLang="en-US" sz="3200" i="1" dirty="0"/>
              <a:t>k </a:t>
            </a:r>
            <a:r>
              <a:rPr lang="en-US" altLang="en-US" sz="3200" dirty="0"/>
              <a:t>is</a:t>
            </a:r>
            <a:r>
              <a:rPr lang="en-US" altLang="en-US" sz="3200" i="1" dirty="0"/>
              <a:t> O(</a:t>
            </a:r>
            <a:r>
              <a:rPr lang="en-US" altLang="en-US" sz="3200" i="1" dirty="0" err="1"/>
              <a:t>n</a:t>
            </a:r>
            <a:r>
              <a:rPr lang="en-US" altLang="en-US" sz="3200" i="1" baseline="30000" dirty="0" err="1"/>
              <a:t>k</a:t>
            </a:r>
            <a:r>
              <a:rPr lang="en-US" altLang="en-US" sz="3200" i="1" dirty="0"/>
              <a:t>)</a:t>
            </a:r>
          </a:p>
        </p:txBody>
      </p:sp>
      <p:sp>
        <p:nvSpPr>
          <p:cNvPr id="743427" name="Rectangle 3"/>
          <p:cNvSpPr>
            <a:spLocks noGrp="1" noChangeArrowheads="1"/>
          </p:cNvSpPr>
          <p:nvPr>
            <p:ph type="body" idx="1"/>
          </p:nvPr>
        </p:nvSpPr>
        <p:spPr>
          <a:xfrm>
            <a:off x="372373" y="1105108"/>
            <a:ext cx="8229600" cy="5076825"/>
          </a:xfrm>
        </p:spPr>
        <p:txBody>
          <a:bodyPr/>
          <a:lstStyle/>
          <a:p>
            <a:pPr marL="0" indent="0">
              <a:buNone/>
            </a:pPr>
            <a:r>
              <a:rPr lang="en-US" altLang="en-US" sz="2000" i="1" dirty="0">
                <a:latin typeface="Times New Roman" panose="02020603050405020304" pitchFamily="18" charset="0"/>
                <a:cs typeface="Times New Roman" panose="02020603050405020304" pitchFamily="18" charset="0"/>
              </a:rPr>
              <a:t>Recall:   f(n) is O(g(n)) if there exist positive constants c and n</a:t>
            </a:r>
            <a:r>
              <a:rPr lang="en-US" altLang="en-US" sz="2000" i="1" baseline="-25000" dirty="0">
                <a:latin typeface="Times New Roman" panose="02020603050405020304" pitchFamily="18" charset="0"/>
                <a:cs typeface="Times New Roman" panose="02020603050405020304" pitchFamily="18" charset="0"/>
              </a:rPr>
              <a:t>0</a:t>
            </a:r>
            <a:r>
              <a:rPr lang="en-US" altLang="en-US" sz="2000" i="1" dirty="0">
                <a:latin typeface="Times New Roman" panose="02020603050405020304" pitchFamily="18" charset="0"/>
                <a:cs typeface="Times New Roman" panose="02020603050405020304" pitchFamily="18" charset="0"/>
              </a:rPr>
              <a:t> such that f(n) </a:t>
            </a:r>
            <a:r>
              <a:rPr lang="en-US" altLang="en-US" sz="2000" i="1" dirty="0">
                <a:latin typeface="Times New Roman" panose="02020603050405020304" pitchFamily="18" charset="0"/>
                <a:cs typeface="Times New Roman" panose="02020603050405020304" pitchFamily="18" charset="0"/>
                <a:sym typeface="Symbol" pitchFamily="18" charset="2"/>
              </a:rPr>
              <a:t> c  g(n) for all n  n</a:t>
            </a:r>
            <a:r>
              <a:rPr lang="en-US" altLang="en-US" sz="2000" i="1" baseline="-25000" dirty="0">
                <a:latin typeface="Times New Roman" panose="02020603050405020304" pitchFamily="18" charset="0"/>
                <a:cs typeface="Times New Roman" panose="02020603050405020304" pitchFamily="18" charset="0"/>
                <a:sym typeface="Symbol" pitchFamily="18" charset="2"/>
              </a:rPr>
              <a:t>0</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1800" dirty="0"/>
              <a:t>Proof:</a:t>
            </a:r>
          </a:p>
          <a:p>
            <a:pPr marL="457200" lvl="1" indent="0">
              <a:buNone/>
            </a:pPr>
            <a:r>
              <a:rPr lang="en-US" altLang="en-US" dirty="0">
                <a:solidFill>
                  <a:schemeClr val="tx1"/>
                </a:solidFill>
                <a:latin typeface="Times New Roman" panose="02020603050405020304" pitchFamily="18" charset="0"/>
                <a:cs typeface="Times New Roman" panose="02020603050405020304" pitchFamily="18" charset="0"/>
              </a:rPr>
              <a:t>Suppose</a:t>
            </a:r>
            <a:r>
              <a:rPr lang="en-US" altLang="en-US" i="1" dirty="0">
                <a:solidFill>
                  <a:schemeClr val="tx1"/>
                </a:solidFill>
                <a:latin typeface="Times New Roman" panose="02020603050405020304" pitchFamily="18" charset="0"/>
                <a:cs typeface="Times New Roman" panose="02020603050405020304" pitchFamily="18" charset="0"/>
              </a:rPr>
              <a:t> f(n) = </a:t>
            </a:r>
            <a:r>
              <a:rPr lang="en-US" altLang="en-US" i="1" dirty="0" err="1">
                <a:solidFill>
                  <a:schemeClr val="tx1"/>
                </a:solidFill>
                <a:latin typeface="Times New Roman" panose="02020603050405020304" pitchFamily="18" charset="0"/>
                <a:cs typeface="Times New Roman" panose="02020603050405020304" pitchFamily="18" charset="0"/>
              </a:rPr>
              <a:t>b</a:t>
            </a:r>
            <a:r>
              <a:rPr lang="en-US" altLang="en-US" i="1" baseline="-25000" dirty="0" err="1">
                <a:solidFill>
                  <a:schemeClr val="tx1"/>
                </a:solidFill>
                <a:latin typeface="Times New Roman" panose="02020603050405020304" pitchFamily="18" charset="0"/>
                <a:cs typeface="Times New Roman" panose="02020603050405020304" pitchFamily="18" charset="0"/>
              </a:rPr>
              <a:t>k</a:t>
            </a:r>
            <a:r>
              <a:rPr lang="en-US" altLang="en-US" i="1" dirty="0" err="1">
                <a:solidFill>
                  <a:schemeClr val="tx1"/>
                </a:solidFill>
                <a:latin typeface="Times New Roman" panose="02020603050405020304" pitchFamily="18" charset="0"/>
                <a:cs typeface="Times New Roman" panose="02020603050405020304" pitchFamily="18" charset="0"/>
              </a:rPr>
              <a:t>n</a:t>
            </a:r>
            <a:r>
              <a:rPr lang="en-US" altLang="en-US" i="1" baseline="30000" dirty="0" err="1">
                <a:solidFill>
                  <a:schemeClr val="tx1"/>
                </a:solidFill>
                <a:latin typeface="Times New Roman" panose="02020603050405020304" pitchFamily="18" charset="0"/>
                <a:cs typeface="Times New Roman" panose="02020603050405020304" pitchFamily="18" charset="0"/>
              </a:rPr>
              <a:t>k</a:t>
            </a:r>
            <a:r>
              <a:rPr lang="en-US" altLang="en-US" i="1" dirty="0">
                <a:solidFill>
                  <a:schemeClr val="tx1"/>
                </a:solidFill>
                <a:latin typeface="Times New Roman" panose="02020603050405020304" pitchFamily="18" charset="0"/>
                <a:cs typeface="Times New Roman" panose="02020603050405020304" pitchFamily="18" charset="0"/>
              </a:rPr>
              <a:t> + b</a:t>
            </a:r>
            <a:r>
              <a:rPr lang="en-US" altLang="en-US" i="1" baseline="-25000" dirty="0">
                <a:solidFill>
                  <a:schemeClr val="tx1"/>
                </a:solidFill>
                <a:latin typeface="Times New Roman" panose="02020603050405020304" pitchFamily="18" charset="0"/>
                <a:cs typeface="Times New Roman" panose="02020603050405020304" pitchFamily="18" charset="0"/>
              </a:rPr>
              <a:t>k-1</a:t>
            </a:r>
            <a:r>
              <a:rPr lang="en-US" altLang="en-US" i="1" dirty="0">
                <a:solidFill>
                  <a:schemeClr val="tx1"/>
                </a:solidFill>
                <a:latin typeface="Times New Roman" panose="02020603050405020304" pitchFamily="18" charset="0"/>
                <a:cs typeface="Times New Roman" panose="02020603050405020304" pitchFamily="18" charset="0"/>
              </a:rPr>
              <a:t>n</a:t>
            </a:r>
            <a:r>
              <a:rPr lang="en-US" altLang="en-US" i="1" baseline="30000" dirty="0">
                <a:solidFill>
                  <a:schemeClr val="tx1"/>
                </a:solidFill>
                <a:latin typeface="Times New Roman" panose="02020603050405020304" pitchFamily="18" charset="0"/>
                <a:cs typeface="Times New Roman" panose="02020603050405020304" pitchFamily="18" charset="0"/>
              </a:rPr>
              <a:t>k-1</a:t>
            </a:r>
            <a:r>
              <a:rPr lang="en-US" altLang="en-US" i="1" dirty="0">
                <a:solidFill>
                  <a:schemeClr val="tx1"/>
                </a:solidFill>
                <a:latin typeface="Times New Roman" panose="02020603050405020304" pitchFamily="18" charset="0"/>
                <a:cs typeface="Times New Roman" panose="02020603050405020304" pitchFamily="18" charset="0"/>
              </a:rPr>
              <a:t> + … + b</a:t>
            </a:r>
            <a:r>
              <a:rPr lang="en-US" altLang="en-US" i="1" baseline="-25000" dirty="0">
                <a:solidFill>
                  <a:schemeClr val="tx1"/>
                </a:solidFill>
                <a:latin typeface="Times New Roman" panose="02020603050405020304" pitchFamily="18" charset="0"/>
                <a:cs typeface="Times New Roman" panose="02020603050405020304" pitchFamily="18" charset="0"/>
              </a:rPr>
              <a:t>1</a:t>
            </a:r>
            <a:r>
              <a:rPr lang="en-US" altLang="en-US" i="1" dirty="0">
                <a:solidFill>
                  <a:schemeClr val="tx1"/>
                </a:solidFill>
                <a:latin typeface="Times New Roman" panose="02020603050405020304" pitchFamily="18" charset="0"/>
                <a:cs typeface="Times New Roman" panose="02020603050405020304" pitchFamily="18" charset="0"/>
              </a:rPr>
              <a:t>n + b</a:t>
            </a:r>
            <a:r>
              <a:rPr lang="en-US" altLang="en-US" i="1" baseline="-25000" dirty="0">
                <a:solidFill>
                  <a:schemeClr val="tx1"/>
                </a:solidFill>
                <a:latin typeface="Times New Roman" panose="02020603050405020304" pitchFamily="18" charset="0"/>
                <a:cs typeface="Times New Roman" panose="02020603050405020304" pitchFamily="18" charset="0"/>
              </a:rPr>
              <a:t>0</a:t>
            </a:r>
            <a:endParaRPr lang="en-US" altLang="en-US" i="1" dirty="0">
              <a:solidFill>
                <a:schemeClr val="tx1"/>
              </a:solidFill>
              <a:latin typeface="Times New Roman" panose="02020603050405020304" pitchFamily="18" charset="0"/>
              <a:cs typeface="Times New Roman" panose="02020603050405020304" pitchFamily="18" charset="0"/>
            </a:endParaRPr>
          </a:p>
          <a:p>
            <a:pPr marL="914400" lvl="2" indent="0">
              <a:buNone/>
            </a:pPr>
            <a:r>
              <a:rPr lang="en-US" altLang="en-US" sz="2400" dirty="0">
                <a:solidFill>
                  <a:schemeClr val="tx1"/>
                </a:solidFill>
                <a:latin typeface="Times New Roman" panose="02020603050405020304" pitchFamily="18" charset="0"/>
                <a:cs typeface="Times New Roman" panose="02020603050405020304" pitchFamily="18" charset="0"/>
              </a:rPr>
              <a:t>Let </a:t>
            </a:r>
            <a:r>
              <a:rPr lang="en-US" altLang="en-US" sz="2400" i="1" dirty="0" err="1">
                <a:solidFill>
                  <a:schemeClr val="tx1"/>
                </a:solidFill>
                <a:latin typeface="Times New Roman" panose="02020603050405020304" pitchFamily="18" charset="0"/>
                <a:cs typeface="Times New Roman" panose="02020603050405020304" pitchFamily="18" charset="0"/>
              </a:rPr>
              <a:t>a</a:t>
            </a:r>
            <a:r>
              <a:rPr lang="en-US" altLang="en-US" sz="2400" i="1" baseline="-25000" dirty="0" err="1">
                <a:solidFill>
                  <a:schemeClr val="tx1"/>
                </a:solidFill>
                <a:latin typeface="Times New Roman" panose="02020603050405020304" pitchFamily="18" charset="0"/>
                <a:cs typeface="Times New Roman" panose="02020603050405020304" pitchFamily="18" charset="0"/>
              </a:rPr>
              <a:t>i</a:t>
            </a:r>
            <a:r>
              <a:rPr lang="en-US" altLang="en-US" sz="2400" i="1" dirty="0">
                <a:solidFill>
                  <a:schemeClr val="tx1"/>
                </a:solidFill>
                <a:latin typeface="Times New Roman" panose="02020603050405020304" pitchFamily="18" charset="0"/>
                <a:cs typeface="Times New Roman" panose="02020603050405020304" pitchFamily="18" charset="0"/>
              </a:rPr>
              <a:t> = | b</a:t>
            </a:r>
            <a:r>
              <a:rPr lang="en-US" altLang="en-US" sz="2400" i="1" baseline="-25000" dirty="0">
                <a:solidFill>
                  <a:schemeClr val="tx1"/>
                </a:solidFill>
                <a:latin typeface="Times New Roman" panose="02020603050405020304" pitchFamily="18" charset="0"/>
                <a:cs typeface="Times New Roman" panose="02020603050405020304" pitchFamily="18" charset="0"/>
              </a:rPr>
              <a:t>i </a:t>
            </a:r>
            <a:r>
              <a:rPr lang="en-US" altLang="en-US" sz="2400" i="1" dirty="0">
                <a:solidFill>
                  <a:schemeClr val="tx1"/>
                </a:solidFill>
                <a:latin typeface="Times New Roman" panose="02020603050405020304" pitchFamily="18" charset="0"/>
                <a:cs typeface="Times New Roman" panose="02020603050405020304" pitchFamily="18" charset="0"/>
              </a:rPr>
              <a:t>|</a:t>
            </a:r>
          </a:p>
          <a:p>
            <a:pPr marL="457200" lvl="1" indent="0">
              <a:buNone/>
            </a:pPr>
            <a:r>
              <a:rPr lang="en-US" altLang="en-US" i="1" dirty="0">
                <a:solidFill>
                  <a:schemeClr val="tx1"/>
                </a:solidFill>
                <a:latin typeface="Times New Roman" panose="02020603050405020304" pitchFamily="18" charset="0"/>
                <a:cs typeface="Times New Roman" panose="02020603050405020304" pitchFamily="18" charset="0"/>
              </a:rPr>
              <a:t> f(n) </a:t>
            </a:r>
            <a:r>
              <a:rPr lang="en-US" altLang="en-US" i="1" dirty="0">
                <a:solidFill>
                  <a:schemeClr val="tx1"/>
                </a:solidFill>
                <a:latin typeface="Times New Roman" panose="02020603050405020304" pitchFamily="18" charset="0"/>
                <a:cs typeface="Times New Roman" panose="02020603050405020304" pitchFamily="18" charset="0"/>
                <a:sym typeface="Symbol" pitchFamily="18" charset="2"/>
              </a:rPr>
              <a:t> </a:t>
            </a:r>
            <a:r>
              <a:rPr lang="en-US" altLang="en-US" i="1" dirty="0" err="1">
                <a:solidFill>
                  <a:schemeClr val="tx1"/>
                </a:solidFill>
                <a:latin typeface="Times New Roman" panose="02020603050405020304" pitchFamily="18" charset="0"/>
                <a:cs typeface="Times New Roman" panose="02020603050405020304" pitchFamily="18" charset="0"/>
                <a:sym typeface="Symbol" pitchFamily="18" charset="2"/>
              </a:rPr>
              <a:t>a</a:t>
            </a:r>
            <a:r>
              <a:rPr lang="en-US" altLang="en-US" i="1" baseline="-25000" dirty="0" err="1">
                <a:solidFill>
                  <a:schemeClr val="tx1"/>
                </a:solidFill>
                <a:latin typeface="Times New Roman" panose="02020603050405020304" pitchFamily="18" charset="0"/>
                <a:cs typeface="Times New Roman" panose="02020603050405020304" pitchFamily="18" charset="0"/>
                <a:sym typeface="Symbol" pitchFamily="18" charset="2"/>
              </a:rPr>
              <a:t>k</a:t>
            </a:r>
            <a:r>
              <a:rPr lang="en-US" altLang="en-US" i="1" dirty="0" err="1">
                <a:solidFill>
                  <a:schemeClr val="tx1"/>
                </a:solidFill>
                <a:latin typeface="Times New Roman" panose="02020603050405020304" pitchFamily="18" charset="0"/>
                <a:cs typeface="Times New Roman" panose="02020603050405020304" pitchFamily="18" charset="0"/>
                <a:sym typeface="Symbol" pitchFamily="18" charset="2"/>
              </a:rPr>
              <a:t>n</a:t>
            </a:r>
            <a:r>
              <a:rPr lang="en-US" altLang="en-US" i="1" baseline="30000" dirty="0" err="1">
                <a:solidFill>
                  <a:schemeClr val="tx1"/>
                </a:solidFill>
                <a:latin typeface="Times New Roman" panose="02020603050405020304" pitchFamily="18" charset="0"/>
                <a:cs typeface="Times New Roman" panose="02020603050405020304" pitchFamily="18" charset="0"/>
                <a:sym typeface="Symbol" pitchFamily="18" charset="2"/>
              </a:rPr>
              <a:t>k</a:t>
            </a:r>
            <a:r>
              <a:rPr lang="en-US" altLang="en-US" i="1" dirty="0">
                <a:solidFill>
                  <a:schemeClr val="tx1"/>
                </a:solidFill>
                <a:latin typeface="Times New Roman" panose="02020603050405020304" pitchFamily="18" charset="0"/>
                <a:cs typeface="Times New Roman" panose="02020603050405020304" pitchFamily="18" charset="0"/>
                <a:sym typeface="Symbol" pitchFamily="18" charset="2"/>
              </a:rPr>
              <a:t> + a</a:t>
            </a:r>
            <a:r>
              <a:rPr lang="en-US" altLang="en-US" i="1" baseline="-25000" dirty="0">
                <a:solidFill>
                  <a:schemeClr val="tx1"/>
                </a:solidFill>
                <a:latin typeface="Times New Roman" panose="02020603050405020304" pitchFamily="18" charset="0"/>
                <a:cs typeface="Times New Roman" panose="02020603050405020304" pitchFamily="18" charset="0"/>
                <a:sym typeface="Symbol" pitchFamily="18" charset="2"/>
              </a:rPr>
              <a:t>k-1</a:t>
            </a:r>
            <a:r>
              <a:rPr lang="en-US" altLang="en-US" i="1" dirty="0">
                <a:solidFill>
                  <a:schemeClr val="tx1"/>
                </a:solidFill>
                <a:latin typeface="Times New Roman" panose="02020603050405020304" pitchFamily="18" charset="0"/>
                <a:cs typeface="Times New Roman" panose="02020603050405020304" pitchFamily="18" charset="0"/>
                <a:sym typeface="Symbol" pitchFamily="18" charset="2"/>
              </a:rPr>
              <a:t>n</a:t>
            </a:r>
            <a:r>
              <a:rPr lang="en-US" altLang="en-US" i="1" baseline="30000" dirty="0">
                <a:solidFill>
                  <a:schemeClr val="tx1"/>
                </a:solidFill>
                <a:latin typeface="Times New Roman" panose="02020603050405020304" pitchFamily="18" charset="0"/>
                <a:cs typeface="Times New Roman" panose="02020603050405020304" pitchFamily="18" charset="0"/>
                <a:sym typeface="Symbol" pitchFamily="18" charset="2"/>
              </a:rPr>
              <a:t>k-1</a:t>
            </a:r>
            <a:r>
              <a:rPr lang="en-US" altLang="en-US" i="1" dirty="0">
                <a:solidFill>
                  <a:schemeClr val="tx1"/>
                </a:solidFill>
                <a:latin typeface="Times New Roman" panose="02020603050405020304" pitchFamily="18" charset="0"/>
                <a:cs typeface="Times New Roman" panose="02020603050405020304" pitchFamily="18" charset="0"/>
                <a:sym typeface="Symbol" pitchFamily="18" charset="2"/>
              </a:rPr>
              <a:t> + … + a</a:t>
            </a:r>
            <a:r>
              <a:rPr lang="en-US" altLang="en-US" i="1" baseline="-25000" dirty="0">
                <a:solidFill>
                  <a:schemeClr val="tx1"/>
                </a:solidFill>
                <a:latin typeface="Times New Roman" panose="02020603050405020304" pitchFamily="18" charset="0"/>
                <a:cs typeface="Times New Roman" panose="02020603050405020304" pitchFamily="18" charset="0"/>
                <a:sym typeface="Symbol" pitchFamily="18" charset="2"/>
              </a:rPr>
              <a:t>1</a:t>
            </a:r>
            <a:r>
              <a:rPr lang="en-US" altLang="en-US" i="1" dirty="0">
                <a:solidFill>
                  <a:schemeClr val="tx1"/>
                </a:solidFill>
                <a:latin typeface="Times New Roman" panose="02020603050405020304" pitchFamily="18" charset="0"/>
                <a:cs typeface="Times New Roman" panose="02020603050405020304" pitchFamily="18" charset="0"/>
                <a:sym typeface="Symbol" pitchFamily="18" charset="2"/>
              </a:rPr>
              <a:t>n + a</a:t>
            </a:r>
            <a:r>
              <a:rPr lang="en-US" altLang="en-US" i="1" baseline="-25000" dirty="0">
                <a:solidFill>
                  <a:schemeClr val="tx1"/>
                </a:solidFill>
                <a:latin typeface="Times New Roman" panose="02020603050405020304" pitchFamily="18" charset="0"/>
                <a:cs typeface="Times New Roman" panose="02020603050405020304" pitchFamily="18" charset="0"/>
                <a:sym typeface="Symbol" pitchFamily="18" charset="2"/>
              </a:rPr>
              <a:t>0</a:t>
            </a:r>
          </a:p>
          <a:p>
            <a:pPr marL="457200" lvl="1" indent="0">
              <a:buNone/>
            </a:pPr>
            <a:endParaRPr lang="en-US" altLang="en-US" sz="2800" i="1" baseline="-25000" dirty="0">
              <a:solidFill>
                <a:schemeClr val="tx1"/>
              </a:solidFill>
              <a:latin typeface="Times New Roman" panose="02020603050405020304" pitchFamily="18" charset="0"/>
              <a:cs typeface="Times New Roman" panose="02020603050405020304" pitchFamily="18" charset="0"/>
              <a:sym typeface="Symbol" pitchFamily="18" charset="2"/>
            </a:endParaRPr>
          </a:p>
          <a:p>
            <a:pPr marL="457200" lvl="1" indent="0">
              <a:buNone/>
            </a:pPr>
            <a:endParaRPr lang="en-US" altLang="en-US" sz="2800" i="1" dirty="0">
              <a:solidFill>
                <a:schemeClr val="tx1"/>
              </a:solidFill>
              <a:latin typeface="Times New Roman" panose="02020603050405020304" pitchFamily="18" charset="0"/>
              <a:cs typeface="Times New Roman" panose="02020603050405020304" pitchFamily="18" charset="0"/>
              <a:sym typeface="Symbol" pitchFamily="18" charset="2"/>
            </a:endParaRPr>
          </a:p>
        </p:txBody>
      </p:sp>
      <p:graphicFrame>
        <p:nvGraphicFramePr>
          <p:cNvPr id="743428" name="Object 4"/>
          <p:cNvGraphicFramePr>
            <a:graphicFrameLocks noChangeAspect="1"/>
          </p:cNvGraphicFramePr>
          <p:nvPr>
            <p:extLst>
              <p:ext uri="{D42A27DB-BD31-4B8C-83A1-F6EECF244321}">
                <p14:modId xmlns:p14="http://schemas.microsoft.com/office/powerpoint/2010/main" val="2360889539"/>
              </p:ext>
            </p:extLst>
          </p:nvPr>
        </p:nvGraphicFramePr>
        <p:xfrm>
          <a:off x="707471" y="4375952"/>
          <a:ext cx="3864529" cy="749347"/>
        </p:xfrm>
        <a:graphic>
          <a:graphicData uri="http://schemas.openxmlformats.org/presentationml/2006/ole">
            <mc:AlternateContent xmlns:mc="http://schemas.openxmlformats.org/markup-compatibility/2006">
              <mc:Choice xmlns:v="urn:schemas-microsoft-com:vml" Requires="v">
                <p:oleObj spid="_x0000_s48426" name="Equation" r:id="rId3" imgW="2158920" imgH="419040" progId="Equation.3">
                  <p:embed/>
                </p:oleObj>
              </mc:Choice>
              <mc:Fallback>
                <p:oleObj name="Equation" r:id="rId3" imgW="2158920" imgH="419040" progId="Equation.3">
                  <p:embed/>
                  <p:pic>
                    <p:nvPicPr>
                      <p:cNvPr id="0" name=""/>
                      <p:cNvPicPr>
                        <a:picLocks noChangeAspect="1" noChangeArrowheads="1"/>
                      </p:cNvPicPr>
                      <p:nvPr/>
                    </p:nvPicPr>
                    <p:blipFill>
                      <a:blip r:embed="rId4"/>
                      <a:srcRect/>
                      <a:stretch>
                        <a:fillRect/>
                      </a:stretch>
                    </p:blipFill>
                    <p:spPr bwMode="auto">
                      <a:xfrm>
                        <a:off x="707471" y="4375952"/>
                        <a:ext cx="3864529" cy="749347"/>
                      </a:xfrm>
                      <a:prstGeom prst="rect">
                        <a:avLst/>
                      </a:prstGeom>
                      <a:no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13299108"/>
              </p:ext>
            </p:extLst>
          </p:nvPr>
        </p:nvGraphicFramePr>
        <p:xfrm>
          <a:off x="696567" y="5639904"/>
          <a:ext cx="3067050" cy="461963"/>
        </p:xfrm>
        <a:graphic>
          <a:graphicData uri="http://schemas.openxmlformats.org/presentationml/2006/ole">
            <mc:AlternateContent xmlns:mc="http://schemas.openxmlformats.org/markup-compatibility/2006">
              <mc:Choice xmlns:v="urn:schemas-microsoft-com:vml" Requires="v">
                <p:oleObj spid="_x0000_s48427" name="Equation" r:id="rId5" imgW="1511280" imgH="228600" progId="Equation.3">
                  <p:embed/>
                </p:oleObj>
              </mc:Choice>
              <mc:Fallback>
                <p:oleObj name="Equation" r:id="rId5" imgW="1511280" imgH="228600" progId="Equation.3">
                  <p:embed/>
                  <p:pic>
                    <p:nvPicPr>
                      <p:cNvPr id="0" name=""/>
                      <p:cNvPicPr>
                        <a:picLocks noChangeAspect="1" noChangeArrowheads="1"/>
                      </p:cNvPicPr>
                      <p:nvPr/>
                    </p:nvPicPr>
                    <p:blipFill>
                      <a:blip r:embed="rId6"/>
                      <a:srcRect/>
                      <a:stretch>
                        <a:fillRect/>
                      </a:stretch>
                    </p:blipFill>
                    <p:spPr bwMode="auto">
                      <a:xfrm>
                        <a:off x="696567" y="5639904"/>
                        <a:ext cx="3067050" cy="461963"/>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20751569"/>
              </p:ext>
            </p:extLst>
          </p:nvPr>
        </p:nvGraphicFramePr>
        <p:xfrm>
          <a:off x="735495" y="5171360"/>
          <a:ext cx="1938131" cy="445228"/>
        </p:xfrm>
        <a:graphic>
          <a:graphicData uri="http://schemas.openxmlformats.org/presentationml/2006/ole">
            <mc:AlternateContent xmlns:mc="http://schemas.openxmlformats.org/markup-compatibility/2006">
              <mc:Choice xmlns:v="urn:schemas-microsoft-com:vml" Requires="v">
                <p:oleObj spid="_x0000_s48428" name="Equation" r:id="rId7" imgW="1104840" imgH="253800" progId="Equation.3">
                  <p:embed/>
                </p:oleObj>
              </mc:Choice>
              <mc:Fallback>
                <p:oleObj name="Equation" r:id="rId7" imgW="1104840" imgH="253800" progId="Equation.3">
                  <p:embed/>
                  <p:pic>
                    <p:nvPicPr>
                      <p:cNvPr id="0" name=""/>
                      <p:cNvPicPr>
                        <a:picLocks noChangeAspect="1" noChangeArrowheads="1"/>
                      </p:cNvPicPr>
                      <p:nvPr/>
                    </p:nvPicPr>
                    <p:blipFill>
                      <a:blip r:embed="rId8"/>
                      <a:srcRect/>
                      <a:stretch>
                        <a:fillRect/>
                      </a:stretch>
                    </p:blipFill>
                    <p:spPr bwMode="auto">
                      <a:xfrm>
                        <a:off x="735495" y="5171360"/>
                        <a:ext cx="1938131" cy="445228"/>
                      </a:xfrm>
                      <a:prstGeom prst="rect">
                        <a:avLst/>
                      </a:prstGeom>
                      <a:noFill/>
                      <a:ln>
                        <a:noFill/>
                      </a:ln>
                    </p:spPr>
                  </p:pic>
                </p:oleObj>
              </mc:Fallback>
            </mc:AlternateContent>
          </a:graphicData>
        </a:graphic>
      </p:graphicFrame>
      <p:sp>
        <p:nvSpPr>
          <p:cNvPr id="6" name="TextBox 5"/>
          <p:cNvSpPr txBox="1"/>
          <p:nvPr/>
        </p:nvSpPr>
        <p:spPr>
          <a:xfrm>
            <a:off x="318052" y="6239506"/>
            <a:ext cx="823953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Therefore all polynomial functions </a:t>
            </a:r>
            <a:r>
              <a:rPr lang="en-US" sz="2400" i="1" dirty="0">
                <a:latin typeface="Times New Roman" panose="02020603050405020304" pitchFamily="18" charset="0"/>
                <a:cs typeface="Times New Roman" panose="02020603050405020304" pitchFamily="18" charset="0"/>
              </a:rPr>
              <a:t>f(n)</a:t>
            </a:r>
            <a:r>
              <a:rPr lang="en-US" sz="2400" dirty="0">
                <a:latin typeface="Times New Roman" panose="02020603050405020304" pitchFamily="18" charset="0"/>
                <a:cs typeface="Times New Roman" panose="02020603050405020304" pitchFamily="18" charset="0"/>
              </a:rPr>
              <a:t> of degree k are O(</a:t>
            </a:r>
            <a:r>
              <a:rPr lang="en-US" altLang="en-US" sz="2400" i="1" dirty="0" err="1">
                <a:latin typeface="Times New Roman" panose="02020603050405020304" pitchFamily="18" charset="0"/>
                <a:cs typeface="Times New Roman" panose="02020603050405020304" pitchFamily="18" charset="0"/>
              </a:rPr>
              <a:t>n</a:t>
            </a:r>
            <a:r>
              <a:rPr lang="en-US" altLang="en-US" sz="2400" i="1"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1079327974"/>
              </p:ext>
            </p:extLst>
          </p:nvPr>
        </p:nvGraphicFramePr>
        <p:xfrm>
          <a:off x="666267" y="3578086"/>
          <a:ext cx="5149983" cy="864705"/>
        </p:xfrm>
        <a:graphic>
          <a:graphicData uri="http://schemas.openxmlformats.org/presentationml/2006/ole">
            <mc:AlternateContent xmlns:mc="http://schemas.openxmlformats.org/markup-compatibility/2006">
              <mc:Choice xmlns:v="urn:schemas-microsoft-com:vml" Requires="v">
                <p:oleObj spid="_x0000_s48429" name="Equation" r:id="rId9" imgW="2869920" imgH="482400" progId="Equation.3">
                  <p:embed/>
                </p:oleObj>
              </mc:Choice>
              <mc:Fallback>
                <p:oleObj name="Equation" r:id="rId9" imgW="2869920" imgH="482400" progId="Equation.3">
                  <p:embed/>
                  <p:pic>
                    <p:nvPicPr>
                      <p:cNvPr id="0" name=""/>
                      <p:cNvPicPr>
                        <a:picLocks noChangeAspect="1" noChangeArrowheads="1"/>
                      </p:cNvPicPr>
                      <p:nvPr/>
                    </p:nvPicPr>
                    <p:blipFill>
                      <a:blip r:embed="rId10"/>
                      <a:srcRect/>
                      <a:stretch>
                        <a:fillRect/>
                      </a:stretch>
                    </p:blipFill>
                    <p:spPr bwMode="auto">
                      <a:xfrm>
                        <a:off x="666267" y="3578086"/>
                        <a:ext cx="5149983" cy="86470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258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3427">
                                            <p:txEl>
                                              <p:pRg st="1" end="1"/>
                                            </p:txEl>
                                          </p:spTgt>
                                        </p:tgtEl>
                                        <p:attrNameLst>
                                          <p:attrName>style.visibility</p:attrName>
                                        </p:attrNameLst>
                                      </p:cBhvr>
                                      <p:to>
                                        <p:strVal val="visible"/>
                                      </p:to>
                                    </p:set>
                                    <p:anim calcmode="lin" valueType="num">
                                      <p:cBhvr additive="base">
                                        <p:cTn id="7" dur="500" fill="hold"/>
                                        <p:tgtEl>
                                          <p:spTgt spid="7434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342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3427">
                                            <p:txEl>
                                              <p:pRg st="2" end="2"/>
                                            </p:txEl>
                                          </p:spTgt>
                                        </p:tgtEl>
                                        <p:attrNameLst>
                                          <p:attrName>style.visibility</p:attrName>
                                        </p:attrNameLst>
                                      </p:cBhvr>
                                      <p:to>
                                        <p:strVal val="visible"/>
                                      </p:to>
                                    </p:set>
                                    <p:anim calcmode="lin" valueType="num">
                                      <p:cBhvr additive="base">
                                        <p:cTn id="11" dur="500" fill="hold"/>
                                        <p:tgtEl>
                                          <p:spTgt spid="74342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43427">
                                            <p:txEl>
                                              <p:pRg st="3" end="3"/>
                                            </p:txEl>
                                          </p:spTgt>
                                        </p:tgtEl>
                                        <p:attrNameLst>
                                          <p:attrName>style.visibility</p:attrName>
                                        </p:attrNameLst>
                                      </p:cBhvr>
                                      <p:to>
                                        <p:strVal val="visible"/>
                                      </p:to>
                                    </p:set>
                                    <p:anim calcmode="lin" valueType="num">
                                      <p:cBhvr additive="base">
                                        <p:cTn id="17" dur="500" fill="hold"/>
                                        <p:tgtEl>
                                          <p:spTgt spid="74342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4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43427">
                                            <p:txEl>
                                              <p:pRg st="4" end="4"/>
                                            </p:txEl>
                                          </p:spTgt>
                                        </p:tgtEl>
                                        <p:attrNameLst>
                                          <p:attrName>style.visibility</p:attrName>
                                        </p:attrNameLst>
                                      </p:cBhvr>
                                      <p:to>
                                        <p:strVal val="visible"/>
                                      </p:to>
                                    </p:set>
                                    <p:anim calcmode="lin" valueType="num">
                                      <p:cBhvr additive="base">
                                        <p:cTn id="23" dur="500" fill="hold"/>
                                        <p:tgtEl>
                                          <p:spTgt spid="74342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3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43428"/>
                                        </p:tgtEl>
                                        <p:attrNameLst>
                                          <p:attrName>style.visibility</p:attrName>
                                        </p:attrNameLst>
                                      </p:cBhvr>
                                      <p:to>
                                        <p:strVal val="visible"/>
                                      </p:to>
                                    </p:set>
                                    <p:anim calcmode="lin" valueType="num">
                                      <p:cBhvr additive="base">
                                        <p:cTn id="35" dur="500" fill="hold"/>
                                        <p:tgtEl>
                                          <p:spTgt spid="743428"/>
                                        </p:tgtEl>
                                        <p:attrNameLst>
                                          <p:attrName>ppt_x</p:attrName>
                                        </p:attrNameLst>
                                      </p:cBhvr>
                                      <p:tavLst>
                                        <p:tav tm="0">
                                          <p:val>
                                            <p:strVal val="#ppt_x"/>
                                          </p:val>
                                        </p:tav>
                                        <p:tav tm="100000">
                                          <p:val>
                                            <p:strVal val="#ppt_x"/>
                                          </p:val>
                                        </p:tav>
                                      </p:tavLst>
                                    </p:anim>
                                    <p:anim calcmode="lin" valueType="num">
                                      <p:cBhvr additive="base">
                                        <p:cTn id="36" dur="500" fill="hold"/>
                                        <p:tgtEl>
                                          <p:spTgt spid="7434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mean in practice?</a:t>
            </a:r>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24201" y="1134925"/>
            <a:ext cx="6486525"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93</a:t>
            </a:fld>
            <a:endParaRPr lang="en-US" altLang="en-US"/>
          </a:p>
        </p:txBody>
      </p:sp>
      <p:sp>
        <p:nvSpPr>
          <p:cNvPr id="5" name="TextBox 4"/>
          <p:cNvSpPr txBox="1"/>
          <p:nvPr/>
        </p:nvSpPr>
        <p:spPr>
          <a:xfrm>
            <a:off x="944217" y="4490254"/>
            <a:ext cx="5441490"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rPr>
              <a:t>Total = O(</a:t>
            </a:r>
            <a:r>
              <a:rPr lang="en-US" sz="2400" b="1" i="1" dirty="0">
                <a:solidFill>
                  <a:srgbClr val="0000FF"/>
                </a:solidFill>
                <a:latin typeface="Times New Roman" panose="02020603050405020304" pitchFamily="18" charset="0"/>
                <a:cs typeface="Times New Roman" panose="02020603050405020304" pitchFamily="18" charset="0"/>
              </a:rPr>
              <a:t>n</a:t>
            </a:r>
            <a:r>
              <a:rPr lang="en-US" sz="2400" b="1" dirty="0">
                <a:solidFill>
                  <a:srgbClr val="0000FF"/>
                </a:solidFill>
                <a:latin typeface="Times New Roman" panose="02020603050405020304" pitchFamily="18" charset="0"/>
                <a:cs typeface="Times New Roman" panose="02020603050405020304" pitchFamily="18" charset="0"/>
              </a:rPr>
              <a:t>) + O(</a:t>
            </a:r>
            <a:r>
              <a:rPr lang="en-US" sz="2400" b="1" i="1" dirty="0">
                <a:solidFill>
                  <a:srgbClr val="0000FF"/>
                </a:solidFill>
                <a:latin typeface="Times New Roman" panose="02020603050405020304" pitchFamily="18" charset="0"/>
                <a:cs typeface="Times New Roman" panose="02020603050405020304" pitchFamily="18" charset="0"/>
              </a:rPr>
              <a:t>n</a:t>
            </a:r>
            <a:r>
              <a:rPr lang="en-US" sz="2400" b="1" baseline="30000" dirty="0">
                <a:solidFill>
                  <a:srgbClr val="0000FF"/>
                </a:solidFill>
                <a:latin typeface="Times New Roman" panose="02020603050405020304" pitchFamily="18" charset="0"/>
                <a:cs typeface="Times New Roman" panose="02020603050405020304" pitchFamily="18" charset="0"/>
              </a:rPr>
              <a:t>2</a:t>
            </a:r>
            <a:r>
              <a:rPr lang="en-US" sz="2400" b="1" dirty="0">
                <a:solidFill>
                  <a:srgbClr val="0000FF"/>
                </a:solidFill>
                <a:latin typeface="Times New Roman" panose="02020603050405020304" pitchFamily="18" charset="0"/>
                <a:cs typeface="Times New Roman" panose="02020603050405020304" pitchFamily="18" charset="0"/>
              </a:rPr>
              <a:t>) = O(</a:t>
            </a:r>
            <a:r>
              <a:rPr lang="en-US" sz="2400" b="1" i="1" dirty="0">
                <a:solidFill>
                  <a:srgbClr val="0000FF"/>
                </a:solidFill>
                <a:latin typeface="Times New Roman" panose="02020603050405020304" pitchFamily="18" charset="0"/>
                <a:cs typeface="Times New Roman" panose="02020603050405020304" pitchFamily="18" charset="0"/>
              </a:rPr>
              <a:t>n</a:t>
            </a:r>
            <a:r>
              <a:rPr lang="en-US" sz="2400" b="1" dirty="0">
                <a:solidFill>
                  <a:srgbClr val="0000FF"/>
                </a:solidFill>
                <a:latin typeface="Times New Roman" panose="02020603050405020304" pitchFamily="18" charset="0"/>
                <a:cs typeface="Times New Roman" panose="02020603050405020304" pitchFamily="18" charset="0"/>
              </a:rPr>
              <a:t> + </a:t>
            </a:r>
            <a:r>
              <a:rPr lang="en-US" sz="2400" b="1" i="1" dirty="0">
                <a:solidFill>
                  <a:srgbClr val="0000FF"/>
                </a:solidFill>
                <a:latin typeface="Times New Roman" panose="02020603050405020304" pitchFamily="18" charset="0"/>
                <a:cs typeface="Times New Roman" panose="02020603050405020304" pitchFamily="18" charset="0"/>
              </a:rPr>
              <a:t>n</a:t>
            </a:r>
            <a:r>
              <a:rPr lang="en-US" sz="2400" b="1" baseline="30000" dirty="0">
                <a:solidFill>
                  <a:srgbClr val="0000FF"/>
                </a:solidFill>
                <a:latin typeface="Times New Roman" panose="02020603050405020304" pitchFamily="18" charset="0"/>
                <a:cs typeface="Times New Roman" panose="02020603050405020304" pitchFamily="18" charset="0"/>
              </a:rPr>
              <a:t>2</a:t>
            </a:r>
            <a:r>
              <a:rPr lang="en-US" sz="2400" b="1" dirty="0">
                <a:solidFill>
                  <a:srgbClr val="0000FF"/>
                </a:solidFill>
                <a:latin typeface="Times New Roman" panose="02020603050405020304" pitchFamily="18" charset="0"/>
                <a:cs typeface="Times New Roman" panose="02020603050405020304" pitchFamily="18" charset="0"/>
              </a:rPr>
              <a:t>) = O(</a:t>
            </a:r>
            <a:r>
              <a:rPr lang="en-US" sz="2400" b="1" i="1" dirty="0">
                <a:solidFill>
                  <a:srgbClr val="0000FF"/>
                </a:solidFill>
                <a:latin typeface="Times New Roman" panose="02020603050405020304" pitchFamily="18" charset="0"/>
                <a:cs typeface="Times New Roman" panose="02020603050405020304" pitchFamily="18" charset="0"/>
              </a:rPr>
              <a:t>n</a:t>
            </a:r>
            <a:r>
              <a:rPr lang="en-US" sz="2400" b="1" baseline="30000" dirty="0">
                <a:solidFill>
                  <a:srgbClr val="0000FF"/>
                </a:solidFill>
                <a:latin typeface="Times New Roman" panose="02020603050405020304" pitchFamily="18" charset="0"/>
                <a:cs typeface="Times New Roman" panose="02020603050405020304" pitchFamily="18" charset="0"/>
              </a:rPr>
              <a:t>2</a:t>
            </a:r>
            <a:r>
              <a:rPr lang="en-US" sz="2400" b="1" dirty="0">
                <a:solidFill>
                  <a:srgbClr val="0000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30839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Example</a:t>
            </a:r>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94</a:t>
            </a:fld>
            <a:endParaRPr lang="en-US" altLang="en-US"/>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186" y="1326392"/>
            <a:ext cx="4292315" cy="3267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68991" y="4983790"/>
            <a:ext cx="628890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What is the “Big-Oh” running time in terms of n?</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441" y="5746384"/>
            <a:ext cx="1419722" cy="680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61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1000" fill="hold"/>
                                        <p:tgtEl>
                                          <p:spTgt spid="25603"/>
                                        </p:tgtEl>
                                        <p:attrNameLst>
                                          <p:attrName>ppt_w</p:attrName>
                                        </p:attrNameLst>
                                      </p:cBhvr>
                                      <p:tavLst>
                                        <p:tav tm="0">
                                          <p:val>
                                            <p:fltVal val="0"/>
                                          </p:val>
                                        </p:tav>
                                        <p:tav tm="100000">
                                          <p:val>
                                            <p:strVal val="#ppt_w"/>
                                          </p:val>
                                        </p:tav>
                                      </p:tavLst>
                                    </p:anim>
                                    <p:anim calcmode="lin" valueType="num">
                                      <p:cBhvr>
                                        <p:cTn id="8" dur="1000" fill="hold"/>
                                        <p:tgtEl>
                                          <p:spTgt spid="25603"/>
                                        </p:tgtEl>
                                        <p:attrNameLst>
                                          <p:attrName>ppt_h</p:attrName>
                                        </p:attrNameLst>
                                      </p:cBhvr>
                                      <p:tavLst>
                                        <p:tav tm="0">
                                          <p:val>
                                            <p:fltVal val="0"/>
                                          </p:val>
                                        </p:tav>
                                        <p:tav tm="100000">
                                          <p:val>
                                            <p:strVal val="#ppt_h"/>
                                          </p:val>
                                        </p:tav>
                                      </p:tavLst>
                                    </p:anim>
                                    <p:anim calcmode="lin" valueType="num">
                                      <p:cBhvr>
                                        <p:cTn id="9" dur="1000" fill="hold"/>
                                        <p:tgtEl>
                                          <p:spTgt spid="25603"/>
                                        </p:tgtEl>
                                        <p:attrNameLst>
                                          <p:attrName>style.rotation</p:attrName>
                                        </p:attrNameLst>
                                      </p:cBhvr>
                                      <p:tavLst>
                                        <p:tav tm="0">
                                          <p:val>
                                            <p:fltVal val="90"/>
                                          </p:val>
                                        </p:tav>
                                        <p:tav tm="100000">
                                          <p:val>
                                            <p:fltVal val="0"/>
                                          </p:val>
                                        </p:tav>
                                      </p:tavLst>
                                    </p:anim>
                                    <p:animEffect transition="in" filter="fade">
                                      <p:cBhvr>
                                        <p:cTn id="10" dur="10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 with Big-Oh</a:t>
            </a:r>
          </a:p>
        </p:txBody>
      </p:sp>
      <p:sp>
        <p:nvSpPr>
          <p:cNvPr id="3" name="Content Placeholder 2"/>
          <p:cNvSpPr>
            <a:spLocks noGrp="1"/>
          </p:cNvSpPr>
          <p:nvPr>
            <p:ph idx="1"/>
          </p:nvPr>
        </p:nvSpPr>
        <p:spPr/>
        <p:txBody>
          <a:bodyPr/>
          <a:lstStyle/>
          <a:p>
            <a:pPr marL="0" indent="0">
              <a:buNone/>
            </a:pPr>
            <a:r>
              <a:rPr lang="en-US" dirty="0"/>
              <a:t>Just an upper bound. Factually true but practically meaningless.</a:t>
            </a:r>
          </a:p>
          <a:p>
            <a:r>
              <a:rPr lang="en-US" dirty="0"/>
              <a:t>3n is O(n</a:t>
            </a:r>
            <a:r>
              <a:rPr lang="en-US" baseline="30000" dirty="0"/>
              <a:t>2</a:t>
            </a:r>
            <a:r>
              <a:rPr lang="en-US" dirty="0"/>
              <a:t>)</a:t>
            </a:r>
            <a:endParaRPr lang="en-US" baseline="30000" dirty="0"/>
          </a:p>
          <a:p>
            <a:r>
              <a:rPr lang="en-US" dirty="0"/>
              <a:t>3n is O(n</a:t>
            </a:r>
            <a:r>
              <a:rPr lang="en-US" baseline="30000" dirty="0"/>
              <a:t>4</a:t>
            </a:r>
            <a:r>
              <a:rPr lang="en-US" dirty="0"/>
              <a:t>)</a:t>
            </a:r>
          </a:p>
          <a:p>
            <a:r>
              <a:rPr lang="en-US" dirty="0"/>
              <a:t>3n is O(n)</a:t>
            </a:r>
          </a:p>
          <a:p>
            <a:endParaRPr lang="en-US" dirty="0"/>
          </a:p>
          <a:p>
            <a:pPr marL="0" indent="0">
              <a:buNone/>
            </a:pPr>
            <a:r>
              <a:rPr lang="en-US" dirty="0"/>
              <a:t>Many times only Big-Oh is reported but it is assumed a “tight” </a:t>
            </a:r>
            <a:r>
              <a:rPr lang="en-US"/>
              <a:t>upper bound</a:t>
            </a:r>
            <a:r>
              <a:rPr lang="en-US" dirty="0"/>
              <a:t>.</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95</a:t>
            </a:fld>
            <a:endParaRPr lang="en-US" altLang="en-US"/>
          </a:p>
        </p:txBody>
      </p:sp>
    </p:spTree>
    <p:extLst>
      <p:ext uri="{BB962C8B-B14F-4D97-AF65-F5344CB8AC3E}">
        <p14:creationId xmlns:p14="http://schemas.microsoft.com/office/powerpoint/2010/main" val="291260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9D19561-435C-4152-98D1-82F22C64DD41}" type="slidenum">
              <a:rPr lang="en-US" altLang="en-US"/>
              <a:pPr eaLnBrk="1" hangingPunct="1"/>
              <a:t>96</a:t>
            </a:fld>
            <a:endParaRPr lang="en-US" altLang="en-US"/>
          </a:p>
        </p:txBody>
      </p:sp>
      <p:sp>
        <p:nvSpPr>
          <p:cNvPr id="25603" name="Rectangle 2"/>
          <p:cNvSpPr>
            <a:spLocks noGrp="1" noChangeArrowheads="1"/>
          </p:cNvSpPr>
          <p:nvPr>
            <p:ph type="title"/>
          </p:nvPr>
        </p:nvSpPr>
        <p:spPr/>
        <p:txBody>
          <a:bodyPr/>
          <a:lstStyle/>
          <a:p>
            <a:pPr eaLnBrk="1" hangingPunct="1"/>
            <a:r>
              <a:rPr lang="en-US" altLang="en-US" dirty="0">
                <a:sym typeface="Symbol" pitchFamily="18" charset="2"/>
              </a:rPr>
              <a:t>Omega  -notation</a:t>
            </a:r>
            <a:endParaRPr lang="en-US" altLang="en-US" dirty="0"/>
          </a:p>
        </p:txBody>
      </p:sp>
      <p:graphicFrame>
        <p:nvGraphicFramePr>
          <p:cNvPr id="25605" name="Object 4"/>
          <p:cNvGraphicFramePr>
            <a:graphicFrameLocks noGrp="1" noChangeAspect="1"/>
          </p:cNvGraphicFramePr>
          <p:nvPr>
            <p:ph sz="half" idx="2"/>
            <p:extLst>
              <p:ext uri="{D42A27DB-BD31-4B8C-83A1-F6EECF244321}">
                <p14:modId xmlns:p14="http://schemas.microsoft.com/office/powerpoint/2010/main" val="1278520502"/>
              </p:ext>
            </p:extLst>
          </p:nvPr>
        </p:nvGraphicFramePr>
        <p:xfrm>
          <a:off x="306388" y="1264328"/>
          <a:ext cx="8210291" cy="4918986"/>
        </p:xfrm>
        <a:graphic>
          <a:graphicData uri="http://schemas.openxmlformats.org/presentationml/2006/ole">
            <mc:AlternateContent xmlns:mc="http://schemas.openxmlformats.org/markup-compatibility/2006">
              <mc:Choice xmlns:v="urn:schemas-microsoft-com:vml" Requires="v">
                <p:oleObj spid="_x0000_s49228" name="Paint Shop Pro Image" r:id="rId3" imgW="7619512" imgH="4565854" progId="PaintShopPro">
                  <p:embed/>
                </p:oleObj>
              </mc:Choice>
              <mc:Fallback>
                <p:oleObj name="Paint Shop Pro Image" r:id="rId3" imgW="7619512" imgH="4565854" progId="PaintShopPro">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1264328"/>
                        <a:ext cx="8210291" cy="4918986"/>
                      </a:xfrm>
                      <a:prstGeom prst="rect">
                        <a:avLst/>
                      </a:prstGeom>
                      <a:noFill/>
                      <a:ln>
                        <a:noFill/>
                      </a:ln>
                      <a:effectLst/>
                    </p:spPr>
                  </p:pic>
                </p:oleObj>
              </mc:Fallback>
            </mc:AlternateContent>
          </a:graphicData>
        </a:graphic>
      </p:graphicFrame>
      <p:sp>
        <p:nvSpPr>
          <p:cNvPr id="25606" name="Rectangle 5"/>
          <p:cNvSpPr>
            <a:spLocks noChangeArrowheads="1"/>
          </p:cNvSpPr>
          <p:nvPr/>
        </p:nvSpPr>
        <p:spPr bwMode="auto">
          <a:xfrm>
            <a:off x="4506913" y="2986088"/>
            <a:ext cx="3900487"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accent2"/>
                </a:solidFill>
                <a:latin typeface="Arial" pitchFamily="34" charset="0"/>
              </a:defRPr>
            </a:lvl1pPr>
            <a:lvl2pPr marL="742950" indent="-285750" eaLnBrk="0" hangingPunct="0">
              <a:spcBef>
                <a:spcPct val="20000"/>
              </a:spcBef>
              <a:buChar char="–"/>
              <a:defRPr sz="2400">
                <a:solidFill>
                  <a:schemeClr val="tx1"/>
                </a:solidFill>
                <a:latin typeface="Arial" pitchFamily="34" charset="0"/>
              </a:defRPr>
            </a:lvl2pPr>
            <a:lvl3pPr marL="1143000" indent="-228600" eaLnBrk="0" hangingPunct="0">
              <a:spcBef>
                <a:spcPct val="20000"/>
              </a:spcBef>
              <a:buChar char="•"/>
              <a:defRPr sz="2000">
                <a:solidFill>
                  <a:schemeClr val="accent2"/>
                </a:solidFill>
                <a:latin typeface="Arial" pitchFamily="34" charset="0"/>
              </a:defRPr>
            </a:lvl3pPr>
            <a:lvl4pPr marL="1600200" indent="-228600" eaLnBrk="0" hangingPunct="0">
              <a:spcBef>
                <a:spcPct val="20000"/>
              </a:spcBef>
              <a:buChar char="–"/>
              <a:defRPr>
                <a:solidFill>
                  <a:schemeClr val="tx1"/>
                </a:solidFill>
                <a:latin typeface="Arial" pitchFamily="34" charset="0"/>
              </a:defRPr>
            </a:lvl4pPr>
            <a:lvl5pPr marL="2057400" indent="-228600" eaLnBrk="0" hangingPunct="0">
              <a:spcBef>
                <a:spcPct val="20000"/>
              </a:spcBef>
              <a:buChar char="»"/>
              <a:defRPr sz="1600">
                <a:solidFill>
                  <a:schemeClr val="tx1"/>
                </a:solidFill>
                <a:latin typeface="Arial" pitchFamily="34" charset="0"/>
              </a:defRPr>
            </a:lvl5pPr>
            <a:lvl6pPr marL="2514600" indent="-228600" eaLnBrk="0" fontAlgn="base" hangingPunct="0">
              <a:spcBef>
                <a:spcPct val="20000"/>
              </a:spcBef>
              <a:spcAft>
                <a:spcPct val="0"/>
              </a:spcAft>
              <a:buChar char="»"/>
              <a:defRPr sz="1600">
                <a:solidFill>
                  <a:schemeClr val="tx1"/>
                </a:solidFill>
                <a:latin typeface="Arial" pitchFamily="34" charset="0"/>
              </a:defRPr>
            </a:lvl6pPr>
            <a:lvl7pPr marL="2971800" indent="-228600" eaLnBrk="0" fontAlgn="base" hangingPunct="0">
              <a:spcBef>
                <a:spcPct val="20000"/>
              </a:spcBef>
              <a:spcAft>
                <a:spcPct val="0"/>
              </a:spcAft>
              <a:buChar char="»"/>
              <a:defRPr sz="1600">
                <a:solidFill>
                  <a:schemeClr val="tx1"/>
                </a:solidFill>
                <a:latin typeface="Arial" pitchFamily="34" charset="0"/>
              </a:defRPr>
            </a:lvl7pPr>
            <a:lvl8pPr marL="3429000" indent="-228600" eaLnBrk="0" fontAlgn="base" hangingPunct="0">
              <a:spcBef>
                <a:spcPct val="20000"/>
              </a:spcBef>
              <a:spcAft>
                <a:spcPct val="0"/>
              </a:spcAft>
              <a:buChar char="»"/>
              <a:defRPr sz="1600">
                <a:solidFill>
                  <a:schemeClr val="tx1"/>
                </a:solidFill>
                <a:latin typeface="Arial" pitchFamily="34" charset="0"/>
              </a:defRPr>
            </a:lvl8pPr>
            <a:lvl9pPr marL="3886200" indent="-228600" eaLnBrk="0" fontAlgn="base" hangingPunct="0">
              <a:spcBef>
                <a:spcPct val="20000"/>
              </a:spcBef>
              <a:spcAft>
                <a:spcPct val="0"/>
              </a:spcAft>
              <a:buChar char="»"/>
              <a:defRPr sz="1600">
                <a:solidFill>
                  <a:schemeClr val="tx1"/>
                </a:solidFill>
                <a:latin typeface="Arial" pitchFamily="34" charset="0"/>
              </a:defRPr>
            </a:lvl9pPr>
          </a:lstStyle>
          <a:p>
            <a:pPr eaLnBrk="1" hangingPunct="1">
              <a:lnSpc>
                <a:spcPct val="150000"/>
              </a:lnSpc>
              <a:buFontTx/>
              <a:buNone/>
            </a:pPr>
            <a:r>
              <a:rPr lang="en-US" altLang="en-US" sz="2000" dirty="0">
                <a:latin typeface="Comic Sans MS" pitchFamily="66" charset="0"/>
                <a:sym typeface="Symbol" pitchFamily="18" charset="2"/>
              </a:rPr>
              <a:t>    </a:t>
            </a:r>
            <a:r>
              <a:rPr lang="en-US" altLang="en-US" sz="2000" dirty="0">
                <a:solidFill>
                  <a:srgbClr val="0000FF"/>
                </a:solidFill>
                <a:latin typeface="Comic Sans MS" pitchFamily="66" charset="0"/>
                <a:sym typeface="Symbol" pitchFamily="18" charset="2"/>
              </a:rPr>
              <a:t></a:t>
            </a:r>
            <a:r>
              <a:rPr lang="en-US" altLang="en-US" sz="2000" dirty="0">
                <a:solidFill>
                  <a:srgbClr val="0000FF"/>
                </a:solidFill>
                <a:latin typeface="Comic Sans MS" pitchFamily="66" charset="0"/>
              </a:rPr>
              <a:t>(g(n))</a:t>
            </a:r>
            <a:r>
              <a:rPr lang="en-US" altLang="en-US" sz="2000" dirty="0">
                <a:solidFill>
                  <a:srgbClr val="0000FF"/>
                </a:solidFill>
              </a:rPr>
              <a:t> is the set of functions with larger or same order of growth as </a:t>
            </a:r>
            <a:r>
              <a:rPr lang="en-US" altLang="en-US" sz="2000" dirty="0">
                <a:solidFill>
                  <a:srgbClr val="0000FF"/>
                </a:solidFill>
                <a:latin typeface="Comic Sans MS" pitchFamily="66" charset="0"/>
              </a:rPr>
              <a:t>g(n)</a:t>
            </a:r>
          </a:p>
        </p:txBody>
      </p:sp>
      <p:pic>
        <p:nvPicPr>
          <p:cNvPr id="8" name="Picture 10" descr="graph_Omeg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70" y="2075253"/>
            <a:ext cx="3353816" cy="353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552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xfrm>
            <a:off x="6553200" y="6424129"/>
            <a:ext cx="2133600" cy="323850"/>
          </a:xfrm>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83A6B08-9DD7-4F34-811E-CB1193CA85FE}" type="slidenum">
              <a:rPr lang="en-US" altLang="en-US"/>
              <a:pPr eaLnBrk="1" hangingPunct="1"/>
              <a:t>97</a:t>
            </a:fld>
            <a:endParaRPr lang="en-US" altLang="en-US"/>
          </a:p>
        </p:txBody>
      </p:sp>
      <p:sp>
        <p:nvSpPr>
          <p:cNvPr id="23555" name="Rectangle 2"/>
          <p:cNvSpPr>
            <a:spLocks noGrp="1" noChangeArrowheads="1"/>
          </p:cNvSpPr>
          <p:nvPr>
            <p:ph type="body" idx="1"/>
          </p:nvPr>
        </p:nvSpPr>
        <p:spPr/>
        <p:txBody>
          <a:bodyPr/>
          <a:lstStyle/>
          <a:p>
            <a:pPr eaLnBrk="1" hangingPunct="1"/>
            <a:r>
              <a:rPr lang="en-US" altLang="ko-KR" sz="2400" dirty="0">
                <a:ea typeface="Gulim" pitchFamily="34" charset="-127"/>
              </a:rPr>
              <a:t>Note 30</a:t>
            </a:r>
            <a:r>
              <a:rPr lang="en-US" altLang="ko-KR" sz="2400" i="1" dirty="0">
                <a:ea typeface="Gulim" pitchFamily="34" charset="-127"/>
              </a:rPr>
              <a:t>n</a:t>
            </a:r>
            <a:r>
              <a:rPr lang="en-US" altLang="ko-KR" sz="2400" dirty="0">
                <a:ea typeface="Gulim" pitchFamily="34" charset="-127"/>
              </a:rPr>
              <a:t>+8 isn</a:t>
            </a:r>
            <a:r>
              <a:rPr lang="en-US" altLang="ko-KR" sz="2400" dirty="0">
                <a:latin typeface="Times New Roman" pitchFamily="18" charset="0"/>
                <a:ea typeface="Gulim" pitchFamily="34" charset="-127"/>
              </a:rPr>
              <a:t>’</a:t>
            </a:r>
            <a:r>
              <a:rPr lang="en-US" altLang="ko-KR" sz="2400" dirty="0">
                <a:ea typeface="Gulim" pitchFamily="34" charset="-127"/>
              </a:rPr>
              <a:t>t</a:t>
            </a:r>
            <a:br>
              <a:rPr lang="en-US" altLang="ko-KR" sz="2400" dirty="0">
                <a:ea typeface="Gulim" pitchFamily="34" charset="-127"/>
              </a:rPr>
            </a:br>
            <a:r>
              <a:rPr lang="en-US" altLang="ko-KR" sz="2400" dirty="0">
                <a:ea typeface="Gulim" pitchFamily="34" charset="-127"/>
              </a:rPr>
              <a:t>less than </a:t>
            </a:r>
            <a:r>
              <a:rPr lang="en-US" altLang="ko-KR" sz="2400" i="1" dirty="0">
                <a:ea typeface="Gulim" pitchFamily="34" charset="-127"/>
              </a:rPr>
              <a:t>n</a:t>
            </a:r>
            <a:br>
              <a:rPr lang="en-US" altLang="ko-KR" sz="2400" dirty="0">
                <a:ea typeface="Gulim" pitchFamily="34" charset="-127"/>
              </a:rPr>
            </a:br>
            <a:r>
              <a:rPr lang="en-US" altLang="ko-KR" sz="2400" i="1" dirty="0">
                <a:ea typeface="Gulim" pitchFamily="34" charset="-127"/>
              </a:rPr>
              <a:t>anywhere </a:t>
            </a:r>
            <a:r>
              <a:rPr lang="en-US" altLang="ko-KR" sz="2400" dirty="0">
                <a:ea typeface="Gulim" pitchFamily="34" charset="-127"/>
              </a:rPr>
              <a:t>(</a:t>
            </a:r>
            <a:r>
              <a:rPr lang="en-US" altLang="ko-KR" sz="2400" i="1" dirty="0">
                <a:ea typeface="Gulim" pitchFamily="34" charset="-127"/>
              </a:rPr>
              <a:t>n</a:t>
            </a:r>
            <a:r>
              <a:rPr lang="en-US" altLang="ko-KR" sz="2400" dirty="0">
                <a:ea typeface="Gulim" pitchFamily="34" charset="-127"/>
              </a:rPr>
              <a:t>&gt;0).</a:t>
            </a:r>
          </a:p>
        </p:txBody>
      </p:sp>
      <p:sp>
        <p:nvSpPr>
          <p:cNvPr id="23572" name="Text Box 6"/>
          <p:cNvSpPr txBox="1">
            <a:spLocks noChangeArrowheads="1"/>
          </p:cNvSpPr>
          <p:nvPr/>
        </p:nvSpPr>
        <p:spPr bwMode="auto">
          <a:xfrm>
            <a:off x="5443167" y="4950768"/>
            <a:ext cx="70083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ko-KR" sz="2400" i="1" dirty="0">
                <a:solidFill>
                  <a:srgbClr val="FF0000"/>
                </a:solidFill>
                <a:latin typeface="Times New Roman" pitchFamily="18" charset="0"/>
                <a:ea typeface="Gulim" pitchFamily="34" charset="-127"/>
              </a:rPr>
              <a:t>n&gt;0</a:t>
            </a:r>
            <a:endParaRPr lang="en-US" altLang="ko-KR" sz="2400" dirty="0">
              <a:latin typeface="Times New Roman" pitchFamily="18" charset="0"/>
              <a:ea typeface="Gulim" pitchFamily="34" charset="-127"/>
            </a:endParaRPr>
          </a:p>
        </p:txBody>
      </p:sp>
      <p:sp>
        <p:nvSpPr>
          <p:cNvPr id="23557" name="Rectangle 7"/>
          <p:cNvSpPr>
            <a:spLocks noGrp="1" noChangeArrowheads="1"/>
          </p:cNvSpPr>
          <p:nvPr>
            <p:ph type="title"/>
          </p:nvPr>
        </p:nvSpPr>
        <p:spPr/>
        <p:txBody>
          <a:bodyPr/>
          <a:lstStyle/>
          <a:p>
            <a:pPr eaLnBrk="1" hangingPunct="1"/>
            <a:r>
              <a:rPr lang="en-US" altLang="ko-KR" dirty="0">
                <a:ea typeface="Gulim" pitchFamily="34" charset="-127"/>
              </a:rPr>
              <a:t>Omega Graphically</a:t>
            </a:r>
          </a:p>
        </p:txBody>
      </p:sp>
      <p:sp>
        <p:nvSpPr>
          <p:cNvPr id="23558" name="Line 8"/>
          <p:cNvSpPr>
            <a:spLocks noChangeShapeType="1"/>
          </p:cNvSpPr>
          <p:nvPr/>
        </p:nvSpPr>
        <p:spPr bwMode="auto">
          <a:xfrm flipV="1">
            <a:off x="4267200" y="2286000"/>
            <a:ext cx="0" cy="3200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9"/>
          <p:cNvSpPr>
            <a:spLocks noChangeShapeType="1"/>
          </p:cNvSpPr>
          <p:nvPr/>
        </p:nvSpPr>
        <p:spPr bwMode="auto">
          <a:xfrm>
            <a:off x="4267200" y="5486400"/>
            <a:ext cx="2971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Line 10"/>
          <p:cNvSpPr>
            <a:spLocks noChangeShapeType="1"/>
          </p:cNvSpPr>
          <p:nvPr/>
        </p:nvSpPr>
        <p:spPr bwMode="auto">
          <a:xfrm flipV="1">
            <a:off x="4267200" y="2286000"/>
            <a:ext cx="2209800" cy="2895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Text Box 11"/>
          <p:cNvSpPr txBox="1">
            <a:spLocks noChangeArrowheads="1"/>
          </p:cNvSpPr>
          <p:nvPr/>
        </p:nvSpPr>
        <p:spPr bwMode="auto">
          <a:xfrm>
            <a:off x="4876800" y="5486400"/>
            <a:ext cx="205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Increasing </a:t>
            </a:r>
            <a:r>
              <a:rPr lang="en-US" altLang="ko-KR" sz="2400" i="1">
                <a:latin typeface="Times New Roman" pitchFamily="18" charset="0"/>
                <a:ea typeface="Gulim" pitchFamily="34" charset="-127"/>
              </a:rPr>
              <a:t>n </a:t>
            </a:r>
            <a:r>
              <a:rPr lang="en-US" altLang="ko-KR" sz="2400">
                <a:latin typeface="Times New Roman" pitchFamily="18" charset="0"/>
                <a:ea typeface="Gulim" pitchFamily="34" charset="-127"/>
                <a:sym typeface="Symbol" pitchFamily="18" charset="2"/>
              </a:rPr>
              <a:t></a:t>
            </a:r>
            <a:endParaRPr lang="en-US" altLang="ko-KR" sz="2400">
              <a:latin typeface="Times New Roman" pitchFamily="18" charset="0"/>
              <a:ea typeface="Gulim" pitchFamily="34" charset="-127"/>
            </a:endParaRPr>
          </a:p>
        </p:txBody>
      </p:sp>
      <p:sp>
        <p:nvSpPr>
          <p:cNvPr id="23562" name="Text Box 12"/>
          <p:cNvSpPr txBox="1">
            <a:spLocks noChangeArrowheads="1"/>
          </p:cNvSpPr>
          <p:nvPr/>
        </p:nvSpPr>
        <p:spPr bwMode="auto">
          <a:xfrm rot="-5400000">
            <a:off x="2684462" y="3792538"/>
            <a:ext cx="2708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Value of function </a:t>
            </a:r>
            <a:r>
              <a:rPr lang="en-US" altLang="ko-KR" sz="2400">
                <a:latin typeface="Times New Roman" pitchFamily="18" charset="0"/>
                <a:ea typeface="Gulim" pitchFamily="34" charset="-127"/>
                <a:sym typeface="Symbol" pitchFamily="18" charset="2"/>
              </a:rPr>
              <a:t></a:t>
            </a:r>
            <a:endParaRPr lang="en-US" altLang="ko-KR" sz="2400">
              <a:latin typeface="Times New Roman" pitchFamily="18" charset="0"/>
              <a:ea typeface="Gulim" pitchFamily="34" charset="-127"/>
            </a:endParaRPr>
          </a:p>
        </p:txBody>
      </p:sp>
      <p:sp>
        <p:nvSpPr>
          <p:cNvPr id="23563" name="Line 13"/>
          <p:cNvSpPr>
            <a:spLocks noChangeShapeType="1"/>
          </p:cNvSpPr>
          <p:nvPr/>
        </p:nvSpPr>
        <p:spPr bwMode="auto">
          <a:xfrm flipV="1">
            <a:off x="4267200" y="3962400"/>
            <a:ext cx="2819400" cy="15240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Text Box 14"/>
          <p:cNvSpPr txBox="1">
            <a:spLocks noChangeArrowheads="1"/>
          </p:cNvSpPr>
          <p:nvPr/>
        </p:nvSpPr>
        <p:spPr bwMode="auto">
          <a:xfrm>
            <a:off x="6629400" y="40386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i="1">
                <a:solidFill>
                  <a:srgbClr val="006600"/>
                </a:solidFill>
                <a:latin typeface="Times New Roman" pitchFamily="18" charset="0"/>
                <a:ea typeface="Gulim" pitchFamily="34" charset="-127"/>
              </a:rPr>
              <a:t>n</a:t>
            </a:r>
            <a:endParaRPr lang="en-US" altLang="ko-KR" sz="2400">
              <a:latin typeface="Times New Roman" pitchFamily="18" charset="0"/>
              <a:ea typeface="Gulim" pitchFamily="34" charset="-127"/>
            </a:endParaRPr>
          </a:p>
        </p:txBody>
      </p:sp>
      <p:sp>
        <p:nvSpPr>
          <p:cNvPr id="23565" name="Text Box 15"/>
          <p:cNvSpPr txBox="1">
            <a:spLocks noChangeArrowheads="1"/>
          </p:cNvSpPr>
          <p:nvPr/>
        </p:nvSpPr>
        <p:spPr bwMode="auto">
          <a:xfrm>
            <a:off x="6019800" y="2590800"/>
            <a:ext cx="121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2400">
                <a:latin typeface="Times New Roman" pitchFamily="18" charset="0"/>
                <a:ea typeface="Gulim" pitchFamily="34" charset="-127"/>
              </a:rPr>
              <a:t>30</a:t>
            </a:r>
            <a:r>
              <a:rPr lang="en-US" altLang="ko-KR" sz="2400" i="1">
                <a:latin typeface="Times New Roman" pitchFamily="18" charset="0"/>
                <a:ea typeface="Gulim" pitchFamily="34" charset="-127"/>
              </a:rPr>
              <a:t>n</a:t>
            </a:r>
            <a:r>
              <a:rPr lang="en-US" altLang="ko-KR" sz="2400">
                <a:latin typeface="Times New Roman" pitchFamily="18" charset="0"/>
                <a:ea typeface="Gulim" pitchFamily="34" charset="-127"/>
              </a:rPr>
              <a:t>+8</a:t>
            </a:r>
          </a:p>
        </p:txBody>
      </p:sp>
      <p:sp>
        <p:nvSpPr>
          <p:cNvPr id="247827" name="Text Box 19"/>
          <p:cNvSpPr txBox="1">
            <a:spLocks noChangeArrowheads="1"/>
          </p:cNvSpPr>
          <p:nvPr/>
        </p:nvSpPr>
        <p:spPr bwMode="auto">
          <a:xfrm>
            <a:off x="5524500" y="1410709"/>
            <a:ext cx="2933700" cy="46166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ko-KR" sz="2400" dirty="0">
                <a:latin typeface="Times New Roman" pitchFamily="18" charset="0"/>
                <a:ea typeface="Gulim" pitchFamily="34" charset="-127"/>
              </a:rPr>
              <a:t>30</a:t>
            </a:r>
            <a:r>
              <a:rPr lang="en-US" altLang="ko-KR" sz="2400" i="1" dirty="0">
                <a:latin typeface="Times New Roman" pitchFamily="18" charset="0"/>
                <a:ea typeface="Gulim" pitchFamily="34" charset="-127"/>
              </a:rPr>
              <a:t>n</a:t>
            </a:r>
            <a:r>
              <a:rPr lang="en-US" altLang="ko-KR" sz="2400" dirty="0">
                <a:latin typeface="Times New Roman" pitchFamily="18" charset="0"/>
                <a:ea typeface="Gulim" pitchFamily="34" charset="-127"/>
              </a:rPr>
              <a:t>+8</a:t>
            </a:r>
            <a:r>
              <a:rPr lang="en-US" altLang="ko-KR" sz="2400" dirty="0">
                <a:latin typeface="Times New Roman" pitchFamily="18" charset="0"/>
                <a:ea typeface="Gulim" pitchFamily="34" charset="-127"/>
                <a:sym typeface="Symbol" pitchFamily="18" charset="2"/>
              </a:rPr>
              <a:t> is </a:t>
            </a:r>
            <a:r>
              <a:rPr lang="en-US" altLang="en-US" sz="2400" dirty="0">
                <a:sym typeface="Symbol" pitchFamily="18" charset="2"/>
              </a:rPr>
              <a:t></a:t>
            </a:r>
            <a:r>
              <a:rPr lang="en-US" altLang="ko-KR" sz="2400" dirty="0">
                <a:latin typeface="Times New Roman" pitchFamily="18" charset="0"/>
                <a:ea typeface="Gulim" pitchFamily="34" charset="-127"/>
                <a:sym typeface="Symbol" pitchFamily="18" charset="2"/>
              </a:rPr>
              <a:t>(</a:t>
            </a:r>
            <a:r>
              <a:rPr lang="en-US" altLang="ko-KR" sz="2400" i="1" dirty="0">
                <a:solidFill>
                  <a:srgbClr val="006600"/>
                </a:solidFill>
                <a:latin typeface="Times New Roman" pitchFamily="18" charset="0"/>
                <a:ea typeface="Gulim" pitchFamily="34" charset="-127"/>
                <a:sym typeface="Symbol" pitchFamily="18" charset="2"/>
              </a:rPr>
              <a:t>n</a:t>
            </a:r>
            <a:r>
              <a:rPr lang="en-US" altLang="ko-KR" sz="2400" dirty="0">
                <a:latin typeface="Times New Roman" pitchFamily="18" charset="0"/>
                <a:ea typeface="Gulim" pitchFamily="34" charset="-127"/>
                <a:sym typeface="Symbol" pitchFamily="18" charset="2"/>
              </a:rPr>
              <a:t>)</a:t>
            </a:r>
            <a:endParaRPr lang="en-US" altLang="ko-KR" sz="1600" dirty="0">
              <a:latin typeface="Times New Roman" pitchFamily="18" charset="0"/>
              <a:ea typeface="Gulim" pitchFamily="34" charset="-127"/>
            </a:endParaRPr>
          </a:p>
        </p:txBody>
      </p:sp>
    </p:spTree>
    <p:extLst>
      <p:ext uri="{BB962C8B-B14F-4D97-AF65-F5344CB8AC3E}">
        <p14:creationId xmlns:p14="http://schemas.microsoft.com/office/powerpoint/2010/main" val="4063721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7827"/>
                                        </p:tgtEl>
                                        <p:attrNameLst>
                                          <p:attrName>style.visibility</p:attrName>
                                        </p:attrNameLst>
                                      </p:cBhvr>
                                      <p:to>
                                        <p:strVal val="visible"/>
                                      </p:to>
                                    </p:set>
                                    <p:anim calcmode="lin" valueType="num">
                                      <p:cBhvr>
                                        <p:cTn id="7" dur="500" fill="hold"/>
                                        <p:tgtEl>
                                          <p:spTgt spid="247827"/>
                                        </p:tgtEl>
                                        <p:attrNameLst>
                                          <p:attrName>ppt_w</p:attrName>
                                        </p:attrNameLst>
                                      </p:cBhvr>
                                      <p:tavLst>
                                        <p:tav tm="0">
                                          <p:val>
                                            <p:fltVal val="0"/>
                                          </p:val>
                                        </p:tav>
                                        <p:tav tm="100000">
                                          <p:val>
                                            <p:strVal val="#ppt_w"/>
                                          </p:val>
                                        </p:tav>
                                      </p:tavLst>
                                    </p:anim>
                                    <p:anim calcmode="lin" valueType="num">
                                      <p:cBhvr>
                                        <p:cTn id="8" dur="500" fill="hold"/>
                                        <p:tgtEl>
                                          <p:spTgt spid="24782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7"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of Big-Oh and Omega</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If f(n) = O(g(n)) then g(n) = </a:t>
                </a:r>
                <a:r>
                  <a:rPr lang="en-US" dirty="0">
                    <a:latin typeface="Times New Roman" panose="02020603050405020304" pitchFamily="18" charset="0"/>
                    <a:cs typeface="Times New Roman" panose="02020603050405020304" pitchFamily="18" charset="0"/>
                    <a:sym typeface="Symbol"/>
                  </a:rPr>
                  <a:t>(f(n))</a:t>
                </a:r>
              </a:p>
              <a:p>
                <a:pPr marL="0" indent="0">
                  <a:buNone/>
                </a:pPr>
                <a:r>
                  <a:rPr lang="en-US" dirty="0">
                    <a:latin typeface="Times New Roman" panose="02020603050405020304" pitchFamily="18" charset="0"/>
                    <a:cs typeface="Times New Roman" panose="02020603050405020304" pitchFamily="18" charset="0"/>
                    <a:sym typeface="Symbol"/>
                  </a:rPr>
                  <a:t>By definition of Big-Oh </a:t>
                </a:r>
              </a:p>
              <a:p>
                <a:pPr marL="0" indent="0">
                  <a:buNone/>
                </a:pPr>
                <a:r>
                  <a:rPr lang="en-US" dirty="0">
                    <a:latin typeface="Times New Roman" panose="02020603050405020304" pitchFamily="18" charset="0"/>
                    <a:cs typeface="Times New Roman" panose="02020603050405020304" pitchFamily="18" charset="0"/>
                    <a:sym typeface="Symbol"/>
                  </a:rPr>
                  <a:t>	f(n)  cg(n) for all n </a:t>
                </a:r>
                <a14:m>
                  <m:oMath xmlns:m="http://schemas.openxmlformats.org/officeDocument/2006/math">
                    <m:r>
                      <a:rPr lang="en-US" i="1">
                        <a:latin typeface="Cambria Math"/>
                        <a:ea typeface="Cambria Math"/>
                        <a:sym typeface="Symbol"/>
                      </a:rPr>
                      <m:t>≥</m:t>
                    </m:r>
                    <m:r>
                      <m:rPr>
                        <m:nor/>
                      </m:rPr>
                      <a:rPr lang="en-US" dirty="0">
                        <a:latin typeface="Times New Roman" panose="02020603050405020304" pitchFamily="18" charset="0"/>
                        <a:cs typeface="Times New Roman" panose="02020603050405020304" pitchFamily="18" charset="0"/>
                        <a:sym typeface="Symbol"/>
                      </a:rPr>
                      <m:t>n</m:t>
                    </m:r>
                    <m:r>
                      <m:rPr>
                        <m:nor/>
                      </m:rPr>
                      <a:rPr lang="en-US" b="0" i="0" baseline="-25000" dirty="0" smtClean="0">
                        <a:latin typeface="Times New Roman" panose="02020603050405020304" pitchFamily="18" charset="0"/>
                        <a:cs typeface="Times New Roman" panose="02020603050405020304" pitchFamily="18" charset="0"/>
                        <a:sym typeface="Symbol"/>
                      </a:rPr>
                      <m:t>0 </m:t>
                    </m:r>
                  </m:oMath>
                </a14:m>
                <a:r>
                  <a:rPr lang="en-US" dirty="0">
                    <a:latin typeface="Times New Roman" panose="02020603050405020304" pitchFamily="18" charset="0"/>
                    <a:cs typeface="Times New Roman" panose="02020603050405020304" pitchFamily="18" charset="0"/>
                    <a:sym typeface="Symbol"/>
                  </a:rPr>
                  <a:t> for some  n</a:t>
                </a:r>
                <a:r>
                  <a:rPr lang="en-US" baseline="-25000" dirty="0">
                    <a:latin typeface="Times New Roman" panose="02020603050405020304" pitchFamily="18" charset="0"/>
                    <a:cs typeface="Times New Roman" panose="02020603050405020304" pitchFamily="18" charset="0"/>
                    <a:sym typeface="Symbol"/>
                  </a:rPr>
                  <a:t>0</a:t>
                </a:r>
                <a:r>
                  <a:rPr lang="en-US" dirty="0">
                    <a:latin typeface="Times New Roman" panose="02020603050405020304" pitchFamily="18" charset="0"/>
                    <a:cs typeface="Times New Roman" panose="02020603050405020304" pitchFamily="18" charset="0"/>
                    <a:sym typeface="Symbol"/>
                  </a:rPr>
                  <a:t>,c &gt;0. </a:t>
                </a:r>
              </a:p>
              <a:p>
                <a:pPr marL="0" indent="0">
                  <a:buNone/>
                </a:pPr>
                <a:r>
                  <a:rPr lang="en-US" dirty="0">
                    <a:latin typeface="Times New Roman" panose="02020603050405020304" pitchFamily="18" charset="0"/>
                    <a:cs typeface="Times New Roman" panose="02020603050405020304" pitchFamily="18" charset="0"/>
                    <a:sym typeface="Symbol"/>
                  </a:rPr>
                  <a:t>Dividing by c yields</a:t>
                </a:r>
              </a:p>
              <a:p>
                <a:pPr marL="0" indent="0">
                  <a:buNone/>
                </a:pPr>
                <a:r>
                  <a:rPr lang="en-US" dirty="0">
                    <a:latin typeface="Times New Roman" panose="02020603050405020304" pitchFamily="18" charset="0"/>
                    <a:cs typeface="Times New Roman" panose="02020603050405020304" pitchFamily="18" charset="0"/>
                    <a:sym typeface="Symbol"/>
                  </a:rPr>
                  <a:t>   	 </a:t>
                </a:r>
                <a14:m>
                  <m:oMath xmlns:m="http://schemas.openxmlformats.org/officeDocument/2006/math">
                    <m:f>
                      <m:fPr>
                        <m:ctrlPr>
                          <a:rPr lang="en-US" i="1">
                            <a:latin typeface="Cambria Math" panose="02040503050406030204" pitchFamily="18" charset="0"/>
                            <a:sym typeface="Symbol"/>
                          </a:rPr>
                        </m:ctrlPr>
                      </m:fPr>
                      <m:num>
                        <m:r>
                          <a:rPr lang="en-US" i="1">
                            <a:latin typeface="Cambria Math"/>
                            <a:sym typeface="Symbol"/>
                          </a:rPr>
                          <m:t>1</m:t>
                        </m:r>
                      </m:num>
                      <m:den>
                        <m:r>
                          <a:rPr lang="en-US" i="1">
                            <a:latin typeface="Cambria Math"/>
                            <a:sym typeface="Symbol"/>
                          </a:rPr>
                          <m:t>𝑐</m:t>
                        </m:r>
                      </m:den>
                    </m:f>
                    <m:r>
                      <a:rPr lang="en-US" b="0" i="1" smtClean="0">
                        <a:latin typeface="Cambria Math"/>
                        <a:sym typeface="Symbol"/>
                      </a:rPr>
                      <m:t> </m:t>
                    </m:r>
                  </m:oMath>
                </a14:m>
                <a:r>
                  <a:rPr lang="en-US" dirty="0" err="1">
                    <a:latin typeface="Times New Roman" panose="02020603050405020304" pitchFamily="18" charset="0"/>
                    <a:cs typeface="Times New Roman" panose="02020603050405020304" pitchFamily="18" charset="0"/>
                    <a:sym typeface="Symbol"/>
                  </a:rPr>
                  <a:t>f</a:t>
                </a:r>
                <a:r>
                  <a:rPr lang="en-US" dirty="0">
                    <a:latin typeface="Times New Roman" panose="02020603050405020304" pitchFamily="18" charset="0"/>
                    <a:cs typeface="Times New Roman" panose="02020603050405020304" pitchFamily="18" charset="0"/>
                    <a:sym typeface="Symbol"/>
                  </a:rPr>
                  <a:t>(n)  g(n) or c</a:t>
                </a:r>
                <a:r>
                  <a:rPr lang="en-US" baseline="-25000" dirty="0">
                    <a:latin typeface="Times New Roman" panose="02020603050405020304" pitchFamily="18" charset="0"/>
                    <a:cs typeface="Times New Roman" panose="02020603050405020304" pitchFamily="18" charset="0"/>
                    <a:sym typeface="Symbol"/>
                  </a:rPr>
                  <a:t>2</a:t>
                </a:r>
                <a:r>
                  <a:rPr lang="en-US" dirty="0">
                    <a:latin typeface="Times New Roman" panose="02020603050405020304" pitchFamily="18" charset="0"/>
                    <a:cs typeface="Times New Roman" panose="02020603050405020304" pitchFamily="18" charset="0"/>
                    <a:sym typeface="Symbol"/>
                  </a:rPr>
                  <a:t>f(n)  g(n) where </a:t>
                </a:r>
                <a14:m>
                  <m:oMath xmlns:m="http://schemas.openxmlformats.org/officeDocument/2006/math">
                    <m:sSub>
                      <m:sSubPr>
                        <m:ctrlPr>
                          <a:rPr lang="en-US" b="0" i="1" smtClean="0">
                            <a:latin typeface="Cambria Math" panose="02040503050406030204" pitchFamily="18" charset="0"/>
                            <a:sym typeface="Symbol"/>
                          </a:rPr>
                        </m:ctrlPr>
                      </m:sSubPr>
                      <m:e>
                        <m:r>
                          <a:rPr lang="en-US" b="0" i="1" smtClean="0">
                            <a:latin typeface="Cambria Math"/>
                            <a:sym typeface="Symbol"/>
                          </a:rPr>
                          <m:t>𝑐</m:t>
                        </m:r>
                      </m:e>
                      <m:sub>
                        <m:r>
                          <a:rPr lang="en-US" b="0" i="1" smtClean="0">
                            <a:latin typeface="Cambria Math"/>
                            <a:sym typeface="Symbol"/>
                          </a:rPr>
                          <m:t>2</m:t>
                        </m:r>
                      </m:sub>
                    </m:sSub>
                    <m:r>
                      <a:rPr lang="en-US" b="0" i="1" smtClean="0">
                        <a:latin typeface="Cambria Math"/>
                        <a:sym typeface="Symbol"/>
                      </a:rPr>
                      <m:t>=</m:t>
                    </m:r>
                    <m:f>
                      <m:fPr>
                        <m:ctrlPr>
                          <a:rPr lang="en-US" b="0" i="1" smtClean="0">
                            <a:latin typeface="Cambria Math" panose="02040503050406030204" pitchFamily="18" charset="0"/>
                            <a:sym typeface="Symbol"/>
                          </a:rPr>
                        </m:ctrlPr>
                      </m:fPr>
                      <m:num>
                        <m:r>
                          <a:rPr lang="en-US" b="0" i="1" smtClean="0">
                            <a:latin typeface="Cambria Math"/>
                            <a:sym typeface="Symbol"/>
                          </a:rPr>
                          <m:t>1</m:t>
                        </m:r>
                      </m:num>
                      <m:den>
                        <m:r>
                          <a:rPr lang="en-US" b="0" i="1" smtClean="0">
                            <a:latin typeface="Cambria Math"/>
                            <a:sym typeface="Symbol"/>
                          </a:rPr>
                          <m:t>𝑐</m:t>
                        </m:r>
                      </m:den>
                    </m:f>
                    <m:r>
                      <a:rPr lang="en-US" b="0" i="1" smtClean="0">
                        <a:latin typeface="Cambria Math"/>
                        <a:ea typeface="Cambria Math"/>
                        <a:sym typeface="Symbol"/>
                      </a:rPr>
                      <m:t>≥0</m:t>
                    </m:r>
                  </m:oMath>
                </a14:m>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If we use the same </a:t>
                </a:r>
                <a:r>
                  <a:rPr lang="en-US" dirty="0">
                    <a:latin typeface="Times New Roman" panose="02020603050405020304" pitchFamily="18" charset="0"/>
                    <a:cs typeface="Times New Roman" panose="02020603050405020304" pitchFamily="18" charset="0"/>
                    <a:sym typeface="Symbol"/>
                  </a:rPr>
                  <a:t>n</a:t>
                </a:r>
                <a:r>
                  <a:rPr lang="en-US" baseline="-25000" dirty="0">
                    <a:latin typeface="Times New Roman" panose="02020603050405020304" pitchFamily="18" charset="0"/>
                    <a:cs typeface="Times New Roman" panose="02020603050405020304" pitchFamily="18" charset="0"/>
                    <a:sym typeface="Symbol"/>
                  </a:rPr>
                  <a:t>0. </a:t>
                </a:r>
                <a:r>
                  <a:rPr lang="en-US" dirty="0">
                    <a:latin typeface="Times New Roman" panose="02020603050405020304" pitchFamily="18" charset="0"/>
                    <a:cs typeface="Times New Roman" panose="02020603050405020304" pitchFamily="18" charset="0"/>
                    <a:sym typeface="Symbol"/>
                  </a:rPr>
                  <a:t>this implies that </a:t>
                </a:r>
                <a:r>
                  <a:rPr lang="en-US" dirty="0">
                    <a:latin typeface="Times New Roman" panose="02020603050405020304" pitchFamily="18" charset="0"/>
                    <a:cs typeface="Times New Roman" panose="02020603050405020304" pitchFamily="18" charset="0"/>
                  </a:rPr>
                  <a:t>g(n) = </a:t>
                </a:r>
                <a:r>
                  <a:rPr lang="en-US" dirty="0">
                    <a:latin typeface="Times New Roman" panose="02020603050405020304" pitchFamily="18" charset="0"/>
                    <a:cs typeface="Times New Roman" panose="02020603050405020304" pitchFamily="18" charset="0"/>
                    <a:sym typeface="Symbol"/>
                  </a:rPr>
                  <a:t>(f(n)).</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1556" t="-1200"/>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pPr>
              <a:defRPr/>
            </a:pPr>
            <a:fld id="{CF69A4BE-992F-4859-804E-A650BBB68DC2}" type="slidenum">
              <a:rPr lang="en-US" altLang="en-US" smtClean="0"/>
              <a:pPr>
                <a:defRPr/>
              </a:pPr>
              <a:t>98</a:t>
            </a:fld>
            <a:endParaRPr lang="en-US" altLang="en-US"/>
          </a:p>
        </p:txBody>
      </p:sp>
    </p:spTree>
    <p:extLst>
      <p:ext uri="{BB962C8B-B14F-4D97-AF65-F5344CB8AC3E}">
        <p14:creationId xmlns:p14="http://schemas.microsoft.com/office/powerpoint/2010/main" val="409663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327991" y="129209"/>
            <a:ext cx="8229600" cy="906462"/>
          </a:xfrm>
        </p:spPr>
        <p:txBody>
          <a:bodyPr/>
          <a:lstStyle/>
          <a:p>
            <a:pPr marL="0" indent="0"/>
            <a:r>
              <a:rPr lang="en-US" altLang="en-US" sz="2800" dirty="0"/>
              <a:t>A non-negative polynomial of degree </a:t>
            </a:r>
            <a:r>
              <a:rPr lang="en-US" altLang="en-US" sz="2800" i="1" dirty="0"/>
              <a:t>k </a:t>
            </a:r>
            <a:r>
              <a:rPr lang="en-US" altLang="en-US" sz="2800" dirty="0"/>
              <a:t>is</a:t>
            </a:r>
            <a:r>
              <a:rPr lang="en-US" altLang="en-US" sz="2800" i="1" dirty="0"/>
              <a:t> </a:t>
            </a:r>
            <a:r>
              <a:rPr lang="en-US" altLang="en-US" sz="2800" dirty="0">
                <a:sym typeface="Symbol"/>
              </a:rPr>
              <a:t></a:t>
            </a:r>
            <a:r>
              <a:rPr lang="en-US" altLang="en-US" sz="2800" dirty="0"/>
              <a:t>(</a:t>
            </a:r>
            <a:r>
              <a:rPr lang="en-US" altLang="en-US" sz="2800" dirty="0" err="1"/>
              <a:t>n</a:t>
            </a:r>
            <a:r>
              <a:rPr lang="en-US" altLang="en-US" sz="2800" baseline="30000" dirty="0" err="1"/>
              <a:t>k</a:t>
            </a:r>
            <a:r>
              <a:rPr lang="en-US" altLang="en-US" sz="2800" dirty="0"/>
              <a:t>)</a:t>
            </a:r>
          </a:p>
        </p:txBody>
      </p:sp>
      <p:sp>
        <p:nvSpPr>
          <p:cNvPr id="743427" name="Rectangle 3"/>
          <p:cNvSpPr>
            <a:spLocks noGrp="1" noChangeArrowheads="1"/>
          </p:cNvSpPr>
          <p:nvPr>
            <p:ph type="body" idx="1"/>
          </p:nvPr>
        </p:nvSpPr>
        <p:spPr>
          <a:xfrm>
            <a:off x="372373" y="1105108"/>
            <a:ext cx="8229600" cy="5076825"/>
          </a:xfrm>
        </p:spPr>
        <p:txBody>
          <a:bodyPr/>
          <a:lstStyle/>
          <a:p>
            <a:pPr marL="0" indent="0">
              <a:buNone/>
            </a:pPr>
            <a:r>
              <a:rPr lang="en-US" altLang="en-US" sz="1800" dirty="0"/>
              <a:t>Proof:</a:t>
            </a:r>
          </a:p>
          <a:p>
            <a:pPr marL="457200" lvl="1" indent="0">
              <a:buNone/>
            </a:pPr>
            <a:r>
              <a:rPr lang="en-US" altLang="en-US" dirty="0">
                <a:solidFill>
                  <a:schemeClr val="tx1"/>
                </a:solidFill>
                <a:latin typeface="Times New Roman" panose="02020603050405020304" pitchFamily="18" charset="0"/>
                <a:cs typeface="Times New Roman" panose="02020603050405020304" pitchFamily="18" charset="0"/>
              </a:rPr>
              <a:t>Suppose</a:t>
            </a:r>
            <a:r>
              <a:rPr lang="en-US" altLang="en-US" i="1" dirty="0">
                <a:solidFill>
                  <a:schemeClr val="tx1"/>
                </a:solidFill>
                <a:latin typeface="Times New Roman" panose="02020603050405020304" pitchFamily="18" charset="0"/>
                <a:cs typeface="Times New Roman" panose="02020603050405020304" pitchFamily="18" charset="0"/>
              </a:rPr>
              <a:t> f(n) = </a:t>
            </a:r>
            <a:r>
              <a:rPr lang="en-US" altLang="en-US" i="1" dirty="0" err="1">
                <a:solidFill>
                  <a:schemeClr val="tx1"/>
                </a:solidFill>
                <a:latin typeface="Times New Roman" panose="02020603050405020304" pitchFamily="18" charset="0"/>
                <a:cs typeface="Times New Roman" panose="02020603050405020304" pitchFamily="18" charset="0"/>
              </a:rPr>
              <a:t>b</a:t>
            </a:r>
            <a:r>
              <a:rPr lang="en-US" altLang="en-US" i="1" baseline="-25000" dirty="0" err="1">
                <a:solidFill>
                  <a:schemeClr val="tx1"/>
                </a:solidFill>
                <a:latin typeface="Times New Roman" panose="02020603050405020304" pitchFamily="18" charset="0"/>
                <a:cs typeface="Times New Roman" panose="02020603050405020304" pitchFamily="18" charset="0"/>
              </a:rPr>
              <a:t>k</a:t>
            </a:r>
            <a:r>
              <a:rPr lang="en-US" altLang="en-US" i="1" dirty="0" err="1">
                <a:solidFill>
                  <a:schemeClr val="tx1"/>
                </a:solidFill>
                <a:latin typeface="Times New Roman" panose="02020603050405020304" pitchFamily="18" charset="0"/>
                <a:cs typeface="Times New Roman" panose="02020603050405020304" pitchFamily="18" charset="0"/>
              </a:rPr>
              <a:t>n</a:t>
            </a:r>
            <a:r>
              <a:rPr lang="en-US" altLang="en-US" i="1" baseline="30000" dirty="0" err="1">
                <a:solidFill>
                  <a:schemeClr val="tx1"/>
                </a:solidFill>
                <a:latin typeface="Times New Roman" panose="02020603050405020304" pitchFamily="18" charset="0"/>
                <a:cs typeface="Times New Roman" panose="02020603050405020304" pitchFamily="18" charset="0"/>
              </a:rPr>
              <a:t>k</a:t>
            </a:r>
            <a:r>
              <a:rPr lang="en-US" altLang="en-US" i="1" dirty="0">
                <a:solidFill>
                  <a:schemeClr val="tx1"/>
                </a:solidFill>
                <a:latin typeface="Times New Roman" panose="02020603050405020304" pitchFamily="18" charset="0"/>
                <a:cs typeface="Times New Roman" panose="02020603050405020304" pitchFamily="18" charset="0"/>
              </a:rPr>
              <a:t> + b</a:t>
            </a:r>
            <a:r>
              <a:rPr lang="en-US" altLang="en-US" i="1" baseline="-25000" dirty="0">
                <a:solidFill>
                  <a:schemeClr val="tx1"/>
                </a:solidFill>
                <a:latin typeface="Times New Roman" panose="02020603050405020304" pitchFamily="18" charset="0"/>
                <a:cs typeface="Times New Roman" panose="02020603050405020304" pitchFamily="18" charset="0"/>
              </a:rPr>
              <a:t>k-1</a:t>
            </a:r>
            <a:r>
              <a:rPr lang="en-US" altLang="en-US" i="1" dirty="0">
                <a:solidFill>
                  <a:schemeClr val="tx1"/>
                </a:solidFill>
                <a:latin typeface="Times New Roman" panose="02020603050405020304" pitchFamily="18" charset="0"/>
                <a:cs typeface="Times New Roman" panose="02020603050405020304" pitchFamily="18" charset="0"/>
              </a:rPr>
              <a:t>n</a:t>
            </a:r>
            <a:r>
              <a:rPr lang="en-US" altLang="en-US" i="1" baseline="30000" dirty="0">
                <a:solidFill>
                  <a:schemeClr val="tx1"/>
                </a:solidFill>
                <a:latin typeface="Times New Roman" panose="02020603050405020304" pitchFamily="18" charset="0"/>
                <a:cs typeface="Times New Roman" panose="02020603050405020304" pitchFamily="18" charset="0"/>
              </a:rPr>
              <a:t>k-1</a:t>
            </a:r>
            <a:r>
              <a:rPr lang="en-US" altLang="en-US" i="1" dirty="0">
                <a:solidFill>
                  <a:schemeClr val="tx1"/>
                </a:solidFill>
                <a:latin typeface="Times New Roman" panose="02020603050405020304" pitchFamily="18" charset="0"/>
                <a:cs typeface="Times New Roman" panose="02020603050405020304" pitchFamily="18" charset="0"/>
              </a:rPr>
              <a:t> + … + b</a:t>
            </a:r>
            <a:r>
              <a:rPr lang="en-US" altLang="en-US" i="1" baseline="-25000" dirty="0">
                <a:solidFill>
                  <a:schemeClr val="tx1"/>
                </a:solidFill>
                <a:latin typeface="Times New Roman" panose="02020603050405020304" pitchFamily="18" charset="0"/>
                <a:cs typeface="Times New Roman" panose="02020603050405020304" pitchFamily="18" charset="0"/>
              </a:rPr>
              <a:t>1</a:t>
            </a:r>
            <a:r>
              <a:rPr lang="en-US" altLang="en-US" i="1" dirty="0">
                <a:solidFill>
                  <a:schemeClr val="tx1"/>
                </a:solidFill>
                <a:latin typeface="Times New Roman" panose="02020603050405020304" pitchFamily="18" charset="0"/>
                <a:cs typeface="Times New Roman" panose="02020603050405020304" pitchFamily="18" charset="0"/>
              </a:rPr>
              <a:t>n + b</a:t>
            </a:r>
            <a:r>
              <a:rPr lang="en-US" altLang="en-US" i="1" baseline="-25000" dirty="0">
                <a:solidFill>
                  <a:schemeClr val="tx1"/>
                </a:solidFill>
                <a:latin typeface="Times New Roman" panose="02020603050405020304" pitchFamily="18" charset="0"/>
                <a:cs typeface="Times New Roman" panose="02020603050405020304" pitchFamily="18" charset="0"/>
              </a:rPr>
              <a:t>0 </a:t>
            </a:r>
            <a:endParaRPr lang="en-US" altLang="en-US" i="1"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altLang="en-US" i="1" dirty="0">
              <a:solidFill>
                <a:schemeClr val="tx1"/>
              </a:solidFill>
              <a:latin typeface="Times New Roman" panose="02020603050405020304" pitchFamily="18" charset="0"/>
              <a:cs typeface="Times New Roman" panose="02020603050405020304" pitchFamily="18" charset="0"/>
              <a:sym typeface="Symbol" pitchFamily="18" charset="2"/>
            </a:endParaRPr>
          </a:p>
          <a:p>
            <a:pPr marL="457200" lvl="1" indent="0">
              <a:buNone/>
            </a:pPr>
            <a:endParaRPr lang="en-US" altLang="en-US" i="1" baseline="30000" dirty="0">
              <a:solidFill>
                <a:schemeClr val="tx1"/>
              </a:solidFill>
              <a:latin typeface="Times New Roman" panose="02020603050405020304" pitchFamily="18" charset="0"/>
              <a:cs typeface="Times New Roman" panose="02020603050405020304" pitchFamily="18" charset="0"/>
              <a:sym typeface="Symbol" pitchFamily="18" charset="2"/>
            </a:endParaRPr>
          </a:p>
          <a:p>
            <a:pPr marL="457200" lvl="1" indent="0">
              <a:buNone/>
            </a:pPr>
            <a:endParaRPr lang="en-US" altLang="en-US" i="1" baseline="30000" dirty="0">
              <a:solidFill>
                <a:schemeClr val="tx1"/>
              </a:solidFill>
              <a:latin typeface="Times New Roman" panose="02020603050405020304" pitchFamily="18" charset="0"/>
              <a:cs typeface="Times New Roman" panose="02020603050405020304" pitchFamily="18" charset="0"/>
              <a:sym typeface="Symbol" pitchFamily="18" charset="2"/>
            </a:endParaRPr>
          </a:p>
          <a:p>
            <a:pPr marL="457200" lvl="1" indent="0">
              <a:buNone/>
            </a:pPr>
            <a:endParaRPr lang="en-US" altLang="en-US" sz="2800" i="1" baseline="-25000" dirty="0">
              <a:solidFill>
                <a:schemeClr val="tx1"/>
              </a:solidFill>
              <a:latin typeface="Times New Roman" panose="02020603050405020304" pitchFamily="18" charset="0"/>
              <a:cs typeface="Times New Roman" panose="02020603050405020304" pitchFamily="18" charset="0"/>
              <a:sym typeface="Symbol" pitchFamily="18" charset="2"/>
            </a:endParaRPr>
          </a:p>
          <a:p>
            <a:pPr marL="457200" lvl="1" indent="0">
              <a:buNone/>
            </a:pPr>
            <a:endParaRPr lang="en-US" altLang="en-US" sz="2800" i="1" dirty="0">
              <a:solidFill>
                <a:schemeClr val="tx1"/>
              </a:solidFill>
              <a:latin typeface="Times New Roman" panose="02020603050405020304" pitchFamily="18" charset="0"/>
              <a:cs typeface="Times New Roman" panose="02020603050405020304" pitchFamily="18" charset="0"/>
              <a:sym typeface="Symbol" pitchFamily="18" charset="2"/>
            </a:endParaRPr>
          </a:p>
          <a:p>
            <a:pPr marL="457200" lvl="1" indent="0">
              <a:buNone/>
            </a:pPr>
            <a:r>
              <a:rPr lang="en-US" altLang="en-US" sz="1800" dirty="0">
                <a:solidFill>
                  <a:schemeClr val="tx1"/>
                </a:solidFill>
                <a:latin typeface="Times New Roman" panose="02020603050405020304" pitchFamily="18" charset="0"/>
                <a:cs typeface="Times New Roman" panose="02020603050405020304" pitchFamily="18" charset="0"/>
                <a:sym typeface="Symbol" pitchFamily="18" charset="2"/>
              </a:rPr>
              <a:t>For large n’s the fractions go to zero, so if we set </a:t>
            </a:r>
            <a:r>
              <a:rPr lang="en-US" altLang="en-US" sz="1800" i="1" dirty="0">
                <a:solidFill>
                  <a:schemeClr val="tx1"/>
                </a:solidFill>
                <a:latin typeface="Times New Roman" panose="02020603050405020304" pitchFamily="18" charset="0"/>
                <a:cs typeface="Times New Roman" panose="02020603050405020304" pitchFamily="18" charset="0"/>
                <a:sym typeface="Symbol" pitchFamily="18" charset="2"/>
              </a:rPr>
              <a:t>n</a:t>
            </a:r>
            <a:r>
              <a:rPr lang="en-US" altLang="en-US" sz="1800" i="1" baseline="-25000" dirty="0">
                <a:solidFill>
                  <a:schemeClr val="tx1"/>
                </a:solidFill>
                <a:latin typeface="Times New Roman" panose="02020603050405020304" pitchFamily="18" charset="0"/>
                <a:cs typeface="Times New Roman" panose="02020603050405020304" pitchFamily="18" charset="0"/>
                <a:sym typeface="Symbol" pitchFamily="18" charset="2"/>
              </a:rPr>
              <a:t>0</a:t>
            </a:r>
            <a:r>
              <a:rPr lang="en-US" altLang="en-US" sz="1800" dirty="0">
                <a:solidFill>
                  <a:schemeClr val="tx1"/>
                </a:solidFill>
                <a:latin typeface="Times New Roman" panose="02020603050405020304" pitchFamily="18" charset="0"/>
                <a:cs typeface="Times New Roman" panose="02020603050405020304" pitchFamily="18" charset="0"/>
                <a:sym typeface="Symbol" pitchFamily="18" charset="2"/>
              </a:rPr>
              <a:t> large enough we can ignore all terms except </a:t>
            </a:r>
            <a:r>
              <a:rPr lang="en-US" altLang="en-US" sz="1800" dirty="0" err="1">
                <a:solidFill>
                  <a:schemeClr val="tx1"/>
                </a:solidFill>
                <a:latin typeface="Times New Roman" panose="02020603050405020304" pitchFamily="18" charset="0"/>
                <a:cs typeface="Times New Roman" panose="02020603050405020304" pitchFamily="18" charset="0"/>
              </a:rPr>
              <a:t>b</a:t>
            </a:r>
            <a:r>
              <a:rPr lang="en-US" altLang="en-US" sz="1800" baseline="-25000" dirty="0" err="1">
                <a:solidFill>
                  <a:schemeClr val="tx1"/>
                </a:solidFill>
                <a:latin typeface="Times New Roman" panose="02020603050405020304" pitchFamily="18" charset="0"/>
                <a:cs typeface="Times New Roman" panose="02020603050405020304" pitchFamily="18" charset="0"/>
              </a:rPr>
              <a:t>k</a:t>
            </a:r>
            <a:r>
              <a:rPr lang="en-US" altLang="en-US" sz="1800" baseline="-25000"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sym typeface="Symbol" pitchFamily="18" charset="2"/>
              </a:rPr>
              <a:t>. Thus a value for </a:t>
            </a:r>
            <a:r>
              <a:rPr lang="en-US" altLang="en-US" sz="1800" i="1" dirty="0">
                <a:solidFill>
                  <a:schemeClr val="tx1"/>
                </a:solidFill>
                <a:latin typeface="Times New Roman" panose="02020603050405020304" pitchFamily="18" charset="0"/>
                <a:cs typeface="Times New Roman" panose="02020603050405020304" pitchFamily="18" charset="0"/>
                <a:sym typeface="Symbol" pitchFamily="18" charset="2"/>
              </a:rPr>
              <a:t>n</a:t>
            </a:r>
            <a:r>
              <a:rPr lang="en-US" altLang="en-US" sz="1800" i="1" baseline="-25000" dirty="0">
                <a:solidFill>
                  <a:schemeClr val="tx1"/>
                </a:solidFill>
                <a:latin typeface="Times New Roman" panose="02020603050405020304" pitchFamily="18" charset="0"/>
                <a:cs typeface="Times New Roman" panose="02020603050405020304" pitchFamily="18" charset="0"/>
                <a:sym typeface="Symbol" pitchFamily="18" charset="2"/>
              </a:rPr>
              <a:t>0 </a:t>
            </a:r>
            <a:r>
              <a:rPr lang="en-US" altLang="en-US" sz="1800" dirty="0">
                <a:solidFill>
                  <a:schemeClr val="tx1"/>
                </a:solidFill>
                <a:latin typeface="Times New Roman" panose="02020603050405020304" pitchFamily="18" charset="0"/>
                <a:cs typeface="Times New Roman" panose="02020603050405020304" pitchFamily="18" charset="0"/>
                <a:sym typeface="Symbol" pitchFamily="18" charset="2"/>
              </a:rPr>
              <a:t>must exist. </a:t>
            </a:r>
          </a:p>
        </p:txBody>
      </p:sp>
      <p:graphicFrame>
        <p:nvGraphicFramePr>
          <p:cNvPr id="3" name="Object 2"/>
          <p:cNvGraphicFramePr>
            <a:graphicFrameLocks noChangeAspect="1"/>
          </p:cNvGraphicFramePr>
          <p:nvPr>
            <p:extLst>
              <p:ext uri="{D42A27DB-BD31-4B8C-83A1-F6EECF244321}">
                <p14:modId xmlns:p14="http://schemas.microsoft.com/office/powerpoint/2010/main" val="1406242111"/>
              </p:ext>
            </p:extLst>
          </p:nvPr>
        </p:nvGraphicFramePr>
        <p:xfrm>
          <a:off x="3271044" y="4653101"/>
          <a:ext cx="2601912" cy="490537"/>
        </p:xfrm>
        <a:graphic>
          <a:graphicData uri="http://schemas.openxmlformats.org/presentationml/2006/ole">
            <mc:AlternateContent xmlns:mc="http://schemas.openxmlformats.org/markup-compatibility/2006">
              <mc:Choice xmlns:v="urn:schemas-microsoft-com:vml" Requires="v">
                <p:oleObj spid="_x0000_s50548" name="Equation" r:id="rId3" imgW="1282680" imgH="241200" progId="Equation.3">
                  <p:embed/>
                </p:oleObj>
              </mc:Choice>
              <mc:Fallback>
                <p:oleObj name="Equation" r:id="rId3" imgW="1282680" imgH="241200" progId="Equation.3">
                  <p:embed/>
                  <p:pic>
                    <p:nvPicPr>
                      <p:cNvPr id="0" name=""/>
                      <p:cNvPicPr>
                        <a:picLocks noChangeAspect="1" noChangeArrowheads="1"/>
                      </p:cNvPicPr>
                      <p:nvPr/>
                    </p:nvPicPr>
                    <p:blipFill>
                      <a:blip r:embed="rId4"/>
                      <a:srcRect/>
                      <a:stretch>
                        <a:fillRect/>
                      </a:stretch>
                    </p:blipFill>
                    <p:spPr bwMode="auto">
                      <a:xfrm>
                        <a:off x="3271044" y="4653101"/>
                        <a:ext cx="2601912" cy="490537"/>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854223322"/>
              </p:ext>
            </p:extLst>
          </p:nvPr>
        </p:nvGraphicFramePr>
        <p:xfrm>
          <a:off x="899976" y="4602577"/>
          <a:ext cx="1447800" cy="688975"/>
        </p:xfrm>
        <a:graphic>
          <a:graphicData uri="http://schemas.openxmlformats.org/presentationml/2006/ole">
            <mc:AlternateContent xmlns:mc="http://schemas.openxmlformats.org/markup-compatibility/2006">
              <mc:Choice xmlns:v="urn:schemas-microsoft-com:vml" Requires="v">
                <p:oleObj spid="_x0000_s50549" name="Equation" r:id="rId5" imgW="825480" imgH="393480" progId="Equation.3">
                  <p:embed/>
                </p:oleObj>
              </mc:Choice>
              <mc:Fallback>
                <p:oleObj name="Equation" r:id="rId5" imgW="825480" imgH="393480" progId="Equation.3">
                  <p:embed/>
                  <p:pic>
                    <p:nvPicPr>
                      <p:cNvPr id="0" name=""/>
                      <p:cNvPicPr>
                        <a:picLocks noChangeAspect="1" noChangeArrowheads="1"/>
                      </p:cNvPicPr>
                      <p:nvPr/>
                    </p:nvPicPr>
                    <p:blipFill>
                      <a:blip r:embed="rId6"/>
                      <a:srcRect/>
                      <a:stretch>
                        <a:fillRect/>
                      </a:stretch>
                    </p:blipFill>
                    <p:spPr bwMode="auto">
                      <a:xfrm>
                        <a:off x="899976" y="4602577"/>
                        <a:ext cx="1447800" cy="688975"/>
                      </a:xfrm>
                      <a:prstGeom prst="rect">
                        <a:avLst/>
                      </a:prstGeom>
                      <a:noFill/>
                      <a:ln>
                        <a:noFill/>
                      </a:ln>
                    </p:spPr>
                  </p:pic>
                </p:oleObj>
              </mc:Fallback>
            </mc:AlternateContent>
          </a:graphicData>
        </a:graphic>
      </p:graphicFrame>
      <p:sp>
        <p:nvSpPr>
          <p:cNvPr id="6" name="TextBox 5"/>
          <p:cNvSpPr txBox="1"/>
          <p:nvPr/>
        </p:nvSpPr>
        <p:spPr>
          <a:xfrm>
            <a:off x="318052" y="6239506"/>
            <a:ext cx="823953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Therefore all polynomial functions </a:t>
            </a:r>
            <a:r>
              <a:rPr lang="en-US" sz="2400" i="1" dirty="0">
                <a:latin typeface="Times New Roman" panose="02020603050405020304" pitchFamily="18" charset="0"/>
                <a:cs typeface="Times New Roman" panose="02020603050405020304" pitchFamily="18" charset="0"/>
              </a:rPr>
              <a:t>f(n)</a:t>
            </a:r>
            <a:r>
              <a:rPr lang="en-US" sz="2400" dirty="0">
                <a:latin typeface="Times New Roman" panose="02020603050405020304" pitchFamily="18" charset="0"/>
                <a:cs typeface="Times New Roman" panose="02020603050405020304" pitchFamily="18" charset="0"/>
              </a:rPr>
              <a:t> of degree k are </a:t>
            </a:r>
            <a:r>
              <a:rPr lang="en-US" altLang="en-US" sz="2400" dirty="0">
                <a:sym typeface="Symbol"/>
              </a:rPr>
              <a:t></a:t>
            </a:r>
            <a:r>
              <a:rPr lang="en-US" sz="2400" dirty="0">
                <a:latin typeface="Times New Roman" panose="02020603050405020304" pitchFamily="18" charset="0"/>
                <a:cs typeface="Times New Roman" panose="02020603050405020304" pitchFamily="18" charset="0"/>
              </a:rPr>
              <a:t>(</a:t>
            </a:r>
            <a:r>
              <a:rPr lang="en-US" altLang="en-US" sz="2400" i="1" dirty="0" err="1">
                <a:latin typeface="Times New Roman" panose="02020603050405020304" pitchFamily="18" charset="0"/>
                <a:cs typeface="Times New Roman" panose="02020603050405020304" pitchFamily="18" charset="0"/>
              </a:rPr>
              <a:t>n</a:t>
            </a:r>
            <a:r>
              <a:rPr lang="en-US" altLang="en-US" sz="2400" i="1"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p>
        </p:txBody>
      </p:sp>
      <p:graphicFrame>
        <p:nvGraphicFramePr>
          <p:cNvPr id="5" name="Object 4"/>
          <p:cNvGraphicFramePr>
            <a:graphicFrameLocks noChangeAspect="1"/>
          </p:cNvGraphicFramePr>
          <p:nvPr>
            <p:extLst>
              <p:ext uri="{D42A27DB-BD31-4B8C-83A1-F6EECF244321}">
                <p14:modId xmlns:p14="http://schemas.microsoft.com/office/powerpoint/2010/main" val="467378551"/>
              </p:ext>
            </p:extLst>
          </p:nvPr>
        </p:nvGraphicFramePr>
        <p:xfrm>
          <a:off x="1515856" y="1981407"/>
          <a:ext cx="5641472" cy="960575"/>
        </p:xfrm>
        <a:graphic>
          <a:graphicData uri="http://schemas.openxmlformats.org/presentationml/2006/ole">
            <mc:AlternateContent xmlns:mc="http://schemas.openxmlformats.org/markup-compatibility/2006">
              <mc:Choice xmlns:v="urn:schemas-microsoft-com:vml" Requires="v">
                <p:oleObj spid="_x0000_s50550" name="Equation" r:id="rId7" imgW="2831760" imgH="482400" progId="Equation.3">
                  <p:embed/>
                </p:oleObj>
              </mc:Choice>
              <mc:Fallback>
                <p:oleObj name="Equation" r:id="rId7" imgW="2831760" imgH="482400" progId="Equation.3">
                  <p:embed/>
                  <p:pic>
                    <p:nvPicPr>
                      <p:cNvPr id="0" name=""/>
                      <p:cNvPicPr>
                        <a:picLocks noChangeAspect="1" noChangeArrowheads="1"/>
                      </p:cNvPicPr>
                      <p:nvPr/>
                    </p:nvPicPr>
                    <p:blipFill>
                      <a:blip r:embed="rId8"/>
                      <a:srcRect/>
                      <a:stretch>
                        <a:fillRect/>
                      </a:stretch>
                    </p:blipFill>
                    <p:spPr bwMode="auto">
                      <a:xfrm>
                        <a:off x="1515856" y="1981407"/>
                        <a:ext cx="5641472" cy="960575"/>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44868542"/>
              </p:ext>
            </p:extLst>
          </p:nvPr>
        </p:nvGraphicFramePr>
        <p:xfrm>
          <a:off x="1565069" y="2927972"/>
          <a:ext cx="4754562" cy="858837"/>
        </p:xfrm>
        <a:graphic>
          <a:graphicData uri="http://schemas.openxmlformats.org/presentationml/2006/ole">
            <mc:AlternateContent xmlns:mc="http://schemas.openxmlformats.org/markup-compatibility/2006">
              <mc:Choice xmlns:v="urn:schemas-microsoft-com:vml" Requires="v">
                <p:oleObj spid="_x0000_s50551" name="Equation" r:id="rId9" imgW="2387520" imgH="431640" progId="Equation.3">
                  <p:embed/>
                </p:oleObj>
              </mc:Choice>
              <mc:Fallback>
                <p:oleObj name="Equation" r:id="rId9" imgW="2387520" imgH="431640" progId="Equation.3">
                  <p:embed/>
                  <p:pic>
                    <p:nvPicPr>
                      <p:cNvPr id="0" name=""/>
                      <p:cNvPicPr>
                        <a:picLocks noChangeAspect="1" noChangeArrowheads="1"/>
                      </p:cNvPicPr>
                      <p:nvPr/>
                    </p:nvPicPr>
                    <p:blipFill>
                      <a:blip r:embed="rId10"/>
                      <a:srcRect/>
                      <a:stretch>
                        <a:fillRect/>
                      </a:stretch>
                    </p:blipFill>
                    <p:spPr bwMode="auto">
                      <a:xfrm>
                        <a:off x="1565069" y="2927972"/>
                        <a:ext cx="4754562"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60991660"/>
              </p:ext>
            </p:extLst>
          </p:nvPr>
        </p:nvGraphicFramePr>
        <p:xfrm>
          <a:off x="3128962" y="5284199"/>
          <a:ext cx="2886075" cy="798513"/>
        </p:xfrm>
        <a:graphic>
          <a:graphicData uri="http://schemas.openxmlformats.org/presentationml/2006/ole">
            <mc:AlternateContent xmlns:mc="http://schemas.openxmlformats.org/markup-compatibility/2006">
              <mc:Choice xmlns:v="urn:schemas-microsoft-com:vml" Requires="v">
                <p:oleObj spid="_x0000_s50552" name="Equation" r:id="rId11" imgW="1422360" imgH="393480" progId="Equation.3">
                  <p:embed/>
                </p:oleObj>
              </mc:Choice>
              <mc:Fallback>
                <p:oleObj name="Equation" r:id="rId11" imgW="142236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8962" y="5284199"/>
                        <a:ext cx="2886075"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641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 calcmode="lin" valueType="num">
                                      <p:cBhvr additive="base">
                                        <p:cTn id="7" dur="500" fill="hold"/>
                                        <p:tgtEl>
                                          <p:spTgt spid="74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34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3427">
                                            <p:txEl>
                                              <p:pRg st="1" end="1"/>
                                            </p:txEl>
                                          </p:spTgt>
                                        </p:tgtEl>
                                        <p:attrNameLst>
                                          <p:attrName>style.visibility</p:attrName>
                                        </p:attrNameLst>
                                      </p:cBhvr>
                                      <p:to>
                                        <p:strVal val="visible"/>
                                      </p:to>
                                    </p:set>
                                    <p:anim calcmode="lin" valueType="num">
                                      <p:cBhvr additive="base">
                                        <p:cTn id="11" dur="500" fill="hold"/>
                                        <p:tgtEl>
                                          <p:spTgt spid="7434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43427">
                                            <p:txEl>
                                              <p:pRg st="7" end="7"/>
                                            </p:txEl>
                                          </p:spTgt>
                                        </p:tgtEl>
                                        <p:attrNameLst>
                                          <p:attrName>style.visibility</p:attrName>
                                        </p:attrNameLst>
                                      </p:cBhvr>
                                      <p:to>
                                        <p:strVal val="visible"/>
                                      </p:to>
                                    </p:set>
                                    <p:anim calcmode="lin" valueType="num">
                                      <p:cBhvr additive="base">
                                        <p:cTn id="33" dur="500" fill="hold"/>
                                        <p:tgtEl>
                                          <p:spTgt spid="74342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434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19455</TotalTime>
  <Words>6310</Words>
  <Application>Microsoft Office PowerPoint</Application>
  <PresentationFormat>On-screen Show (4:3)</PresentationFormat>
  <Paragraphs>1530</Paragraphs>
  <Slides>116</Slides>
  <Notes>3</Notes>
  <HiddenSlides>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116</vt:i4>
      </vt:variant>
    </vt:vector>
  </HeadingPairs>
  <TitlesOfParts>
    <vt:vector size="132" baseType="lpstr">
      <vt:lpstr>Arial</vt:lpstr>
      <vt:lpstr>Calibri</vt:lpstr>
      <vt:lpstr>Cambria</vt:lpstr>
      <vt:lpstr>Cambria Math</vt:lpstr>
      <vt:lpstr>Comic Sans MS</vt:lpstr>
      <vt:lpstr>Consolas</vt:lpstr>
      <vt:lpstr>Courier New</vt:lpstr>
      <vt:lpstr>Monaco</vt:lpstr>
      <vt:lpstr>Monotype Corsiva</vt:lpstr>
      <vt:lpstr>Open Sans</vt:lpstr>
      <vt:lpstr>Symbol</vt:lpstr>
      <vt:lpstr>Times New Roman</vt:lpstr>
      <vt:lpstr>Wingdings</vt:lpstr>
      <vt:lpstr>Default Design</vt:lpstr>
      <vt:lpstr>Equation</vt:lpstr>
      <vt:lpstr>Paint Shop Pro Image</vt:lpstr>
      <vt:lpstr>CS 325 Analysis of Algorithms</vt:lpstr>
      <vt:lpstr>Grade Evaluation</vt:lpstr>
      <vt:lpstr>Homework</vt:lpstr>
      <vt:lpstr>Exams   </vt:lpstr>
      <vt:lpstr>PowerPoint Presentation</vt:lpstr>
      <vt:lpstr>Design and Analysis of Algorithms</vt:lpstr>
      <vt:lpstr>CS 325 - Topics</vt:lpstr>
      <vt:lpstr>Algorithm Design Paradigms</vt:lpstr>
      <vt:lpstr>Problems vs Algorithms</vt:lpstr>
      <vt:lpstr>How do we compare Algorithms?</vt:lpstr>
      <vt:lpstr>Our Machine Model</vt:lpstr>
      <vt:lpstr>Types of Analysis</vt:lpstr>
      <vt:lpstr>Input Size</vt:lpstr>
      <vt:lpstr>Asymptotic Analysis</vt:lpstr>
      <vt:lpstr>Problems vs Algorithms</vt:lpstr>
      <vt:lpstr>Participation Question</vt:lpstr>
      <vt:lpstr>Participation Question</vt:lpstr>
      <vt:lpstr>Participation Question</vt:lpstr>
      <vt:lpstr>Problems vs Algorithms</vt:lpstr>
      <vt:lpstr>Formally DefineThe Problem of Sorting</vt:lpstr>
      <vt:lpstr>Importance of Sorting</vt:lpstr>
      <vt:lpstr>Algorithm 1: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Running time</vt:lpstr>
      <vt:lpstr>Kinds of Analyses</vt:lpstr>
      <vt:lpstr>Insertion sort analysis</vt:lpstr>
      <vt:lpstr>Insertion sort analysis</vt:lpstr>
      <vt:lpstr>Insertion sort analysis</vt:lpstr>
      <vt:lpstr>Can we sort better?</vt:lpstr>
      <vt:lpstr>Merge Sort</vt:lpstr>
      <vt:lpstr>Merge sort – Pseudo code</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Merging two sorted arrays</vt:lpstr>
      <vt:lpstr>Merge Sort – Example </vt:lpstr>
      <vt:lpstr>Analyzing merge sort</vt:lpstr>
      <vt:lpstr>Recurrence for merge sort</vt:lpstr>
      <vt:lpstr>Recursion tree</vt:lpstr>
      <vt:lpstr>Recursion tree</vt:lpstr>
      <vt:lpstr>Recursion tree</vt:lpstr>
      <vt:lpstr>Recursion tree</vt:lpstr>
      <vt:lpstr>Recursion tree</vt:lpstr>
      <vt:lpstr>Recursion tree</vt:lpstr>
      <vt:lpstr>Recursion tree</vt:lpstr>
      <vt:lpstr>Recursion tree</vt:lpstr>
      <vt:lpstr>Recursion tree</vt:lpstr>
      <vt:lpstr>Recursion tree</vt:lpstr>
      <vt:lpstr>Recursion tree</vt:lpstr>
      <vt:lpstr>Conclusions</vt:lpstr>
      <vt:lpstr>A tighter bound</vt:lpstr>
      <vt:lpstr>Sorting</vt:lpstr>
      <vt:lpstr>A bad sorting algorithm</vt:lpstr>
      <vt:lpstr>Time Complexity</vt:lpstr>
      <vt:lpstr>Bubble Sort</vt:lpstr>
      <vt:lpstr>Benchmarking</vt:lpstr>
      <vt:lpstr>Experimental Analysis </vt:lpstr>
      <vt:lpstr>PowerPoint Presentation</vt:lpstr>
      <vt:lpstr>Constant factors and domination</vt:lpstr>
      <vt:lpstr>Asymptotic performance</vt:lpstr>
      <vt:lpstr>Asymptotic Notation</vt:lpstr>
      <vt:lpstr>O-notation</vt:lpstr>
      <vt:lpstr>Big-O example, graphically</vt:lpstr>
      <vt:lpstr>Not Unique - Example</vt:lpstr>
      <vt:lpstr>A Simple Code Example</vt:lpstr>
      <vt:lpstr>A Simple Example</vt:lpstr>
      <vt:lpstr>Non-Linear Times</vt:lpstr>
      <vt:lpstr>Iterative Algorithm Analysis</vt:lpstr>
      <vt:lpstr>Iterative Algorithm Analysis</vt:lpstr>
      <vt:lpstr>Orders of Growth</vt:lpstr>
      <vt:lpstr>Big Oh Classes</vt:lpstr>
      <vt:lpstr>Rank the following functions in increasing order of growth</vt:lpstr>
      <vt:lpstr>A polynomial of degree k is O(nk)</vt:lpstr>
      <vt:lpstr>What does this mean in practice?</vt:lpstr>
      <vt:lpstr>Code Example</vt:lpstr>
      <vt:lpstr>Trouble with Big-Oh</vt:lpstr>
      <vt:lpstr>Omega  -notation</vt:lpstr>
      <vt:lpstr>Omega Graphically</vt:lpstr>
      <vt:lpstr>Property of Big-Oh and Omega</vt:lpstr>
      <vt:lpstr>A non-negative polynomial of degree k is (nk)</vt:lpstr>
      <vt:lpstr>-notation</vt:lpstr>
      <vt:lpstr>Big-Theta example, graphically</vt:lpstr>
      <vt:lpstr>PowerPoint Presentation</vt:lpstr>
      <vt:lpstr>Relations Between Q, O, W</vt:lpstr>
      <vt:lpstr>Rate of Growth</vt:lpstr>
      <vt:lpstr>Limit Method: The Process</vt:lpstr>
      <vt:lpstr>L’Hôpital Rule</vt:lpstr>
      <vt:lpstr>Limit Method: Example 1</vt:lpstr>
      <vt:lpstr>Limit Method: Example1</vt:lpstr>
      <vt:lpstr>Using Wolfram Alpha</vt:lpstr>
      <vt:lpstr>Limit Method: Example 2</vt:lpstr>
      <vt:lpstr>Limit Method: Example 2</vt:lpstr>
      <vt:lpstr>Important Result</vt:lpstr>
      <vt:lpstr>Properties</vt:lpstr>
      <vt:lpstr>Let f, g and h be asymptotically positive functions. Prove or disprove each of the following conjectures. </vt:lpstr>
      <vt:lpstr>Let f, g and h be asymptotically positive functions. Prove or disprove each of the following conjectures. </vt:lpstr>
      <vt:lpstr>Let f and g be asymptotically positive functions. Prove or disprove each of the following conjectures.</vt:lpstr>
    </vt:vector>
  </TitlesOfParts>
  <Company>University of Nevada, Reno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vs Merge</dc:title>
  <dc:subject>CS 325</dc:subject>
  <dc:creator>Juli Schutfort</dc:creator>
  <cp:lastModifiedBy>Maher</cp:lastModifiedBy>
  <cp:revision>674</cp:revision>
  <dcterms:created xsi:type="dcterms:W3CDTF">2003-07-26T00:47:08Z</dcterms:created>
  <dcterms:modified xsi:type="dcterms:W3CDTF">2020-01-05T14:58:50Z</dcterms:modified>
</cp:coreProperties>
</file>