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3" r:id="rId7"/>
    <p:sldId id="261" r:id="rId8"/>
    <p:sldId id="260" r:id="rId9"/>
    <p:sldId id="264" r:id="rId10"/>
    <p:sldId id="266" r:id="rId11"/>
    <p:sldId id="268" r:id="rId12"/>
  </p:sldIdLst>
  <p:sldSz cx="18288000" cy="10287000"/>
  <p:notesSz cx="6858000" cy="9144000"/>
  <p:embeddedFontLst>
    <p:embeddedFont>
      <p:font typeface="Montserrat" panose="00000500000000000000" pitchFamily="2" charset="0"/>
      <p:regular r:id="rId13"/>
      <p:bold r:id="rId14"/>
    </p:embeddedFont>
    <p:embeddedFont>
      <p:font typeface="Montserrat Bold" panose="00000800000000000000" charset="0"/>
      <p:regular r:id="rId15"/>
    </p:embeddedFont>
    <p:embeddedFont>
      <p:font typeface="Poppins" panose="00000500000000000000" pitchFamily="2" charset="0"/>
      <p:regular r:id="rId16"/>
      <p:bold r:id="rId17"/>
      <p: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1954" y="6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person pointing at a large device&#10;&#10;AI-generated content may be incorrect.">
            <a:extLst>
              <a:ext uri="{FF2B5EF4-FFF2-40B4-BE49-F238E27FC236}">
                <a16:creationId xmlns:a16="http://schemas.microsoft.com/office/drawing/2014/main" id="{B5B03A7A-04DF-449F-FEA1-CC890E0E1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471" y="2193036"/>
            <a:ext cx="9320529" cy="6198152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grpSp>
        <p:nvGrpSpPr>
          <p:cNvPr id="2" name="Group 2"/>
          <p:cNvGrpSpPr/>
          <p:nvPr/>
        </p:nvGrpSpPr>
        <p:grpSpPr>
          <a:xfrm>
            <a:off x="7467600" y="10864313"/>
            <a:ext cx="14099416" cy="1409941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531849" y="-2095500"/>
            <a:ext cx="3735531" cy="373553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47857" y="-643475"/>
            <a:ext cx="1286950" cy="12869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929195" y="8389571"/>
            <a:ext cx="3735531" cy="3735531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8757394" y="7522582"/>
            <a:ext cx="8779632" cy="1733977"/>
          </a:xfrm>
          <a:custGeom>
            <a:avLst/>
            <a:gdLst/>
            <a:ahLst/>
            <a:cxnLst/>
            <a:rect l="l" t="t" r="r" b="b"/>
            <a:pathLst>
              <a:path w="8779632" h="1733977">
                <a:moveTo>
                  <a:pt x="0" y="0"/>
                </a:moveTo>
                <a:lnTo>
                  <a:pt x="8779632" y="0"/>
                </a:lnTo>
                <a:lnTo>
                  <a:pt x="8779632" y="1733977"/>
                </a:lnTo>
                <a:lnTo>
                  <a:pt x="0" y="17339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742011" y="1568054"/>
            <a:ext cx="8015383" cy="15751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819"/>
              </a:lnSpc>
              <a:spcBef>
                <a:spcPct val="0"/>
              </a:spcBef>
            </a:pPr>
            <a:r>
              <a:rPr lang="en-US" sz="9156" dirty="0" err="1">
                <a:solidFill>
                  <a:srgbClr val="051D40"/>
                </a:solidFill>
                <a:latin typeface="Montserrat"/>
                <a:ea typeface="Montserrat"/>
                <a:cs typeface="Montserrat"/>
                <a:sym typeface="Montserrat"/>
              </a:rPr>
              <a:t>ScienceMore</a:t>
            </a:r>
            <a:endParaRPr lang="en-US" sz="9156" dirty="0">
              <a:solidFill>
                <a:srgbClr val="051D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742011" y="5057775"/>
            <a:ext cx="7366063" cy="2930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5"/>
              </a:lnSpc>
            </a:pPr>
            <a:r>
              <a:rPr lang="en-US" sz="2753" spc="-55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COHNDSE242F-005     M.K.D. Gangadara</a:t>
            </a:r>
          </a:p>
          <a:p>
            <a:pPr algn="l">
              <a:lnSpc>
                <a:spcPts val="3855"/>
              </a:lnSpc>
            </a:pPr>
            <a:r>
              <a:rPr lang="en-US" sz="2753" spc="-55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COHNDSE242F-008     A.H.V.M. Jayaratne</a:t>
            </a:r>
          </a:p>
          <a:p>
            <a:pPr algn="l">
              <a:lnSpc>
                <a:spcPts val="3855"/>
              </a:lnSpc>
            </a:pPr>
            <a:r>
              <a:rPr lang="en-US" sz="2753" spc="-55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COHNDSE242F-019      D.S. Jayasinghe</a:t>
            </a:r>
          </a:p>
          <a:p>
            <a:pPr algn="l">
              <a:lnSpc>
                <a:spcPts val="3855"/>
              </a:lnSpc>
            </a:pPr>
            <a:r>
              <a:rPr lang="en-US" sz="2753" spc="-55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COHNDSE242F-040     W.A.U.S. Weerasooriya</a:t>
            </a:r>
          </a:p>
          <a:p>
            <a:pPr algn="l">
              <a:lnSpc>
                <a:spcPts val="3855"/>
              </a:lnSpc>
            </a:pPr>
            <a:endParaRPr lang="en-US" sz="2753" spc="-55">
              <a:solidFill>
                <a:srgbClr val="051D4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855"/>
              </a:lnSpc>
              <a:spcBef>
                <a:spcPct val="0"/>
              </a:spcBef>
            </a:pPr>
            <a:endParaRPr lang="en-US" sz="2753" spc="-55">
              <a:solidFill>
                <a:srgbClr val="051D4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5" name="Picture 24" descr="A black rectangular object with red and yellow text&#10;&#10;AI-generated content may be incorrect.">
            <a:extLst>
              <a:ext uri="{FF2B5EF4-FFF2-40B4-BE49-F238E27FC236}">
                <a16:creationId xmlns:a16="http://schemas.microsoft.com/office/drawing/2014/main" id="{5D1BA42D-FCFF-E74D-A09A-A657D490CE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2" t="18223" r="17360" b="14514"/>
          <a:stretch>
            <a:fillRect/>
          </a:stretch>
        </p:blipFill>
        <p:spPr>
          <a:xfrm>
            <a:off x="14325600" y="3429000"/>
            <a:ext cx="1140883" cy="117343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283153"/>
            <a:ext cx="7523780" cy="7546156"/>
            <a:chOff x="0" y="0"/>
            <a:chExt cx="2106826" cy="21130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6826" cy="2113092"/>
            </a:xfrm>
            <a:custGeom>
              <a:avLst/>
              <a:gdLst/>
              <a:ahLst/>
              <a:cxnLst/>
              <a:rect l="l" t="t" r="r" b="b"/>
              <a:pathLst>
                <a:path w="2106826" h="2113092">
                  <a:moveTo>
                    <a:pt x="0" y="0"/>
                  </a:moveTo>
                  <a:lnTo>
                    <a:pt x="2106826" y="0"/>
                  </a:lnTo>
                  <a:lnTo>
                    <a:pt x="2106826" y="2113092"/>
                  </a:lnTo>
                  <a:lnTo>
                    <a:pt x="0" y="2113092"/>
                  </a:lnTo>
                  <a:close/>
                </a:path>
              </a:pathLst>
            </a:custGeom>
            <a:solidFill>
              <a:srgbClr val="145DA0">
                <a:alpha val="9568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106826" cy="21511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052633" y="2247900"/>
            <a:ext cx="5038733" cy="4991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902"/>
              </a:lnSpc>
              <a:spcBef>
                <a:spcPct val="0"/>
              </a:spcBef>
            </a:pPr>
            <a:r>
              <a:rPr lang="en-US" sz="5644" b="1" u="none" strike="noStrike" dirty="0">
                <a:solidFill>
                  <a:srgbClr val="FDFDF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Conclusion</a:t>
            </a:r>
          </a:p>
          <a:p>
            <a:pPr marL="0" lvl="0" indent="0" algn="ctr">
              <a:lnSpc>
                <a:spcPts val="7902"/>
              </a:lnSpc>
              <a:spcBef>
                <a:spcPct val="0"/>
              </a:spcBef>
            </a:pPr>
            <a:br>
              <a:rPr lang="en-US" sz="5644" b="1" u="none" strike="noStrike" dirty="0">
                <a:solidFill>
                  <a:srgbClr val="FDFDFD"/>
                </a:solidFill>
                <a:latin typeface="Montserrat Bold"/>
                <a:ea typeface="Montserrat Bold"/>
                <a:cs typeface="Montserrat Bold"/>
                <a:sym typeface="Montserrat Bold"/>
              </a:rPr>
            </a:br>
            <a:r>
              <a:rPr lang="en-US" sz="5644" b="1" u="none" strike="noStrike" dirty="0">
                <a:solidFill>
                  <a:srgbClr val="FDFDF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&amp; </a:t>
            </a:r>
          </a:p>
          <a:p>
            <a:pPr marL="0" lvl="0" indent="0" algn="ctr">
              <a:lnSpc>
                <a:spcPts val="7902"/>
              </a:lnSpc>
              <a:spcBef>
                <a:spcPct val="0"/>
              </a:spcBef>
            </a:pPr>
            <a:endParaRPr lang="en-US" sz="5644" b="1" u="none" strike="noStrike" dirty="0">
              <a:solidFill>
                <a:srgbClr val="FDFDFD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marL="0" lvl="0" indent="0" algn="ctr">
              <a:lnSpc>
                <a:spcPts val="7902"/>
              </a:lnSpc>
              <a:spcBef>
                <a:spcPct val="0"/>
              </a:spcBef>
            </a:pPr>
            <a:r>
              <a:rPr lang="en-US" sz="5644" b="1" u="none" strike="noStrike" dirty="0">
                <a:solidFill>
                  <a:srgbClr val="FDFDF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 and A&gt;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735522" y="2221043"/>
            <a:ext cx="5754831" cy="327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lvl="0" indent="-34290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u="none" strike="noStrike" spc="-4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The app digitizes and simplifies tuition operations.</a:t>
            </a:r>
          </a:p>
          <a:p>
            <a:pPr marL="342900" lvl="0" indent="-34290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u="none" strike="noStrike" spc="-4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Solves major issues faced in manual processing.</a:t>
            </a:r>
          </a:p>
          <a:p>
            <a:pPr marL="342900" lvl="0" indent="-34290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u="none" strike="noStrike" spc="-4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Offers a better experience for students, teachers, and admins.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028700" y="8829309"/>
            <a:ext cx="7523780" cy="428991"/>
            <a:chOff x="0" y="0"/>
            <a:chExt cx="2106826" cy="12012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106826" cy="120127"/>
            </a:xfrm>
            <a:custGeom>
              <a:avLst/>
              <a:gdLst/>
              <a:ahLst/>
              <a:cxnLst/>
              <a:rect l="l" t="t" r="r" b="b"/>
              <a:pathLst>
                <a:path w="2106826" h="120127">
                  <a:moveTo>
                    <a:pt x="0" y="0"/>
                  </a:moveTo>
                  <a:lnTo>
                    <a:pt x="2106826" y="0"/>
                  </a:lnTo>
                  <a:lnTo>
                    <a:pt x="2106826" y="120127"/>
                  </a:lnTo>
                  <a:lnTo>
                    <a:pt x="0" y="120127"/>
                  </a:lnTo>
                  <a:close/>
                </a:path>
              </a:pathLst>
            </a:custGeom>
            <a:solidFill>
              <a:srgbClr val="145DA0">
                <a:alpha val="48627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2106826" cy="158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3716000" y="6210300"/>
            <a:ext cx="7523780" cy="7523780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>
                <a:alpha val="9568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-3724222" y="-4507687"/>
            <a:ext cx="5924489" cy="5924489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>
                <a:alpha val="95686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84285" y="3618424"/>
            <a:ext cx="8819592" cy="1765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4510"/>
              </a:lnSpc>
              <a:spcBef>
                <a:spcPct val="0"/>
              </a:spcBef>
            </a:pPr>
            <a:r>
              <a:rPr lang="en-US" sz="10364" b="1" dirty="0">
                <a:solidFill>
                  <a:srgbClr val="051D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YOU!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2398912" y="0"/>
            <a:ext cx="5889088" cy="756959"/>
            <a:chOff x="0" y="0"/>
            <a:chExt cx="1551036" cy="19936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551036" cy="199364"/>
            </a:xfrm>
            <a:custGeom>
              <a:avLst/>
              <a:gdLst/>
              <a:ahLst/>
              <a:cxnLst/>
              <a:rect l="l" t="t" r="r" b="b"/>
              <a:pathLst>
                <a:path w="1551036" h="199364">
                  <a:moveTo>
                    <a:pt x="0" y="0"/>
                  </a:moveTo>
                  <a:lnTo>
                    <a:pt x="1551036" y="0"/>
                  </a:lnTo>
                  <a:lnTo>
                    <a:pt x="1551036" y="199364"/>
                  </a:lnTo>
                  <a:lnTo>
                    <a:pt x="0" y="199364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551036" cy="2374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398912" y="9530041"/>
            <a:ext cx="5889088" cy="756959"/>
            <a:chOff x="0" y="0"/>
            <a:chExt cx="1551036" cy="19936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551036" cy="199364"/>
            </a:xfrm>
            <a:custGeom>
              <a:avLst/>
              <a:gdLst/>
              <a:ahLst/>
              <a:cxnLst/>
              <a:rect l="l" t="t" r="r" b="b"/>
              <a:pathLst>
                <a:path w="1551036" h="199364">
                  <a:moveTo>
                    <a:pt x="0" y="0"/>
                  </a:moveTo>
                  <a:lnTo>
                    <a:pt x="1551036" y="0"/>
                  </a:lnTo>
                  <a:lnTo>
                    <a:pt x="1551036" y="199364"/>
                  </a:lnTo>
                  <a:lnTo>
                    <a:pt x="0" y="199364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551036" cy="2374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>
            <a:off x="-4925441" y="3609788"/>
            <a:ext cx="9392643" cy="9529477"/>
          </a:xfrm>
          <a:custGeom>
            <a:avLst/>
            <a:gdLst/>
            <a:ahLst/>
            <a:cxnLst/>
            <a:rect l="l" t="t" r="r" b="b"/>
            <a:pathLst>
              <a:path w="9392643" h="9529477">
                <a:moveTo>
                  <a:pt x="0" y="0"/>
                </a:moveTo>
                <a:lnTo>
                  <a:pt x="9392643" y="0"/>
                </a:lnTo>
                <a:lnTo>
                  <a:pt x="9392643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25" name="Picture 24" descr="A group of people standing next to a computer screen&#10;&#10;AI-generated content may be incorrect.">
            <a:extLst>
              <a:ext uri="{FF2B5EF4-FFF2-40B4-BE49-F238E27FC236}">
                <a16:creationId xmlns:a16="http://schemas.microsoft.com/office/drawing/2014/main" id="{D30BF674-880C-B61F-6545-76534C729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6" r="22486"/>
          <a:stretch>
            <a:fillRect/>
          </a:stretch>
        </p:blipFill>
        <p:spPr>
          <a:xfrm>
            <a:off x="10668000" y="756959"/>
            <a:ext cx="7467600" cy="858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517814" y="-315404"/>
            <a:ext cx="3964281" cy="10917809"/>
            <a:chOff x="0" y="0"/>
            <a:chExt cx="1044090" cy="2875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44090" cy="2875472"/>
            </a:xfrm>
            <a:custGeom>
              <a:avLst/>
              <a:gdLst/>
              <a:ahLst/>
              <a:cxnLst/>
              <a:rect l="l" t="t" r="r" b="b"/>
              <a:pathLst>
                <a:path w="1044090" h="2875472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663160" y="1631607"/>
            <a:ext cx="6760246" cy="1252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48"/>
              </a:lnSpc>
              <a:spcBef>
                <a:spcPct val="0"/>
              </a:spcBef>
            </a:pPr>
            <a:r>
              <a:rPr lang="en-US" sz="7320" b="1">
                <a:solidFill>
                  <a:srgbClr val="051D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Overview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-1867766" y="-1614217"/>
            <a:ext cx="3735531" cy="373553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5400000">
            <a:off x="2912435" y="3472452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3663160" y="3397227"/>
            <a:ext cx="3773019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483149" y="3397227"/>
            <a:ext cx="66085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</a:p>
        </p:txBody>
      </p:sp>
      <p:sp>
        <p:nvSpPr>
          <p:cNvPr id="13" name="Freeform 13"/>
          <p:cNvSpPr/>
          <p:nvPr/>
        </p:nvSpPr>
        <p:spPr>
          <a:xfrm rot="5400000">
            <a:off x="2912435" y="4097959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3663160" y="4022734"/>
            <a:ext cx="4143021" cy="487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Problem Definition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483149" y="4022734"/>
            <a:ext cx="66085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</a:p>
        </p:txBody>
      </p:sp>
      <p:sp>
        <p:nvSpPr>
          <p:cNvPr id="16" name="Freeform 16"/>
          <p:cNvSpPr/>
          <p:nvPr/>
        </p:nvSpPr>
        <p:spPr>
          <a:xfrm rot="5400000">
            <a:off x="2912435" y="4723196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3663160" y="4647971"/>
            <a:ext cx="4652520" cy="487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Project Objectives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483149" y="4647971"/>
            <a:ext cx="66085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</a:p>
        </p:txBody>
      </p:sp>
      <p:sp>
        <p:nvSpPr>
          <p:cNvPr id="19" name="Freeform 19"/>
          <p:cNvSpPr/>
          <p:nvPr/>
        </p:nvSpPr>
        <p:spPr>
          <a:xfrm rot="5400000">
            <a:off x="2912435" y="5348703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TextBox 20"/>
          <p:cNvSpPr txBox="1"/>
          <p:nvPr/>
        </p:nvSpPr>
        <p:spPr>
          <a:xfrm>
            <a:off x="3663160" y="5273478"/>
            <a:ext cx="4397771" cy="487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Proposed Solution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483149" y="5273478"/>
            <a:ext cx="66085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</a:p>
        </p:txBody>
      </p:sp>
      <p:sp>
        <p:nvSpPr>
          <p:cNvPr id="22" name="Freeform 22"/>
          <p:cNvSpPr/>
          <p:nvPr/>
        </p:nvSpPr>
        <p:spPr>
          <a:xfrm rot="5400000">
            <a:off x="2912435" y="5973940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TextBox 23"/>
          <p:cNvSpPr txBox="1"/>
          <p:nvPr/>
        </p:nvSpPr>
        <p:spPr>
          <a:xfrm>
            <a:off x="3663160" y="5898715"/>
            <a:ext cx="4579735" cy="487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Functionalities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483149" y="5898715"/>
            <a:ext cx="66085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</a:p>
        </p:txBody>
      </p:sp>
      <p:sp>
        <p:nvSpPr>
          <p:cNvPr id="25" name="Freeform 25"/>
          <p:cNvSpPr/>
          <p:nvPr/>
        </p:nvSpPr>
        <p:spPr>
          <a:xfrm rot="5400000">
            <a:off x="2912435" y="6599447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3663160" y="6524221"/>
            <a:ext cx="4819989" cy="4871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Implementation Approach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483149" y="6524221"/>
            <a:ext cx="66085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06</a:t>
            </a:r>
          </a:p>
        </p:txBody>
      </p:sp>
      <p:sp>
        <p:nvSpPr>
          <p:cNvPr id="28" name="Freeform 28"/>
          <p:cNvSpPr/>
          <p:nvPr/>
        </p:nvSpPr>
        <p:spPr>
          <a:xfrm rot="5400000">
            <a:off x="2912435" y="7224684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TextBox 29"/>
          <p:cNvSpPr txBox="1"/>
          <p:nvPr/>
        </p:nvSpPr>
        <p:spPr>
          <a:xfrm>
            <a:off x="3663160" y="7149458"/>
            <a:ext cx="4579735" cy="487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Future Developments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8483149" y="7149458"/>
            <a:ext cx="66085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07</a:t>
            </a:r>
          </a:p>
        </p:txBody>
      </p:sp>
      <p:sp>
        <p:nvSpPr>
          <p:cNvPr id="31" name="Freeform 31"/>
          <p:cNvSpPr/>
          <p:nvPr/>
        </p:nvSpPr>
        <p:spPr>
          <a:xfrm rot="5400000">
            <a:off x="2912435" y="7850190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2" name="TextBox 32"/>
          <p:cNvSpPr txBox="1"/>
          <p:nvPr/>
        </p:nvSpPr>
        <p:spPr>
          <a:xfrm>
            <a:off x="3663160" y="7774965"/>
            <a:ext cx="4397771" cy="487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Conclusion , Q and A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8483149" y="7774965"/>
            <a:ext cx="66085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08</a:t>
            </a:r>
          </a:p>
        </p:txBody>
      </p:sp>
      <p:pic>
        <p:nvPicPr>
          <p:cNvPr id="35" name="Picture 34" descr="A person standing in front of many icons&#10;&#10;AI-generated content may be incorrect.">
            <a:extLst>
              <a:ext uri="{FF2B5EF4-FFF2-40B4-BE49-F238E27FC236}">
                <a16:creationId xmlns:a16="http://schemas.microsoft.com/office/drawing/2014/main" id="{46FBF017-71DB-B667-B089-5B8DD43450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973" y="1492745"/>
            <a:ext cx="7425179" cy="74251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erson pointing at a screen with a person pointing at a book&#10;&#10;AI-generated content may be incorrect.">
            <a:extLst>
              <a:ext uri="{FF2B5EF4-FFF2-40B4-BE49-F238E27FC236}">
                <a16:creationId xmlns:a16="http://schemas.microsoft.com/office/drawing/2014/main" id="{CF17D48A-F783-ACFC-7A1D-30134053C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6910841" cy="6910841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-188217" y="9258300"/>
            <a:ext cx="18476217" cy="1028700"/>
            <a:chOff x="0" y="0"/>
            <a:chExt cx="4866164" cy="270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66164" cy="270933"/>
            </a:xfrm>
            <a:custGeom>
              <a:avLst/>
              <a:gdLst/>
              <a:ahLst/>
              <a:cxnLst/>
              <a:rect l="l" t="t" r="r" b="b"/>
              <a:pathLst>
                <a:path w="4866164" h="270933">
                  <a:moveTo>
                    <a:pt x="0" y="0"/>
                  </a:moveTo>
                  <a:lnTo>
                    <a:pt x="4866164" y="0"/>
                  </a:lnTo>
                  <a:lnTo>
                    <a:pt x="4866164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66164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740977" y="952500"/>
            <a:ext cx="11552885" cy="7391400"/>
            <a:chOff x="0" y="0"/>
            <a:chExt cx="3042735" cy="134476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42735" cy="1344760"/>
            </a:xfrm>
            <a:custGeom>
              <a:avLst/>
              <a:gdLst/>
              <a:ahLst/>
              <a:cxnLst/>
              <a:rect l="l" t="t" r="r" b="b"/>
              <a:pathLst>
                <a:path w="3042735" h="1344760">
                  <a:moveTo>
                    <a:pt x="0" y="0"/>
                  </a:moveTo>
                  <a:lnTo>
                    <a:pt x="3042735" y="0"/>
                  </a:lnTo>
                  <a:lnTo>
                    <a:pt x="3042735" y="1344760"/>
                  </a:lnTo>
                  <a:lnTo>
                    <a:pt x="0" y="1344760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042735" cy="13828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058400" y="1545003"/>
            <a:ext cx="5748323" cy="1003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195"/>
              </a:lnSpc>
              <a:spcBef>
                <a:spcPct val="0"/>
              </a:spcBef>
            </a:pPr>
            <a:r>
              <a:rPr lang="en-US" sz="5854" b="1" dirty="0">
                <a:solidFill>
                  <a:srgbClr val="FDFDF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Introduction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540634" y="2781300"/>
            <a:ext cx="10494490" cy="44632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46" dirty="0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Science More is a reputed tuition institute for Grades 6–11.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46" dirty="0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Operates two branches: </a:t>
            </a:r>
            <a:r>
              <a:rPr lang="en-US" sz="2800" spc="-46" dirty="0" err="1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Mallawagedara</a:t>
            </a:r>
            <a:r>
              <a:rPr lang="en-US" sz="2800" spc="-46" dirty="0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en-US" sz="2800" spc="-46" dirty="0" err="1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Godigamuwa</a:t>
            </a:r>
            <a:r>
              <a:rPr lang="en-US" sz="2800" spc="-46" dirty="0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46" dirty="0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Offers subjects: Science, </a:t>
            </a:r>
            <a:r>
              <a:rPr lang="en-US" sz="2800" spc="-46" dirty="0" err="1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Maths</a:t>
            </a:r>
            <a:r>
              <a:rPr lang="en-US" sz="2800" spc="-46" dirty="0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, Sinhala, English, History, ICT, Tamil, Commerce.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46" dirty="0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10–15 teachers; each class has 100–150 students.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46" dirty="0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Over 4,500 students currently enrolled.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383000" y="-2850770"/>
            <a:ext cx="4693046" cy="469304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52400" y="1402303"/>
            <a:ext cx="17350854" cy="11916005"/>
            <a:chOff x="-971936" y="-127918"/>
            <a:chExt cx="1632336" cy="1121036"/>
          </a:xfrm>
        </p:grpSpPr>
        <p:sp>
          <p:nvSpPr>
            <p:cNvPr id="6" name="Freeform 6"/>
            <p:cNvSpPr/>
            <p:nvPr/>
          </p:nvSpPr>
          <p:spPr>
            <a:xfrm>
              <a:off x="-971936" y="-127918"/>
              <a:ext cx="757178" cy="993118"/>
            </a:xfrm>
            <a:custGeom>
              <a:avLst/>
              <a:gdLst/>
              <a:ahLst/>
              <a:cxnLst/>
              <a:rect l="l" t="t" r="r" b="b"/>
              <a:pathLst>
                <a:path w="660400" h="993118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2507"/>
                  </a:cubicBezTo>
                  <a:lnTo>
                    <a:pt x="660400" y="993118"/>
                  </a:lnTo>
                  <a:lnTo>
                    <a:pt x="0" y="993118"/>
                  </a:lnTo>
                  <a:lnTo>
                    <a:pt x="0" y="33299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8900"/>
              <a:ext cx="660400" cy="90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8305800" y="3907919"/>
            <a:ext cx="9410776" cy="43796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 algn="l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sz="2400" u="none" strike="noStrike" spc="-4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Current system is fully manual, managed by a few staff.</a:t>
            </a:r>
          </a:p>
          <a:p>
            <a:pPr marL="342900" lvl="0" indent="-342900" algn="l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US" sz="2400" u="none" strike="noStrike" spc="-40" dirty="0">
              <a:solidFill>
                <a:srgbClr val="051D4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lvl="0" indent="-342900" algn="l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sz="2400" b="1" u="none" strike="noStrike" spc="-4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Problems faced: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sz="2400" u="none" strike="noStrike" spc="-4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- Difficult to maintain accurate student/teacher records.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sz="2400" u="none" strike="noStrike" spc="-4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- Material distribution and grading are slow and untracked.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sz="2400" u="none" strike="noStrike" spc="-4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- Manual attendance leads to inconsistencies.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sz="2400" u="none" strike="noStrike" spc="-4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- The system is inefficient, not scalable, and error-prone.</a:t>
            </a: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</a:pPr>
            <a:endParaRPr lang="en-US" sz="2400" u="none" strike="noStrike" spc="-40" dirty="0">
              <a:solidFill>
                <a:srgbClr val="051D4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336280" y="2324100"/>
            <a:ext cx="7019697" cy="748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  <a:spcBef>
                <a:spcPct val="0"/>
              </a:spcBef>
            </a:pPr>
            <a:r>
              <a:rPr lang="en-US" sz="4500" b="1" dirty="0">
                <a:solidFill>
                  <a:srgbClr val="051D40"/>
                </a:solidFill>
                <a:latin typeface="Montserrat"/>
                <a:ea typeface="Montserrat"/>
                <a:cs typeface="Montserrat"/>
                <a:sym typeface="Montserrat"/>
              </a:rPr>
              <a:t>Problem Definition</a:t>
            </a:r>
          </a:p>
        </p:txBody>
      </p:sp>
      <p:pic>
        <p:nvPicPr>
          <p:cNvPr id="16" name="Picture 15" descr="A person sitting at a computer with his chin on his hand&#10;&#10;AI-generated content may be incorrect.">
            <a:extLst>
              <a:ext uri="{FF2B5EF4-FFF2-40B4-BE49-F238E27FC236}">
                <a16:creationId xmlns:a16="http://schemas.microsoft.com/office/drawing/2014/main" id="{2778853A-076E-B34B-BD91-109216050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28" y="2631780"/>
            <a:ext cx="6931937" cy="6931937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1EBDD1-F10E-D4E4-3B12-3608CE87A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id="{78D0478F-B781-FD8A-5452-B6CAFBA3C987}"/>
              </a:ext>
            </a:extLst>
          </p:cNvPr>
          <p:cNvGrpSpPr/>
          <p:nvPr/>
        </p:nvGrpSpPr>
        <p:grpSpPr>
          <a:xfrm>
            <a:off x="12115800" y="8287579"/>
            <a:ext cx="17350854" cy="11916005"/>
            <a:chOff x="-971936" y="-127918"/>
            <a:chExt cx="1632336" cy="112103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CC196709-CB51-5C5B-4196-DE1416A3EBCD}"/>
                </a:ext>
              </a:extLst>
            </p:cNvPr>
            <p:cNvSpPr/>
            <p:nvPr/>
          </p:nvSpPr>
          <p:spPr>
            <a:xfrm>
              <a:off x="-971936" y="-127918"/>
              <a:ext cx="757178" cy="993118"/>
            </a:xfrm>
            <a:custGeom>
              <a:avLst/>
              <a:gdLst/>
              <a:ahLst/>
              <a:cxnLst/>
              <a:rect l="l" t="t" r="r" b="b"/>
              <a:pathLst>
                <a:path w="660400" h="993118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2507"/>
                  </a:cubicBezTo>
                  <a:lnTo>
                    <a:pt x="660400" y="993118"/>
                  </a:lnTo>
                  <a:lnTo>
                    <a:pt x="0" y="993118"/>
                  </a:lnTo>
                  <a:lnTo>
                    <a:pt x="0" y="33299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6A7DB711-4A6A-79CE-1F62-FD0475DA8D8B}"/>
                </a:ext>
              </a:extLst>
            </p:cNvPr>
            <p:cNvSpPr txBox="1"/>
            <p:nvPr/>
          </p:nvSpPr>
          <p:spPr>
            <a:xfrm>
              <a:off x="0" y="88900"/>
              <a:ext cx="660400" cy="90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6BE16293-0421-95E8-3E45-F73FC2CDBDE6}"/>
              </a:ext>
            </a:extLst>
          </p:cNvPr>
          <p:cNvSpPr txBox="1"/>
          <p:nvPr/>
        </p:nvSpPr>
        <p:spPr>
          <a:xfrm>
            <a:off x="8682352" y="3848100"/>
            <a:ext cx="9410776" cy="382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u="none" strike="noStrike" spc="-4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Improve efficiency and service quality.</a:t>
            </a:r>
          </a:p>
          <a:p>
            <a:pPr marL="342900" lvl="0" indent="-34290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u="none" strike="noStrike" spc="-4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Reduce staff workload and delays.</a:t>
            </a:r>
          </a:p>
          <a:p>
            <a:pPr marL="342900" lvl="0" indent="-34290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u="none" strike="noStrike" spc="-4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Provide:</a:t>
            </a:r>
          </a:p>
          <a:p>
            <a:pPr marL="1257300" lvl="2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u="none" strike="noStrike" spc="-4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Transparent evaluations</a:t>
            </a:r>
          </a:p>
          <a:p>
            <a:pPr marL="1257300" lvl="2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u="none" strike="noStrike" spc="-4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Timely educational resources</a:t>
            </a:r>
          </a:p>
          <a:p>
            <a:pPr marL="1257300" lvl="2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u="none" strike="noStrike" spc="-4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Better communication</a:t>
            </a:r>
          </a:p>
          <a:p>
            <a:pPr marL="342900" lvl="0" indent="-34290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u="none" strike="noStrike" spc="-4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Ensure smooth operations across both branches.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30DFE561-E0FC-7274-6597-7C99A3E212F1}"/>
              </a:ext>
            </a:extLst>
          </p:cNvPr>
          <p:cNvSpPr txBox="1"/>
          <p:nvPr/>
        </p:nvSpPr>
        <p:spPr>
          <a:xfrm>
            <a:off x="8682352" y="2169881"/>
            <a:ext cx="7019697" cy="748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  <a:spcBef>
                <a:spcPct val="0"/>
              </a:spcBef>
            </a:pPr>
            <a:r>
              <a:rPr lang="en-US" sz="4500" b="1" dirty="0">
                <a:solidFill>
                  <a:srgbClr val="051D40"/>
                </a:solidFill>
                <a:latin typeface="Montserrat"/>
                <a:ea typeface="Montserrat"/>
                <a:cs typeface="Montserrat"/>
                <a:sym typeface="Montserrat"/>
              </a:rPr>
              <a:t>Problem Objectives</a:t>
            </a:r>
          </a:p>
        </p:txBody>
      </p:sp>
      <p:pic>
        <p:nvPicPr>
          <p:cNvPr id="10" name="Picture 9" descr="A group of people standing around a target&#10;&#10;AI-generated content may be incorrect.">
            <a:extLst>
              <a:ext uri="{FF2B5EF4-FFF2-40B4-BE49-F238E27FC236}">
                <a16:creationId xmlns:a16="http://schemas.microsoft.com/office/drawing/2014/main" id="{B8F08DD2-2C39-7D4D-C61D-762CBD22A9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44150"/>
            <a:ext cx="7315200" cy="7315200"/>
          </a:xfrm>
          <a:prstGeom prst="rect">
            <a:avLst/>
          </a:prstGeom>
        </p:spPr>
      </p:pic>
      <p:grpSp>
        <p:nvGrpSpPr>
          <p:cNvPr id="2" name="Group 2">
            <a:extLst>
              <a:ext uri="{FF2B5EF4-FFF2-40B4-BE49-F238E27FC236}">
                <a16:creationId xmlns:a16="http://schemas.microsoft.com/office/drawing/2014/main" id="{D22B6554-E243-C570-78FE-B786602A9511}"/>
              </a:ext>
            </a:extLst>
          </p:cNvPr>
          <p:cNvGrpSpPr/>
          <p:nvPr/>
        </p:nvGrpSpPr>
        <p:grpSpPr>
          <a:xfrm>
            <a:off x="-509666" y="190500"/>
            <a:ext cx="3000376" cy="3967164"/>
            <a:chOff x="-406400" y="-774700"/>
            <a:chExt cx="1143000" cy="15113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BA23158-B1C8-4622-D9D4-49D2D70E1B3A}"/>
                </a:ext>
              </a:extLst>
            </p:cNvPr>
            <p:cNvSpPr/>
            <p:nvPr/>
          </p:nvSpPr>
          <p:spPr>
            <a:xfrm>
              <a:off x="-406400" y="-77470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4B65B68-5079-5535-F313-50517A77AABA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4943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-5029200" y="571500"/>
            <a:ext cx="14028376" cy="12738919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9144000" y="1246528"/>
            <a:ext cx="6033363" cy="783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553"/>
              </a:lnSpc>
              <a:spcBef>
                <a:spcPct val="0"/>
              </a:spcBef>
            </a:pPr>
            <a:r>
              <a:rPr lang="en-US" sz="4680" b="1" dirty="0">
                <a:solidFill>
                  <a:srgbClr val="051D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Proposed Solution</a:t>
            </a:r>
          </a:p>
        </p:txBody>
      </p:sp>
      <p:pic>
        <p:nvPicPr>
          <p:cNvPr id="37" name="Picture 36" descr="A group of people building a light bulb&#10;&#10;AI-generated content may be incorrect.">
            <a:extLst>
              <a:ext uri="{FF2B5EF4-FFF2-40B4-BE49-F238E27FC236}">
                <a16:creationId xmlns:a16="http://schemas.microsoft.com/office/drawing/2014/main" id="{8176FB75-A956-89F1-F372-D77F7BD524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6547" y="1638077"/>
            <a:ext cx="8738926" cy="701084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TextBox 11">
            <a:extLst>
              <a:ext uri="{FF2B5EF4-FFF2-40B4-BE49-F238E27FC236}">
                <a16:creationId xmlns:a16="http://schemas.microsoft.com/office/drawing/2014/main" id="{1B6233C2-9A4A-B800-C9B4-2B1C070B57A4}"/>
              </a:ext>
            </a:extLst>
          </p:cNvPr>
          <p:cNvSpPr txBox="1"/>
          <p:nvPr/>
        </p:nvSpPr>
        <p:spPr>
          <a:xfrm>
            <a:off x="9144000" y="2656032"/>
            <a:ext cx="8077200" cy="65494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u="none" strike="noStrike" spc="-4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Develop a </a:t>
            </a:r>
            <a:r>
              <a:rPr lang="en-US" sz="2400" b="1" u="none" strike="noStrike" spc="-40" dirty="0">
                <a:solidFill>
                  <a:schemeClr val="accent5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Tuition Management Android Application</a:t>
            </a:r>
            <a:r>
              <a:rPr lang="en-US" sz="2400" u="none" strike="noStrike" spc="-4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342900" lvl="0" indent="-3429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400" u="none" strike="noStrike" spc="-40" dirty="0">
              <a:solidFill>
                <a:srgbClr val="051D4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lvl="0" indent="-3429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u="none" strike="noStrike" spc="-4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Two separate apps:</a:t>
            </a:r>
          </a:p>
          <a:p>
            <a:pPr lvl="0" algn="l">
              <a:lnSpc>
                <a:spcPct val="200000"/>
              </a:lnSpc>
              <a:spcBef>
                <a:spcPct val="0"/>
              </a:spcBef>
            </a:pPr>
            <a:r>
              <a:rPr lang="en-US" sz="2400" u="none" strike="noStrike" spc="-4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en-US" sz="2400" b="1" u="none" strike="noStrike" spc="-4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- Admin App</a:t>
            </a:r>
          </a:p>
          <a:p>
            <a:pPr lvl="0" algn="l">
              <a:lnSpc>
                <a:spcPct val="200000"/>
              </a:lnSpc>
              <a:spcBef>
                <a:spcPct val="0"/>
              </a:spcBef>
            </a:pPr>
            <a:r>
              <a:rPr lang="en-US" sz="2400" b="1" spc="-4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	- </a:t>
            </a:r>
            <a:r>
              <a:rPr lang="en-US" sz="2400" b="1" u="none" strike="noStrike" spc="-4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Teacher &amp; Student App</a:t>
            </a:r>
          </a:p>
          <a:p>
            <a:pPr marL="342900" lvl="0" indent="-3429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u="none" strike="noStrike" spc="-4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Supports 3 user roles:</a:t>
            </a:r>
          </a:p>
          <a:p>
            <a:pPr lvl="0" algn="l">
              <a:lnSpc>
                <a:spcPct val="200000"/>
              </a:lnSpc>
              <a:spcBef>
                <a:spcPct val="0"/>
              </a:spcBef>
            </a:pPr>
            <a:r>
              <a:rPr lang="en-US" sz="2400" b="1" u="none" strike="noStrike" spc="-4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	- Admin, Teacher, Student</a:t>
            </a:r>
          </a:p>
          <a:p>
            <a:pPr marL="342900" lvl="0" indent="-3429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u="none" strike="noStrike" spc="-4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Improves management and academic tracking.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2204" y="6692184"/>
            <a:ext cx="5841799" cy="1153755"/>
          </a:xfrm>
          <a:custGeom>
            <a:avLst/>
            <a:gdLst/>
            <a:ahLst/>
            <a:cxnLst/>
            <a:rect l="l" t="t" r="r" b="b"/>
            <a:pathLst>
              <a:path w="5841799" h="1153755">
                <a:moveTo>
                  <a:pt x="0" y="0"/>
                </a:moveTo>
                <a:lnTo>
                  <a:pt x="5841799" y="0"/>
                </a:lnTo>
                <a:lnTo>
                  <a:pt x="5841799" y="1153755"/>
                </a:lnTo>
                <a:lnTo>
                  <a:pt x="0" y="1153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224860" y="6692184"/>
            <a:ext cx="5841799" cy="1153755"/>
          </a:xfrm>
          <a:custGeom>
            <a:avLst/>
            <a:gdLst/>
            <a:ahLst/>
            <a:cxnLst/>
            <a:rect l="l" t="t" r="r" b="b"/>
            <a:pathLst>
              <a:path w="5841799" h="1153755">
                <a:moveTo>
                  <a:pt x="0" y="0"/>
                </a:moveTo>
                <a:lnTo>
                  <a:pt x="5841799" y="0"/>
                </a:lnTo>
                <a:lnTo>
                  <a:pt x="5841799" y="1153755"/>
                </a:lnTo>
                <a:lnTo>
                  <a:pt x="0" y="1153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213997" y="6692184"/>
            <a:ext cx="5841799" cy="1153755"/>
          </a:xfrm>
          <a:custGeom>
            <a:avLst/>
            <a:gdLst/>
            <a:ahLst/>
            <a:cxnLst/>
            <a:rect l="l" t="t" r="r" b="b"/>
            <a:pathLst>
              <a:path w="5841799" h="1153755">
                <a:moveTo>
                  <a:pt x="0" y="0"/>
                </a:moveTo>
                <a:lnTo>
                  <a:pt x="5841799" y="0"/>
                </a:lnTo>
                <a:lnTo>
                  <a:pt x="5841799" y="1153755"/>
                </a:lnTo>
                <a:lnTo>
                  <a:pt x="0" y="1153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2265338" y="2111678"/>
            <a:ext cx="5841799" cy="7741365"/>
            <a:chOff x="0" y="0"/>
            <a:chExt cx="1554321" cy="136936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54321" cy="1369365"/>
            </a:xfrm>
            <a:custGeom>
              <a:avLst/>
              <a:gdLst/>
              <a:ahLst/>
              <a:cxnLst/>
              <a:rect l="l" t="t" r="r" b="b"/>
              <a:pathLst>
                <a:path w="1554321" h="1369365">
                  <a:moveTo>
                    <a:pt x="58312" y="0"/>
                  </a:moveTo>
                  <a:lnTo>
                    <a:pt x="1496009" y="0"/>
                  </a:lnTo>
                  <a:cubicBezTo>
                    <a:pt x="1511474" y="0"/>
                    <a:pt x="1526306" y="6144"/>
                    <a:pt x="1537241" y="17079"/>
                  </a:cubicBezTo>
                  <a:cubicBezTo>
                    <a:pt x="1548177" y="28015"/>
                    <a:pt x="1554321" y="42846"/>
                    <a:pt x="1554321" y="58312"/>
                  </a:cubicBezTo>
                  <a:lnTo>
                    <a:pt x="1554321" y="1311054"/>
                  </a:lnTo>
                  <a:cubicBezTo>
                    <a:pt x="1554321" y="1326519"/>
                    <a:pt x="1548177" y="1341351"/>
                    <a:pt x="1537241" y="1352286"/>
                  </a:cubicBezTo>
                  <a:cubicBezTo>
                    <a:pt x="1526306" y="1363222"/>
                    <a:pt x="1511474" y="1369365"/>
                    <a:pt x="1496009" y="1369365"/>
                  </a:cubicBezTo>
                  <a:lnTo>
                    <a:pt x="58312" y="1369365"/>
                  </a:lnTo>
                  <a:cubicBezTo>
                    <a:pt x="42846" y="1369365"/>
                    <a:pt x="28015" y="1363222"/>
                    <a:pt x="17079" y="1352286"/>
                  </a:cubicBezTo>
                  <a:cubicBezTo>
                    <a:pt x="6144" y="1341351"/>
                    <a:pt x="0" y="1326519"/>
                    <a:pt x="0" y="1311054"/>
                  </a:cubicBezTo>
                  <a:lnTo>
                    <a:pt x="0" y="58312"/>
                  </a:lnTo>
                  <a:cubicBezTo>
                    <a:pt x="0" y="42846"/>
                    <a:pt x="6144" y="28015"/>
                    <a:pt x="17079" y="17079"/>
                  </a:cubicBezTo>
                  <a:cubicBezTo>
                    <a:pt x="28015" y="6144"/>
                    <a:pt x="42846" y="0"/>
                    <a:pt x="58312" y="0"/>
                  </a:cubicBezTo>
                  <a:close/>
                </a:path>
              </a:pathLst>
            </a:custGeom>
            <a:solidFill>
              <a:srgbClr val="FDFDF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54321" cy="14074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224860" y="2111679"/>
            <a:ext cx="5881135" cy="7741367"/>
            <a:chOff x="0" y="-38843"/>
            <a:chExt cx="1564787" cy="1559427"/>
          </a:xfrm>
        </p:grpSpPr>
        <p:sp>
          <p:nvSpPr>
            <p:cNvPr id="9" name="Freeform 9"/>
            <p:cNvSpPr/>
            <p:nvPr/>
          </p:nvSpPr>
          <p:spPr>
            <a:xfrm>
              <a:off x="10466" y="-38843"/>
              <a:ext cx="1554321" cy="1559427"/>
            </a:xfrm>
            <a:custGeom>
              <a:avLst/>
              <a:gdLst/>
              <a:ahLst/>
              <a:cxnLst/>
              <a:rect l="l" t="t" r="r" b="b"/>
              <a:pathLst>
                <a:path w="1554321" h="1369365">
                  <a:moveTo>
                    <a:pt x="58312" y="0"/>
                  </a:moveTo>
                  <a:lnTo>
                    <a:pt x="1496009" y="0"/>
                  </a:lnTo>
                  <a:cubicBezTo>
                    <a:pt x="1511474" y="0"/>
                    <a:pt x="1526306" y="6144"/>
                    <a:pt x="1537241" y="17079"/>
                  </a:cubicBezTo>
                  <a:cubicBezTo>
                    <a:pt x="1548177" y="28015"/>
                    <a:pt x="1554321" y="42846"/>
                    <a:pt x="1554321" y="58312"/>
                  </a:cubicBezTo>
                  <a:lnTo>
                    <a:pt x="1554321" y="1311054"/>
                  </a:lnTo>
                  <a:cubicBezTo>
                    <a:pt x="1554321" y="1326519"/>
                    <a:pt x="1548177" y="1341351"/>
                    <a:pt x="1537241" y="1352286"/>
                  </a:cubicBezTo>
                  <a:cubicBezTo>
                    <a:pt x="1526306" y="1363222"/>
                    <a:pt x="1511474" y="1369365"/>
                    <a:pt x="1496009" y="1369365"/>
                  </a:cubicBezTo>
                  <a:lnTo>
                    <a:pt x="58312" y="1369365"/>
                  </a:lnTo>
                  <a:cubicBezTo>
                    <a:pt x="42846" y="1369365"/>
                    <a:pt x="28015" y="1363222"/>
                    <a:pt x="17079" y="1352286"/>
                  </a:cubicBezTo>
                  <a:cubicBezTo>
                    <a:pt x="6144" y="1341351"/>
                    <a:pt x="0" y="1326519"/>
                    <a:pt x="0" y="1311054"/>
                  </a:cubicBezTo>
                  <a:lnTo>
                    <a:pt x="0" y="58312"/>
                  </a:lnTo>
                  <a:cubicBezTo>
                    <a:pt x="0" y="42846"/>
                    <a:pt x="6144" y="28015"/>
                    <a:pt x="17079" y="17079"/>
                  </a:cubicBezTo>
                  <a:cubicBezTo>
                    <a:pt x="28015" y="6144"/>
                    <a:pt x="42846" y="0"/>
                    <a:pt x="58312" y="0"/>
                  </a:cubicBezTo>
                  <a:close/>
                </a:path>
              </a:pathLst>
            </a:custGeom>
            <a:solidFill>
              <a:srgbClr val="FDFDFD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554321" cy="14074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63054" y="2111681"/>
            <a:ext cx="5841799" cy="7741363"/>
            <a:chOff x="0" y="0"/>
            <a:chExt cx="1554321" cy="136936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54321" cy="1369365"/>
            </a:xfrm>
            <a:custGeom>
              <a:avLst/>
              <a:gdLst/>
              <a:ahLst/>
              <a:cxnLst/>
              <a:rect l="l" t="t" r="r" b="b"/>
              <a:pathLst>
                <a:path w="1554321" h="1369365">
                  <a:moveTo>
                    <a:pt x="58312" y="0"/>
                  </a:moveTo>
                  <a:lnTo>
                    <a:pt x="1496009" y="0"/>
                  </a:lnTo>
                  <a:cubicBezTo>
                    <a:pt x="1511474" y="0"/>
                    <a:pt x="1526306" y="6144"/>
                    <a:pt x="1537241" y="17079"/>
                  </a:cubicBezTo>
                  <a:cubicBezTo>
                    <a:pt x="1548177" y="28015"/>
                    <a:pt x="1554321" y="42846"/>
                    <a:pt x="1554321" y="58312"/>
                  </a:cubicBezTo>
                  <a:lnTo>
                    <a:pt x="1554321" y="1311054"/>
                  </a:lnTo>
                  <a:cubicBezTo>
                    <a:pt x="1554321" y="1326519"/>
                    <a:pt x="1548177" y="1341351"/>
                    <a:pt x="1537241" y="1352286"/>
                  </a:cubicBezTo>
                  <a:cubicBezTo>
                    <a:pt x="1526306" y="1363222"/>
                    <a:pt x="1511474" y="1369365"/>
                    <a:pt x="1496009" y="1369365"/>
                  </a:cubicBezTo>
                  <a:lnTo>
                    <a:pt x="58312" y="1369365"/>
                  </a:lnTo>
                  <a:cubicBezTo>
                    <a:pt x="42846" y="1369365"/>
                    <a:pt x="28015" y="1363222"/>
                    <a:pt x="17079" y="1352286"/>
                  </a:cubicBezTo>
                  <a:cubicBezTo>
                    <a:pt x="6144" y="1341351"/>
                    <a:pt x="0" y="1326519"/>
                    <a:pt x="0" y="1311054"/>
                  </a:cubicBezTo>
                  <a:lnTo>
                    <a:pt x="0" y="58312"/>
                  </a:lnTo>
                  <a:cubicBezTo>
                    <a:pt x="0" y="42846"/>
                    <a:pt x="6144" y="28015"/>
                    <a:pt x="17079" y="17079"/>
                  </a:cubicBezTo>
                  <a:cubicBezTo>
                    <a:pt x="28015" y="6144"/>
                    <a:pt x="42846" y="0"/>
                    <a:pt x="58312" y="0"/>
                  </a:cubicBezTo>
                  <a:close/>
                </a:path>
              </a:pathLst>
            </a:custGeom>
            <a:solidFill>
              <a:srgbClr val="FDFDFD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554321" cy="14074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2123887" y="-2346523"/>
            <a:ext cx="4693046" cy="4693046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5573718" y="7940477"/>
            <a:ext cx="4693046" cy="4693046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5638800" y="876300"/>
            <a:ext cx="7453950" cy="870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151"/>
              </a:lnSpc>
              <a:spcBef>
                <a:spcPct val="0"/>
              </a:spcBef>
            </a:pPr>
            <a:r>
              <a:rPr lang="en-US" sz="5108" b="1" dirty="0">
                <a:solidFill>
                  <a:srgbClr val="FDFDF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Functionalities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6804914" y="5978778"/>
            <a:ext cx="5297877" cy="2264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u="none" strike="noStrike" spc="-3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Take attendance via QR code.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u="none" strike="noStrike" spc="-3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Upload assignments and course materials.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u="none" strike="noStrike" spc="-3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Release student results.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u="none" strike="noStrike" spc="-3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Delete outdated materials.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643509" y="5978778"/>
            <a:ext cx="5297877" cy="3649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u="none" strike="noStrike" spc="-3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View: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sz="2000" spc="-3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en-US" sz="2000" b="1" spc="-3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- </a:t>
            </a:r>
            <a:r>
              <a:rPr lang="en-US" sz="2000" b="1" u="none" strike="noStrike" spc="-3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Attendance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sz="2000" b="1" spc="-3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	- </a:t>
            </a:r>
            <a:r>
              <a:rPr lang="en-US" sz="2000" b="1" u="none" strike="noStrike" spc="-3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Results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sz="2000" b="1" u="none" strike="noStrike" spc="-3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	- Assignments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sz="2000" b="1" spc="-3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	- </a:t>
            </a:r>
            <a:r>
              <a:rPr lang="en-US" sz="2000" b="1" u="none" strike="noStrike" spc="-3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Materials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u="none" strike="noStrike" spc="-3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Submit assignments through app.</a:t>
            </a: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u="none" strike="noStrike" spc="-3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Receive notifications from teachers/admin.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941343" y="5477182"/>
            <a:ext cx="2877407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00"/>
              </a:lnSpc>
              <a:spcBef>
                <a:spcPct val="0"/>
              </a:spcBef>
            </a:pPr>
            <a:r>
              <a:rPr lang="en-US" sz="2800" b="1" u="none" strike="noStrike" dirty="0">
                <a:solidFill>
                  <a:srgbClr val="051D40"/>
                </a:solidFill>
                <a:latin typeface="Montserrat"/>
                <a:ea typeface="Montserrat"/>
                <a:cs typeface="Montserrat"/>
                <a:sym typeface="Montserrat"/>
              </a:rPr>
              <a:t>Admin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746391" y="5464299"/>
            <a:ext cx="2877407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0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051D40"/>
                </a:solidFill>
                <a:latin typeface="Montserrat"/>
                <a:ea typeface="Montserrat"/>
                <a:cs typeface="Montserrat"/>
                <a:sym typeface="Montserrat"/>
              </a:rPr>
              <a:t>Teacher</a:t>
            </a:r>
            <a:endParaRPr lang="en-US" sz="2400" b="1" u="none" strike="noStrike" dirty="0">
              <a:solidFill>
                <a:srgbClr val="051D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3747533" y="5477181"/>
            <a:ext cx="2877407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0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051D40"/>
                </a:solidFill>
                <a:latin typeface="Montserrat"/>
                <a:ea typeface="Montserrat"/>
                <a:cs typeface="Montserrat"/>
                <a:sym typeface="Montserrat"/>
              </a:rPr>
              <a:t>Student</a:t>
            </a:r>
            <a:endParaRPr lang="en-US" sz="2800" b="1" u="none" strike="noStrike" dirty="0">
              <a:solidFill>
                <a:srgbClr val="051D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747954" y="5954009"/>
            <a:ext cx="4382940" cy="31880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u="none" strike="noStrike" spc="-3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Register, update, and delete students.</a:t>
            </a:r>
          </a:p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u="none" strike="noStrike" spc="-3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Assign students to teachers and subjects.</a:t>
            </a:r>
          </a:p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u="none" strike="noStrike" spc="-3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Generate and view reports on: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sz="2000" spc="-3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en-US" sz="2000" b="1" spc="-3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lang="en-US" sz="2000" spc="-3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b="1" u="none" strike="noStrike" spc="-3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Attendance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en-US" sz="2000" b="1" spc="-3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	- </a:t>
            </a:r>
            <a:r>
              <a:rPr lang="en-US" sz="2000" b="1" u="none" strike="noStrike" spc="-3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Results</a:t>
            </a:r>
          </a:p>
        </p:txBody>
      </p:sp>
      <p:pic>
        <p:nvPicPr>
          <p:cNvPr id="34" name="Picture 33" descr="A person wearing headphones and sitting at a computer&#10;&#10;AI-generated content may be incorrect.">
            <a:extLst>
              <a:ext uri="{FF2B5EF4-FFF2-40B4-BE49-F238E27FC236}">
                <a16:creationId xmlns:a16="http://schemas.microsoft.com/office/drawing/2014/main" id="{1C506B21-D6E3-92B0-F87D-F89466873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694431"/>
            <a:ext cx="3846328" cy="2562171"/>
          </a:xfrm>
          <a:prstGeom prst="rect">
            <a:avLst/>
          </a:prstGeom>
        </p:spPr>
      </p:pic>
      <p:pic>
        <p:nvPicPr>
          <p:cNvPr id="36" name="Picture 35" descr="A person standing in front of a chalkboard&#10;&#10;AI-generated content may be incorrect.">
            <a:extLst>
              <a:ext uri="{FF2B5EF4-FFF2-40B4-BE49-F238E27FC236}">
                <a16:creationId xmlns:a16="http://schemas.microsoft.com/office/drawing/2014/main" id="{E544E834-4AF9-DE20-DFDF-EEF08A1EA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682" y="2382179"/>
            <a:ext cx="3918773" cy="3035906"/>
          </a:xfrm>
          <a:prstGeom prst="rect">
            <a:avLst/>
          </a:prstGeom>
        </p:spPr>
      </p:pic>
      <p:pic>
        <p:nvPicPr>
          <p:cNvPr id="38" name="Picture 37" descr="A child sitting at a desk writing on a book&#10;&#10;AI-generated content may be incorrect.">
            <a:extLst>
              <a:ext uri="{FF2B5EF4-FFF2-40B4-BE49-F238E27FC236}">
                <a16:creationId xmlns:a16="http://schemas.microsoft.com/office/drawing/2014/main" id="{04B5A533-0D76-D4B2-07B7-350A245FA1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800" y="2476500"/>
            <a:ext cx="2877407" cy="27581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266830" y="0"/>
            <a:ext cx="5021170" cy="10287000"/>
            <a:chOff x="0" y="0"/>
            <a:chExt cx="132244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2448" cy="2709333"/>
            </a:xfrm>
            <a:custGeom>
              <a:avLst/>
              <a:gdLst/>
              <a:ahLst/>
              <a:cxnLst/>
              <a:rect l="l" t="t" r="r" b="b"/>
              <a:pathLst>
                <a:path w="1322448" h="2709333">
                  <a:moveTo>
                    <a:pt x="0" y="0"/>
                  </a:moveTo>
                  <a:lnTo>
                    <a:pt x="1322448" y="0"/>
                  </a:lnTo>
                  <a:lnTo>
                    <a:pt x="13224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51D4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2244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452716" y="1729779"/>
            <a:ext cx="7922504" cy="1556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300"/>
              </a:lnSpc>
              <a:spcBef>
                <a:spcPct val="0"/>
              </a:spcBef>
            </a:pPr>
            <a:r>
              <a:rPr lang="en-US" sz="4500" b="1" dirty="0">
                <a:solidFill>
                  <a:srgbClr val="051D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Implementation Approach</a:t>
            </a:r>
            <a:endParaRPr lang="en-US" sz="4500" b="1" u="none" strike="noStrike" dirty="0">
              <a:solidFill>
                <a:srgbClr val="051D4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-1595820" y="-1782102"/>
            <a:ext cx="3564204" cy="356420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51D40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447800" y="3985296"/>
            <a:ext cx="6849067" cy="37044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30" u="none" strike="noStrike" spc="-4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Developed 2 separate Android apps:</a:t>
            </a:r>
          </a:p>
          <a:p>
            <a:pPr marL="342900" lvl="0" indent="-342900" algn="l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sz="2030" b="1" u="none" strike="noStrike" spc="-4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Admin app for user/account management.</a:t>
            </a:r>
          </a:p>
          <a:p>
            <a:pPr marL="342900" lvl="0" indent="-342900" algn="l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en-US" sz="2030" b="1" u="none" strike="noStrike" spc="-4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Combined Teacher &amp; Student app for learning and evaluation tasks.</a:t>
            </a:r>
          </a:p>
          <a:p>
            <a:pPr marL="342900" lvl="0" indent="-342900" algn="l">
              <a:lnSpc>
                <a:spcPct val="150000"/>
              </a:lnSpc>
              <a:spcBef>
                <a:spcPct val="0"/>
              </a:spcBef>
              <a:buFontTx/>
              <a:buChar char="-"/>
            </a:pPr>
            <a:endParaRPr lang="en-US" sz="2030" b="1" u="none" strike="noStrike" spc="-40" dirty="0">
              <a:solidFill>
                <a:srgbClr val="051D4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lvl="0" indent="-34290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30" u="none" strike="noStrike" spc="-4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Benefits of modular design</a:t>
            </a:r>
          </a:p>
          <a:p>
            <a:pPr marL="342900" lvl="0" indent="-34290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30" u="none" strike="noStrike" spc="-4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:Clear role-based access</a:t>
            </a:r>
          </a:p>
          <a:p>
            <a:pPr marL="342900" lvl="0" indent="-34290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30" u="none" strike="noStrike" spc="-4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Better security and </a:t>
            </a:r>
            <a:r>
              <a:rPr lang="en-US" sz="2030" u="none" strike="noStrike" spc="-40" dirty="0" err="1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UXScalable</a:t>
            </a:r>
            <a:r>
              <a:rPr lang="en-US" sz="2030" u="none" strike="noStrike" spc="-40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for future growth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4700679" y="7074186"/>
            <a:ext cx="5946973" cy="5946973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656363" y="-83536"/>
            <a:ext cx="11402164" cy="711357"/>
          </a:xfrm>
          <a:custGeom>
            <a:avLst/>
            <a:gdLst/>
            <a:ahLst/>
            <a:cxnLst/>
            <a:rect l="l" t="t" r="r" b="b"/>
            <a:pathLst>
              <a:path w="11402164" h="711357">
                <a:moveTo>
                  <a:pt x="0" y="0"/>
                </a:moveTo>
                <a:lnTo>
                  <a:pt x="11402164" y="0"/>
                </a:lnTo>
                <a:lnTo>
                  <a:pt x="11402164" y="711358"/>
                </a:lnTo>
                <a:lnTo>
                  <a:pt x="0" y="7113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16567"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33" name="Picture 32" descr="A group of people with a rocket in the air&#10;&#10;AI-generated content may be incorrect.">
            <a:extLst>
              <a:ext uri="{FF2B5EF4-FFF2-40B4-BE49-F238E27FC236}">
                <a16:creationId xmlns:a16="http://schemas.microsoft.com/office/drawing/2014/main" id="{D3AD87DC-F107-F4FA-61B4-6CE43987F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3212814"/>
            <a:ext cx="9829800" cy="70741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7242" y="242294"/>
            <a:ext cx="17793515" cy="9802411"/>
            <a:chOff x="0" y="0"/>
            <a:chExt cx="4982580" cy="27448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82580" cy="2744893"/>
            </a:xfrm>
            <a:custGeom>
              <a:avLst/>
              <a:gdLst/>
              <a:ahLst/>
              <a:cxnLst/>
              <a:rect l="l" t="t" r="r" b="b"/>
              <a:pathLst>
                <a:path w="4982580" h="2744893">
                  <a:moveTo>
                    <a:pt x="0" y="0"/>
                  </a:moveTo>
                  <a:lnTo>
                    <a:pt x="4982580" y="0"/>
                  </a:lnTo>
                  <a:lnTo>
                    <a:pt x="4982580" y="2744893"/>
                  </a:lnTo>
                  <a:lnTo>
                    <a:pt x="0" y="27448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28600" cap="sq">
              <a:solidFill>
                <a:srgbClr val="145DA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82580" cy="27829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343629" y="319778"/>
            <a:ext cx="4154377" cy="582587"/>
          </a:xfrm>
          <a:custGeom>
            <a:avLst/>
            <a:gdLst/>
            <a:ahLst/>
            <a:cxnLst/>
            <a:rect l="l" t="t" r="r" b="b"/>
            <a:pathLst>
              <a:path w="4154377" h="582587">
                <a:moveTo>
                  <a:pt x="0" y="0"/>
                </a:moveTo>
                <a:lnTo>
                  <a:pt x="4154377" y="0"/>
                </a:lnTo>
                <a:lnTo>
                  <a:pt x="4154377" y="582587"/>
                </a:lnTo>
                <a:lnTo>
                  <a:pt x="0" y="5825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083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143319" y="2876983"/>
            <a:ext cx="7730919" cy="4533033"/>
            <a:chOff x="0" y="0"/>
            <a:chExt cx="1416547" cy="20132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16547" cy="2013207"/>
            </a:xfrm>
            <a:custGeom>
              <a:avLst/>
              <a:gdLst/>
              <a:ahLst/>
              <a:cxnLst/>
              <a:rect l="l" t="t" r="r" b="b"/>
              <a:pathLst>
                <a:path w="1416547" h="2013207">
                  <a:moveTo>
                    <a:pt x="46046" y="0"/>
                  </a:moveTo>
                  <a:lnTo>
                    <a:pt x="1370502" y="0"/>
                  </a:lnTo>
                  <a:cubicBezTo>
                    <a:pt x="1382714" y="0"/>
                    <a:pt x="1394426" y="4851"/>
                    <a:pt x="1403061" y="13487"/>
                  </a:cubicBezTo>
                  <a:cubicBezTo>
                    <a:pt x="1411696" y="22122"/>
                    <a:pt x="1416547" y="33834"/>
                    <a:pt x="1416547" y="46046"/>
                  </a:cubicBezTo>
                  <a:lnTo>
                    <a:pt x="1416547" y="1967161"/>
                  </a:lnTo>
                  <a:cubicBezTo>
                    <a:pt x="1416547" y="1979373"/>
                    <a:pt x="1411696" y="1991085"/>
                    <a:pt x="1403061" y="1999720"/>
                  </a:cubicBezTo>
                  <a:cubicBezTo>
                    <a:pt x="1394426" y="2008356"/>
                    <a:pt x="1382714" y="2013207"/>
                    <a:pt x="1370502" y="2013207"/>
                  </a:cubicBezTo>
                  <a:lnTo>
                    <a:pt x="46046" y="2013207"/>
                  </a:lnTo>
                  <a:cubicBezTo>
                    <a:pt x="33834" y="2013207"/>
                    <a:pt x="22122" y="2008356"/>
                    <a:pt x="13487" y="1999720"/>
                  </a:cubicBezTo>
                  <a:cubicBezTo>
                    <a:pt x="4851" y="1991085"/>
                    <a:pt x="0" y="1979373"/>
                    <a:pt x="0" y="1967161"/>
                  </a:cubicBezTo>
                  <a:lnTo>
                    <a:pt x="0" y="46046"/>
                  </a:lnTo>
                  <a:cubicBezTo>
                    <a:pt x="0" y="33834"/>
                    <a:pt x="4851" y="22122"/>
                    <a:pt x="13487" y="13487"/>
                  </a:cubicBezTo>
                  <a:cubicBezTo>
                    <a:pt x="22122" y="4851"/>
                    <a:pt x="33834" y="0"/>
                    <a:pt x="46046" y="0"/>
                  </a:cubicBezTo>
                  <a:close/>
                </a:path>
              </a:pathLst>
            </a:custGeom>
            <a:solidFill>
              <a:srgbClr val="FDFDFD"/>
            </a:solidFill>
            <a:ln w="38100" cap="rnd">
              <a:solidFill>
                <a:srgbClr val="145DA0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416547" cy="20513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761238" y="1303083"/>
            <a:ext cx="7884841" cy="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00"/>
              </a:lnSpc>
              <a:spcBef>
                <a:spcPct val="0"/>
              </a:spcBef>
            </a:pPr>
            <a:r>
              <a:rPr lang="en-US" sz="4500" b="1" dirty="0">
                <a:solidFill>
                  <a:srgbClr val="051D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Future Implementation</a:t>
            </a:r>
          </a:p>
        </p:txBody>
      </p:sp>
      <p:pic>
        <p:nvPicPr>
          <p:cNvPr id="40" name="Picture 39" descr="A person pointing at a target&#10;&#10;AI-generated content may be incorrect.">
            <a:extLst>
              <a:ext uri="{FF2B5EF4-FFF2-40B4-BE49-F238E27FC236}">
                <a16:creationId xmlns:a16="http://schemas.microsoft.com/office/drawing/2014/main" id="{885C94FF-EAEA-F863-6338-3176F8A93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718" y="2427519"/>
            <a:ext cx="7950200" cy="5295900"/>
          </a:xfrm>
          <a:prstGeom prst="rect">
            <a:avLst/>
          </a:prstGeom>
        </p:spPr>
      </p:pic>
      <p:sp>
        <p:nvSpPr>
          <p:cNvPr id="42" name="TextBox 14">
            <a:extLst>
              <a:ext uri="{FF2B5EF4-FFF2-40B4-BE49-F238E27FC236}">
                <a16:creationId xmlns:a16="http://schemas.microsoft.com/office/drawing/2014/main" id="{5A474548-8BED-E719-A491-D3B4486DBB7B}"/>
              </a:ext>
            </a:extLst>
          </p:cNvPr>
          <p:cNvSpPr txBox="1"/>
          <p:nvPr/>
        </p:nvSpPr>
        <p:spPr>
          <a:xfrm>
            <a:off x="2353859" y="3549473"/>
            <a:ext cx="5410200" cy="31880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none" strike="noStrike" spc="-39" dirty="0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Add Firebase Authentication for login security.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none" strike="noStrike" spc="-39" dirty="0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Track payments and </a:t>
            </a:r>
            <a:r>
              <a:rPr lang="en-US" sz="2000" u="none" strike="noStrike" spc="-39" dirty="0" err="1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fees.Enable</a:t>
            </a:r>
            <a:r>
              <a:rPr lang="en-US" sz="2000" u="none" strike="noStrike" spc="-39" dirty="0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 real-time chat for support.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none" strike="noStrike" spc="-39" dirty="0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Push instant notifications.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none" strike="noStrike" spc="-39" dirty="0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Launch iOS version of the </a:t>
            </a:r>
            <a:r>
              <a:rPr lang="en-US" sz="2000" u="none" strike="noStrike" spc="-39" dirty="0" err="1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app.Build</a:t>
            </a:r>
            <a:r>
              <a:rPr lang="en-US" sz="2000" u="none" strike="noStrike" spc="-39" dirty="0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 analytics dashboards for admins.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436</Words>
  <Application>Microsoft Office PowerPoint</Application>
  <PresentationFormat>Custom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Montserrat Bold</vt:lpstr>
      <vt:lpstr>Calibri</vt:lpstr>
      <vt:lpstr>Wingdings</vt:lpstr>
      <vt:lpstr>Montserrat</vt:lpstr>
      <vt:lpstr>Arial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ScienceMore</dc:title>
  <dc:creator>Dasuni Jayasinghe</dc:creator>
  <cp:lastModifiedBy>JAYASINGHE D S</cp:lastModifiedBy>
  <cp:revision>4</cp:revision>
  <dcterms:created xsi:type="dcterms:W3CDTF">2006-08-16T00:00:00Z</dcterms:created>
  <dcterms:modified xsi:type="dcterms:W3CDTF">2025-07-12T19:00:07Z</dcterms:modified>
  <dc:identifier>DAGs-EY6lSg</dc:identifier>
</cp:coreProperties>
</file>