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0" r:id="rId4"/>
  </p:sldMasterIdLst>
  <p:notesMasterIdLst>
    <p:notesMasterId r:id="rId19"/>
  </p:notesMasterIdLst>
  <p:handoutMasterIdLst>
    <p:handoutMasterId r:id="rId20"/>
  </p:handoutMasterIdLst>
  <p:sldIdLst>
    <p:sldId id="256" r:id="rId5"/>
    <p:sldId id="262" r:id="rId6"/>
    <p:sldId id="266" r:id="rId7"/>
    <p:sldId id="263" r:id="rId8"/>
    <p:sldId id="261" r:id="rId9"/>
    <p:sldId id="267" r:id="rId10"/>
    <p:sldId id="268" r:id="rId11"/>
    <p:sldId id="264" r:id="rId12"/>
    <p:sldId id="265" r:id="rId13"/>
    <p:sldId id="269" r:id="rId14"/>
    <p:sldId id="270" r:id="rId15"/>
    <p:sldId id="272" r:id="rId16"/>
    <p:sldId id="271"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68" d="100"/>
          <a:sy n="68" d="100"/>
        </p:scale>
        <p:origin x="81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0BEF68B8-1228-47BB-83B5-7B9CD1E3F84E}">
      <dgm:prSet phldrT="[Text]"/>
      <dgm:spPr/>
      <dgm:t>
        <a:bodyPr/>
        <a:lstStyle/>
        <a:p>
          <a:pPr>
            <a:lnSpc>
              <a:spcPct val="100000"/>
            </a:lnSpc>
          </a:pPr>
          <a:r>
            <a:rPr lang="en-US" dirty="0"/>
            <a:t>NON PROBABILITY SAMPLING</a:t>
          </a:r>
        </a:p>
      </dgm:t>
    </dgm:pt>
    <dgm:pt modelId="{FD949706-EDCC-4ADC-8EDF-8EDA49C92325}" type="sibTrans" cxnId="{EDEF4F82-1237-4639-A0F7-385C1897CE66}">
      <dgm:prSet/>
      <dgm:spPr/>
      <dgm:t>
        <a:bodyPr/>
        <a:lstStyle/>
        <a:p>
          <a:endParaRPr lang="en-US"/>
        </a:p>
      </dgm:t>
    </dgm:pt>
    <dgm:pt modelId="{ED3A4BC2-B75A-4952-A38B-A42B5995DF05}" type="parTrans" cxnId="{EDEF4F82-1237-4639-A0F7-385C1897CE66}">
      <dgm:prSet/>
      <dgm:spPr/>
      <dgm:t>
        <a:bodyPr/>
        <a:lstStyle/>
        <a:p>
          <a:endParaRPr lang="en-US"/>
        </a:p>
      </dgm:t>
    </dgm:pt>
    <dgm:pt modelId="{6750AC01-D39D-4F3A-9DC8-2A211EE986A2}">
      <dgm:prSet phldrT="[Text]"/>
      <dgm:spPr/>
      <dgm:t>
        <a:bodyPr/>
        <a:lstStyle/>
        <a:p>
          <a:pPr>
            <a:lnSpc>
              <a:spcPct val="100000"/>
            </a:lnSpc>
          </a:pPr>
          <a:r>
            <a:rPr lang="en-US" dirty="0"/>
            <a:t>PROBABILITY SAMPLING</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custAng="0">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95DE6538-27BD-44AF-A1A8-CA8F6B10FDD2}" type="pres">
      <dgm:prSet presAssocID="{0BEF68B8-1228-47BB-83B5-7B9CD1E3F84E}" presName="text_2" presStyleLbl="node1" presStyleIdx="1" presStyleCnt="2">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2"/>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405044" y="-527086"/>
          <a:ext cx="4087232" cy="4087232"/>
        </a:xfrm>
        <a:prstGeom prst="blockArc">
          <a:avLst>
            <a:gd name="adj1" fmla="val 18900000"/>
            <a:gd name="adj2" fmla="val 2700000"/>
            <a:gd name="adj3" fmla="val 528"/>
          </a:avLst>
        </a:prstGeom>
        <a:noFill/>
        <a:ln w="9525"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557552" y="433302"/>
          <a:ext cx="6280696" cy="86648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7772" tIns="78740" rIns="78740" bIns="78740" numCol="1" spcCol="1270" anchor="ctr" anchorCtr="0">
          <a:noAutofit/>
        </a:bodyPr>
        <a:lstStyle/>
        <a:p>
          <a:pPr marL="0" lvl="0" indent="0" algn="l" defTabSz="1377950">
            <a:lnSpc>
              <a:spcPct val="100000"/>
            </a:lnSpc>
            <a:spcBef>
              <a:spcPct val="0"/>
            </a:spcBef>
            <a:spcAft>
              <a:spcPct val="35000"/>
            </a:spcAft>
            <a:buNone/>
          </a:pPr>
          <a:r>
            <a:rPr lang="en-US" sz="3100" kern="1200" dirty="0"/>
            <a:t>PROBABILITY SAMPLING</a:t>
          </a:r>
        </a:p>
      </dsp:txBody>
      <dsp:txXfrm>
        <a:off x="557552" y="433302"/>
        <a:ext cx="6280696" cy="866484"/>
      </dsp:txXfrm>
    </dsp:sp>
    <dsp:sp modelId="{07CB3071-D555-47DA-A36A-69EB91531FD8}">
      <dsp:nvSpPr>
        <dsp:cNvPr id="0" name=""/>
        <dsp:cNvSpPr/>
      </dsp:nvSpPr>
      <dsp:spPr>
        <a:xfrm>
          <a:off x="15999" y="324992"/>
          <a:ext cx="1083105" cy="1083105"/>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557552" y="1733272"/>
          <a:ext cx="6280696" cy="86648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7772" tIns="78740" rIns="78740" bIns="78740" numCol="1" spcCol="1270" anchor="ctr" anchorCtr="0">
          <a:noAutofit/>
        </a:bodyPr>
        <a:lstStyle/>
        <a:p>
          <a:pPr marL="0" lvl="0" indent="0" algn="l" defTabSz="1377950">
            <a:lnSpc>
              <a:spcPct val="100000"/>
            </a:lnSpc>
            <a:spcBef>
              <a:spcPct val="0"/>
            </a:spcBef>
            <a:spcAft>
              <a:spcPct val="35000"/>
            </a:spcAft>
            <a:buNone/>
          </a:pPr>
          <a:r>
            <a:rPr lang="en-US" sz="3100" kern="1200" dirty="0"/>
            <a:t>NON PROBABILITY SAMPLING</a:t>
          </a:r>
        </a:p>
      </dsp:txBody>
      <dsp:txXfrm>
        <a:off x="557552" y="1733272"/>
        <a:ext cx="6280696" cy="866484"/>
      </dsp:txXfrm>
    </dsp:sp>
    <dsp:sp modelId="{3F8116AC-FAC3-4E95-9865-93CCFEB191B9}">
      <dsp:nvSpPr>
        <dsp:cNvPr id="0" name=""/>
        <dsp:cNvSpPr/>
      </dsp:nvSpPr>
      <dsp:spPr>
        <a:xfrm>
          <a:off x="15999" y="1624961"/>
          <a:ext cx="1083105" cy="1083105"/>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11/5/2023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611339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2974784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3456208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973132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0333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239378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188282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88142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B3AB32-59DF-41F1-9618-EDFBF50496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771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B3AB32-59DF-41F1-9618-EDFBF50496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2541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344519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95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7845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283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2314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261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9991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770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4811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414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46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26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13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430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21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091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925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574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206115"/>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3"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721868" y="140677"/>
            <a:ext cx="10993549" cy="895244"/>
          </a:xfrm>
        </p:spPr>
        <p:txBody>
          <a:bodyPr>
            <a:noAutofit/>
          </a:bodyPr>
          <a:lstStyle/>
          <a:p>
            <a:r>
              <a:rPr lang="en-US" sz="6000" b="1" dirty="0">
                <a:solidFill>
                  <a:schemeClr val="tx1"/>
                </a:solidFill>
              </a:rPr>
              <a:t>SAMPLING AND TYPES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8910484" y="735401"/>
            <a:ext cx="4356566" cy="441187"/>
          </a:xfrm>
        </p:spPr>
        <p:txBody>
          <a:bodyPr>
            <a:normAutofit/>
          </a:bodyPr>
          <a:lstStyle/>
          <a:p>
            <a:r>
              <a:rPr lang="en-US" b="1" dirty="0">
                <a:solidFill>
                  <a:schemeClr val="accent2"/>
                </a:solidFill>
                <a:latin typeface="Arial Black" panose="020B0A04020102020204" pitchFamily="34" charset="0"/>
              </a:rPr>
              <a:t>SHEHINA.K</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F689BDB-3331-FDF4-B002-6AFD0437037F}"/>
              </a:ext>
            </a:extLst>
          </p:cNvPr>
          <p:cNvSpPr>
            <a:spLocks noGrp="1"/>
          </p:cNvSpPr>
          <p:nvPr>
            <p:ph idx="1"/>
          </p:nvPr>
        </p:nvSpPr>
        <p:spPr>
          <a:xfrm>
            <a:off x="480642" y="874643"/>
            <a:ext cx="11029615" cy="4389844"/>
          </a:xfrm>
        </p:spPr>
        <p:txBody>
          <a:bodyPr>
            <a:normAutofit/>
          </a:bodyPr>
          <a:lstStyle/>
          <a:p>
            <a:r>
              <a:rPr lang="en-US" sz="2800" b="1" dirty="0"/>
              <a:t>Non-probability Sampling</a:t>
            </a:r>
          </a:p>
          <a:p>
            <a:r>
              <a:rPr lang="en-US" sz="2800" b="1" dirty="0"/>
              <a:t> In a non-probability sample, individuals are selected based on non-random criteria, and not every individual has a chance of being included.</a:t>
            </a:r>
          </a:p>
          <a:p>
            <a:endParaRPr lang="en-US" sz="2800" b="1" dirty="0"/>
          </a:p>
        </p:txBody>
      </p:sp>
    </p:spTree>
    <p:extLst>
      <p:ext uri="{BB962C8B-B14F-4D97-AF65-F5344CB8AC3E}">
        <p14:creationId xmlns:p14="http://schemas.microsoft.com/office/powerpoint/2010/main" val="167278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F689BDB-3331-FDF4-B002-6AFD0437037F}"/>
              </a:ext>
            </a:extLst>
          </p:cNvPr>
          <p:cNvSpPr>
            <a:spLocks noGrp="1"/>
          </p:cNvSpPr>
          <p:nvPr>
            <p:ph idx="1"/>
          </p:nvPr>
        </p:nvSpPr>
        <p:spPr>
          <a:xfrm>
            <a:off x="480642" y="874643"/>
            <a:ext cx="11029615" cy="1390255"/>
          </a:xfrm>
        </p:spPr>
        <p:txBody>
          <a:bodyPr>
            <a:normAutofit/>
          </a:bodyPr>
          <a:lstStyle/>
          <a:p>
            <a:r>
              <a:rPr lang="en-US" sz="2800" dirty="0"/>
              <a:t> Convenience Sampling</a:t>
            </a:r>
            <a:r>
              <a:rPr lang="en-US" sz="2800" b="1" dirty="0"/>
              <a:t> </a:t>
            </a:r>
          </a:p>
          <a:p>
            <a:r>
              <a:rPr lang="en-US" sz="2000" dirty="0"/>
              <a:t>Involves selecting samples based on convenience .Also known as Accidental Sampling</a:t>
            </a:r>
            <a:endParaRPr lang="en-IN" sz="2000" dirty="0"/>
          </a:p>
        </p:txBody>
      </p:sp>
      <p:pic>
        <p:nvPicPr>
          <p:cNvPr id="4" name="Picture 3">
            <a:extLst>
              <a:ext uri="{FF2B5EF4-FFF2-40B4-BE49-F238E27FC236}">
                <a16:creationId xmlns:a16="http://schemas.microsoft.com/office/drawing/2014/main" id="{D7F2E62F-410A-2CEC-2849-5590C0CE13A5}"/>
              </a:ext>
            </a:extLst>
          </p:cNvPr>
          <p:cNvPicPr>
            <a:picLocks noChangeAspect="1"/>
          </p:cNvPicPr>
          <p:nvPr/>
        </p:nvPicPr>
        <p:blipFill>
          <a:blip r:embed="rId3"/>
          <a:stretch>
            <a:fillRect/>
          </a:stretch>
        </p:blipFill>
        <p:spPr>
          <a:xfrm>
            <a:off x="2883877" y="2378257"/>
            <a:ext cx="4557934" cy="4055266"/>
          </a:xfrm>
          <a:prstGeom prst="rect">
            <a:avLst/>
          </a:prstGeom>
        </p:spPr>
      </p:pic>
    </p:spTree>
    <p:extLst>
      <p:ext uri="{BB962C8B-B14F-4D97-AF65-F5344CB8AC3E}">
        <p14:creationId xmlns:p14="http://schemas.microsoft.com/office/powerpoint/2010/main" val="329884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F689BDB-3331-FDF4-B002-6AFD0437037F}"/>
              </a:ext>
            </a:extLst>
          </p:cNvPr>
          <p:cNvSpPr>
            <a:spLocks noGrp="1"/>
          </p:cNvSpPr>
          <p:nvPr>
            <p:ph idx="1"/>
          </p:nvPr>
        </p:nvSpPr>
        <p:spPr>
          <a:xfrm>
            <a:off x="382168" y="368206"/>
            <a:ext cx="11029615" cy="1685677"/>
          </a:xfrm>
        </p:spPr>
        <p:txBody>
          <a:bodyPr>
            <a:normAutofit/>
          </a:bodyPr>
          <a:lstStyle/>
          <a:p>
            <a:pPr marL="0" indent="0">
              <a:buNone/>
            </a:pPr>
            <a:r>
              <a:rPr lang="en-US" sz="2800" b="1" dirty="0"/>
              <a:t> </a:t>
            </a:r>
          </a:p>
          <a:p>
            <a:r>
              <a:rPr lang="en-US" sz="2000" dirty="0"/>
              <a:t> </a:t>
            </a:r>
            <a:r>
              <a:rPr lang="en-US" sz="2800" b="1" dirty="0"/>
              <a:t>Purposive / Judgmental Sampling</a:t>
            </a:r>
          </a:p>
          <a:p>
            <a:r>
              <a:rPr lang="en-US" dirty="0"/>
              <a:t>Selecting samples based on his or her own judgement.</a:t>
            </a:r>
            <a:endParaRPr lang="en-IN" dirty="0"/>
          </a:p>
          <a:p>
            <a:endParaRPr lang="en-IN" sz="2000" dirty="0"/>
          </a:p>
        </p:txBody>
      </p:sp>
      <p:pic>
        <p:nvPicPr>
          <p:cNvPr id="3" name="Picture 2">
            <a:extLst>
              <a:ext uri="{FF2B5EF4-FFF2-40B4-BE49-F238E27FC236}">
                <a16:creationId xmlns:a16="http://schemas.microsoft.com/office/drawing/2014/main" id="{8A17F0BE-5B7A-C01E-CD58-398DFB0E43C9}"/>
              </a:ext>
            </a:extLst>
          </p:cNvPr>
          <p:cNvPicPr>
            <a:picLocks noChangeAspect="1"/>
          </p:cNvPicPr>
          <p:nvPr/>
        </p:nvPicPr>
        <p:blipFill>
          <a:blip r:embed="rId3"/>
          <a:stretch>
            <a:fillRect/>
          </a:stretch>
        </p:blipFill>
        <p:spPr>
          <a:xfrm>
            <a:off x="2414955" y="2563983"/>
            <a:ext cx="6096000" cy="3333750"/>
          </a:xfrm>
          <a:prstGeom prst="rect">
            <a:avLst/>
          </a:prstGeom>
        </p:spPr>
      </p:pic>
    </p:spTree>
    <p:extLst>
      <p:ext uri="{BB962C8B-B14F-4D97-AF65-F5344CB8AC3E}">
        <p14:creationId xmlns:p14="http://schemas.microsoft.com/office/powerpoint/2010/main" val="353661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F689BDB-3331-FDF4-B002-6AFD0437037F}"/>
              </a:ext>
            </a:extLst>
          </p:cNvPr>
          <p:cNvSpPr>
            <a:spLocks noGrp="1"/>
          </p:cNvSpPr>
          <p:nvPr>
            <p:ph idx="1"/>
          </p:nvPr>
        </p:nvSpPr>
        <p:spPr>
          <a:xfrm>
            <a:off x="480642" y="874643"/>
            <a:ext cx="11029615" cy="1685677"/>
          </a:xfrm>
        </p:spPr>
        <p:txBody>
          <a:bodyPr>
            <a:normAutofit/>
          </a:bodyPr>
          <a:lstStyle/>
          <a:p>
            <a:r>
              <a:rPr lang="en-US" sz="2800" dirty="0"/>
              <a:t>Quota Sampling</a:t>
            </a:r>
            <a:r>
              <a:rPr lang="en-US" sz="2800" b="1" dirty="0"/>
              <a:t> </a:t>
            </a:r>
          </a:p>
          <a:p>
            <a:r>
              <a:rPr lang="en-US" sz="2000" dirty="0"/>
              <a:t>Quota sampling means to take a very tailored sample that's in proportion to some characteristic or trait of a population.</a:t>
            </a:r>
            <a:endParaRPr lang="en-IN" sz="2000" dirty="0"/>
          </a:p>
        </p:txBody>
      </p:sp>
      <p:pic>
        <p:nvPicPr>
          <p:cNvPr id="3" name="Picture 2">
            <a:extLst>
              <a:ext uri="{FF2B5EF4-FFF2-40B4-BE49-F238E27FC236}">
                <a16:creationId xmlns:a16="http://schemas.microsoft.com/office/drawing/2014/main" id="{BFAC13B6-0B0A-3D2B-FD18-E1B7E5AF0BAC}"/>
              </a:ext>
            </a:extLst>
          </p:cNvPr>
          <p:cNvPicPr>
            <a:picLocks noChangeAspect="1"/>
          </p:cNvPicPr>
          <p:nvPr/>
        </p:nvPicPr>
        <p:blipFill>
          <a:blip r:embed="rId3"/>
          <a:stretch>
            <a:fillRect/>
          </a:stretch>
        </p:blipFill>
        <p:spPr>
          <a:xfrm>
            <a:off x="2498481" y="2349305"/>
            <a:ext cx="6210300" cy="3500951"/>
          </a:xfrm>
          <a:prstGeom prst="rect">
            <a:avLst/>
          </a:prstGeom>
        </p:spPr>
      </p:pic>
    </p:spTree>
    <p:extLst>
      <p:ext uri="{BB962C8B-B14F-4D97-AF65-F5344CB8AC3E}">
        <p14:creationId xmlns:p14="http://schemas.microsoft.com/office/powerpoint/2010/main" val="44204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fontScale="90000"/>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F689BDB-3331-FDF4-B002-6AFD0437037F}"/>
              </a:ext>
            </a:extLst>
          </p:cNvPr>
          <p:cNvSpPr>
            <a:spLocks noGrp="1"/>
          </p:cNvSpPr>
          <p:nvPr>
            <p:ph idx="1"/>
          </p:nvPr>
        </p:nvSpPr>
        <p:spPr>
          <a:xfrm>
            <a:off x="480642" y="874643"/>
            <a:ext cx="11029615" cy="4389844"/>
          </a:xfrm>
        </p:spPr>
        <p:txBody>
          <a:bodyPr>
            <a:normAutofit/>
          </a:bodyPr>
          <a:lstStyle/>
          <a:p>
            <a:pPr marL="0" indent="0">
              <a:buNone/>
            </a:pPr>
            <a:r>
              <a:rPr lang="en-US" sz="2000" dirty="0"/>
              <a:t> </a:t>
            </a:r>
            <a:endParaRPr lang="en-IN" sz="2000" dirty="0"/>
          </a:p>
        </p:txBody>
      </p:sp>
      <p:sp>
        <p:nvSpPr>
          <p:cNvPr id="6" name="TextBox 5">
            <a:extLst>
              <a:ext uri="{FF2B5EF4-FFF2-40B4-BE49-F238E27FC236}">
                <a16:creationId xmlns:a16="http://schemas.microsoft.com/office/drawing/2014/main" id="{78F33AB0-DF27-31E3-7E7D-F83AE3578CAB}"/>
              </a:ext>
            </a:extLst>
          </p:cNvPr>
          <p:cNvSpPr txBox="1"/>
          <p:nvPr/>
        </p:nvSpPr>
        <p:spPr>
          <a:xfrm>
            <a:off x="1234439" y="612844"/>
            <a:ext cx="5813475" cy="5632311"/>
          </a:xfrm>
          <a:prstGeom prst="rect">
            <a:avLst/>
          </a:prstGeom>
          <a:noFill/>
        </p:spPr>
        <p:txBody>
          <a:bodyPr wrap="square">
            <a:spAutoFit/>
          </a:bodyPr>
          <a:lstStyle/>
          <a:p>
            <a:r>
              <a:rPr lang="en-US" sz="1800" dirty="0">
                <a:solidFill>
                  <a:srgbClr val="FF0000"/>
                </a:solidFill>
                <a:latin typeface="Arial Black" panose="020B0A04020102020204" pitchFamily="34" charset="0"/>
              </a:rPr>
              <a:t>Sample</a:t>
            </a:r>
          </a:p>
          <a:p>
            <a:pPr marL="285750" indent="-285750">
              <a:buFont typeface="Wingdings" panose="05000000000000000000" pitchFamily="2" charset="2"/>
              <a:buChar char="v"/>
            </a:pPr>
            <a:r>
              <a:rPr lang="en-US" sz="1800" dirty="0">
                <a:latin typeface="Arial Black" panose="020B0A04020102020204" pitchFamily="34" charset="0"/>
              </a:rPr>
              <a:t>Sample is a small group of members selected from a population to represent the population</a:t>
            </a:r>
          </a:p>
          <a:p>
            <a:pPr marL="285750" indent="-285750">
              <a:buFont typeface="Wingdings" panose="05000000000000000000" pitchFamily="2" charset="2"/>
              <a:buChar char="v"/>
            </a:pPr>
            <a:r>
              <a:rPr lang="en-US" sz="1800" dirty="0">
                <a:latin typeface="Arial Black" panose="020B0A04020102020204" pitchFamily="34" charset="0"/>
              </a:rPr>
              <a:t>Subset of Population.</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solidFill>
                  <a:srgbClr val="FF0000"/>
                </a:solidFill>
                <a:latin typeface="Arial Black" panose="020B0A04020102020204" pitchFamily="34" charset="0"/>
              </a:rPr>
              <a:t>SAMPLING</a:t>
            </a:r>
          </a:p>
          <a:p>
            <a:pPr marL="285750" indent="-285750">
              <a:buFont typeface="Wingdings" panose="05000000000000000000" pitchFamily="2" charset="2"/>
              <a:buChar char="v"/>
            </a:pPr>
            <a:r>
              <a:rPr lang="en-US" dirty="0">
                <a:latin typeface="Arial Black" panose="020B0A04020102020204" pitchFamily="34" charset="0"/>
              </a:rPr>
              <a:t>Sampling means selecting the group that you will actually collect data from in your research. For example, if you are researching the opinions of students in your university, you could survey a sample of 100 students. In statistics, sampling allows you to test a hypothesis about the characteristics of a population.</a:t>
            </a:r>
          </a:p>
          <a:p>
            <a:pPr marL="285750" indent="-285750">
              <a:buFont typeface="Wingdings" panose="05000000000000000000" pitchFamily="2" charset="2"/>
              <a:buChar char="v"/>
            </a:pPr>
            <a:endParaRPr lang="en-IN" dirty="0"/>
          </a:p>
        </p:txBody>
      </p:sp>
      <p:pic>
        <p:nvPicPr>
          <p:cNvPr id="9" name="Picture 8">
            <a:extLst>
              <a:ext uri="{FF2B5EF4-FFF2-40B4-BE49-F238E27FC236}">
                <a16:creationId xmlns:a16="http://schemas.microsoft.com/office/drawing/2014/main" id="{6CE0D688-BC0C-41AA-3091-00485DA6FF89}"/>
              </a:ext>
            </a:extLst>
          </p:cNvPr>
          <p:cNvPicPr>
            <a:picLocks noChangeAspect="1"/>
          </p:cNvPicPr>
          <p:nvPr/>
        </p:nvPicPr>
        <p:blipFill>
          <a:blip r:embed="rId3"/>
          <a:stretch>
            <a:fillRect/>
          </a:stretch>
        </p:blipFill>
        <p:spPr>
          <a:xfrm>
            <a:off x="7498377" y="874643"/>
            <a:ext cx="4212981" cy="4143916"/>
          </a:xfrm>
          <a:prstGeom prst="rect">
            <a:avLst/>
          </a:prstGeom>
        </p:spPr>
      </p:pic>
    </p:spTree>
    <p:extLst>
      <p:ext uri="{BB962C8B-B14F-4D97-AF65-F5344CB8AC3E}">
        <p14:creationId xmlns:p14="http://schemas.microsoft.com/office/powerpoint/2010/main" val="290956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731343" y="351692"/>
            <a:ext cx="6854248" cy="1294228"/>
          </a:xfrm>
        </p:spPr>
        <p:txBody>
          <a:bodyPr anchor="ctr">
            <a:normAutofit/>
          </a:bodyPr>
          <a:lstStyle/>
          <a:p>
            <a:pPr algn="ctr"/>
            <a:r>
              <a:rPr lang="en-US" b="1" dirty="0">
                <a:solidFill>
                  <a:srgbClr val="FF0000"/>
                </a:solidFill>
              </a:rPr>
              <a:t>SAMPLING METHODS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460231775"/>
              </p:ext>
            </p:extLst>
          </p:nvPr>
        </p:nvGraphicFramePr>
        <p:xfrm>
          <a:off x="1632868" y="1912470"/>
          <a:ext cx="6854248" cy="30330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880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0D0965-18BC-333E-7D37-820AB07FBD0C}"/>
              </a:ext>
            </a:extLst>
          </p:cNvPr>
          <p:cNvPicPr>
            <a:picLocks noChangeAspect="1"/>
          </p:cNvPicPr>
          <p:nvPr/>
        </p:nvPicPr>
        <p:blipFill>
          <a:blip r:embed="rId3"/>
          <a:stretch>
            <a:fillRect/>
          </a:stretch>
        </p:blipFill>
        <p:spPr>
          <a:xfrm>
            <a:off x="2075245" y="520505"/>
            <a:ext cx="7814343" cy="5809957"/>
          </a:xfrm>
          <a:prstGeom prst="rect">
            <a:avLst/>
          </a:prstGeom>
        </p:spPr>
      </p:pic>
    </p:spTree>
    <p:extLst>
      <p:ext uri="{BB962C8B-B14F-4D97-AF65-F5344CB8AC3E}">
        <p14:creationId xmlns:p14="http://schemas.microsoft.com/office/powerpoint/2010/main" val="141316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F689BDB-3331-FDF4-B002-6AFD0437037F}"/>
              </a:ext>
            </a:extLst>
          </p:cNvPr>
          <p:cNvSpPr>
            <a:spLocks noGrp="1"/>
          </p:cNvSpPr>
          <p:nvPr>
            <p:ph idx="1"/>
          </p:nvPr>
        </p:nvSpPr>
        <p:spPr>
          <a:xfrm>
            <a:off x="480642" y="874643"/>
            <a:ext cx="11029615" cy="4389844"/>
          </a:xfrm>
        </p:spPr>
        <p:txBody>
          <a:bodyPr>
            <a:normAutofit/>
          </a:bodyPr>
          <a:lstStyle/>
          <a:p>
            <a:r>
              <a:rPr lang="en-US" sz="2400" b="1" dirty="0"/>
              <a:t>Probability Sampling </a:t>
            </a:r>
          </a:p>
          <a:p>
            <a:r>
              <a:rPr lang="en-US" sz="2000" dirty="0"/>
              <a:t> Probability sampling means that every individual in a population stands an equal chance of being selected.</a:t>
            </a:r>
            <a:endParaRPr lang="en-IN" sz="2000" dirty="0"/>
          </a:p>
        </p:txBody>
      </p:sp>
      <p:pic>
        <p:nvPicPr>
          <p:cNvPr id="7" name="Picture 6">
            <a:extLst>
              <a:ext uri="{FF2B5EF4-FFF2-40B4-BE49-F238E27FC236}">
                <a16:creationId xmlns:a16="http://schemas.microsoft.com/office/drawing/2014/main" id="{342B859B-6CC3-3977-1F4B-ED22613532D8}"/>
              </a:ext>
            </a:extLst>
          </p:cNvPr>
          <p:cNvPicPr>
            <a:picLocks noChangeAspect="1"/>
          </p:cNvPicPr>
          <p:nvPr/>
        </p:nvPicPr>
        <p:blipFill>
          <a:blip r:embed="rId3"/>
          <a:stretch>
            <a:fillRect/>
          </a:stretch>
        </p:blipFill>
        <p:spPr>
          <a:xfrm>
            <a:off x="1647286" y="2387937"/>
            <a:ext cx="8696325" cy="2876550"/>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F689BDB-3331-FDF4-B002-6AFD0437037F}"/>
              </a:ext>
            </a:extLst>
          </p:cNvPr>
          <p:cNvSpPr>
            <a:spLocks noGrp="1"/>
          </p:cNvSpPr>
          <p:nvPr>
            <p:ph idx="1"/>
          </p:nvPr>
        </p:nvSpPr>
        <p:spPr>
          <a:xfrm>
            <a:off x="581192" y="410409"/>
            <a:ext cx="11029615" cy="2037369"/>
          </a:xfrm>
        </p:spPr>
        <p:txBody>
          <a:bodyPr>
            <a:normAutofit/>
          </a:bodyPr>
          <a:lstStyle/>
          <a:p>
            <a:pPr marL="0" indent="0">
              <a:buNone/>
            </a:pPr>
            <a:r>
              <a:rPr lang="en-US" sz="2400" b="1" dirty="0"/>
              <a:t> </a:t>
            </a:r>
          </a:p>
          <a:p>
            <a:r>
              <a:rPr lang="en-US" sz="2000" dirty="0"/>
              <a:t> </a:t>
            </a:r>
            <a:r>
              <a:rPr lang="en-US" sz="2400" b="1" dirty="0"/>
              <a:t>Simple random sampling</a:t>
            </a:r>
          </a:p>
          <a:p>
            <a:r>
              <a:rPr lang="en-US" sz="2000" dirty="0"/>
              <a:t> The simplest type of probability sampling. A probability sample in which every member of a study  population has an equal chance of selection</a:t>
            </a:r>
            <a:endParaRPr lang="en-IN" sz="2000" dirty="0"/>
          </a:p>
          <a:p>
            <a:endParaRPr lang="en-IN" sz="2000" dirty="0"/>
          </a:p>
        </p:txBody>
      </p:sp>
      <p:pic>
        <p:nvPicPr>
          <p:cNvPr id="3" name="Picture 2">
            <a:extLst>
              <a:ext uri="{FF2B5EF4-FFF2-40B4-BE49-F238E27FC236}">
                <a16:creationId xmlns:a16="http://schemas.microsoft.com/office/drawing/2014/main" id="{437467EE-4DF1-D25B-5D34-DCC284471D15}"/>
              </a:ext>
            </a:extLst>
          </p:cNvPr>
          <p:cNvPicPr>
            <a:picLocks noChangeAspect="1"/>
          </p:cNvPicPr>
          <p:nvPr/>
        </p:nvPicPr>
        <p:blipFill>
          <a:blip r:embed="rId3"/>
          <a:stretch>
            <a:fillRect/>
          </a:stretch>
        </p:blipFill>
        <p:spPr>
          <a:xfrm>
            <a:off x="1700212" y="3211582"/>
            <a:ext cx="8791575" cy="2771775"/>
          </a:xfrm>
          <a:prstGeom prst="rect">
            <a:avLst/>
          </a:prstGeom>
        </p:spPr>
      </p:pic>
    </p:spTree>
    <p:extLst>
      <p:ext uri="{BB962C8B-B14F-4D97-AF65-F5344CB8AC3E}">
        <p14:creationId xmlns:p14="http://schemas.microsoft.com/office/powerpoint/2010/main" val="252915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F689BDB-3331-FDF4-B002-6AFD0437037F}"/>
              </a:ext>
            </a:extLst>
          </p:cNvPr>
          <p:cNvSpPr>
            <a:spLocks noGrp="1"/>
          </p:cNvSpPr>
          <p:nvPr>
            <p:ph idx="1"/>
          </p:nvPr>
        </p:nvSpPr>
        <p:spPr>
          <a:xfrm>
            <a:off x="480642" y="874643"/>
            <a:ext cx="11029615" cy="1629406"/>
          </a:xfrm>
        </p:spPr>
        <p:txBody>
          <a:bodyPr>
            <a:normAutofit/>
          </a:bodyPr>
          <a:lstStyle/>
          <a:p>
            <a:r>
              <a:rPr lang="en-US" sz="2400" b="1" dirty="0"/>
              <a:t>Systematic sampling</a:t>
            </a:r>
          </a:p>
          <a:p>
            <a:pPr marL="0" indent="0">
              <a:buNone/>
            </a:pPr>
            <a:r>
              <a:rPr lang="en-US" sz="2000" dirty="0"/>
              <a:t>The first element is selected randomly from a list or from sequential files, and then every nth element is selected</a:t>
            </a:r>
            <a:endParaRPr lang="en-IN" sz="2000" dirty="0"/>
          </a:p>
        </p:txBody>
      </p:sp>
      <p:pic>
        <p:nvPicPr>
          <p:cNvPr id="4" name="Picture 3">
            <a:extLst>
              <a:ext uri="{FF2B5EF4-FFF2-40B4-BE49-F238E27FC236}">
                <a16:creationId xmlns:a16="http://schemas.microsoft.com/office/drawing/2014/main" id="{8FFF14F9-BAE8-FF56-49F6-952B11AFA239}"/>
              </a:ext>
            </a:extLst>
          </p:cNvPr>
          <p:cNvPicPr>
            <a:picLocks noChangeAspect="1"/>
          </p:cNvPicPr>
          <p:nvPr/>
        </p:nvPicPr>
        <p:blipFill>
          <a:blip r:embed="rId3"/>
          <a:stretch>
            <a:fillRect/>
          </a:stretch>
        </p:blipFill>
        <p:spPr>
          <a:xfrm>
            <a:off x="2162175" y="2777856"/>
            <a:ext cx="7867650" cy="2962275"/>
          </a:xfrm>
          <a:prstGeom prst="rect">
            <a:avLst/>
          </a:prstGeom>
        </p:spPr>
      </p:pic>
    </p:spTree>
    <p:extLst>
      <p:ext uri="{BB962C8B-B14F-4D97-AF65-F5344CB8AC3E}">
        <p14:creationId xmlns:p14="http://schemas.microsoft.com/office/powerpoint/2010/main" val="400289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F689BDB-3331-FDF4-B002-6AFD0437037F}"/>
              </a:ext>
            </a:extLst>
          </p:cNvPr>
          <p:cNvSpPr>
            <a:spLocks noGrp="1"/>
          </p:cNvSpPr>
          <p:nvPr>
            <p:ph idx="1"/>
          </p:nvPr>
        </p:nvSpPr>
        <p:spPr>
          <a:xfrm>
            <a:off x="410303" y="382274"/>
            <a:ext cx="11029615" cy="1967031"/>
          </a:xfrm>
        </p:spPr>
        <p:txBody>
          <a:bodyPr>
            <a:normAutofit lnSpcReduction="10000"/>
          </a:bodyPr>
          <a:lstStyle/>
          <a:p>
            <a:pPr marL="0" indent="0">
              <a:buNone/>
            </a:pPr>
            <a:r>
              <a:rPr lang="en-US" sz="2400" b="1" dirty="0"/>
              <a:t> </a:t>
            </a:r>
          </a:p>
          <a:p>
            <a:r>
              <a:rPr lang="en-US" sz="2000" dirty="0"/>
              <a:t> </a:t>
            </a:r>
            <a:r>
              <a:rPr lang="en-US" sz="2400" b="1" dirty="0"/>
              <a:t>Stratified random sampling</a:t>
            </a:r>
          </a:p>
          <a:p>
            <a:r>
              <a:rPr lang="en-US" sz="2000" dirty="0"/>
              <a:t> It involves separating the population into subgroups and then taking a simple random sample from each of these subgroups. (strata) based on the relevant characteristic (e.g. gender, age range, income bracket, job role).</a:t>
            </a:r>
            <a:endParaRPr lang="en-IN" sz="2000" dirty="0"/>
          </a:p>
        </p:txBody>
      </p:sp>
      <p:pic>
        <p:nvPicPr>
          <p:cNvPr id="3" name="Picture 2">
            <a:extLst>
              <a:ext uri="{FF2B5EF4-FFF2-40B4-BE49-F238E27FC236}">
                <a16:creationId xmlns:a16="http://schemas.microsoft.com/office/drawing/2014/main" id="{A6491F5D-AED3-FA63-C986-3E8AC3A465DD}"/>
              </a:ext>
            </a:extLst>
          </p:cNvPr>
          <p:cNvPicPr>
            <a:picLocks noChangeAspect="1"/>
          </p:cNvPicPr>
          <p:nvPr/>
        </p:nvPicPr>
        <p:blipFill>
          <a:blip r:embed="rId3"/>
          <a:stretch>
            <a:fillRect/>
          </a:stretch>
        </p:blipFill>
        <p:spPr>
          <a:xfrm>
            <a:off x="1575849" y="3069565"/>
            <a:ext cx="8839200" cy="2838450"/>
          </a:xfrm>
          <a:prstGeom prst="rect">
            <a:avLst/>
          </a:prstGeom>
        </p:spPr>
      </p:pic>
    </p:spTree>
    <p:extLst>
      <p:ext uri="{BB962C8B-B14F-4D97-AF65-F5344CB8AC3E}">
        <p14:creationId xmlns:p14="http://schemas.microsoft.com/office/powerpoint/2010/main" val="780144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F689BDB-3331-FDF4-B002-6AFD0437037F}"/>
              </a:ext>
            </a:extLst>
          </p:cNvPr>
          <p:cNvSpPr>
            <a:spLocks noGrp="1"/>
          </p:cNvSpPr>
          <p:nvPr>
            <p:ph idx="1"/>
          </p:nvPr>
        </p:nvSpPr>
        <p:spPr>
          <a:xfrm>
            <a:off x="480642" y="874643"/>
            <a:ext cx="11029615" cy="4389844"/>
          </a:xfrm>
        </p:spPr>
        <p:txBody>
          <a:bodyPr>
            <a:normAutofit/>
          </a:bodyPr>
          <a:lstStyle/>
          <a:p>
            <a:r>
              <a:rPr lang="en-US" sz="2400" b="1" dirty="0"/>
              <a:t> </a:t>
            </a:r>
            <a:r>
              <a:rPr lang="en-US" sz="2800" b="1" dirty="0"/>
              <a:t>Cluster sampling </a:t>
            </a:r>
          </a:p>
          <a:p>
            <a:r>
              <a:rPr lang="en-US" sz="2000" dirty="0"/>
              <a:t> It also involves dividing the population into subgroups, but each subgroup should have similar characteristics to the whole sample. Instead of sampling individuals from each subgroup, you randomly select entire subgroups.</a:t>
            </a:r>
            <a:endParaRPr lang="en-IN" sz="2000" dirty="0"/>
          </a:p>
        </p:txBody>
      </p:sp>
      <p:pic>
        <p:nvPicPr>
          <p:cNvPr id="15" name="Picture 14">
            <a:extLst>
              <a:ext uri="{FF2B5EF4-FFF2-40B4-BE49-F238E27FC236}">
                <a16:creationId xmlns:a16="http://schemas.microsoft.com/office/drawing/2014/main" id="{3BC0057A-7E5E-6682-38B2-0134A8A8FD3E}"/>
              </a:ext>
            </a:extLst>
          </p:cNvPr>
          <p:cNvPicPr>
            <a:picLocks noChangeAspect="1"/>
          </p:cNvPicPr>
          <p:nvPr/>
        </p:nvPicPr>
        <p:blipFill>
          <a:blip r:embed="rId3"/>
          <a:stretch>
            <a:fillRect/>
          </a:stretch>
        </p:blipFill>
        <p:spPr>
          <a:xfrm>
            <a:off x="2838450" y="2902287"/>
            <a:ext cx="6515100" cy="2362200"/>
          </a:xfrm>
          <a:prstGeom prst="rect">
            <a:avLst/>
          </a:prstGeom>
        </p:spPr>
      </p:pic>
    </p:spTree>
    <p:extLst>
      <p:ext uri="{BB962C8B-B14F-4D97-AF65-F5344CB8AC3E}">
        <p14:creationId xmlns:p14="http://schemas.microsoft.com/office/powerpoint/2010/main" val="1965474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2D3C2F-55A5-48C0-9D5A-95C7FF03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174</TotalTime>
  <Words>351</Words>
  <Application>Microsoft Office PowerPoint</Application>
  <PresentationFormat>Widescreen</PresentationFormat>
  <Paragraphs>52</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Century Gothic</vt:lpstr>
      <vt:lpstr>Wingdings</vt:lpstr>
      <vt:lpstr>Wingdings 3</vt:lpstr>
      <vt:lpstr>Ion</vt:lpstr>
      <vt:lpstr>SAMPLING AND TYPES</vt:lpstr>
      <vt:lpstr>PowerPoint Presentation</vt:lpstr>
      <vt:lpstr>SAMPLING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AND TYPES</dc:title>
  <dc:creator>Shehina K</dc:creator>
  <cp:lastModifiedBy>Shehina K</cp:lastModifiedBy>
  <cp:revision>2</cp:revision>
  <dcterms:created xsi:type="dcterms:W3CDTF">2023-11-05T06:24:00Z</dcterms:created>
  <dcterms:modified xsi:type="dcterms:W3CDTF">2023-11-05T10:22:53Z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