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embeddedFontLst>
    <p:embeddedFont>
      <p:font typeface="Franklin Gothic" panose="020B0604020202020204" charset="0"/>
      <p:bold r:id="rId19"/>
    </p:embeddedFont>
    <p:embeddedFont>
      <p:font typeface="Libre Franklin"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gqWyPznswgHbdFnJpwoUHO4rvJ+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c98ea11a58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c98ea11a58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g2c98ea11a58_0_1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c98ea11a58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c98ea11a58_0_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g2c98ea11a58_0_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16"/>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6"/>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6"/>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1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1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25"/>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5"/>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2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2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26"/>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6"/>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6"/>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26"/>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6"/>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6"/>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2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17"/>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7"/>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1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18"/>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3" name="Google Shape;33;p1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4"/>
        <p:cNvGrpSpPr/>
        <p:nvPr/>
      </p:nvGrpSpPr>
      <p:grpSpPr>
        <a:xfrm>
          <a:off x="0" y="0"/>
          <a:ext cx="0" cy="0"/>
          <a:chOff x="0" y="0"/>
          <a:chExt cx="0" cy="0"/>
        </a:xfrm>
      </p:grpSpPr>
      <p:sp>
        <p:nvSpPr>
          <p:cNvPr id="35" name="Google Shape;35;p19"/>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9"/>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19"/>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20"/>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0"/>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2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2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21"/>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1"/>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21"/>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2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2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22"/>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2"/>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22"/>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22"/>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22"/>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2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2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23"/>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3"/>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3"/>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23"/>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23"/>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3"/>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23"/>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24"/>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4"/>
          <p:cNvSpPr>
            <a:spLocks noGrp="1"/>
          </p:cNvSpPr>
          <p:nvPr>
            <p:ph type="pic" idx="2"/>
          </p:nvPr>
        </p:nvSpPr>
        <p:spPr>
          <a:xfrm>
            <a:off x="447817" y="641350"/>
            <a:ext cx="11290859" cy="3651249"/>
          </a:xfrm>
          <a:prstGeom prst="rect">
            <a:avLst/>
          </a:prstGeom>
          <a:noFill/>
          <a:ln>
            <a:noFill/>
          </a:ln>
        </p:spPr>
      </p:sp>
      <p:sp>
        <p:nvSpPr>
          <p:cNvPr id="72" name="Google Shape;72;p24"/>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2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2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5"/>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5"/>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14" name="Google Shape;14;p15"/>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5"/>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5"/>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5"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machinelearningmastery.com/how-to-develop-a-keylogger-in-python/"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US" b="1">
                <a:solidFill>
                  <a:schemeClr val="accent1"/>
                </a:solidFill>
                <a:latin typeface="Arial"/>
                <a:ea typeface="Arial"/>
                <a:cs typeface="Arial"/>
                <a:sym typeface="Arial"/>
              </a:rPr>
              <a:t>PROJECT TITLE</a:t>
            </a:r>
            <a:endParaRPr/>
          </a:p>
        </p:txBody>
      </p:sp>
      <p:sp>
        <p:nvSpPr>
          <p:cNvPr id="97" name="Google Shape;97;p1"/>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1482AB"/>
                </a:solidFill>
                <a:latin typeface="Arial"/>
                <a:ea typeface="Arial"/>
                <a:cs typeface="Arial"/>
                <a:sym typeface="Arial"/>
              </a:rPr>
              <a:t>CAPSTONE PROJECT</a:t>
            </a:r>
            <a:endParaRPr/>
          </a:p>
        </p:txBody>
      </p:sp>
      <p:sp>
        <p:nvSpPr>
          <p:cNvPr id="98" name="Google Shape;98;p1"/>
          <p:cNvSpPr txBox="1"/>
          <p:nvPr/>
        </p:nvSpPr>
        <p:spPr>
          <a:xfrm>
            <a:off x="1359100" y="3884093"/>
            <a:ext cx="9759600" cy="163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chemeClr val="dk1"/>
                </a:solidFill>
                <a:latin typeface="Arial"/>
                <a:ea typeface="Arial"/>
                <a:cs typeface="Arial"/>
                <a:sym typeface="Arial"/>
              </a:rPr>
              <a:t>Presented By:</a:t>
            </a:r>
            <a:endParaRPr dirty="0">
              <a:solidFill>
                <a:schemeClr val="dk1"/>
              </a:solidFill>
            </a:endParaRPr>
          </a:p>
          <a:p>
            <a:pPr marL="0" marR="0" lvl="0" indent="0" algn="l" rtl="0">
              <a:spcBef>
                <a:spcPts val="0"/>
              </a:spcBef>
              <a:spcAft>
                <a:spcPts val="0"/>
              </a:spcAft>
              <a:buNone/>
            </a:pPr>
            <a:endParaRPr sz="2000" b="1" dirty="0">
              <a:solidFill>
                <a:schemeClr val="dk1"/>
              </a:solidFill>
            </a:endParaRPr>
          </a:p>
          <a:p>
            <a:pPr marL="0" marR="0" lvl="0" indent="0" algn="l" rtl="0">
              <a:spcBef>
                <a:spcPts val="0"/>
              </a:spcBef>
              <a:spcAft>
                <a:spcPts val="0"/>
              </a:spcAft>
              <a:buNone/>
            </a:pPr>
            <a:r>
              <a:rPr lang="en-US" sz="2000" b="1">
                <a:solidFill>
                  <a:schemeClr val="dk1"/>
                </a:solidFill>
                <a:latin typeface="Arial"/>
                <a:ea typeface="Arial"/>
                <a:cs typeface="Arial"/>
                <a:sym typeface="Arial"/>
              </a:rPr>
              <a:t>Harini S</a:t>
            </a:r>
            <a:r>
              <a:rPr lang="en-US" sz="2000" b="1">
                <a:solidFill>
                  <a:schemeClr val="dk1"/>
                </a:solidFill>
              </a:rPr>
              <a:t> - 2021103530</a:t>
            </a:r>
            <a:endParaRPr sz="2000" b="1">
              <a:solidFill>
                <a:schemeClr val="dk1"/>
              </a:solidFill>
              <a:latin typeface="Arial"/>
              <a:ea typeface="Arial"/>
              <a:cs typeface="Arial"/>
              <a:sym typeface="Arial"/>
            </a:endParaRPr>
          </a:p>
          <a:p>
            <a:pPr marL="0" marR="0" lvl="0" indent="0" algn="l" rtl="0">
              <a:spcBef>
                <a:spcPts val="0"/>
              </a:spcBef>
              <a:spcAft>
                <a:spcPts val="0"/>
              </a:spcAft>
              <a:buNone/>
            </a:pPr>
            <a:r>
              <a:rPr lang="en-US" sz="2000" b="1" dirty="0">
                <a:solidFill>
                  <a:schemeClr val="dk1"/>
                </a:solidFill>
                <a:latin typeface="Arial"/>
                <a:ea typeface="Arial"/>
                <a:cs typeface="Arial"/>
                <a:sym typeface="Arial"/>
              </a:rPr>
              <a:t>College Of Engineering, Guindy, Anna University</a:t>
            </a:r>
            <a:endParaRPr sz="2000" b="1" dirty="0">
              <a:solidFill>
                <a:schemeClr val="dk1"/>
              </a:solidFill>
            </a:endParaRPr>
          </a:p>
          <a:p>
            <a:pPr marL="0" marR="0" lvl="0" indent="0" algn="l" rtl="0">
              <a:spcBef>
                <a:spcPts val="0"/>
              </a:spcBef>
              <a:spcAft>
                <a:spcPts val="0"/>
              </a:spcAft>
              <a:buNone/>
            </a:pPr>
            <a:r>
              <a:rPr lang="en-US" sz="2000" b="1" dirty="0">
                <a:solidFill>
                  <a:schemeClr val="dk1"/>
                </a:solidFill>
              </a:rPr>
              <a:t>Computer Science and Engineering</a:t>
            </a:r>
            <a:endParaRPr sz="2000" b="1" dirty="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g2c98ea11a58_0_10"/>
          <p:cNvPicPr preferRelativeResize="0"/>
          <p:nvPr/>
        </p:nvPicPr>
        <p:blipFill rotWithShape="1">
          <a:blip r:embed="rId3">
            <a:alphaModFix/>
          </a:blip>
          <a:srcRect t="-1350" b="1349"/>
          <a:stretch/>
        </p:blipFill>
        <p:spPr>
          <a:xfrm>
            <a:off x="2731900" y="815125"/>
            <a:ext cx="6728200" cy="5632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158" name="Google Shape;158;g2c98ea11a58_0_5"/>
          <p:cNvPicPr preferRelativeResize="0"/>
          <p:nvPr/>
        </p:nvPicPr>
        <p:blipFill>
          <a:blip r:embed="rId3">
            <a:alphaModFix/>
          </a:blip>
          <a:stretch>
            <a:fillRect/>
          </a:stretch>
        </p:blipFill>
        <p:spPr>
          <a:xfrm>
            <a:off x="2169389" y="7664000"/>
            <a:ext cx="8192571" cy="6857999"/>
          </a:xfrm>
          <a:prstGeom prst="rect">
            <a:avLst/>
          </a:prstGeom>
          <a:noFill/>
          <a:ln>
            <a:noFill/>
          </a:ln>
        </p:spPr>
      </p:pic>
      <p:pic>
        <p:nvPicPr>
          <p:cNvPr id="159" name="Google Shape;159;g2c98ea11a58_0_5"/>
          <p:cNvPicPr preferRelativeResize="0"/>
          <p:nvPr/>
        </p:nvPicPr>
        <p:blipFill>
          <a:blip r:embed="rId4">
            <a:alphaModFix/>
          </a:blip>
          <a:stretch>
            <a:fillRect/>
          </a:stretch>
        </p:blipFill>
        <p:spPr>
          <a:xfrm>
            <a:off x="4509909" y="1377272"/>
            <a:ext cx="3172175" cy="47479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0"/>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3F3F3F"/>
              </a:buClr>
              <a:buSzPts val="2800"/>
              <a:buFont typeface="Franklin Gothic"/>
              <a:buNone/>
            </a:pPr>
            <a:r>
              <a:rPr lang="en-US"/>
              <a:t>KEY_LOG FILE</a:t>
            </a:r>
            <a:endParaRPr/>
          </a:p>
        </p:txBody>
      </p:sp>
      <p:pic>
        <p:nvPicPr>
          <p:cNvPr id="165" name="Google Shape;165;p10"/>
          <p:cNvPicPr preferRelativeResize="0"/>
          <p:nvPr/>
        </p:nvPicPr>
        <p:blipFill>
          <a:blip r:embed="rId3">
            <a:alphaModFix/>
          </a:blip>
          <a:stretch>
            <a:fillRect/>
          </a:stretch>
        </p:blipFill>
        <p:spPr>
          <a:xfrm>
            <a:off x="1031125" y="2276500"/>
            <a:ext cx="10574374" cy="2121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CONCLUSION</a:t>
            </a:r>
            <a:endParaRPr/>
          </a:p>
        </p:txBody>
      </p:sp>
      <p:sp>
        <p:nvSpPr>
          <p:cNvPr id="171" name="Google Shape;171;p11"/>
          <p:cNvSpPr txBox="1">
            <a:spLocks noGrp="1"/>
          </p:cNvSpPr>
          <p:nvPr>
            <p:ph type="body" idx="1"/>
          </p:nvPr>
        </p:nvSpPr>
        <p:spPr>
          <a:xfrm>
            <a:off x="581192" y="1094635"/>
            <a:ext cx="11029615" cy="5136481"/>
          </a:xfrm>
          <a:prstGeom prst="rect">
            <a:avLst/>
          </a:prstGeom>
          <a:noFill/>
          <a:ln>
            <a:noFill/>
          </a:ln>
        </p:spPr>
        <p:txBody>
          <a:bodyPr spcFirstLastPara="1" wrap="square" lIns="91425" tIns="45700" rIns="91425" bIns="45700" anchor="ctr" anchorCtr="0">
            <a:normAutofit/>
          </a:bodyPr>
          <a:lstStyle/>
          <a:p>
            <a:pPr marL="305435" lvl="0" indent="-305435" algn="l" rtl="0">
              <a:lnSpc>
                <a:spcPct val="110000"/>
              </a:lnSpc>
              <a:spcBef>
                <a:spcPts val="0"/>
              </a:spcBef>
              <a:spcAft>
                <a:spcPts val="0"/>
              </a:spcAft>
              <a:buSzPts val="1840"/>
              <a:buChar char="◼"/>
            </a:pPr>
            <a:r>
              <a:rPr lang="en-US" sz="2000"/>
              <a:t>Key Points:</a:t>
            </a:r>
            <a:endParaRPr/>
          </a:p>
          <a:p>
            <a:pPr marL="899435" lvl="2" indent="-305435" algn="l" rtl="0">
              <a:spcBef>
                <a:spcPts val="920"/>
              </a:spcBef>
              <a:spcAft>
                <a:spcPts val="0"/>
              </a:spcAft>
              <a:buSzPts val="1472"/>
              <a:buChar char="◼"/>
            </a:pPr>
            <a:r>
              <a:rPr lang="en-US" sz="1600"/>
              <a:t>The keylogger application captures and logs keyboard events in real-time, bolstering security monitoring efforts.</a:t>
            </a:r>
            <a:endParaRPr/>
          </a:p>
          <a:p>
            <a:pPr marL="899435" lvl="2" indent="-305435" algn="l" rtl="0">
              <a:spcBef>
                <a:spcPts val="920"/>
              </a:spcBef>
              <a:spcAft>
                <a:spcPts val="0"/>
              </a:spcAft>
              <a:buSzPts val="1472"/>
              <a:buChar char="◼"/>
            </a:pPr>
            <a:r>
              <a:rPr lang="en-US" sz="1600"/>
              <a:t>Real-time monitoring facilitates prompt detection of suspicious keystrokes, enhancing cybersecurity measures.</a:t>
            </a:r>
            <a:endParaRPr/>
          </a:p>
          <a:p>
            <a:pPr marL="305435" lvl="0" indent="-305435" algn="l" rtl="0">
              <a:lnSpc>
                <a:spcPct val="110000"/>
              </a:lnSpc>
              <a:spcBef>
                <a:spcPts val="1000"/>
              </a:spcBef>
              <a:spcAft>
                <a:spcPts val="0"/>
              </a:spcAft>
              <a:buSzPts val="1840"/>
              <a:buChar char="◼"/>
            </a:pPr>
            <a:r>
              <a:rPr lang="en-US" sz="2000"/>
              <a:t>Challenges Faced:</a:t>
            </a:r>
            <a:endParaRPr/>
          </a:p>
          <a:p>
            <a:pPr marL="899435" lvl="2" indent="-305435" algn="l" rtl="0">
              <a:spcBef>
                <a:spcPts val="920"/>
              </a:spcBef>
              <a:spcAft>
                <a:spcPts val="0"/>
              </a:spcAft>
              <a:buSzPts val="1472"/>
              <a:buChar char="◼"/>
            </a:pPr>
            <a:r>
              <a:rPr lang="en-US" sz="1600"/>
              <a:t>Ensuring compatibility across different operating systems.</a:t>
            </a:r>
            <a:endParaRPr/>
          </a:p>
          <a:p>
            <a:pPr marL="899435" lvl="2" indent="-305435" algn="l" rtl="0">
              <a:spcBef>
                <a:spcPts val="920"/>
              </a:spcBef>
              <a:spcAft>
                <a:spcPts val="0"/>
              </a:spcAft>
              <a:buSzPts val="1472"/>
              <a:buChar char="◼"/>
            </a:pPr>
            <a:r>
              <a:rPr lang="en-US" sz="1600"/>
              <a:t>Addressing privacy concerns associated with keystroke logging.</a:t>
            </a:r>
            <a:endParaRPr/>
          </a:p>
          <a:p>
            <a:pPr marL="305435" lvl="0" indent="-305435" algn="l" rtl="0">
              <a:lnSpc>
                <a:spcPct val="110000"/>
              </a:lnSpc>
              <a:spcBef>
                <a:spcPts val="1000"/>
              </a:spcBef>
              <a:spcAft>
                <a:spcPts val="0"/>
              </a:spcAft>
              <a:buSzPts val="1840"/>
              <a:buChar char="◼"/>
            </a:pPr>
            <a:r>
              <a:rPr lang="en-US" sz="2000"/>
              <a:t>Potential Improvements:</a:t>
            </a:r>
            <a:endParaRPr/>
          </a:p>
          <a:p>
            <a:pPr marL="899435" lvl="2" indent="-305435" algn="l" rtl="0">
              <a:spcBef>
                <a:spcPts val="920"/>
              </a:spcBef>
              <a:spcAft>
                <a:spcPts val="0"/>
              </a:spcAft>
              <a:buSzPts val="1472"/>
              <a:buChar char="◼"/>
            </a:pPr>
            <a:r>
              <a:rPr lang="en-US" sz="1600"/>
              <a:t>Enhance logging features with timestamping and event categorization.</a:t>
            </a:r>
            <a:endParaRPr/>
          </a:p>
          <a:p>
            <a:pPr marL="899435" lvl="2" indent="-305435" algn="l" rtl="0">
              <a:spcBef>
                <a:spcPts val="920"/>
              </a:spcBef>
              <a:spcAft>
                <a:spcPts val="0"/>
              </a:spcAft>
              <a:buSzPts val="1472"/>
              <a:buChar char="◼"/>
            </a:pPr>
            <a:r>
              <a:rPr lang="en-US" sz="1600"/>
              <a:t>Implement robust privacy measures to safeguard user information.</a:t>
            </a:r>
            <a:endParaRPr/>
          </a:p>
          <a:p>
            <a:pPr marL="899435" lvl="2" indent="-305435" algn="l" rtl="0">
              <a:spcBef>
                <a:spcPts val="920"/>
              </a:spcBef>
              <a:spcAft>
                <a:spcPts val="0"/>
              </a:spcAft>
              <a:buSzPts val="1472"/>
              <a:buChar char="◼"/>
            </a:pPr>
            <a:r>
              <a:rPr lang="en-US" sz="1600"/>
              <a:t>In conclusion, while the keylogger application offers valuable security monitoring capabilities, addressing compatibility and privacy concerns, along with implementing necessary enhancements, are crucial for its effectiveness in the long term.</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2"/>
          <p:cNvSpPr txBox="1">
            <a:spLocks noGrp="1"/>
          </p:cNvSpPr>
          <p:nvPr>
            <p:ph type="body" idx="1"/>
          </p:nvPr>
        </p:nvSpPr>
        <p:spPr>
          <a:xfrm>
            <a:off x="535670" y="2488676"/>
            <a:ext cx="11029616" cy="3930978"/>
          </a:xfrm>
          <a:prstGeom prst="rect">
            <a:avLst/>
          </a:prstGeom>
          <a:noFill/>
          <a:ln>
            <a:noFill/>
          </a:ln>
        </p:spPr>
        <p:txBody>
          <a:bodyPr spcFirstLastPara="1" wrap="square" lIns="91425" tIns="45700" rIns="91425" bIns="45700" anchor="ctr" anchorCtr="0">
            <a:normAutofit/>
          </a:bodyPr>
          <a:lstStyle/>
          <a:p>
            <a:pPr marL="305435" lvl="0" indent="-305435" algn="l" rtl="0">
              <a:lnSpc>
                <a:spcPct val="110000"/>
              </a:lnSpc>
              <a:spcBef>
                <a:spcPts val="0"/>
              </a:spcBef>
              <a:spcAft>
                <a:spcPts val="0"/>
              </a:spcAft>
              <a:buSzPts val="1564"/>
              <a:buChar char="◼"/>
            </a:pPr>
            <a:r>
              <a:rPr lang="en-US"/>
              <a:t>Potential Enhancements:</a:t>
            </a:r>
            <a:endParaRPr/>
          </a:p>
          <a:p>
            <a:pPr marL="899435" lvl="2" indent="-305435" algn="l" rtl="0">
              <a:spcBef>
                <a:spcPts val="880"/>
              </a:spcBef>
              <a:spcAft>
                <a:spcPts val="0"/>
              </a:spcAft>
              <a:buSzPts val="1288"/>
              <a:buChar char="◼"/>
            </a:pPr>
            <a:r>
              <a:rPr lang="en-US" sz="1400"/>
              <a:t>Integration of additional data sources: Explore incorporating data from diverse sources such as network activity, application usage, or biometric data for comprehensive monitoring.</a:t>
            </a:r>
            <a:endParaRPr/>
          </a:p>
          <a:p>
            <a:pPr marL="899435" lvl="2" indent="-305435" algn="l" rtl="0">
              <a:spcBef>
                <a:spcPts val="880"/>
              </a:spcBef>
              <a:spcAft>
                <a:spcPts val="0"/>
              </a:spcAft>
              <a:buSzPts val="1288"/>
              <a:buChar char="◼"/>
            </a:pPr>
            <a:r>
              <a:rPr lang="en-US" sz="1400"/>
              <a:t>Algorithm optimization: Fine-tune the keylogger algorithm for better performance and efficiency, considering factors like resource utilization and detection accuracy.</a:t>
            </a:r>
            <a:endParaRPr/>
          </a:p>
          <a:p>
            <a:pPr marL="899435" lvl="2" indent="-305435" algn="l" rtl="0">
              <a:spcBef>
                <a:spcPts val="880"/>
              </a:spcBef>
              <a:spcAft>
                <a:spcPts val="0"/>
              </a:spcAft>
              <a:buSzPts val="1288"/>
              <a:buChar char="◼"/>
            </a:pPr>
            <a:r>
              <a:rPr lang="en-US" sz="1400"/>
              <a:t>Expansion to cover multiple platforms: Extend the keylogger application's compatibility to cover a wide range of operating systems and devices, ensuring comprehensive security monitoring.</a:t>
            </a:r>
            <a:endParaRPr/>
          </a:p>
          <a:p>
            <a:pPr marL="899435" lvl="2" indent="-305435" algn="l" rtl="0">
              <a:spcBef>
                <a:spcPts val="880"/>
              </a:spcBef>
              <a:spcAft>
                <a:spcPts val="0"/>
              </a:spcAft>
              <a:buSzPts val="1288"/>
              <a:buChar char="◼"/>
            </a:pPr>
            <a:r>
              <a:rPr lang="en-US" sz="1400"/>
              <a:t>Integration of emerging technologies: Explore the integration of emerging technologies like edge computing or advanced machine learning techniques for enhanced threat detection and analysis.</a:t>
            </a:r>
            <a:endParaRPr/>
          </a:p>
          <a:p>
            <a:pPr marL="899435" lvl="2" indent="-305435" algn="l" rtl="0">
              <a:spcBef>
                <a:spcPts val="880"/>
              </a:spcBef>
              <a:spcAft>
                <a:spcPts val="0"/>
              </a:spcAft>
              <a:buSzPts val="1288"/>
              <a:buChar char="◼"/>
            </a:pPr>
            <a:r>
              <a:rPr lang="en-US" sz="1400"/>
              <a:t>By pursuing these potential enhancements and expansions, the keylogger application can evolve into a robust and versatile security monitoring solution, capable of addressing evolving cybersecurity challenges effectively.</a:t>
            </a:r>
            <a:endParaRPr/>
          </a:p>
          <a:p>
            <a:pPr marL="305435" lvl="0" indent="-223646" algn="l" rtl="0">
              <a:lnSpc>
                <a:spcPct val="110000"/>
              </a:lnSpc>
              <a:spcBef>
                <a:spcPts val="880"/>
              </a:spcBef>
              <a:spcAft>
                <a:spcPts val="0"/>
              </a:spcAft>
              <a:buSzPts val="1288"/>
              <a:buNone/>
            </a:pPr>
            <a:endParaRPr sz="1400"/>
          </a:p>
          <a:p>
            <a:pPr marL="305435" lvl="0" indent="-206121" algn="l" rtl="0">
              <a:lnSpc>
                <a:spcPct val="110000"/>
              </a:lnSpc>
              <a:spcBef>
                <a:spcPts val="940"/>
              </a:spcBef>
              <a:spcAft>
                <a:spcPts val="0"/>
              </a:spcAft>
              <a:buSzPts val="1564"/>
              <a:buNone/>
            </a:pPr>
            <a:endParaRPr/>
          </a:p>
          <a:p>
            <a:pPr marL="305435" lvl="0" indent="-206121" algn="l" rtl="0">
              <a:lnSpc>
                <a:spcPct val="110000"/>
              </a:lnSpc>
              <a:spcBef>
                <a:spcPts val="940"/>
              </a:spcBef>
              <a:spcAft>
                <a:spcPts val="0"/>
              </a:spcAft>
              <a:buSzPts val="1564"/>
              <a:buNone/>
            </a:pPr>
            <a:endParaRPr/>
          </a:p>
          <a:p>
            <a:pPr marL="305435" lvl="0" indent="-206121" algn="l" rtl="0">
              <a:lnSpc>
                <a:spcPct val="110000"/>
              </a:lnSpc>
              <a:spcBef>
                <a:spcPts val="940"/>
              </a:spcBef>
              <a:spcAft>
                <a:spcPts val="0"/>
              </a:spcAft>
              <a:buSzPts val="1564"/>
              <a:buNone/>
            </a:pPr>
            <a:endParaRPr/>
          </a:p>
          <a:p>
            <a:pPr marL="305435" lvl="0" indent="-206121" algn="l" rtl="0">
              <a:lnSpc>
                <a:spcPct val="110000"/>
              </a:lnSpc>
              <a:spcBef>
                <a:spcPts val="940"/>
              </a:spcBef>
              <a:spcAft>
                <a:spcPts val="0"/>
              </a:spcAft>
              <a:buSzPts val="1564"/>
              <a:buNone/>
            </a:pPr>
            <a:endParaRPr/>
          </a:p>
          <a:p>
            <a:pPr marL="305435" lvl="0" indent="-206121" algn="l" rtl="0">
              <a:lnSpc>
                <a:spcPct val="110000"/>
              </a:lnSpc>
              <a:spcBef>
                <a:spcPts val="940"/>
              </a:spcBef>
              <a:spcAft>
                <a:spcPts val="0"/>
              </a:spcAft>
              <a:buSzPts val="1564"/>
              <a:buNone/>
            </a:pPr>
            <a:endParaRPr/>
          </a:p>
          <a:p>
            <a:pPr marL="305435" lvl="0" indent="-206121" algn="l" rtl="0">
              <a:lnSpc>
                <a:spcPct val="110000"/>
              </a:lnSpc>
              <a:spcBef>
                <a:spcPts val="940"/>
              </a:spcBef>
              <a:spcAft>
                <a:spcPts val="0"/>
              </a:spcAft>
              <a:buSzPts val="1564"/>
              <a:buNone/>
            </a:pPr>
            <a:endParaRPr/>
          </a:p>
        </p:txBody>
      </p:sp>
      <p:sp>
        <p:nvSpPr>
          <p:cNvPr id="177" name="Google Shape;177;p1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US" sz="4400" b="1" cap="none">
                <a:solidFill>
                  <a:schemeClr val="accent1"/>
                </a:solidFill>
                <a:latin typeface="Arial"/>
                <a:ea typeface="Arial"/>
                <a:cs typeface="Arial"/>
                <a:sym typeface="Arial"/>
              </a:rPr>
              <a:t>FUTURE SCOPE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REFERENCES</a:t>
            </a:r>
            <a:endParaRPr/>
          </a:p>
        </p:txBody>
      </p:sp>
      <p:sp>
        <p:nvSpPr>
          <p:cNvPr id="183" name="Google Shape;183;p1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305435" lvl="0" indent="-305435" algn="l" rtl="0">
              <a:lnSpc>
                <a:spcPct val="110000"/>
              </a:lnSpc>
              <a:spcBef>
                <a:spcPts val="0"/>
              </a:spcBef>
              <a:spcAft>
                <a:spcPts val="0"/>
              </a:spcAft>
              <a:buSzPts val="2208"/>
              <a:buChar char="◼"/>
            </a:pPr>
            <a:r>
              <a:rPr lang="en-US" sz="2400">
                <a:solidFill>
                  <a:srgbClr val="0F0F0F"/>
                </a:solidFill>
              </a:rPr>
              <a:t>Brownlee, Jason. "How to Develop a Keylogger in Python." Machine Learning Mastery, 2020. [Online]. Available</a:t>
            </a:r>
            <a:r>
              <a:rPr lang="en-US" sz="2400" u="sng">
                <a:solidFill>
                  <a:srgbClr val="0F0F0F"/>
                </a:solidFill>
                <a:hlinkClick r:id="rId3">
                  <a:extLst>
                    <a:ext uri="{A12FA001-AC4F-418D-AE19-62706E023703}">
                      <ahyp:hlinkClr xmlns:ahyp="http://schemas.microsoft.com/office/drawing/2018/hyperlinkcolor" val="tx"/>
                    </a:ext>
                  </a:extLst>
                </a:hlinkClick>
              </a:rPr>
              <a:t>:.https://machinelearningmastery.com/how-to-develop-a-keylogger-in-python/</a:t>
            </a:r>
            <a:endParaRPr sz="2400">
              <a:solidFill>
                <a:srgbClr val="0F0F0F"/>
              </a:solidFill>
            </a:endParaRPr>
          </a:p>
          <a:p>
            <a:pPr marL="305435" lvl="0" indent="-305435" algn="l" rtl="0">
              <a:lnSpc>
                <a:spcPct val="110000"/>
              </a:lnSpc>
              <a:spcBef>
                <a:spcPts val="1080"/>
              </a:spcBef>
              <a:spcAft>
                <a:spcPts val="0"/>
              </a:spcAft>
              <a:buSzPts val="2208"/>
              <a:buChar char="◼"/>
            </a:pPr>
            <a:r>
              <a:rPr lang="en-US" sz="2400">
                <a:solidFill>
                  <a:srgbClr val="0F0F0F"/>
                </a:solidFill>
              </a:rPr>
              <a:t>McKinney, Wes. "Python for Data Analysis." O'Reilly Media, 2017.</a:t>
            </a:r>
            <a:endParaRPr/>
          </a:p>
          <a:p>
            <a:pPr marL="305435" lvl="0" indent="-305435" algn="l" rtl="0">
              <a:lnSpc>
                <a:spcPct val="110000"/>
              </a:lnSpc>
              <a:spcBef>
                <a:spcPts val="1080"/>
              </a:spcBef>
              <a:spcAft>
                <a:spcPts val="0"/>
              </a:spcAft>
              <a:buSzPts val="2208"/>
              <a:buChar char="◼"/>
            </a:pPr>
            <a:r>
              <a:rPr lang="en-US" sz="2400">
                <a:solidFill>
                  <a:srgbClr val="0F0F0F"/>
                </a:solidFill>
              </a:rPr>
              <a:t>Pedregosa, F. et al. "Scikit-learn: Machine Learning in Python." Journal of Machine Learning Research, vol. 12, pp. 2825-2830, 2011.</a:t>
            </a:r>
            <a:endParaRPr/>
          </a:p>
          <a:p>
            <a:pPr marL="305435" lvl="0" indent="-305435" algn="l" rtl="0">
              <a:lnSpc>
                <a:spcPct val="110000"/>
              </a:lnSpc>
              <a:spcBef>
                <a:spcPts val="1080"/>
              </a:spcBef>
              <a:spcAft>
                <a:spcPts val="0"/>
              </a:spcAft>
              <a:buSzPts val="2208"/>
              <a:buChar char="◼"/>
            </a:pPr>
            <a:r>
              <a:rPr lang="en-US" sz="2400">
                <a:solidFill>
                  <a:srgbClr val="0F0F0F"/>
                </a:solidFill>
              </a:rPr>
              <a:t>Van Rossum, Guido, and Drake, Fred L. "Python 3 Reference Manual." CreateSpace, 2009.</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US"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US" b="1">
                <a:solidFill>
                  <a:srgbClr val="002060"/>
                </a:solidFill>
                <a:latin typeface="Arial"/>
                <a:ea typeface="Arial"/>
                <a:cs typeface="Arial"/>
                <a:sym typeface="Arial"/>
              </a:rPr>
              <a:t>OUTLINE</a:t>
            </a:r>
            <a:endParaRPr/>
          </a:p>
        </p:txBody>
      </p:sp>
      <p:sp>
        <p:nvSpPr>
          <p:cNvPr id="104" name="Google Shape;104;p2"/>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US"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Problem Statement</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System Development Approach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Result </a:t>
            </a:r>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PROBLEM STATEMENT</a:t>
            </a:r>
            <a:endParaRPr sz="4400"/>
          </a:p>
        </p:txBody>
      </p:sp>
      <p:sp>
        <p:nvSpPr>
          <p:cNvPr id="110" name="Google Shape;110;p3"/>
          <p:cNvSpPr txBox="1">
            <a:spLocks noGrp="1"/>
          </p:cNvSpPr>
          <p:nvPr>
            <p:ph type="body" idx="1"/>
          </p:nvPr>
        </p:nvSpPr>
        <p:spPr>
          <a:xfrm>
            <a:off x="452403" y="1237632"/>
            <a:ext cx="11029615" cy="4673324"/>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2208"/>
              <a:buNone/>
            </a:pPr>
            <a:r>
              <a:rPr lang="en-US" sz="2400">
                <a:solidFill>
                  <a:srgbClr val="0F0F0F"/>
                </a:solidFill>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4"/>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PROPOSED SOLUTION</a:t>
            </a:r>
            <a:endParaRPr sz="4400"/>
          </a:p>
        </p:txBody>
      </p:sp>
      <p:sp>
        <p:nvSpPr>
          <p:cNvPr id="116" name="Google Shape;116;p4"/>
          <p:cNvSpPr txBox="1">
            <a:spLocks noGrp="1"/>
          </p:cNvSpPr>
          <p:nvPr>
            <p:ph type="body" idx="1"/>
          </p:nvPr>
        </p:nvSpPr>
        <p:spPr>
          <a:xfrm>
            <a:off x="441671" y="1087378"/>
            <a:ext cx="11613485" cy="5563973"/>
          </a:xfrm>
          <a:prstGeom prst="rect">
            <a:avLst/>
          </a:prstGeom>
          <a:noFill/>
          <a:ln>
            <a:noFill/>
          </a:ln>
        </p:spPr>
        <p:txBody>
          <a:bodyPr spcFirstLastPara="1" wrap="square" lIns="91425" tIns="45700" rIns="91425" bIns="45700" anchor="ctr" anchorCtr="0">
            <a:noAutofit/>
          </a:bodyPr>
          <a:lstStyle/>
          <a:p>
            <a:pPr marL="305435" lvl="0" indent="-235330" algn="l" rtl="0">
              <a:lnSpc>
                <a:spcPct val="110000"/>
              </a:lnSpc>
              <a:spcBef>
                <a:spcPts val="0"/>
              </a:spcBef>
              <a:spcAft>
                <a:spcPts val="0"/>
              </a:spcAft>
              <a:buSzPts val="1104"/>
              <a:buNone/>
            </a:pP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US" sz="1200" b="1">
                <a:latin typeface="Calibri"/>
                <a:ea typeface="Calibri"/>
                <a:cs typeface="Calibri"/>
                <a:sym typeface="Calibri"/>
              </a:rPr>
              <a:t>The proposed system aims to tackle the challenge of detecting and preventing keylogger threats effectively. This involves implementing advanced detection mechanisms and response strategies to safeguard users' sensitive information. The solution will comprise the following components:</a:t>
            </a:r>
            <a:endParaRPr/>
          </a:p>
          <a:p>
            <a:pPr marL="305435" lvl="0" indent="-305435" algn="l" rtl="0">
              <a:lnSpc>
                <a:spcPct val="110000"/>
              </a:lnSpc>
              <a:spcBef>
                <a:spcPts val="840"/>
              </a:spcBef>
              <a:spcAft>
                <a:spcPts val="0"/>
              </a:spcAft>
              <a:buSzPts val="1104"/>
              <a:buChar char="◼"/>
            </a:pPr>
            <a:r>
              <a:rPr lang="en-US" sz="1200" b="1">
                <a:latin typeface="Calibri"/>
                <a:ea typeface="Calibri"/>
                <a:cs typeface="Calibri"/>
                <a:sym typeface="Calibri"/>
              </a:rPr>
              <a:t>Detection Mechanism: </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b="1">
                <a:latin typeface="Calibri"/>
                <a:ea typeface="Calibri"/>
                <a:cs typeface="Calibri"/>
                <a:sym typeface="Calibri"/>
              </a:rPr>
              <a:t>Develop sophisticated algorithms to continuously monitor system activities and identify suspicious behavior indicative of keylogging activities.            </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b="1">
                <a:latin typeface="Calibri"/>
                <a:ea typeface="Calibri"/>
                <a:cs typeface="Calibri"/>
                <a:sym typeface="Calibri"/>
              </a:rPr>
              <a:t>Utilize machine learning and behavioral analysis techniques to establish baseline user behavior and detect deviations that may indicate the presence of a keylogger.                        </a:t>
            </a: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US" sz="1200" b="1">
                <a:latin typeface="Calibri"/>
                <a:ea typeface="Calibri"/>
                <a:cs typeface="Calibri"/>
                <a:sym typeface="Calibri"/>
              </a:rPr>
              <a:t>Real-time Alerting and Response:</a:t>
            </a:r>
            <a:endParaRPr/>
          </a:p>
          <a:p>
            <a:pPr marL="629920" lvl="1" indent="-305435" algn="l" rtl="0">
              <a:spcBef>
                <a:spcPts val="840"/>
              </a:spcBef>
              <a:spcAft>
                <a:spcPts val="0"/>
              </a:spcAft>
              <a:buSzPts val="1104"/>
              <a:buChar char="◼"/>
            </a:pPr>
            <a:r>
              <a:rPr lang="en-US" sz="1200" b="1">
                <a:latin typeface="Calibri"/>
                <a:ea typeface="Calibri"/>
                <a:cs typeface="Calibri"/>
                <a:sym typeface="Calibri"/>
              </a:rPr>
              <a:t>Integrate a responsive alerting system to notify users and administrators upon detection of keylogging activities, enabling prompt investigation and mitigation of security threats.</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b="1">
                <a:latin typeface="Calibri"/>
                <a:ea typeface="Calibri"/>
                <a:cs typeface="Calibri"/>
                <a:sym typeface="Calibri"/>
              </a:rPr>
              <a:t>Implement secure input handling mechanisms at the application level to prevent keylogger interception of sensitive information, including encryption of keystrokes during transmission and secure password entry dialogs.</a:t>
            </a: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US" sz="1200" b="1">
                <a:latin typeface="Calibri"/>
                <a:ea typeface="Calibri"/>
                <a:cs typeface="Calibri"/>
                <a:sym typeface="Calibri"/>
              </a:rPr>
              <a:t>Continuous Monitoring and Updates:</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b="1">
                <a:latin typeface="Calibri"/>
                <a:ea typeface="Calibri"/>
                <a:cs typeface="Calibri"/>
                <a:sym typeface="Calibri"/>
              </a:rPr>
              <a:t>Establish a framework for continuous monitoring and updating of the keylogger detection system to adapt to evolving threats and vulnerabilities.</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b="1">
                <a:latin typeface="Calibri"/>
                <a:ea typeface="Calibri"/>
                <a:cs typeface="Calibri"/>
                <a:sym typeface="Calibri"/>
              </a:rPr>
              <a:t>Deploy regular updates and patches to enhance detection capabilities and address emerging security challenges effectively.</a:t>
            </a: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US" sz="1200" b="1">
                <a:latin typeface="Calibri"/>
                <a:ea typeface="Calibri"/>
                <a:cs typeface="Calibri"/>
                <a:sym typeface="Calibri"/>
              </a:rPr>
              <a:t>Evaluation:</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b="1">
                <a:latin typeface="Calibri"/>
                <a:ea typeface="Calibri"/>
                <a:cs typeface="Calibri"/>
                <a:sym typeface="Calibri"/>
              </a:rPr>
              <a:t>Assess the system's performance using appropriate metrics such as detection accuracy, false positive rate, and response time.</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b="1">
                <a:latin typeface="Calibri"/>
                <a:ea typeface="Calibri"/>
                <a:cs typeface="Calibri"/>
                <a:sym typeface="Calibri"/>
              </a:rPr>
              <a:t>Conduct thorough testing and validation to ensure the reliability and effectiveness of the keylogger detection system in real-world scenarios.</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a:t>Result:</a:t>
            </a:r>
            <a:endParaRPr sz="1200"/>
          </a:p>
          <a:p>
            <a:pPr marL="0" lvl="0" indent="0" algn="l" rtl="0">
              <a:lnSpc>
                <a:spcPct val="110000"/>
              </a:lnSpc>
              <a:spcBef>
                <a:spcPts val="940"/>
              </a:spcBef>
              <a:spcAft>
                <a:spcPts val="0"/>
              </a:spcAft>
              <a:buSzPts val="1564"/>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5"/>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5"/>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656"/>
              <a:buChar char="◼"/>
            </a:pPr>
            <a:r>
              <a:rPr lang="en-US" sz="1800" b="1">
                <a:solidFill>
                  <a:srgbClr val="0F0F0F"/>
                </a:solidFill>
              </a:rPr>
              <a:t>System Requirements:</a:t>
            </a:r>
            <a:endParaRPr/>
          </a:p>
          <a:p>
            <a:pPr marL="306000" lvl="0" indent="-306000" algn="l" rtl="0">
              <a:lnSpc>
                <a:spcPct val="110000"/>
              </a:lnSpc>
              <a:spcBef>
                <a:spcPts val="960"/>
              </a:spcBef>
              <a:spcAft>
                <a:spcPts val="0"/>
              </a:spcAft>
              <a:buSzPts val="1656"/>
              <a:buChar char="◼"/>
            </a:pPr>
            <a:r>
              <a:rPr lang="en-US" sz="1800" b="1">
                <a:solidFill>
                  <a:srgbClr val="0F0F0F"/>
                </a:solidFill>
              </a:rPr>
              <a:t>Software Requirements:</a:t>
            </a:r>
            <a:endParaRPr/>
          </a:p>
          <a:p>
            <a:pPr marL="900000" lvl="2" indent="-270000" algn="l" rtl="0">
              <a:spcBef>
                <a:spcPts val="880"/>
              </a:spcBef>
              <a:spcAft>
                <a:spcPts val="0"/>
              </a:spcAft>
              <a:buSzPts val="1288"/>
              <a:buChar char="◼"/>
            </a:pPr>
            <a:r>
              <a:rPr lang="en-US" sz="1400" b="1">
                <a:solidFill>
                  <a:srgbClr val="0F0F0F"/>
                </a:solidFill>
              </a:rPr>
              <a:t>Python 3.x environment</a:t>
            </a:r>
            <a:endParaRPr/>
          </a:p>
          <a:p>
            <a:pPr marL="900000" lvl="2" indent="-270000" algn="l" rtl="0">
              <a:spcBef>
                <a:spcPts val="880"/>
              </a:spcBef>
              <a:spcAft>
                <a:spcPts val="0"/>
              </a:spcAft>
              <a:buSzPts val="1288"/>
              <a:buChar char="◼"/>
            </a:pPr>
            <a:r>
              <a:rPr lang="en-US" sz="1400" b="1">
                <a:solidFill>
                  <a:srgbClr val="0F0F0F"/>
                </a:solidFill>
              </a:rPr>
              <a:t>tkinter library for GUI development</a:t>
            </a:r>
            <a:endParaRPr/>
          </a:p>
          <a:p>
            <a:pPr marL="900000" lvl="2" indent="-270000" algn="l" rtl="0">
              <a:spcBef>
                <a:spcPts val="880"/>
              </a:spcBef>
              <a:spcAft>
                <a:spcPts val="0"/>
              </a:spcAft>
              <a:buSzPts val="1288"/>
              <a:buChar char="◼"/>
            </a:pPr>
            <a:r>
              <a:rPr lang="en-US" sz="1400" b="1">
                <a:solidFill>
                  <a:srgbClr val="0F0F0F"/>
                </a:solidFill>
              </a:rPr>
              <a:t>pynput library for capturing keyboard events</a:t>
            </a:r>
            <a:endParaRPr sz="1400" b="1">
              <a:solidFill>
                <a:srgbClr val="0F0F0F"/>
              </a:solidFill>
            </a:endParaRPr>
          </a:p>
          <a:p>
            <a:pPr marL="306000" lvl="0" indent="-306000" algn="l" rtl="0">
              <a:lnSpc>
                <a:spcPct val="110000"/>
              </a:lnSpc>
              <a:spcBef>
                <a:spcPts val="960"/>
              </a:spcBef>
              <a:spcAft>
                <a:spcPts val="0"/>
              </a:spcAft>
              <a:buSzPts val="1656"/>
              <a:buChar char="◼"/>
            </a:pPr>
            <a:r>
              <a:rPr lang="en-US" sz="1800" b="1">
                <a:solidFill>
                  <a:srgbClr val="0F0F0F"/>
                </a:solidFill>
              </a:rPr>
              <a:t>Hardware Requirements:</a:t>
            </a:r>
            <a:endParaRPr/>
          </a:p>
          <a:p>
            <a:pPr marL="900000" lvl="2" indent="-270000" algn="l" rtl="0">
              <a:spcBef>
                <a:spcPts val="840"/>
              </a:spcBef>
              <a:spcAft>
                <a:spcPts val="0"/>
              </a:spcAft>
              <a:buSzPts val="1104"/>
              <a:buChar char="◼"/>
            </a:pPr>
            <a:r>
              <a:rPr lang="en-US" sz="1200" b="1">
                <a:solidFill>
                  <a:srgbClr val="0F0F0F"/>
                </a:solidFill>
              </a:rPr>
              <a:t>Standard computer or laptop with compatible operating system (Windows, macOS, Linux)</a:t>
            </a:r>
            <a:endParaRPr sz="1200" b="1">
              <a:solidFill>
                <a:srgbClr val="0F0F0F"/>
              </a:solidFill>
            </a:endParaRPr>
          </a:p>
          <a:p>
            <a:pPr marL="306000" lvl="0" indent="-306000" algn="l" rtl="0">
              <a:lnSpc>
                <a:spcPct val="110000"/>
              </a:lnSpc>
              <a:spcBef>
                <a:spcPts val="960"/>
              </a:spcBef>
              <a:spcAft>
                <a:spcPts val="0"/>
              </a:spcAft>
              <a:buSzPts val="1656"/>
              <a:buChar char="◼"/>
            </a:pPr>
            <a:r>
              <a:rPr lang="en-US" sz="1800" b="1">
                <a:solidFill>
                  <a:srgbClr val="0F0F0F"/>
                </a:solidFill>
              </a:rPr>
              <a:t>Library Required:</a:t>
            </a:r>
            <a:endParaRPr/>
          </a:p>
          <a:p>
            <a:pPr marL="900000" lvl="2" indent="-270000" algn="l" rtl="0">
              <a:spcBef>
                <a:spcPts val="880"/>
              </a:spcBef>
              <a:spcAft>
                <a:spcPts val="0"/>
              </a:spcAft>
              <a:buSzPts val="1288"/>
              <a:buChar char="◼"/>
            </a:pPr>
            <a:r>
              <a:rPr lang="en-US" sz="1400" b="1">
                <a:solidFill>
                  <a:srgbClr val="0F0F0F"/>
                </a:solidFill>
              </a:rPr>
              <a:t>tkinter: Used for GUI development to create the application's user interface.</a:t>
            </a:r>
            <a:endParaRPr/>
          </a:p>
          <a:p>
            <a:pPr marL="900000" lvl="2" indent="-270000" algn="l" rtl="0">
              <a:spcBef>
                <a:spcPts val="880"/>
              </a:spcBef>
              <a:spcAft>
                <a:spcPts val="0"/>
              </a:spcAft>
              <a:buSzPts val="1288"/>
              <a:buChar char="◼"/>
            </a:pPr>
            <a:r>
              <a:rPr lang="en-US" sz="1400" b="1">
                <a:solidFill>
                  <a:srgbClr val="0F0F0F"/>
                </a:solidFill>
              </a:rPr>
              <a:t>pynput: Required for capturing keyboard events and implementing keylogging functionality.</a:t>
            </a:r>
            <a:endParaRPr sz="1400" b="1">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ALGORITHM &amp; DEPLOYMENT</a:t>
            </a:r>
            <a:endParaRPr/>
          </a:p>
        </p:txBody>
      </p:sp>
      <p:sp>
        <p:nvSpPr>
          <p:cNvPr id="128" name="Google Shape;128;p6"/>
          <p:cNvSpPr txBox="1">
            <a:spLocks noGrp="1"/>
          </p:cNvSpPr>
          <p:nvPr>
            <p:ph type="body" idx="1"/>
          </p:nvPr>
        </p:nvSpPr>
        <p:spPr>
          <a:xfrm>
            <a:off x="581192" y="1328285"/>
            <a:ext cx="11029615" cy="5082139"/>
          </a:xfrm>
          <a:prstGeom prst="rect">
            <a:avLst/>
          </a:prstGeom>
          <a:noFill/>
          <a:ln>
            <a:noFill/>
          </a:ln>
        </p:spPr>
        <p:txBody>
          <a:bodyPr spcFirstLastPara="1" wrap="square" lIns="91425" tIns="45700" rIns="91425" bIns="45700" anchor="ctr" anchorCtr="0">
            <a:normAutofit/>
          </a:bodyPr>
          <a:lstStyle/>
          <a:p>
            <a:pPr marL="305435" lvl="0" indent="-305435" algn="l" rtl="0">
              <a:lnSpc>
                <a:spcPct val="110000"/>
              </a:lnSpc>
              <a:spcBef>
                <a:spcPts val="0"/>
              </a:spcBef>
              <a:spcAft>
                <a:spcPts val="0"/>
              </a:spcAft>
              <a:buSzPts val="1288"/>
              <a:buChar char="◼"/>
            </a:pPr>
            <a:r>
              <a:rPr lang="en-US" sz="1400" b="1"/>
              <a:t>Algorithm Selection:</a:t>
            </a:r>
            <a:endParaRPr sz="1400"/>
          </a:p>
          <a:p>
            <a:pPr marL="629920" lvl="1" indent="-305435" algn="l" rtl="0">
              <a:spcBef>
                <a:spcPts val="880"/>
              </a:spcBef>
              <a:spcAft>
                <a:spcPts val="0"/>
              </a:spcAft>
              <a:buSzPts val="1288"/>
              <a:buChar char="◼"/>
            </a:pPr>
            <a:r>
              <a:rPr lang="en-US"/>
              <a:t>Chosen Algorithm: Keystroke Logging.</a:t>
            </a:r>
            <a:endParaRPr/>
          </a:p>
          <a:p>
            <a:pPr marL="629920" lvl="1" indent="-305435" algn="l" rtl="0">
              <a:spcBef>
                <a:spcPts val="880"/>
              </a:spcBef>
              <a:spcAft>
                <a:spcPts val="0"/>
              </a:spcAft>
              <a:buSzPts val="1288"/>
              <a:buChar char="◼"/>
            </a:pPr>
            <a:r>
              <a:rPr lang="en-US"/>
              <a:t>Justification: Keystroke logging is employed to capture and record keyboard events in real-time, aligning with the project's objective of developing a keylogger application.</a:t>
            </a:r>
            <a:endParaRPr/>
          </a:p>
          <a:p>
            <a:pPr marL="305435" lvl="0" indent="-305435" algn="l" rtl="0">
              <a:lnSpc>
                <a:spcPct val="110000"/>
              </a:lnSpc>
              <a:spcBef>
                <a:spcPts val="880"/>
              </a:spcBef>
              <a:spcAft>
                <a:spcPts val="0"/>
              </a:spcAft>
              <a:buSzPts val="1288"/>
              <a:buChar char="◼"/>
            </a:pPr>
            <a:r>
              <a:rPr lang="en-US" sz="1400" b="1"/>
              <a:t>Data Input:</a:t>
            </a:r>
            <a:endParaRPr sz="1400"/>
          </a:p>
          <a:p>
            <a:pPr marL="629920" lvl="1" indent="-305435" algn="l" rtl="0">
              <a:spcBef>
                <a:spcPts val="880"/>
              </a:spcBef>
              <a:spcAft>
                <a:spcPts val="0"/>
              </a:spcAft>
              <a:buSzPts val="1288"/>
              <a:buChar char="◼"/>
            </a:pPr>
            <a:r>
              <a:rPr lang="en-US"/>
              <a:t>Input Features: Keyboard events, including key presses, releases, and holds, are captured and logged by the keylogger application.</a:t>
            </a:r>
            <a:endParaRPr/>
          </a:p>
          <a:p>
            <a:pPr marL="305435" lvl="0" indent="-305435" algn="l" rtl="0">
              <a:lnSpc>
                <a:spcPct val="110000"/>
              </a:lnSpc>
              <a:spcBef>
                <a:spcPts val="880"/>
              </a:spcBef>
              <a:spcAft>
                <a:spcPts val="0"/>
              </a:spcAft>
              <a:buSzPts val="1288"/>
              <a:buChar char="◼"/>
            </a:pPr>
            <a:r>
              <a:rPr lang="en-US" sz="1400" b="1"/>
              <a:t>Training Process:</a:t>
            </a:r>
            <a:endParaRPr sz="1400"/>
          </a:p>
          <a:p>
            <a:pPr marL="629920" lvl="1" indent="-305435" algn="l" rtl="0">
              <a:spcBef>
                <a:spcPts val="880"/>
              </a:spcBef>
              <a:spcAft>
                <a:spcPts val="0"/>
              </a:spcAft>
              <a:buSzPts val="1288"/>
              <a:buChar char="◼"/>
            </a:pPr>
            <a:r>
              <a:rPr lang="en-US"/>
              <a:t>Training Data: No training process is required for the keylogger application, as it operates based on capturing keyboard events in real-time.</a:t>
            </a:r>
            <a:endParaRPr/>
          </a:p>
          <a:p>
            <a:pPr marL="305435" lvl="0" indent="-305435" algn="l" rtl="0">
              <a:lnSpc>
                <a:spcPct val="110000"/>
              </a:lnSpc>
              <a:spcBef>
                <a:spcPts val="880"/>
              </a:spcBef>
              <a:spcAft>
                <a:spcPts val="0"/>
              </a:spcAft>
              <a:buSzPts val="1288"/>
              <a:buChar char="◼"/>
            </a:pPr>
            <a:r>
              <a:rPr lang="en-US" sz="1400" b="1"/>
              <a:t>Prediction Process:</a:t>
            </a:r>
            <a:endParaRPr sz="1400"/>
          </a:p>
          <a:p>
            <a:pPr marL="629920" lvl="1" indent="-305435" algn="l" rtl="0">
              <a:spcBef>
                <a:spcPts val="880"/>
              </a:spcBef>
              <a:spcAft>
                <a:spcPts val="0"/>
              </a:spcAft>
              <a:buSzPts val="1288"/>
              <a:buChar char="◼"/>
            </a:pPr>
            <a:r>
              <a:rPr lang="en-US"/>
              <a:t>Prediction Method: The keylogger application continuously monitors keyboard activities and logs them in real-time, providing insights into user input behavior and patterns</a:t>
            </a:r>
            <a:endParaRPr/>
          </a:p>
          <a:p>
            <a:pPr marL="629920" lvl="1" indent="-305435" algn="l" rtl="0">
              <a:spcBef>
                <a:spcPts val="880"/>
              </a:spcBef>
              <a:spcAft>
                <a:spcPts val="0"/>
              </a:spcAft>
              <a:buSzPts val="1288"/>
              <a:buChar char="◼"/>
            </a:pPr>
            <a:r>
              <a:rPr lang="en-US"/>
              <a:t>Real-Time Inputs: The keylogger application captures keyboard events as they occur, enabling real-time monitoring and logging of user keystrokes.</a:t>
            </a:r>
            <a:endParaRPr/>
          </a:p>
          <a:p>
            <a:pPr marL="629920" lvl="1" indent="-305435" algn="l" rtl="0">
              <a:spcBef>
                <a:spcPts val="880"/>
              </a:spcBef>
              <a:spcAft>
                <a:spcPts val="0"/>
              </a:spcAft>
              <a:buSzPts val="1288"/>
              <a:buChar char="◼"/>
            </a:pPr>
            <a:r>
              <a:rPr lang="en-US"/>
              <a:t>By leveraging keystroke logging technology, the keylogger application effectively captures and logs keyboard events, providing valuable insights into user input behavior and enhancing security monitoring capabilities.</a:t>
            </a:r>
            <a:endParaRPr/>
          </a:p>
          <a:p>
            <a:pPr marL="305435" lvl="0" indent="-206121" algn="l" rtl="0">
              <a:lnSpc>
                <a:spcPct val="110000"/>
              </a:lnSpc>
              <a:spcBef>
                <a:spcPts val="940"/>
              </a:spcBef>
              <a:spcAft>
                <a:spcPts val="0"/>
              </a:spcAft>
              <a:buSzPts val="1564"/>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7"/>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RESULT</a:t>
            </a:r>
            <a:endParaRPr/>
          </a:p>
        </p:txBody>
      </p:sp>
      <p:sp>
        <p:nvSpPr>
          <p:cNvPr id="134" name="Google Shape;134;p7"/>
          <p:cNvSpPr txBox="1">
            <a:spLocks noGrp="1"/>
          </p:cNvSpPr>
          <p:nvPr>
            <p:ph type="body" idx="1"/>
          </p:nvPr>
        </p:nvSpPr>
        <p:spPr>
          <a:xfrm>
            <a:off x="581193" y="1311453"/>
            <a:ext cx="11029615" cy="1582576"/>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2208"/>
              <a:buNone/>
            </a:pPr>
            <a:r>
              <a:rPr lang="en-US" sz="2400"/>
              <a:t>The keylogger application successfully captures and logs keyboard events in real-time, providing insights into user input behavior and patterns.</a:t>
            </a:r>
            <a:endParaRPr/>
          </a:p>
          <a:p>
            <a:pPr marL="0" lvl="0" indent="0" algn="l" rtl="0">
              <a:lnSpc>
                <a:spcPct val="110000"/>
              </a:lnSpc>
              <a:spcBef>
                <a:spcPts val="1080"/>
              </a:spcBef>
              <a:spcAft>
                <a:spcPts val="0"/>
              </a:spcAft>
              <a:buSzPts val="2208"/>
              <a:buNone/>
            </a:pPr>
            <a:endParaRPr sz="2400"/>
          </a:p>
        </p:txBody>
      </p:sp>
      <p:pic>
        <p:nvPicPr>
          <p:cNvPr id="135" name="Google Shape;135;p7"/>
          <p:cNvPicPr preferRelativeResize="0"/>
          <p:nvPr/>
        </p:nvPicPr>
        <p:blipFill rotWithShape="1">
          <a:blip r:embed="rId3">
            <a:alphaModFix/>
          </a:blip>
          <a:srcRect/>
          <a:stretch/>
        </p:blipFill>
        <p:spPr>
          <a:xfrm>
            <a:off x="3742694" y="3334950"/>
            <a:ext cx="4197566" cy="33910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8"/>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3F3F3F"/>
              </a:buClr>
              <a:buSzPts val="2800"/>
              <a:buFont typeface="Franklin Gothic"/>
              <a:buNone/>
            </a:pPr>
            <a:r>
              <a:rPr lang="en-US"/>
              <a:t>KEY_LOG JSON FILE</a:t>
            </a:r>
            <a:endParaRPr/>
          </a:p>
        </p:txBody>
      </p:sp>
      <p:pic>
        <p:nvPicPr>
          <p:cNvPr id="141" name="Google Shape;141;p8"/>
          <p:cNvPicPr preferRelativeResize="0"/>
          <p:nvPr/>
        </p:nvPicPr>
        <p:blipFill>
          <a:blip r:embed="rId3">
            <a:alphaModFix/>
          </a:blip>
          <a:stretch>
            <a:fillRect/>
          </a:stretch>
        </p:blipFill>
        <p:spPr>
          <a:xfrm>
            <a:off x="3332775" y="1531779"/>
            <a:ext cx="5690647" cy="468136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46" name="Google Shape;146;p9"/>
          <p:cNvPicPr preferRelativeResize="0"/>
          <p:nvPr/>
        </p:nvPicPr>
        <p:blipFill>
          <a:blip r:embed="rId3">
            <a:alphaModFix/>
          </a:blip>
          <a:stretch>
            <a:fillRect/>
          </a:stretch>
        </p:blipFill>
        <p:spPr>
          <a:xfrm>
            <a:off x="2146175" y="777450"/>
            <a:ext cx="7104350" cy="6080551"/>
          </a:xfrm>
          <a:prstGeom prst="rect">
            <a:avLst/>
          </a:prstGeom>
          <a:noFill/>
          <a:ln>
            <a:noFill/>
          </a:ln>
        </p:spPr>
      </p:pic>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973</Words>
  <Application>Microsoft Office PowerPoint</Application>
  <PresentationFormat>Widescreen</PresentationFormat>
  <Paragraphs>93</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Franklin Gothic</vt:lpstr>
      <vt:lpstr>Noto Sans Symbols</vt:lpstr>
      <vt:lpstr>Libre Franklin</vt:lpstr>
      <vt:lpstr>DividendVTI</vt:lpstr>
      <vt:lpstr>PROJECT TITLE</vt:lpstr>
      <vt:lpstr>OUTLINE</vt:lpstr>
      <vt:lpstr>PROBLEM STATEMENT</vt:lpstr>
      <vt:lpstr>PROPOSED SOLUTION</vt:lpstr>
      <vt:lpstr>SYSTEM  APPROACH</vt:lpstr>
      <vt:lpstr>ALGORITHM &amp; DEPLOYMENT</vt:lpstr>
      <vt:lpstr>RESULT</vt:lpstr>
      <vt:lpstr>KEY_LOG JSON FILE</vt:lpstr>
      <vt:lpstr>PowerPoint Presentation</vt:lpstr>
      <vt:lpstr>PowerPoint Presentation</vt:lpstr>
      <vt:lpstr>PowerPoint Presentation</vt:lpstr>
      <vt:lpstr>KEY_LOG FILE</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Vaibhav Ostwal</dc:creator>
  <cp:lastModifiedBy>Harini S</cp:lastModifiedBy>
  <cp:revision>1</cp:revision>
  <dcterms:created xsi:type="dcterms:W3CDTF">2021-05-26T16:50:10Z</dcterms:created>
  <dcterms:modified xsi:type="dcterms:W3CDTF">2024-04-05T17:51:46Z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