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03"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31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867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2322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25275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82915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0674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79400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74767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02413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10136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9033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3557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7077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02587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51506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8/27/2024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4617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23583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Tree>
    <p:extLst>
      <p:ext uri="{BB962C8B-B14F-4D97-AF65-F5344CB8AC3E}">
        <p14:creationId xmlns:p14="http://schemas.microsoft.com/office/powerpoint/2010/main" val="520543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67269073"/>
      </p:ext>
    </p:extLst>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 id="2147484015" r:id="rId12"/>
    <p:sldLayoutId id="2147484016" r:id="rId13"/>
    <p:sldLayoutId id="2147484017" r:id="rId14"/>
    <p:sldLayoutId id="2147484018" r:id="rId15"/>
    <p:sldLayoutId id="2147484019" r:id="rId16"/>
    <p:sldLayoutId id="214748402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0.emf"/><Relationship Id="rId4" Type="http://schemas.openxmlformats.org/officeDocument/2006/relationships/package" Target="../embeddings/Microsoft_Excel_Worksheet.xlsx"/></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2590800" y="434307"/>
            <a:ext cx="12496800" cy="1001556"/>
          </a:xfrm>
          <a:prstGeom prst="rect">
            <a:avLst/>
          </a:prstGeom>
        </p:spPr>
        <p:txBody>
          <a:bodyPr vert="horz" wrap="square" lIns="0" tIns="16510" rIns="0" bIns="0" rtlCol="0">
            <a:spAutoFit/>
          </a:bodyPr>
          <a:lstStyle/>
          <a:p>
            <a:pPr marL="3213735">
              <a:spcBef>
                <a:spcPts val="130"/>
              </a:spcBef>
            </a:pPr>
            <a:r>
              <a:rPr lang="en-US" b="1" dirty="0">
                <a:latin typeface="Times New Roman" panose="02020603050405020304" pitchFamily="18" charset="0"/>
                <a:cs typeface="Times New Roman" panose="02020603050405020304" pitchFamily="18" charset="0"/>
              </a:rPr>
              <a:t>EMPLOYEE DATA ANALYSIS USING EXCEL</a:t>
            </a:r>
            <a:r>
              <a:rPr lang="en-US" b="1" i="0" dirty="0">
                <a:effectLst/>
                <a:latin typeface="Times New Roman" panose="02020603050405020304" pitchFamily="18" charset="0"/>
                <a:cs typeface="Times New Roman" panose="02020603050405020304" pitchFamily="18" charset="0"/>
              </a:rPr>
              <a:t> </a:t>
            </a:r>
            <a:br>
              <a:rPr lang="en-US" b="1" i="0" dirty="0">
                <a:effectLst/>
                <a:latin typeface="Times New Roman" panose="02020603050405020304" pitchFamily="18" charset="0"/>
                <a:cs typeface="Times New Roman" panose="02020603050405020304" pitchFamily="18" charset="0"/>
              </a:rPr>
            </a:br>
            <a:endParaRPr lang="en-US" spc="15"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28600" y="3200400"/>
            <a:ext cx="10488867" cy="1938992"/>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STUDENT NAME: HARINI.P</a:t>
            </a:r>
          </a:p>
          <a:p>
            <a:pPr algn="just"/>
            <a:r>
              <a:rPr lang="en-US" sz="2400" dirty="0">
                <a:latin typeface="Times New Roman" panose="02020603050405020304" pitchFamily="18" charset="0"/>
                <a:cs typeface="Times New Roman" panose="02020603050405020304" pitchFamily="18" charset="0"/>
              </a:rPr>
              <a:t>REGISTER NO     : 312204573,762FC3C727E0B0F904242C5F54FE285A</a:t>
            </a:r>
          </a:p>
          <a:p>
            <a:pPr algn="just"/>
            <a:r>
              <a:rPr lang="en-US" sz="2400" dirty="0">
                <a:latin typeface="Times New Roman" panose="02020603050405020304" pitchFamily="18" charset="0"/>
                <a:cs typeface="Times New Roman" panose="02020603050405020304" pitchFamily="18" charset="0"/>
              </a:rPr>
              <a:t>DEPARTMENT    : COMMERCE</a:t>
            </a:r>
          </a:p>
          <a:p>
            <a:pPr algn="just"/>
            <a:r>
              <a:rPr lang="en-US" sz="2400" dirty="0">
                <a:latin typeface="Times New Roman" panose="02020603050405020304" pitchFamily="18" charset="0"/>
                <a:cs typeface="Times New Roman" panose="02020603050405020304" pitchFamily="18" charset="0"/>
              </a:rPr>
              <a:t>COLLEGE            : K.C.S KASI NADAR COLLEGE OF ARTS &amp; SCIENCE</a:t>
            </a:r>
          </a:p>
          <a:p>
            <a:pPr algn="just"/>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b="1" dirty="0">
                <a:solidFill>
                  <a:schemeClr val="tx2"/>
                </a:solidFill>
                <a:latin typeface="Times New Roman" panose="02020603050405020304" pitchFamily="18" charset="0"/>
                <a:cs typeface="Times New Roman" panose="02020603050405020304" pitchFamily="18" charset="0"/>
              </a:rPr>
              <a:t>R</a:t>
            </a:r>
            <a:r>
              <a:rPr b="1" spc="-40" dirty="0">
                <a:solidFill>
                  <a:schemeClr val="tx2"/>
                </a:solidFill>
                <a:latin typeface="Times New Roman" panose="02020603050405020304" pitchFamily="18" charset="0"/>
                <a:cs typeface="Times New Roman" panose="02020603050405020304" pitchFamily="18" charset="0"/>
              </a:rPr>
              <a:t>E</a:t>
            </a:r>
            <a:r>
              <a:rPr b="1" spc="15" dirty="0">
                <a:solidFill>
                  <a:schemeClr val="tx2"/>
                </a:solidFill>
                <a:latin typeface="Times New Roman" panose="02020603050405020304" pitchFamily="18" charset="0"/>
                <a:cs typeface="Times New Roman" panose="02020603050405020304" pitchFamily="18" charset="0"/>
              </a:rPr>
              <a:t>S</a:t>
            </a:r>
            <a:r>
              <a:rPr b="1" spc="-30" dirty="0">
                <a:solidFill>
                  <a:schemeClr val="tx2"/>
                </a:solidFill>
                <a:latin typeface="Times New Roman" panose="02020603050405020304" pitchFamily="18" charset="0"/>
                <a:cs typeface="Times New Roman" panose="02020603050405020304" pitchFamily="18" charset="0"/>
              </a:rPr>
              <a:t>U</a:t>
            </a:r>
            <a:r>
              <a:rPr b="1" spc="-405" dirty="0">
                <a:solidFill>
                  <a:schemeClr val="tx2"/>
                </a:solidFill>
                <a:latin typeface="Times New Roman" panose="02020603050405020304" pitchFamily="18" charset="0"/>
                <a:cs typeface="Times New Roman" panose="02020603050405020304" pitchFamily="18" charset="0"/>
              </a:rPr>
              <a:t>L</a:t>
            </a:r>
            <a:r>
              <a:rPr b="1" dirty="0">
                <a:solidFill>
                  <a:schemeClr val="tx2"/>
                </a:solidFill>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8" name="Picture 7">
            <a:extLst>
              <a:ext uri="{FF2B5EF4-FFF2-40B4-BE49-F238E27FC236}">
                <a16:creationId xmlns:a16="http://schemas.microsoft.com/office/drawing/2014/main" id="{341B1AC5-53E7-770E-7DBD-CAEE7AFE24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421478"/>
            <a:ext cx="9067800" cy="5105400"/>
          </a:xfrm>
          <a:prstGeom prst="rect">
            <a:avLst/>
          </a:prstGeom>
        </p:spPr>
      </p:pic>
      <p:sp>
        <p:nvSpPr>
          <p:cNvPr id="4" name="Arrow: Left 3">
            <a:extLst>
              <a:ext uri="{FF2B5EF4-FFF2-40B4-BE49-F238E27FC236}">
                <a16:creationId xmlns:a16="http://schemas.microsoft.com/office/drawing/2014/main" id="{AA4D0857-5999-5620-35E5-CA865C0F3D52}"/>
              </a:ext>
            </a:extLst>
          </p:cNvPr>
          <p:cNvSpPr/>
          <p:nvPr/>
        </p:nvSpPr>
        <p:spPr>
          <a:xfrm>
            <a:off x="4473677" y="691040"/>
            <a:ext cx="830262" cy="33667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46A6EFE-8473-D0E3-B644-B621696D12FE}"/>
              </a:ext>
            </a:extLst>
          </p:cNvPr>
          <p:cNvSpPr txBox="1"/>
          <p:nvPr/>
        </p:nvSpPr>
        <p:spPr>
          <a:xfrm>
            <a:off x="5283992" y="634980"/>
            <a:ext cx="26670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(click to open file)</a:t>
            </a:r>
          </a:p>
        </p:txBody>
      </p:sp>
      <p:graphicFrame>
        <p:nvGraphicFramePr>
          <p:cNvPr id="3" name="Object 2">
            <a:extLst>
              <a:ext uri="{FF2B5EF4-FFF2-40B4-BE49-F238E27FC236}">
                <a16:creationId xmlns:a16="http://schemas.microsoft.com/office/drawing/2014/main" id="{7332ADE7-1C1C-AA3B-8710-A37C2FDFB2A6}"/>
              </a:ext>
            </a:extLst>
          </p:cNvPr>
          <p:cNvGraphicFramePr>
            <a:graphicFrameLocks noChangeAspect="1"/>
          </p:cNvGraphicFramePr>
          <p:nvPr>
            <p:extLst>
              <p:ext uri="{D42A27DB-BD31-4B8C-83A1-F6EECF244321}">
                <p14:modId xmlns:p14="http://schemas.microsoft.com/office/powerpoint/2010/main" val="332547368"/>
              </p:ext>
            </p:extLst>
          </p:nvPr>
        </p:nvGraphicFramePr>
        <p:xfrm>
          <a:off x="3576585" y="444039"/>
          <a:ext cx="1066800" cy="1954878"/>
        </p:xfrm>
        <a:graphic>
          <a:graphicData uri="http://schemas.openxmlformats.org/presentationml/2006/ole">
            <mc:AlternateContent xmlns:mc="http://schemas.openxmlformats.org/markup-compatibility/2006">
              <mc:Choice xmlns:v="urn:schemas-microsoft-com:vml" Requires="v">
                <p:oleObj name="Worksheet" showAsIcon="1" r:id="rId4" imgW="381071" imgH="792685" progId="Excel.Sheet.12">
                  <p:embed/>
                </p:oleObj>
              </mc:Choice>
              <mc:Fallback>
                <p:oleObj name="Worksheet" showAsIcon="1" r:id="rId4" imgW="381071" imgH="792685" progId="Excel.Sheet.12">
                  <p:embed/>
                  <p:pic>
                    <p:nvPicPr>
                      <p:cNvPr id="0" name=""/>
                      <p:cNvPicPr/>
                      <p:nvPr/>
                    </p:nvPicPr>
                    <p:blipFill>
                      <a:blip r:embed="rId5"/>
                      <a:stretch>
                        <a:fillRect/>
                      </a:stretch>
                    </p:blipFill>
                    <p:spPr>
                      <a:xfrm>
                        <a:off x="3576585" y="444039"/>
                        <a:ext cx="1066800" cy="1954878"/>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533400"/>
            <a:ext cx="8596668" cy="1320800"/>
          </a:xfrm>
        </p:spPr>
        <p:txBody>
          <a:bodyPr/>
          <a:lstStyle/>
          <a:p>
            <a:r>
              <a:rPr lang="en-US" b="1" dirty="0">
                <a:solidFill>
                  <a:schemeClr val="tx2"/>
                </a:solidFill>
                <a:latin typeface="Times New Roman" panose="02020603050405020304" pitchFamily="18" charset="0"/>
                <a:cs typeface="Times New Roman" panose="02020603050405020304" pitchFamily="18" charset="0"/>
              </a:rPr>
              <a:t>CONCLUSION</a:t>
            </a:r>
            <a:endParaRPr lang="en-IN" b="1" dirty="0">
              <a:solidFill>
                <a:schemeClr val="tx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FC9E580-E764-C30B-E22B-7C6188B1E0F7}"/>
              </a:ext>
            </a:extLst>
          </p:cNvPr>
          <p:cNvSpPr txBox="1"/>
          <p:nvPr/>
        </p:nvSpPr>
        <p:spPr>
          <a:xfrm>
            <a:off x="914400" y="1337439"/>
            <a:ext cx="7978602" cy="5011949"/>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employee data analysis reveals critical insights into the recruitment source, gender, department and salary per month, highlighting areas of strength and potential improvement. The data shows consistent performance across key metrics, but also points to gaps in diversity and retention that require attention. By focusing on these areas, the organization can enhance employee satisfaction and productivity. the analysis provides a solid foundation for making data-driven HR decisions that align with the company's long-term goals.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4594225" cy="509114"/>
          </a:xfrm>
          <a:prstGeom prst="rect">
            <a:avLst/>
          </a:prstGeom>
        </p:spPr>
        <p:txBody>
          <a:bodyPr vert="horz" wrap="square" lIns="0" tIns="16510" rIns="0" bIns="0" rtlCol="0">
            <a:spAutoFit/>
          </a:bodyPr>
          <a:lstStyle/>
          <a:p>
            <a:pPr marL="12700">
              <a:lnSpc>
                <a:spcPct val="100000"/>
              </a:lnSpc>
              <a:spcBef>
                <a:spcPts val="130"/>
              </a:spcBef>
            </a:pPr>
            <a:r>
              <a:rPr sz="3200" b="1" spc="5" dirty="0">
                <a:solidFill>
                  <a:schemeClr val="tx1"/>
                </a:solidFill>
                <a:latin typeface="Times New Roman" panose="02020603050405020304" pitchFamily="18" charset="0"/>
                <a:cs typeface="Times New Roman" panose="02020603050405020304" pitchFamily="18" charset="0"/>
              </a:rPr>
              <a:t>PROJECT</a:t>
            </a:r>
            <a:r>
              <a:rPr sz="3200" b="1" spc="-85" dirty="0">
                <a:solidFill>
                  <a:schemeClr val="tx1"/>
                </a:solidFill>
                <a:latin typeface="Times New Roman" panose="02020603050405020304" pitchFamily="18" charset="0"/>
                <a:cs typeface="Times New Roman" panose="02020603050405020304" pitchFamily="18" charset="0"/>
              </a:rPr>
              <a:t> </a:t>
            </a:r>
            <a:r>
              <a:rPr sz="3200" b="1" spc="25" dirty="0">
                <a:solidFill>
                  <a:schemeClr val="tx1"/>
                </a:solidFill>
                <a:latin typeface="Times New Roman" panose="02020603050405020304" pitchFamily="18" charset="0"/>
                <a:cs typeface="Times New Roman" panose="02020603050405020304" pitchFamily="18" charset="0"/>
              </a:rPr>
              <a:t>TITLE</a:t>
            </a:r>
            <a:endParaRPr sz="3200" b="1" dirty="0">
              <a:solidFill>
                <a:schemeClr val="tx1"/>
              </a:solidFill>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xfrm>
            <a:off x="8590663" y="6151148"/>
            <a:ext cx="683339" cy="145553"/>
          </a:xfrm>
          <a:prstGeom prst="rect">
            <a:avLst/>
          </a:prstGeom>
        </p:spPr>
        <p:txBody>
          <a:bodyPr vert="horz" wrap="square" lIns="0" tIns="6985" rIns="0" bIns="0" rtlCol="0">
            <a:spAutoFit/>
          </a:bodyPr>
          <a:lstStyle/>
          <a:p>
            <a:pPr marL="38100">
              <a:lnSpc>
                <a:spcPct val="100000"/>
              </a:lnSpc>
              <a:spcBef>
                <a:spcPts val="55"/>
              </a:spcBef>
            </a:pPr>
            <a:r>
              <a:rPr lang="en-IN" spc="10" dirty="0"/>
              <a:t>2</a:t>
            </a:r>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686535" y="1971573"/>
            <a:ext cx="8593228" cy="646331"/>
          </a:xfrm>
          <a:prstGeom prst="rect">
            <a:avLst/>
          </a:prstGeom>
          <a:noFill/>
        </p:spPr>
        <p:txBody>
          <a:bodyPr wrap="square" rtlCol="0">
            <a:spAutoFit/>
          </a:bodyPr>
          <a:lstStyle/>
          <a:p>
            <a:pPr algn="just"/>
            <a:r>
              <a:rPr lang="en-US" sz="3600" dirty="0">
                <a:solidFill>
                  <a:srgbClr val="0F0F0F"/>
                </a:solidFill>
                <a:latin typeface="Times New Roman" panose="02020603050405020304" pitchFamily="18" charset="0"/>
                <a:cs typeface="Times New Roman" panose="02020603050405020304" pitchFamily="18" charset="0"/>
              </a:rPr>
              <a:t>Employee Data Analysis</a:t>
            </a:r>
            <a:endParaRPr lang="en-IN" sz="36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b="1" spc="25" dirty="0">
                <a:solidFill>
                  <a:schemeClr val="tx1"/>
                </a:solidFill>
                <a:latin typeface="Times New Roman" panose="02020603050405020304" pitchFamily="18" charset="0"/>
                <a:cs typeface="Times New Roman" panose="02020603050405020304" pitchFamily="18" charset="0"/>
              </a:rPr>
              <a:t>A</a:t>
            </a:r>
            <a:r>
              <a:rPr b="1" spc="-5" dirty="0">
                <a:solidFill>
                  <a:schemeClr val="tx1"/>
                </a:solidFill>
                <a:latin typeface="Times New Roman" panose="02020603050405020304" pitchFamily="18" charset="0"/>
                <a:cs typeface="Times New Roman" panose="02020603050405020304" pitchFamily="18" charset="0"/>
              </a:rPr>
              <a:t>G</a:t>
            </a:r>
            <a:r>
              <a:rPr b="1" spc="-35" dirty="0">
                <a:solidFill>
                  <a:schemeClr val="tx1"/>
                </a:solidFill>
                <a:latin typeface="Times New Roman" panose="02020603050405020304" pitchFamily="18" charset="0"/>
                <a:cs typeface="Times New Roman" panose="02020603050405020304" pitchFamily="18" charset="0"/>
              </a:rPr>
              <a:t>E</a:t>
            </a:r>
            <a:r>
              <a:rPr b="1" spc="15" dirty="0">
                <a:solidFill>
                  <a:schemeClr val="tx1"/>
                </a:solidFill>
                <a:latin typeface="Times New Roman" panose="02020603050405020304" pitchFamily="18" charset="0"/>
                <a:cs typeface="Times New Roman" panose="02020603050405020304" pitchFamily="18" charset="0"/>
              </a:rPr>
              <a:t>N</a:t>
            </a:r>
            <a:r>
              <a:rPr b="1" dirty="0">
                <a:solidFill>
                  <a:schemeClr val="tx1"/>
                </a:solidFill>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b="1" spc="-20" dirty="0">
                <a:solidFill>
                  <a:schemeClr val="tx1"/>
                </a:solidFill>
                <a:latin typeface="Times New Roman" panose="02020603050405020304" pitchFamily="18" charset="0"/>
                <a:cs typeface="Times New Roman" panose="02020603050405020304" pitchFamily="18" charset="0"/>
              </a:rPr>
              <a:t>P</a:t>
            </a:r>
            <a:r>
              <a:rPr b="1" spc="15" dirty="0">
                <a:solidFill>
                  <a:schemeClr val="tx1"/>
                </a:solidFill>
                <a:latin typeface="Times New Roman" panose="02020603050405020304" pitchFamily="18" charset="0"/>
                <a:cs typeface="Times New Roman" panose="02020603050405020304" pitchFamily="18" charset="0"/>
              </a:rPr>
              <a:t>ROB</a:t>
            </a:r>
            <a:r>
              <a:rPr b="1" spc="55" dirty="0">
                <a:solidFill>
                  <a:schemeClr val="tx1"/>
                </a:solidFill>
                <a:latin typeface="Times New Roman" panose="02020603050405020304" pitchFamily="18" charset="0"/>
                <a:cs typeface="Times New Roman" panose="02020603050405020304" pitchFamily="18" charset="0"/>
              </a:rPr>
              <a:t>L</a:t>
            </a:r>
            <a:r>
              <a:rPr b="1" spc="-20" dirty="0">
                <a:solidFill>
                  <a:schemeClr val="tx1"/>
                </a:solidFill>
                <a:latin typeface="Times New Roman" panose="02020603050405020304" pitchFamily="18" charset="0"/>
                <a:cs typeface="Times New Roman" panose="02020603050405020304" pitchFamily="18" charset="0"/>
              </a:rPr>
              <a:t>E</a:t>
            </a:r>
            <a:r>
              <a:rPr b="1" spc="20" dirty="0">
                <a:solidFill>
                  <a:schemeClr val="tx1"/>
                </a:solidFill>
                <a:latin typeface="Times New Roman" panose="02020603050405020304" pitchFamily="18" charset="0"/>
                <a:cs typeface="Times New Roman" panose="02020603050405020304" pitchFamily="18" charset="0"/>
              </a:rPr>
              <a:t>M</a:t>
            </a:r>
            <a:r>
              <a:rPr lang="en-IN" b="1" spc="20" dirty="0">
                <a:solidFill>
                  <a:schemeClr val="tx1"/>
                </a:solidFill>
                <a:latin typeface="Times New Roman" panose="02020603050405020304" pitchFamily="18" charset="0"/>
                <a:cs typeface="Times New Roman" panose="02020603050405020304" pitchFamily="18" charset="0"/>
              </a:rPr>
              <a:t> </a:t>
            </a:r>
            <a:r>
              <a:rPr b="1" spc="10" dirty="0">
                <a:solidFill>
                  <a:schemeClr val="tx1"/>
                </a:solidFill>
                <a:latin typeface="Times New Roman" panose="02020603050405020304" pitchFamily="18" charset="0"/>
                <a:cs typeface="Times New Roman" panose="02020603050405020304" pitchFamily="18" charset="0"/>
              </a:rPr>
              <a:t>S</a:t>
            </a:r>
            <a:r>
              <a:rPr b="1" spc="-370" dirty="0">
                <a:solidFill>
                  <a:schemeClr val="tx1"/>
                </a:solidFill>
                <a:latin typeface="Times New Roman" panose="02020603050405020304" pitchFamily="18" charset="0"/>
                <a:cs typeface="Times New Roman" panose="02020603050405020304" pitchFamily="18" charset="0"/>
              </a:rPr>
              <a:t>T</a:t>
            </a:r>
            <a:r>
              <a:rPr b="1" spc="-375" dirty="0">
                <a:solidFill>
                  <a:schemeClr val="tx1"/>
                </a:solidFill>
                <a:latin typeface="Times New Roman" panose="02020603050405020304" pitchFamily="18" charset="0"/>
                <a:cs typeface="Times New Roman" panose="02020603050405020304" pitchFamily="18" charset="0"/>
              </a:rPr>
              <a:t>A</a:t>
            </a:r>
            <a:r>
              <a:rPr b="1" spc="15" dirty="0">
                <a:solidFill>
                  <a:schemeClr val="tx1"/>
                </a:solidFill>
                <a:latin typeface="Times New Roman" panose="02020603050405020304" pitchFamily="18" charset="0"/>
                <a:cs typeface="Times New Roman" panose="02020603050405020304" pitchFamily="18" charset="0"/>
              </a:rPr>
              <a:t>T</a:t>
            </a:r>
            <a:r>
              <a:rPr b="1" spc="-10" dirty="0">
                <a:solidFill>
                  <a:schemeClr val="tx1"/>
                </a:solidFill>
                <a:latin typeface="Times New Roman" panose="02020603050405020304" pitchFamily="18" charset="0"/>
                <a:cs typeface="Times New Roman" panose="02020603050405020304" pitchFamily="18" charset="0"/>
              </a:rPr>
              <a:t>E</a:t>
            </a:r>
            <a:r>
              <a:rPr b="1" spc="-20" dirty="0">
                <a:solidFill>
                  <a:schemeClr val="tx1"/>
                </a:solidFill>
                <a:latin typeface="Times New Roman" panose="02020603050405020304" pitchFamily="18" charset="0"/>
                <a:cs typeface="Times New Roman" panose="02020603050405020304" pitchFamily="18" charset="0"/>
              </a:rPr>
              <a:t>ME</a:t>
            </a:r>
            <a:r>
              <a:rPr b="1" spc="10" dirty="0">
                <a:solidFill>
                  <a:schemeClr val="tx1"/>
                </a:solidFill>
                <a:latin typeface="Times New Roman" panose="02020603050405020304" pitchFamily="18" charset="0"/>
                <a:cs typeface="Times New Roman" panose="02020603050405020304" pitchFamily="18" charset="0"/>
              </a:rPr>
              <a:t>NT</a:t>
            </a:r>
            <a:endParaRPr b="1" dirty="0">
              <a:solidFill>
                <a:schemeClr val="tx1"/>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a:extLst>
              <a:ext uri="{FF2B5EF4-FFF2-40B4-BE49-F238E27FC236}">
                <a16:creationId xmlns:a16="http://schemas.microsoft.com/office/drawing/2014/main" id="{8773D489-943D-07A4-7E8B-4CECBC725C6F}"/>
              </a:ext>
            </a:extLst>
          </p:cNvPr>
          <p:cNvSpPr txBox="1"/>
          <p:nvPr/>
        </p:nvSpPr>
        <p:spPr>
          <a:xfrm>
            <a:off x="1066800" y="1752600"/>
            <a:ext cx="7315199" cy="1307537"/>
          </a:xfrm>
          <a:prstGeom prst="rect">
            <a:avLst/>
          </a:prstGeom>
          <a:noFill/>
        </p:spPr>
        <p:txBody>
          <a:bodyPr wrap="square" rtlCol="0">
            <a:spAutoFit/>
          </a:bodyPr>
          <a:lstStyle/>
          <a:p>
            <a:pPr algn="just">
              <a:lnSpc>
                <a:spcPct val="150000"/>
              </a:lnSpc>
            </a:pPr>
            <a:r>
              <a:rPr lang="en-US" sz="2800" dirty="0">
                <a:latin typeface="Times New Roman" panose="02020603050405020304" pitchFamily="18" charset="0"/>
                <a:cs typeface="Times New Roman" panose="02020603050405020304" pitchFamily="18" charset="0"/>
              </a:rPr>
              <a:t>The problem is to identify employee wise salary, department and recruitment wise salary analysis</a:t>
            </a:r>
            <a:r>
              <a:rPr lang="en-US" sz="2800" b="1"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17281" y="867755"/>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b="1" spc="5" dirty="0">
                <a:solidFill>
                  <a:schemeClr val="tx1"/>
                </a:solidFill>
                <a:latin typeface="Times New Roman" panose="02020603050405020304" pitchFamily="18" charset="0"/>
                <a:cs typeface="Times New Roman" panose="02020603050405020304" pitchFamily="18" charset="0"/>
              </a:rPr>
              <a:t>PROJECT</a:t>
            </a:r>
            <a:r>
              <a:rPr lang="en-IN" b="1" spc="5" dirty="0">
                <a:solidFill>
                  <a:schemeClr val="tx1"/>
                </a:solidFill>
                <a:latin typeface="Times New Roman" panose="02020603050405020304" pitchFamily="18" charset="0"/>
                <a:cs typeface="Times New Roman" panose="02020603050405020304" pitchFamily="18" charset="0"/>
              </a:rPr>
              <a:t> </a:t>
            </a:r>
            <a:r>
              <a:rPr b="1" spc="-20" dirty="0">
                <a:solidFill>
                  <a:schemeClr val="tx1"/>
                </a:solidFill>
                <a:latin typeface="Times New Roman" panose="02020603050405020304" pitchFamily="18" charset="0"/>
                <a:cs typeface="Times New Roman" panose="02020603050405020304" pitchFamily="18" charset="0"/>
              </a:rPr>
              <a:t>OVERVIEW</a:t>
            </a:r>
            <a:endParaRPr b="1" dirty="0">
              <a:solidFill>
                <a:schemeClr val="tx1"/>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DADC16F8-FC9B-EBE7-84DF-0DA8B9609E4F}"/>
              </a:ext>
            </a:extLst>
          </p:cNvPr>
          <p:cNvSpPr txBox="1"/>
          <p:nvPr/>
        </p:nvSpPr>
        <p:spPr>
          <a:xfrm>
            <a:off x="617281" y="1438424"/>
            <a:ext cx="8153400" cy="7848302"/>
          </a:xfrm>
          <a:prstGeom prst="rect">
            <a:avLst/>
          </a:prstGeom>
          <a:noFill/>
        </p:spPr>
        <p:txBody>
          <a:bodyPr wrap="square" rtlCol="0">
            <a:spAutoFit/>
          </a:bodyPr>
          <a:lstStyle/>
          <a:p>
            <a:pPr algn="just">
              <a:lnSpc>
                <a:spcPct val="150000"/>
              </a:lnSpc>
            </a:pPr>
            <a:r>
              <a:rPr lang="en-IN" sz="2800" dirty="0">
                <a:latin typeface="Times New Roman" panose="02020603050405020304" pitchFamily="18" charset="0"/>
                <a:cs typeface="Times New Roman" panose="02020603050405020304" pitchFamily="18" charset="0"/>
              </a:rPr>
              <a:t>In this analysis, I aim to streamline the process of identifying the employee wise salary, department wise salary and recruitment wise salary </a:t>
            </a:r>
            <a:r>
              <a:rPr lang="en-US" sz="2800" dirty="0">
                <a:latin typeface="Times New Roman" panose="02020603050405020304" pitchFamily="18" charset="0"/>
                <a:cs typeface="Times New Roman" panose="02020603050405020304" pitchFamily="18" charset="0"/>
              </a:rPr>
              <a:t>using excel, with the help of below stated tools in excel</a:t>
            </a:r>
          </a:p>
          <a:p>
            <a:pPr marL="342900" indent="-34290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Tables</a:t>
            </a:r>
          </a:p>
          <a:p>
            <a:pPr marL="342900" indent="-34290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Pivot chart (line chart and pie chart)</a:t>
            </a:r>
          </a:p>
          <a:p>
            <a:pPr marL="342900" indent="-34290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Dashboard</a:t>
            </a:r>
          </a:p>
          <a:p>
            <a:pPr marL="342900" indent="-34290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Slicers</a:t>
            </a:r>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6387148" cy="570669"/>
          </a:xfrm>
          <a:prstGeom prst="rect">
            <a:avLst/>
          </a:prstGeom>
        </p:spPr>
        <p:txBody>
          <a:bodyPr vert="horz" wrap="square" lIns="0" tIns="16510" rIns="0" bIns="0" rtlCol="0">
            <a:spAutoFit/>
          </a:bodyPr>
          <a:lstStyle/>
          <a:p>
            <a:pPr marL="12700">
              <a:lnSpc>
                <a:spcPct val="100000"/>
              </a:lnSpc>
              <a:spcBef>
                <a:spcPts val="130"/>
              </a:spcBef>
            </a:pPr>
            <a:r>
              <a:rPr b="1" spc="25" dirty="0">
                <a:solidFill>
                  <a:schemeClr val="tx1"/>
                </a:solidFill>
                <a:latin typeface="Times New Roman" panose="02020603050405020304" pitchFamily="18" charset="0"/>
                <a:cs typeface="Times New Roman" panose="02020603050405020304" pitchFamily="18" charset="0"/>
              </a:rPr>
              <a:t>W</a:t>
            </a:r>
            <a:r>
              <a:rPr b="1" spc="-20" dirty="0">
                <a:solidFill>
                  <a:schemeClr val="tx1"/>
                </a:solidFill>
                <a:latin typeface="Times New Roman" panose="02020603050405020304" pitchFamily="18" charset="0"/>
                <a:cs typeface="Times New Roman" panose="02020603050405020304" pitchFamily="18" charset="0"/>
              </a:rPr>
              <a:t>H</a:t>
            </a:r>
            <a:r>
              <a:rPr b="1" spc="20" dirty="0">
                <a:solidFill>
                  <a:schemeClr val="tx1"/>
                </a:solidFill>
                <a:latin typeface="Times New Roman" panose="02020603050405020304" pitchFamily="18" charset="0"/>
                <a:cs typeface="Times New Roman" panose="02020603050405020304" pitchFamily="18" charset="0"/>
              </a:rPr>
              <a:t>O</a:t>
            </a:r>
            <a:r>
              <a:rPr b="1" spc="-235" dirty="0">
                <a:solidFill>
                  <a:schemeClr val="tx1"/>
                </a:solidFill>
                <a:latin typeface="Times New Roman" panose="02020603050405020304" pitchFamily="18" charset="0"/>
                <a:cs typeface="Times New Roman" panose="02020603050405020304" pitchFamily="18" charset="0"/>
              </a:rPr>
              <a:t> </a:t>
            </a:r>
            <a:r>
              <a:rPr b="1" spc="-10" dirty="0">
                <a:solidFill>
                  <a:schemeClr val="tx1"/>
                </a:solidFill>
                <a:latin typeface="Times New Roman" panose="02020603050405020304" pitchFamily="18" charset="0"/>
                <a:cs typeface="Times New Roman" panose="02020603050405020304" pitchFamily="18" charset="0"/>
              </a:rPr>
              <a:t>AR</a:t>
            </a:r>
            <a:r>
              <a:rPr b="1" spc="15" dirty="0">
                <a:solidFill>
                  <a:schemeClr val="tx1"/>
                </a:solidFill>
                <a:latin typeface="Times New Roman" panose="02020603050405020304" pitchFamily="18" charset="0"/>
                <a:cs typeface="Times New Roman" panose="02020603050405020304" pitchFamily="18" charset="0"/>
              </a:rPr>
              <a:t>E</a:t>
            </a:r>
            <a:r>
              <a:rPr b="1" spc="-35" dirty="0">
                <a:solidFill>
                  <a:schemeClr val="tx1"/>
                </a:solidFill>
                <a:latin typeface="Times New Roman" panose="02020603050405020304" pitchFamily="18" charset="0"/>
                <a:cs typeface="Times New Roman" panose="02020603050405020304" pitchFamily="18" charset="0"/>
              </a:rPr>
              <a:t> </a:t>
            </a:r>
            <a:r>
              <a:rPr b="1" spc="-10" dirty="0">
                <a:solidFill>
                  <a:schemeClr val="tx1"/>
                </a:solidFill>
                <a:latin typeface="Times New Roman" panose="02020603050405020304" pitchFamily="18" charset="0"/>
                <a:cs typeface="Times New Roman" panose="02020603050405020304" pitchFamily="18" charset="0"/>
              </a:rPr>
              <a:t>T</a:t>
            </a:r>
            <a:r>
              <a:rPr b="1" spc="-15" dirty="0">
                <a:solidFill>
                  <a:schemeClr val="tx1"/>
                </a:solidFill>
                <a:latin typeface="Times New Roman" panose="02020603050405020304" pitchFamily="18" charset="0"/>
                <a:cs typeface="Times New Roman" panose="02020603050405020304" pitchFamily="18" charset="0"/>
              </a:rPr>
              <a:t>H</a:t>
            </a:r>
            <a:r>
              <a:rPr b="1" spc="15" dirty="0">
                <a:solidFill>
                  <a:schemeClr val="tx1"/>
                </a:solidFill>
                <a:latin typeface="Times New Roman" panose="02020603050405020304" pitchFamily="18" charset="0"/>
                <a:cs typeface="Times New Roman" panose="02020603050405020304" pitchFamily="18" charset="0"/>
              </a:rPr>
              <a:t>E</a:t>
            </a:r>
            <a:r>
              <a:rPr b="1" spc="-35" dirty="0">
                <a:solidFill>
                  <a:schemeClr val="tx1"/>
                </a:solidFill>
                <a:latin typeface="Times New Roman" panose="02020603050405020304" pitchFamily="18" charset="0"/>
                <a:cs typeface="Times New Roman" panose="02020603050405020304" pitchFamily="18" charset="0"/>
              </a:rPr>
              <a:t> </a:t>
            </a:r>
            <a:r>
              <a:rPr b="1" spc="-20" dirty="0">
                <a:solidFill>
                  <a:schemeClr val="tx1"/>
                </a:solidFill>
                <a:latin typeface="Times New Roman" panose="02020603050405020304" pitchFamily="18" charset="0"/>
                <a:cs typeface="Times New Roman" panose="02020603050405020304" pitchFamily="18" charset="0"/>
              </a:rPr>
              <a:t>E</a:t>
            </a:r>
            <a:r>
              <a:rPr b="1" spc="30" dirty="0">
                <a:solidFill>
                  <a:schemeClr val="tx1"/>
                </a:solidFill>
                <a:latin typeface="Times New Roman" panose="02020603050405020304" pitchFamily="18" charset="0"/>
                <a:cs typeface="Times New Roman" panose="02020603050405020304" pitchFamily="18" charset="0"/>
              </a:rPr>
              <a:t>N</a:t>
            </a:r>
            <a:r>
              <a:rPr b="1" spc="15" dirty="0">
                <a:solidFill>
                  <a:schemeClr val="tx1"/>
                </a:solidFill>
                <a:latin typeface="Times New Roman" panose="02020603050405020304" pitchFamily="18" charset="0"/>
                <a:cs typeface="Times New Roman" panose="02020603050405020304" pitchFamily="18" charset="0"/>
              </a:rPr>
              <a:t>D</a:t>
            </a:r>
            <a:r>
              <a:rPr b="1" spc="-45" dirty="0">
                <a:solidFill>
                  <a:schemeClr val="tx1"/>
                </a:solidFill>
                <a:latin typeface="Times New Roman" panose="02020603050405020304" pitchFamily="18" charset="0"/>
                <a:cs typeface="Times New Roman" panose="02020603050405020304" pitchFamily="18" charset="0"/>
              </a:rPr>
              <a:t> </a:t>
            </a:r>
            <a:r>
              <a:rPr b="1" dirty="0">
                <a:solidFill>
                  <a:schemeClr val="tx1"/>
                </a:solidFill>
                <a:latin typeface="Times New Roman" panose="02020603050405020304" pitchFamily="18" charset="0"/>
                <a:cs typeface="Times New Roman" panose="02020603050405020304" pitchFamily="18" charset="0"/>
              </a:rPr>
              <a:t>U</a:t>
            </a:r>
            <a:r>
              <a:rPr b="1" spc="10" dirty="0">
                <a:solidFill>
                  <a:schemeClr val="tx1"/>
                </a:solidFill>
                <a:latin typeface="Times New Roman" panose="02020603050405020304" pitchFamily="18" charset="0"/>
                <a:cs typeface="Times New Roman" panose="02020603050405020304" pitchFamily="18" charset="0"/>
              </a:rPr>
              <a:t>S</a:t>
            </a:r>
            <a:r>
              <a:rPr b="1" spc="-25" dirty="0">
                <a:solidFill>
                  <a:schemeClr val="tx1"/>
                </a:solidFill>
                <a:latin typeface="Times New Roman" panose="02020603050405020304" pitchFamily="18" charset="0"/>
                <a:cs typeface="Times New Roman" panose="02020603050405020304" pitchFamily="18" charset="0"/>
              </a:rPr>
              <a:t>E</a:t>
            </a:r>
            <a:r>
              <a:rPr b="1" spc="-10" dirty="0">
                <a:solidFill>
                  <a:schemeClr val="tx1"/>
                </a:solidFill>
                <a:latin typeface="Times New Roman" panose="02020603050405020304" pitchFamily="18" charset="0"/>
                <a:cs typeface="Times New Roman" panose="02020603050405020304" pitchFamily="18" charset="0"/>
              </a:rPr>
              <a:t>R</a:t>
            </a:r>
            <a:r>
              <a:rPr b="1" spc="5" dirty="0">
                <a:solidFill>
                  <a:schemeClr val="tx1"/>
                </a:solidFill>
                <a:latin typeface="Times New Roman" panose="02020603050405020304" pitchFamily="18" charset="0"/>
                <a:cs typeface="Times New Roman" panose="02020603050405020304" pitchFamily="18" charset="0"/>
              </a:rPr>
              <a:t>S?</a:t>
            </a:r>
            <a:endParaRPr b="1" dirty="0">
              <a:solidFill>
                <a:schemeClr val="tx1"/>
              </a:solidFill>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401650EB-DF79-43AD-B515-662B9558FD29}"/>
              </a:ext>
            </a:extLst>
          </p:cNvPr>
          <p:cNvSpPr txBox="1"/>
          <p:nvPr/>
        </p:nvSpPr>
        <p:spPr>
          <a:xfrm>
            <a:off x="1066800" y="1177127"/>
            <a:ext cx="8153400" cy="3738972"/>
          </a:xfrm>
          <a:prstGeom prst="rect">
            <a:avLst/>
          </a:prstGeom>
          <a:noFill/>
        </p:spPr>
        <p:txBody>
          <a:bodyPr wrap="square" rtlCol="0">
            <a:spAutoFit/>
          </a:bodyPr>
          <a:lstStyle/>
          <a:p>
            <a:pPr lvl="7"/>
            <a:endParaRPr lang="en-IN" sz="3200" dirty="0"/>
          </a:p>
          <a:p>
            <a:pPr marL="285750" indent="-28575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Admin offices</a:t>
            </a:r>
          </a:p>
          <a:p>
            <a:pPr marL="285750" indent="-28575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Sales department</a:t>
            </a:r>
          </a:p>
          <a:p>
            <a:pPr marL="285750" indent="-28575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Production department</a:t>
            </a:r>
          </a:p>
          <a:p>
            <a:pPr marL="285750" indent="-28575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IT/IS department</a:t>
            </a:r>
          </a:p>
          <a:p>
            <a:pPr marL="285750" indent="-285750" algn="just">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Software department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705600" y="1447800"/>
            <a:ext cx="2695574" cy="3248025"/>
          </a:xfrm>
          <a:prstGeom prst="rect">
            <a:avLst/>
          </a:prstGeom>
        </p:spPr>
      </p:pic>
      <p:sp>
        <p:nvSpPr>
          <p:cNvPr id="6" name="object 6"/>
          <p:cNvSpPr txBox="1">
            <a:spLocks noGrp="1"/>
          </p:cNvSpPr>
          <p:nvPr>
            <p:ph type="title"/>
          </p:nvPr>
        </p:nvSpPr>
        <p:spPr>
          <a:xfrm>
            <a:off x="152400" y="139394"/>
            <a:ext cx="10896600" cy="567463"/>
          </a:xfrm>
          <a:prstGeom prst="rect">
            <a:avLst/>
          </a:prstGeom>
        </p:spPr>
        <p:txBody>
          <a:bodyPr vert="horz" wrap="square" lIns="0" tIns="13335" rIns="0" bIns="0" rtlCol="0">
            <a:spAutoFit/>
          </a:bodyPr>
          <a:lstStyle/>
          <a:p>
            <a:pPr marL="12700">
              <a:lnSpc>
                <a:spcPct val="100000"/>
              </a:lnSpc>
              <a:spcBef>
                <a:spcPts val="105"/>
              </a:spcBef>
            </a:pPr>
            <a:r>
              <a:rPr sz="3600" b="1" spc="10" dirty="0">
                <a:solidFill>
                  <a:schemeClr val="tx1"/>
                </a:solidFill>
                <a:latin typeface="Times New Roman" panose="02020603050405020304" pitchFamily="18" charset="0"/>
                <a:cs typeface="Times New Roman" panose="02020603050405020304" pitchFamily="18" charset="0"/>
              </a:rPr>
              <a:t>O</a:t>
            </a:r>
            <a:r>
              <a:rPr sz="3600" b="1" spc="25" dirty="0">
                <a:solidFill>
                  <a:schemeClr val="tx1"/>
                </a:solidFill>
                <a:latin typeface="Times New Roman" panose="02020603050405020304" pitchFamily="18" charset="0"/>
                <a:cs typeface="Times New Roman" panose="02020603050405020304" pitchFamily="18" charset="0"/>
              </a:rPr>
              <a:t>U</a:t>
            </a:r>
            <a:r>
              <a:rPr sz="3600" b="1" dirty="0">
                <a:solidFill>
                  <a:schemeClr val="tx1"/>
                </a:solidFill>
                <a:latin typeface="Times New Roman" panose="02020603050405020304" pitchFamily="18" charset="0"/>
                <a:cs typeface="Times New Roman" panose="02020603050405020304" pitchFamily="18" charset="0"/>
              </a:rPr>
              <a:t>R</a:t>
            </a:r>
            <a:r>
              <a:rPr sz="3600" b="1" spc="5" dirty="0">
                <a:solidFill>
                  <a:schemeClr val="tx1"/>
                </a:solidFill>
                <a:latin typeface="Times New Roman" panose="02020603050405020304" pitchFamily="18" charset="0"/>
                <a:cs typeface="Times New Roman" panose="02020603050405020304" pitchFamily="18" charset="0"/>
              </a:rPr>
              <a:t> </a:t>
            </a:r>
            <a:r>
              <a:rPr sz="3600" b="1" spc="25" dirty="0">
                <a:solidFill>
                  <a:schemeClr val="tx1"/>
                </a:solidFill>
                <a:latin typeface="Times New Roman" panose="02020603050405020304" pitchFamily="18" charset="0"/>
                <a:cs typeface="Times New Roman" panose="02020603050405020304" pitchFamily="18" charset="0"/>
              </a:rPr>
              <a:t>S</a:t>
            </a:r>
            <a:r>
              <a:rPr sz="3600" b="1" spc="10" dirty="0">
                <a:solidFill>
                  <a:schemeClr val="tx1"/>
                </a:solidFill>
                <a:latin typeface="Times New Roman" panose="02020603050405020304" pitchFamily="18" charset="0"/>
                <a:cs typeface="Times New Roman" panose="02020603050405020304" pitchFamily="18" charset="0"/>
              </a:rPr>
              <a:t>O</a:t>
            </a:r>
            <a:r>
              <a:rPr sz="3600" b="1" spc="25" dirty="0">
                <a:solidFill>
                  <a:schemeClr val="tx1"/>
                </a:solidFill>
                <a:latin typeface="Times New Roman" panose="02020603050405020304" pitchFamily="18" charset="0"/>
                <a:cs typeface="Times New Roman" panose="02020603050405020304" pitchFamily="18" charset="0"/>
              </a:rPr>
              <a:t>LU</a:t>
            </a:r>
            <a:r>
              <a:rPr sz="3600" b="1" spc="-35" dirty="0">
                <a:solidFill>
                  <a:schemeClr val="tx1"/>
                </a:solidFill>
                <a:latin typeface="Times New Roman" panose="02020603050405020304" pitchFamily="18" charset="0"/>
                <a:cs typeface="Times New Roman" panose="02020603050405020304" pitchFamily="18" charset="0"/>
              </a:rPr>
              <a:t>T</a:t>
            </a:r>
            <a:r>
              <a:rPr sz="3600" b="1" spc="-30" dirty="0">
                <a:solidFill>
                  <a:schemeClr val="tx1"/>
                </a:solidFill>
                <a:latin typeface="Times New Roman" panose="02020603050405020304" pitchFamily="18" charset="0"/>
                <a:cs typeface="Times New Roman" panose="02020603050405020304" pitchFamily="18" charset="0"/>
              </a:rPr>
              <a:t>I</a:t>
            </a:r>
            <a:r>
              <a:rPr sz="3600" b="1" spc="10" dirty="0">
                <a:solidFill>
                  <a:schemeClr val="tx1"/>
                </a:solidFill>
                <a:latin typeface="Times New Roman" panose="02020603050405020304" pitchFamily="18" charset="0"/>
                <a:cs typeface="Times New Roman" panose="02020603050405020304" pitchFamily="18" charset="0"/>
              </a:rPr>
              <a:t>O</a:t>
            </a:r>
            <a:r>
              <a:rPr sz="3600" b="1" dirty="0">
                <a:solidFill>
                  <a:schemeClr val="tx1"/>
                </a:solidFill>
                <a:latin typeface="Times New Roman" panose="02020603050405020304" pitchFamily="18" charset="0"/>
                <a:cs typeface="Times New Roman" panose="02020603050405020304" pitchFamily="18" charset="0"/>
              </a:rPr>
              <a:t>N</a:t>
            </a:r>
            <a:r>
              <a:rPr sz="3600" b="1" spc="-345" dirty="0">
                <a:solidFill>
                  <a:schemeClr val="tx1"/>
                </a:solidFill>
                <a:latin typeface="Times New Roman" panose="02020603050405020304" pitchFamily="18" charset="0"/>
                <a:cs typeface="Times New Roman" panose="02020603050405020304" pitchFamily="18" charset="0"/>
              </a:rPr>
              <a:t> </a:t>
            </a:r>
            <a:r>
              <a:rPr sz="3600" b="1" spc="-35" dirty="0">
                <a:solidFill>
                  <a:schemeClr val="tx1"/>
                </a:solidFill>
                <a:latin typeface="Times New Roman" panose="02020603050405020304" pitchFamily="18" charset="0"/>
                <a:cs typeface="Times New Roman" panose="02020603050405020304" pitchFamily="18" charset="0"/>
              </a:rPr>
              <a:t>A</a:t>
            </a:r>
            <a:r>
              <a:rPr sz="3600" b="1" spc="-5" dirty="0">
                <a:solidFill>
                  <a:schemeClr val="tx1"/>
                </a:solidFill>
                <a:latin typeface="Times New Roman" panose="02020603050405020304" pitchFamily="18" charset="0"/>
                <a:cs typeface="Times New Roman" panose="02020603050405020304" pitchFamily="18" charset="0"/>
              </a:rPr>
              <a:t>N</a:t>
            </a:r>
            <a:r>
              <a:rPr sz="3600" b="1" dirty="0">
                <a:solidFill>
                  <a:schemeClr val="tx1"/>
                </a:solidFill>
                <a:latin typeface="Times New Roman" panose="02020603050405020304" pitchFamily="18" charset="0"/>
                <a:cs typeface="Times New Roman" panose="02020603050405020304" pitchFamily="18" charset="0"/>
              </a:rPr>
              <a:t>D</a:t>
            </a:r>
            <a:r>
              <a:rPr sz="3600" b="1" spc="35" dirty="0">
                <a:solidFill>
                  <a:schemeClr val="tx1"/>
                </a:solidFill>
                <a:latin typeface="Times New Roman" panose="02020603050405020304" pitchFamily="18" charset="0"/>
                <a:cs typeface="Times New Roman" panose="02020603050405020304" pitchFamily="18" charset="0"/>
              </a:rPr>
              <a:t> </a:t>
            </a:r>
            <a:r>
              <a:rPr sz="3600" b="1" spc="-30" dirty="0">
                <a:solidFill>
                  <a:schemeClr val="tx1"/>
                </a:solidFill>
                <a:latin typeface="Times New Roman" panose="02020603050405020304" pitchFamily="18" charset="0"/>
                <a:cs typeface="Times New Roman" panose="02020603050405020304" pitchFamily="18" charset="0"/>
              </a:rPr>
              <a:t>I</a:t>
            </a:r>
            <a:r>
              <a:rPr sz="3600" b="1" spc="-35" dirty="0">
                <a:solidFill>
                  <a:schemeClr val="tx1"/>
                </a:solidFill>
                <a:latin typeface="Times New Roman" panose="02020603050405020304" pitchFamily="18" charset="0"/>
                <a:cs typeface="Times New Roman" panose="02020603050405020304" pitchFamily="18" charset="0"/>
              </a:rPr>
              <a:t>T</a:t>
            </a:r>
            <a:r>
              <a:rPr sz="3600" b="1" dirty="0">
                <a:solidFill>
                  <a:schemeClr val="tx1"/>
                </a:solidFill>
                <a:latin typeface="Times New Roman" panose="02020603050405020304" pitchFamily="18" charset="0"/>
                <a:cs typeface="Times New Roman" panose="02020603050405020304" pitchFamily="18" charset="0"/>
              </a:rPr>
              <a:t>S</a:t>
            </a:r>
            <a:r>
              <a:rPr sz="3600" b="1" spc="60" dirty="0">
                <a:solidFill>
                  <a:schemeClr val="tx1"/>
                </a:solidFill>
                <a:latin typeface="Times New Roman" panose="02020603050405020304" pitchFamily="18" charset="0"/>
                <a:cs typeface="Times New Roman" panose="02020603050405020304" pitchFamily="18" charset="0"/>
              </a:rPr>
              <a:t> </a:t>
            </a:r>
            <a:r>
              <a:rPr sz="3600" b="1" spc="-295" dirty="0">
                <a:solidFill>
                  <a:schemeClr val="tx1"/>
                </a:solidFill>
                <a:latin typeface="Times New Roman" panose="02020603050405020304" pitchFamily="18" charset="0"/>
                <a:cs typeface="Times New Roman" panose="02020603050405020304" pitchFamily="18" charset="0"/>
              </a:rPr>
              <a:t>V</a:t>
            </a:r>
            <a:r>
              <a:rPr sz="3600" b="1" spc="-35" dirty="0">
                <a:solidFill>
                  <a:schemeClr val="tx1"/>
                </a:solidFill>
                <a:latin typeface="Times New Roman" panose="02020603050405020304" pitchFamily="18" charset="0"/>
                <a:cs typeface="Times New Roman" panose="02020603050405020304" pitchFamily="18" charset="0"/>
              </a:rPr>
              <a:t>A</a:t>
            </a:r>
            <a:r>
              <a:rPr sz="3600" b="1" spc="25" dirty="0">
                <a:solidFill>
                  <a:schemeClr val="tx1"/>
                </a:solidFill>
                <a:latin typeface="Times New Roman" panose="02020603050405020304" pitchFamily="18" charset="0"/>
                <a:cs typeface="Times New Roman" panose="02020603050405020304" pitchFamily="18" charset="0"/>
              </a:rPr>
              <a:t>LU</a:t>
            </a:r>
            <a:r>
              <a:rPr sz="3600" b="1" dirty="0">
                <a:solidFill>
                  <a:schemeClr val="tx1"/>
                </a:solidFill>
                <a:latin typeface="Times New Roman" panose="02020603050405020304" pitchFamily="18" charset="0"/>
                <a:cs typeface="Times New Roman" panose="02020603050405020304" pitchFamily="18" charset="0"/>
              </a:rPr>
              <a:t>E</a:t>
            </a:r>
            <a:r>
              <a:rPr sz="3600" b="1" spc="-65" dirty="0">
                <a:solidFill>
                  <a:schemeClr val="tx1"/>
                </a:solidFill>
                <a:latin typeface="Times New Roman" panose="02020603050405020304" pitchFamily="18" charset="0"/>
                <a:cs typeface="Times New Roman" panose="02020603050405020304" pitchFamily="18" charset="0"/>
              </a:rPr>
              <a:t> </a:t>
            </a:r>
            <a:r>
              <a:rPr sz="3600" b="1" spc="-15" dirty="0">
                <a:solidFill>
                  <a:schemeClr val="tx1"/>
                </a:solidFill>
                <a:latin typeface="Times New Roman" panose="02020603050405020304" pitchFamily="18" charset="0"/>
                <a:cs typeface="Times New Roman" panose="02020603050405020304" pitchFamily="18" charset="0"/>
              </a:rPr>
              <a:t>P</a:t>
            </a:r>
            <a:r>
              <a:rPr sz="3600" b="1" spc="-30" dirty="0">
                <a:solidFill>
                  <a:schemeClr val="tx1"/>
                </a:solidFill>
                <a:latin typeface="Times New Roman" panose="02020603050405020304" pitchFamily="18" charset="0"/>
                <a:cs typeface="Times New Roman" panose="02020603050405020304" pitchFamily="18" charset="0"/>
              </a:rPr>
              <a:t>R</a:t>
            </a:r>
            <a:r>
              <a:rPr sz="3600" b="1" spc="10" dirty="0">
                <a:solidFill>
                  <a:schemeClr val="tx1"/>
                </a:solidFill>
                <a:latin typeface="Times New Roman" panose="02020603050405020304" pitchFamily="18" charset="0"/>
                <a:cs typeface="Times New Roman" panose="02020603050405020304" pitchFamily="18" charset="0"/>
              </a:rPr>
              <a:t>O</a:t>
            </a:r>
            <a:r>
              <a:rPr sz="3600" b="1" spc="-15" dirty="0">
                <a:solidFill>
                  <a:schemeClr val="tx1"/>
                </a:solidFill>
                <a:latin typeface="Times New Roman" panose="02020603050405020304" pitchFamily="18" charset="0"/>
                <a:cs typeface="Times New Roman" panose="02020603050405020304" pitchFamily="18" charset="0"/>
              </a:rPr>
              <a:t>P</a:t>
            </a:r>
            <a:r>
              <a:rPr sz="3600" b="1" spc="10" dirty="0">
                <a:solidFill>
                  <a:schemeClr val="tx1"/>
                </a:solidFill>
                <a:latin typeface="Times New Roman" panose="02020603050405020304" pitchFamily="18" charset="0"/>
                <a:cs typeface="Times New Roman" panose="02020603050405020304" pitchFamily="18" charset="0"/>
              </a:rPr>
              <a:t>O</a:t>
            </a:r>
            <a:r>
              <a:rPr sz="3600" b="1" spc="25" dirty="0">
                <a:solidFill>
                  <a:schemeClr val="tx1"/>
                </a:solidFill>
                <a:latin typeface="Times New Roman" panose="02020603050405020304" pitchFamily="18" charset="0"/>
                <a:cs typeface="Times New Roman" panose="02020603050405020304" pitchFamily="18" charset="0"/>
              </a:rPr>
              <a:t>S</a:t>
            </a:r>
            <a:r>
              <a:rPr sz="3600" b="1" spc="-30" dirty="0">
                <a:solidFill>
                  <a:schemeClr val="tx1"/>
                </a:solidFill>
                <a:latin typeface="Times New Roman" panose="02020603050405020304" pitchFamily="18" charset="0"/>
                <a:cs typeface="Times New Roman" panose="02020603050405020304" pitchFamily="18" charset="0"/>
              </a:rPr>
              <a:t>I</a:t>
            </a:r>
            <a:r>
              <a:rPr sz="3600" b="1" spc="-35" dirty="0">
                <a:solidFill>
                  <a:schemeClr val="tx1"/>
                </a:solidFill>
                <a:latin typeface="Times New Roman" panose="02020603050405020304" pitchFamily="18" charset="0"/>
                <a:cs typeface="Times New Roman" panose="02020603050405020304" pitchFamily="18" charset="0"/>
              </a:rPr>
              <a:t>T</a:t>
            </a:r>
            <a:r>
              <a:rPr sz="3600" b="1" spc="-30" dirty="0">
                <a:solidFill>
                  <a:schemeClr val="tx1"/>
                </a:solidFill>
                <a:latin typeface="Times New Roman" panose="02020603050405020304" pitchFamily="18" charset="0"/>
                <a:cs typeface="Times New Roman" panose="02020603050405020304" pitchFamily="18" charset="0"/>
              </a:rPr>
              <a:t>I</a:t>
            </a:r>
            <a:r>
              <a:rPr sz="3600" b="1" spc="10" dirty="0">
                <a:solidFill>
                  <a:schemeClr val="tx1"/>
                </a:solidFill>
                <a:latin typeface="Times New Roman" panose="02020603050405020304" pitchFamily="18" charset="0"/>
                <a:cs typeface="Times New Roman" panose="02020603050405020304" pitchFamily="18" charset="0"/>
              </a:rPr>
              <a:t>O</a:t>
            </a:r>
            <a:r>
              <a:rPr sz="3600" b="1" dirty="0">
                <a:solidFill>
                  <a:schemeClr val="tx1"/>
                </a:solidFill>
                <a:latin typeface="Times New Roman" panose="02020603050405020304" pitchFamily="18" charset="0"/>
                <a:cs typeface="Times New Roman" panose="02020603050405020304" pitchFamily="18"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3" name="TextBox 2">
            <a:extLst>
              <a:ext uri="{FF2B5EF4-FFF2-40B4-BE49-F238E27FC236}">
                <a16:creationId xmlns:a16="http://schemas.microsoft.com/office/drawing/2014/main" id="{C738F038-27D9-1F6A-80EE-052A2B524A4B}"/>
              </a:ext>
            </a:extLst>
          </p:cNvPr>
          <p:cNvSpPr txBox="1"/>
          <p:nvPr/>
        </p:nvSpPr>
        <p:spPr>
          <a:xfrm>
            <a:off x="676275" y="997565"/>
            <a:ext cx="5791200" cy="4862870"/>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Advanced Analytical Tools.</a:t>
            </a:r>
          </a:p>
          <a:p>
            <a:pPr marL="342900" indent="-342900">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Scenario Analysis.</a:t>
            </a:r>
          </a:p>
          <a:p>
            <a:pPr marL="342900" indent="-3429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User-Friendly Interface.</a:t>
            </a:r>
          </a:p>
          <a:p>
            <a:pPr marL="342900" indent="-3429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Visual Representation.</a:t>
            </a:r>
          </a:p>
          <a:p>
            <a:pPr marL="342900" indent="-3429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Comprehensive Data Management.</a:t>
            </a:r>
          </a:p>
          <a:p>
            <a:pPr>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US" sz="1600" b="1" dirty="0"/>
          </a:p>
          <a:p>
            <a:endParaRPr lang="en-IN" sz="1800" b="1" dirty="0"/>
          </a:p>
          <a:p>
            <a:endParaRPr lang="en-US" sz="1800" b="1"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914400" y="813619"/>
            <a:ext cx="8596668" cy="1320800"/>
          </a:xfrm>
        </p:spPr>
        <p:txBody>
          <a:bodyPr/>
          <a:lstStyle/>
          <a:p>
            <a:r>
              <a:rPr lang="en-IN" b="1" dirty="0">
                <a:solidFill>
                  <a:schemeClr val="tx1"/>
                </a:solidFill>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D355B22A-F1AE-A68D-3D1D-7DFA14627946}"/>
              </a:ext>
            </a:extLst>
          </p:cNvPr>
          <p:cNvSpPr txBox="1"/>
          <p:nvPr/>
        </p:nvSpPr>
        <p:spPr>
          <a:xfrm>
            <a:off x="990600" y="1474019"/>
            <a:ext cx="9753600" cy="5909310"/>
          </a:xfrm>
          <a:prstGeom prst="rect">
            <a:avLst/>
          </a:prstGeom>
          <a:noFill/>
        </p:spPr>
        <p:txBody>
          <a:bodyPr wrap="square" rtlCol="0">
            <a:sp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DATA OVERVIEW </a:t>
            </a:r>
            <a:r>
              <a:rPr lang="en-IN" dirty="0"/>
              <a:t>:</a:t>
            </a:r>
          </a:p>
          <a:p>
            <a:pPr algn="just">
              <a:lnSpc>
                <a:spcPct val="150000"/>
              </a:lnSpc>
            </a:pPr>
            <a:r>
              <a:rPr lang="en-US" sz="2000" dirty="0">
                <a:latin typeface="Times New Roman" panose="02020603050405020304" pitchFamily="18" charset="0"/>
                <a:cs typeface="Times New Roman" panose="02020603050405020304" pitchFamily="18" charset="0"/>
              </a:rPr>
              <a:t>The employee data analysis provides a summary of key metrics, including salary, performance and recruitment source. The data is organized to identify trends and patterns. This overview aids in making informed HR decisions.</a:t>
            </a:r>
          </a:p>
          <a:p>
            <a:pPr algn="just">
              <a:lnSpc>
                <a:spcPct val="150000"/>
              </a:lnSpc>
            </a:pPr>
            <a:r>
              <a:rPr lang="en-US" sz="2400" b="1" dirty="0">
                <a:latin typeface="Times New Roman" panose="02020603050405020304" pitchFamily="18" charset="0"/>
                <a:cs typeface="Times New Roman" panose="02020603050405020304" pitchFamily="18" charset="0"/>
              </a:rPr>
              <a:t>DATA FIELDS </a:t>
            </a:r>
            <a:r>
              <a:rPr lang="en-US" dirty="0">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Employee name</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Employee id</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Department</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Gender</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Recruitment source</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Salary per month</a:t>
            </a:r>
            <a:endParaRPr lang="en-IN" sz="2000" dirty="0">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62000" y="525141"/>
            <a:ext cx="8556625" cy="567463"/>
          </a:xfrm>
          <a:prstGeom prst="rect">
            <a:avLst/>
          </a:prstGeom>
        </p:spPr>
        <p:txBody>
          <a:bodyPr vert="horz" wrap="square" lIns="0" tIns="13335" rIns="0" bIns="0" rtlCol="0">
            <a:spAutoFit/>
          </a:bodyPr>
          <a:lstStyle/>
          <a:p>
            <a:pPr marL="12700">
              <a:lnSpc>
                <a:spcPct val="100000"/>
              </a:lnSpc>
              <a:spcBef>
                <a:spcPts val="105"/>
              </a:spcBef>
            </a:pPr>
            <a:r>
              <a:rPr lang="en-IN" sz="3600" b="1" spc="15" dirty="0">
                <a:latin typeface="Times New Roman" panose="02020603050405020304" pitchFamily="18" charset="0"/>
                <a:cs typeface="Times New Roman" panose="02020603050405020304" pitchFamily="18" charset="0"/>
              </a:rPr>
              <a:t>M</a:t>
            </a:r>
            <a:r>
              <a:rPr lang="en-IN" sz="3600" b="1" dirty="0">
                <a:latin typeface="Times New Roman" panose="02020603050405020304" pitchFamily="18" charset="0"/>
                <a:cs typeface="Times New Roman" panose="02020603050405020304" pitchFamily="18" charset="0"/>
              </a:rPr>
              <a:t>O</a:t>
            </a:r>
            <a:r>
              <a:rPr lang="en-IN" sz="3600" b="1" spc="-15" dirty="0">
                <a:latin typeface="Times New Roman" panose="02020603050405020304" pitchFamily="18" charset="0"/>
                <a:cs typeface="Times New Roman" panose="02020603050405020304" pitchFamily="18" charset="0"/>
              </a:rPr>
              <a:t>D</a:t>
            </a:r>
            <a:r>
              <a:rPr lang="en-IN" sz="3600" b="1" spc="-35" dirty="0">
                <a:latin typeface="Times New Roman" panose="02020603050405020304" pitchFamily="18" charset="0"/>
                <a:cs typeface="Times New Roman" panose="02020603050405020304" pitchFamily="18" charset="0"/>
              </a:rPr>
              <a:t>E</a:t>
            </a:r>
            <a:r>
              <a:rPr lang="en-IN" sz="3600" b="1" spc="-30" dirty="0">
                <a:latin typeface="Times New Roman" panose="02020603050405020304" pitchFamily="18" charset="0"/>
                <a:cs typeface="Times New Roman" panose="02020603050405020304" pitchFamily="18" charset="0"/>
              </a:rPr>
              <a:t>LL</a:t>
            </a:r>
            <a:r>
              <a:rPr lang="en-IN" sz="3600" b="1" spc="-5" dirty="0">
                <a:latin typeface="Times New Roman" panose="02020603050405020304" pitchFamily="18" charset="0"/>
                <a:cs typeface="Times New Roman" panose="02020603050405020304" pitchFamily="18" charset="0"/>
              </a:rPr>
              <a:t>I</a:t>
            </a:r>
            <a:r>
              <a:rPr lang="en-IN" sz="3600" b="1" spc="30" dirty="0">
                <a:latin typeface="Times New Roman" panose="02020603050405020304" pitchFamily="18" charset="0"/>
                <a:cs typeface="Times New Roman" panose="02020603050405020304" pitchFamily="18" charset="0"/>
              </a:rPr>
              <a:t>N</a:t>
            </a:r>
            <a:r>
              <a:rPr lang="en-IN" sz="3600" b="1" spc="5" dirty="0">
                <a:latin typeface="Times New Roman" panose="02020603050405020304" pitchFamily="18" charset="0"/>
                <a:cs typeface="Times New Roman" panose="02020603050405020304" pitchFamily="18" charset="0"/>
              </a:rPr>
              <a:t>G APPROACH </a:t>
            </a:r>
            <a:endParaRPr lang="en-IN" sz="36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B369D23-50C0-4B85-C8DF-8355E97CC5C6}"/>
              </a:ext>
            </a:extLst>
          </p:cNvPr>
          <p:cNvSpPr txBox="1"/>
          <p:nvPr/>
        </p:nvSpPr>
        <p:spPr>
          <a:xfrm>
            <a:off x="1079090" y="1371600"/>
            <a:ext cx="7620000" cy="4457952"/>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Data cleaning.</a:t>
            </a:r>
          </a:p>
          <a:p>
            <a:pPr marL="285750" indent="-28575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Creating table.</a:t>
            </a:r>
          </a:p>
          <a:p>
            <a:pPr marL="285750" indent="-28575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Creating pivot chart.</a:t>
            </a:r>
          </a:p>
          <a:p>
            <a:pPr marL="285750" indent="-28575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Creating dashboard.</a:t>
            </a:r>
          </a:p>
          <a:p>
            <a:pPr marL="285750" indent="-28575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Inserting pivot chart in dashboard.</a:t>
            </a:r>
          </a:p>
          <a:p>
            <a:pPr marL="285750" indent="-28575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Inserting formulas in dash board to make interaction.</a:t>
            </a:r>
          </a:p>
          <a:p>
            <a:pPr marL="285750" indent="-28575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Creating interactive dashboard by putting all together elements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552</TotalTime>
  <Words>367</Words>
  <Application>Microsoft Office PowerPoint</Application>
  <PresentationFormat>Widescreen</PresentationFormat>
  <Paragraphs>80</Paragraphs>
  <Slides>11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9" baseType="lpstr">
      <vt:lpstr>Arial</vt:lpstr>
      <vt:lpstr>Calibri</vt:lpstr>
      <vt:lpstr>Times New Roman</vt:lpstr>
      <vt:lpstr>Trebuchet MS</vt:lpstr>
      <vt:lpstr>Wingdings</vt:lpstr>
      <vt:lpstr>Wingdings 3</vt:lpstr>
      <vt:lpstr>Facet</vt:lpstr>
      <vt:lpstr>Worksheet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Poojasree K</cp:lastModifiedBy>
  <cp:revision>22</cp:revision>
  <dcterms:created xsi:type="dcterms:W3CDTF">2024-03-29T15:07:22Z</dcterms:created>
  <dcterms:modified xsi:type="dcterms:W3CDTF">2024-08-27T07:42:32Z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