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9" r:id="rId1"/>
  </p:sldMasterIdLst>
  <p:notesMasterIdLst>
    <p:notesMasterId r:id="rId18"/>
  </p:notesMasterIdLst>
  <p:sldIdLst>
    <p:sldId id="256" r:id="rId2"/>
    <p:sldId id="258" r:id="rId3"/>
    <p:sldId id="272" r:id="rId4"/>
    <p:sldId id="260" r:id="rId5"/>
    <p:sldId id="273" r:id="rId6"/>
    <p:sldId id="263" r:id="rId7"/>
    <p:sldId id="274" r:id="rId8"/>
    <p:sldId id="275" r:id="rId9"/>
    <p:sldId id="276" r:id="rId10"/>
    <p:sldId id="271" r:id="rId11"/>
    <p:sldId id="266" r:id="rId12"/>
    <p:sldId id="267" r:id="rId13"/>
    <p:sldId id="269" r:id="rId14"/>
    <p:sldId id="264" r:id="rId15"/>
    <p:sldId id="277" r:id="rId16"/>
    <p:sldId id="265" r:id="rId1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4" d="100"/>
          <a:sy n="64" d="100"/>
        </p:scale>
        <p:origin x="67" y="3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120F7DB-4C80-4F9E-B8AA-660F864F6732}" type="datetimeFigureOut">
              <a:rPr lang="en-IN" smtClean="0"/>
              <a:t>08-07-2025</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25AD8D-18D1-4D40-8232-F721F5E53573}" type="slidenum">
              <a:rPr lang="en-IN" smtClean="0"/>
              <a:t>‹#›</a:t>
            </a:fld>
            <a:endParaRPr lang="en-IN"/>
          </a:p>
        </p:txBody>
      </p:sp>
    </p:spTree>
    <p:extLst>
      <p:ext uri="{BB962C8B-B14F-4D97-AF65-F5344CB8AC3E}">
        <p14:creationId xmlns:p14="http://schemas.microsoft.com/office/powerpoint/2010/main" val="21835336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942416" y="2514601"/>
            <a:ext cx="6600451"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1942416" y="4777380"/>
            <a:ext cx="6600451"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8"/>
          <p:cNvSpPr/>
          <p:nvPr/>
        </p:nvSpPr>
        <p:spPr bwMode="auto">
          <a:xfrm>
            <a:off x="-31719" y="4321158"/>
            <a:ext cx="1395473" cy="781781"/>
          </a:xfrm>
          <a:custGeom>
            <a:avLst/>
            <a:gdLst/>
            <a:ahLst/>
            <a:cxnLst/>
            <a:rect l="l" t="t" r="r" b="b"/>
            <a:pathLst>
              <a:path w="8042" h="10000">
                <a:moveTo>
                  <a:pt x="5799" y="10000"/>
                </a:moveTo>
                <a:cubicBezTo>
                  <a:pt x="5880" y="10000"/>
                  <a:pt x="5934" y="9940"/>
                  <a:pt x="5961" y="9880"/>
                </a:cubicBezTo>
                <a:cubicBezTo>
                  <a:pt x="5961" y="9820"/>
                  <a:pt x="5988" y="9820"/>
                  <a:pt x="5988" y="9820"/>
                </a:cubicBezTo>
                <a:lnTo>
                  <a:pt x="8042" y="5260"/>
                </a:lnTo>
                <a:cubicBezTo>
                  <a:pt x="8096" y="5140"/>
                  <a:pt x="8096" y="4901"/>
                  <a:pt x="8042" y="4721"/>
                </a:cubicBezTo>
                <a:lnTo>
                  <a:pt x="5988" y="221"/>
                </a:lnTo>
                <a:cubicBezTo>
                  <a:pt x="5988" y="160"/>
                  <a:pt x="5961" y="160"/>
                  <a:pt x="5961" y="160"/>
                </a:cubicBezTo>
                <a:cubicBezTo>
                  <a:pt x="5934" y="101"/>
                  <a:pt x="5880" y="41"/>
                  <a:pt x="5799" y="41"/>
                </a:cubicBezTo>
                <a:lnTo>
                  <a:pt x="18" y="0"/>
                </a:lnTo>
                <a:cubicBezTo>
                  <a:pt x="12" y="3330"/>
                  <a:pt x="6" y="6661"/>
                  <a:pt x="0" y="9991"/>
                </a:cubicBezTo>
                <a:lnTo>
                  <a:pt x="5799" y="10000"/>
                </a:lnTo>
                <a:close/>
              </a:path>
            </a:pathLst>
          </a:custGeom>
          <a:solidFill>
            <a:schemeClr val="accent1"/>
          </a:solidFill>
          <a:ln>
            <a:noFill/>
          </a:ln>
        </p:spPr>
      </p:sp>
      <p:sp>
        <p:nvSpPr>
          <p:cNvPr id="6" name="Slide Number Placeholder 5"/>
          <p:cNvSpPr>
            <a:spLocks noGrp="1"/>
          </p:cNvSpPr>
          <p:nvPr>
            <p:ph type="sldNum" sz="quarter" idx="12"/>
          </p:nvPr>
        </p:nvSpPr>
        <p:spPr>
          <a:xfrm>
            <a:off x="423334" y="4529541"/>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777147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609600"/>
            <a:ext cx="6591985"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320971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2415972" y="3505200"/>
            <a:ext cx="5653888"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942415" y="4354046"/>
            <a:ext cx="6591985"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19"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
        <p:nvSpPr>
          <p:cNvPr id="14" name="TextBox 13"/>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0411702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942415" y="2438401"/>
            <a:ext cx="6591985"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347020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3" name="Title 1"/>
          <p:cNvSpPr>
            <a:spLocks noGrp="1"/>
          </p:cNvSpPr>
          <p:nvPr>
            <p:ph type="title"/>
          </p:nvPr>
        </p:nvSpPr>
        <p:spPr>
          <a:xfrm>
            <a:off x="2188123" y="609600"/>
            <a:ext cx="6109587"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688292"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688292"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2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
        <p:nvSpPr>
          <p:cNvPr id="11" name="TextBox 10"/>
          <p:cNvSpPr txBox="1"/>
          <p:nvPr/>
        </p:nvSpPr>
        <p:spPr>
          <a:xfrm>
            <a:off x="1808316" y="648005"/>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2" name="TextBox 11"/>
          <p:cNvSpPr txBox="1"/>
          <p:nvPr/>
        </p:nvSpPr>
        <p:spPr>
          <a:xfrm>
            <a:off x="8169533" y="2905306"/>
            <a:ext cx="457319"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6198174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942416" y="627407"/>
            <a:ext cx="6591984"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1942415" y="4343400"/>
            <a:ext cx="6591985"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1942415" y="5181600"/>
            <a:ext cx="6591985"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0320147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37767799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78535" y="627406"/>
            <a:ext cx="1656132"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1942416" y="627406"/>
            <a:ext cx="4716348"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1948177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45201" y="624110"/>
            <a:ext cx="6589199" cy="1280890"/>
          </a:xfrm>
        </p:spPr>
        <p:txBody>
          <a:bodyPr/>
          <a:lstStyle/>
          <a:p>
            <a:r>
              <a:rPr lang="en-US"/>
              <a:t>Click to edit Master title style</a:t>
            </a:r>
            <a:endParaRPr lang="en-US" dirty="0"/>
          </a:p>
        </p:txBody>
      </p:sp>
      <p:sp>
        <p:nvSpPr>
          <p:cNvPr id="3" name="Content Placeholder 2"/>
          <p:cNvSpPr>
            <a:spLocks noGrp="1"/>
          </p:cNvSpPr>
          <p:nvPr>
            <p:ph idx="1"/>
          </p:nvPr>
        </p:nvSpPr>
        <p:spPr>
          <a:xfrm>
            <a:off x="1942415" y="2133600"/>
            <a:ext cx="6591985" cy="377762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7509849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942415" y="2074562"/>
            <a:ext cx="6591985"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942415" y="3581400"/>
            <a:ext cx="6591985"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7/8/2025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58" y="3166527"/>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6" name="Slide Number Placeholder 5"/>
          <p:cNvSpPr>
            <a:spLocks noGrp="1"/>
          </p:cNvSpPr>
          <p:nvPr>
            <p:ph type="sldNum" sz="quarter" idx="12"/>
          </p:nvPr>
        </p:nvSpPr>
        <p:spPr>
          <a:xfrm>
            <a:off x="511228" y="3244140"/>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252854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942416" y="2136706"/>
            <a:ext cx="3197531"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337307" y="2136706"/>
            <a:ext cx="3197093" cy="376739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0"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4469208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2265352" y="2226626"/>
            <a:ext cx="28745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942415" y="2802888"/>
            <a:ext cx="3197532"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6154" y="2223398"/>
            <a:ext cx="2873239"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333715" y="2799660"/>
            <a:ext cx="3195680" cy="310570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5BCAD085-E8A6-8845-BD4E-CB4CCA059FC4}" type="datetimeFigureOut">
              <a:rPr lang="en-US" smtClean="0"/>
              <a:t>7/8/2025</a:t>
            </a:fld>
            <a:endParaRPr lang="en-US"/>
          </a:p>
        </p:txBody>
      </p:sp>
      <p:sp>
        <p:nvSpPr>
          <p:cNvPr id="8" name="Footer Placeholder 7"/>
          <p:cNvSpPr>
            <a:spLocks noGrp="1"/>
          </p:cNvSpPr>
          <p:nvPr>
            <p:ph type="ftr" sz="quarter" idx="11"/>
          </p:nvPr>
        </p:nvSpPr>
        <p:spPr/>
        <p:txBody>
          <a:bodyPr/>
          <a:lstStyle/>
          <a:p>
            <a:endParaRPr lang="en-US"/>
          </a:p>
        </p:txBody>
      </p:sp>
      <p:sp>
        <p:nvSpPr>
          <p:cNvPr id="11"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12" name="Slide Number Placeholder 5"/>
          <p:cNvSpPr>
            <a:spLocks noGrp="1"/>
          </p:cNvSpPr>
          <p:nvPr>
            <p:ph type="sldNum" sz="quarter" idx="12"/>
          </p:nvPr>
        </p:nvSpPr>
        <p:spPr>
          <a:xfrm>
            <a:off x="511228" y="787783"/>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5297822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945200" y="624110"/>
            <a:ext cx="6589200" cy="128089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BCAD085-E8A6-8845-BD4E-CB4CCA059FC4}" type="datetimeFigureOut">
              <a:rPr lang="en-US" smtClean="0"/>
              <a:t>7/8/2025</a:t>
            </a:fld>
            <a:endParaRPr lang="en-US"/>
          </a:p>
        </p:txBody>
      </p:sp>
      <p:sp>
        <p:nvSpPr>
          <p:cNvPr id="4" name="Footer Placeholder 3"/>
          <p:cNvSpPr>
            <a:spLocks noGrp="1"/>
          </p:cNvSpPr>
          <p:nvPr>
            <p:ph type="ftr" sz="quarter" idx="11"/>
          </p:nvPr>
        </p:nvSpPr>
        <p:spPr/>
        <p:txBody>
          <a:bodyPr/>
          <a:lstStyle/>
          <a:p>
            <a:endParaRPr lang="en-US"/>
          </a:p>
        </p:txBody>
      </p:sp>
      <p:sp>
        <p:nvSpPr>
          <p:cNvPr id="8"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29778122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7/8/2025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4601530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46088"/>
            <a:ext cx="2629584"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4743494" y="446089"/>
            <a:ext cx="3790906"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942415" y="1598613"/>
            <a:ext cx="2629584"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711194"/>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8784040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942415" y="4800600"/>
            <a:ext cx="6591985"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942415" y="634965"/>
            <a:ext cx="6591985"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942415" y="5367338"/>
            <a:ext cx="6591985"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7/8/2025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58" y="4910660"/>
            <a:ext cx="1358356" cy="508005"/>
          </a:xfrm>
          <a:custGeom>
            <a:avLst/>
            <a:gdLst/>
            <a:ahLst/>
            <a:cxnLst/>
            <a:rect l="l" t="t" r="r" b="b"/>
            <a:pathLst>
              <a:path w="7908" h="10000">
                <a:moveTo>
                  <a:pt x="7908" y="4694"/>
                </a:moveTo>
                <a:lnTo>
                  <a:pt x="6575" y="188"/>
                </a:lnTo>
                <a:cubicBezTo>
                  <a:pt x="6566" y="157"/>
                  <a:pt x="6555" y="125"/>
                  <a:pt x="6546" y="94"/>
                </a:cubicBezTo>
                <a:cubicBezTo>
                  <a:pt x="6519" y="0"/>
                  <a:pt x="6491" y="0"/>
                  <a:pt x="6463" y="0"/>
                </a:cubicBezTo>
                <a:lnTo>
                  <a:pt x="5935" y="0"/>
                </a:lnTo>
                <a:lnTo>
                  <a:pt x="0" y="62"/>
                </a:lnTo>
                <a:lnTo>
                  <a:pt x="0" y="10000"/>
                </a:lnTo>
                <a:lnTo>
                  <a:pt x="5935" y="9952"/>
                </a:lnTo>
                <a:lnTo>
                  <a:pt x="6463" y="9952"/>
                </a:lnTo>
                <a:cubicBezTo>
                  <a:pt x="6491" y="9952"/>
                  <a:pt x="6519" y="9859"/>
                  <a:pt x="6546" y="9859"/>
                </a:cubicBezTo>
                <a:cubicBezTo>
                  <a:pt x="6546" y="9764"/>
                  <a:pt x="6575" y="9764"/>
                  <a:pt x="6575" y="9764"/>
                </a:cubicBezTo>
                <a:lnTo>
                  <a:pt x="7908" y="5258"/>
                </a:lnTo>
                <a:cubicBezTo>
                  <a:pt x="7963" y="5070"/>
                  <a:pt x="7963" y="4883"/>
                  <a:pt x="7908" y="4694"/>
                </a:cubicBezTo>
                <a:close/>
              </a:path>
            </a:pathLst>
          </a:custGeom>
          <a:solidFill>
            <a:schemeClr val="accent1"/>
          </a:solidFill>
          <a:ln>
            <a:noFill/>
          </a:ln>
        </p:spPr>
      </p:sp>
      <p:sp>
        <p:nvSpPr>
          <p:cNvPr id="7" name="Slide Number Placeholder 6"/>
          <p:cNvSpPr>
            <a:spLocks noGrp="1"/>
          </p:cNvSpPr>
          <p:nvPr>
            <p:ph type="sldNum" sz="quarter" idx="12"/>
          </p:nvPr>
        </p:nvSpPr>
        <p:spPr>
          <a:xfrm>
            <a:off x="511228" y="4983088"/>
            <a:ext cx="584978" cy="365125"/>
          </a:xfrm>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4886953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36" name="Group 35"/>
          <p:cNvGrpSpPr/>
          <p:nvPr/>
        </p:nvGrpSpPr>
        <p:grpSpPr>
          <a:xfrm>
            <a:off x="1" y="228600"/>
            <a:ext cx="1981200" cy="6638628"/>
            <a:chOff x="2487613" y="285750"/>
            <a:chExt cx="2428875" cy="5654676"/>
          </a:xfrm>
        </p:grpSpPr>
        <p:sp>
          <p:nvSpPr>
            <p:cNvPr id="37"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38"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39"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40"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41"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42"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43"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44"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45"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46"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47"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48"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49" name="Group 48"/>
          <p:cNvGrpSpPr/>
          <p:nvPr/>
        </p:nvGrpSpPr>
        <p:grpSpPr>
          <a:xfrm>
            <a:off x="20421" y="285"/>
            <a:ext cx="1952272" cy="6852968"/>
            <a:chOff x="6627813" y="195717"/>
            <a:chExt cx="1952625" cy="5678034"/>
          </a:xfrm>
        </p:grpSpPr>
        <p:sp>
          <p:nvSpPr>
            <p:cNvPr id="50" name="Freeform 27"/>
            <p:cNvSpPr/>
            <p:nvPr/>
          </p:nvSpPr>
          <p:spPr bwMode="auto">
            <a:xfrm>
              <a:off x="6627813" y="195717"/>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51"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52"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53"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54"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55"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56"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57"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58"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59"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60"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61"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62" name="Rectangle 61"/>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1945200" y="624110"/>
            <a:ext cx="6589200"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942415" y="2133600"/>
            <a:ext cx="6591985"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772400" y="6135089"/>
            <a:ext cx="766380" cy="370171"/>
          </a:xfrm>
          <a:prstGeom prst="rect">
            <a:avLst/>
          </a:prstGeom>
        </p:spPr>
        <p:txBody>
          <a:bodyPr vert="horz" lIns="91440" tIns="45720" rIns="91440" bIns="45720" rtlCol="0" anchor="ctr"/>
          <a:lstStyle>
            <a:lvl1pPr algn="r">
              <a:defRPr sz="900">
                <a:solidFill>
                  <a:schemeClr val="tx1">
                    <a:tint val="75000"/>
                  </a:schemeClr>
                </a:solidFill>
              </a:defRPr>
            </a:lvl1pPr>
          </a:lstStyle>
          <a:p>
            <a:fld id="{5BCAD085-E8A6-8845-BD4E-CB4CCA059FC4}" type="datetimeFigureOut">
              <a:rPr lang="en-US" smtClean="0"/>
              <a:t>7/8/2025</a:t>
            </a:fld>
            <a:endParaRPr lang="en-US"/>
          </a:p>
        </p:txBody>
      </p:sp>
      <p:sp>
        <p:nvSpPr>
          <p:cNvPr id="5" name="Footer Placeholder 4"/>
          <p:cNvSpPr>
            <a:spLocks noGrp="1"/>
          </p:cNvSpPr>
          <p:nvPr>
            <p:ph type="ftr" sz="quarter" idx="3"/>
          </p:nvPr>
        </p:nvSpPr>
        <p:spPr>
          <a:xfrm>
            <a:off x="1942415" y="6135809"/>
            <a:ext cx="5716488"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11228" y="787783"/>
            <a:ext cx="584978" cy="365125"/>
          </a:xfrm>
          <a:prstGeom prst="rect">
            <a:avLst/>
          </a:prstGeom>
        </p:spPr>
        <p:txBody>
          <a:bodyPr vert="horz" lIns="91440" tIns="45720" rIns="91440" bIns="45720" rtlCol="0" anchor="ctr"/>
          <a:lstStyle>
            <a:lvl1pPr algn="r">
              <a:defRPr sz="2000">
                <a:solidFill>
                  <a:srgbClr val="FEFFFF"/>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919603078"/>
      </p:ext>
    </p:extLst>
  </p:cSld>
  <p:clrMap bg1="lt1" tx1="dk1" bg2="lt2" tx2="dk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https://arxiv.org/abs/2201.12086" TargetMode="External"/><Relationship Id="rId2" Type="http://schemas.openxmlformats.org/officeDocument/2006/relationships/hyperlink" Target="https://arxiv.org/abs/2003.10120"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91380" y="2792361"/>
            <a:ext cx="7730611" cy="808089"/>
          </a:xfrm>
        </p:spPr>
        <p:txBody>
          <a:bodyPr>
            <a:noAutofit/>
          </a:bodyPr>
          <a:lstStyle/>
          <a:p>
            <a:r>
              <a:rPr lang="en-IN" sz="2400" b="1" dirty="0"/>
              <a:t>Image Caption Generator with Multilingual Translation using Deep Learning</a:t>
            </a:r>
            <a:endParaRPr lang="en-IN" sz="2400" dirty="0"/>
          </a:p>
        </p:txBody>
      </p:sp>
      <p:sp>
        <p:nvSpPr>
          <p:cNvPr id="3" name="Subtitle 2"/>
          <p:cNvSpPr>
            <a:spLocks noGrp="1"/>
          </p:cNvSpPr>
          <p:nvPr>
            <p:ph type="subTitle" idx="1"/>
          </p:nvPr>
        </p:nvSpPr>
        <p:spPr>
          <a:xfrm>
            <a:off x="4768645" y="4965290"/>
            <a:ext cx="4257367" cy="1651820"/>
          </a:xfrm>
        </p:spPr>
        <p:txBody>
          <a:bodyPr>
            <a:normAutofit/>
          </a:bodyPr>
          <a:lstStyle/>
          <a:p>
            <a:pPr algn="just"/>
            <a:r>
              <a:rPr lang="en-IN" sz="2200" dirty="0">
                <a:solidFill>
                  <a:schemeClr val="tx1"/>
                </a:solidFill>
                <a:latin typeface="Times New Roman" panose="02020603050405020304" pitchFamily="18" charset="0"/>
                <a:cs typeface="Times New Roman" panose="02020603050405020304" pitchFamily="18" charset="0"/>
              </a:rPr>
              <a:t>22RH1A0570 G. Laxmi Prasanna</a:t>
            </a:r>
          </a:p>
          <a:p>
            <a:pPr algn="just"/>
            <a:r>
              <a:rPr lang="en-IN" sz="2200" dirty="0">
                <a:solidFill>
                  <a:schemeClr val="tx1"/>
                </a:solidFill>
                <a:latin typeface="Times New Roman" panose="02020603050405020304" pitchFamily="18" charset="0"/>
                <a:cs typeface="Times New Roman" panose="02020603050405020304" pitchFamily="18" charset="0"/>
              </a:rPr>
              <a:t>22RH1A05B1 K. Harini</a:t>
            </a:r>
          </a:p>
          <a:p>
            <a:pPr algn="just"/>
            <a:r>
              <a:rPr lang="en-IN" sz="2200" dirty="0">
                <a:solidFill>
                  <a:schemeClr val="tx1"/>
                </a:solidFill>
                <a:latin typeface="Times New Roman" panose="02020603050405020304" pitchFamily="18" charset="0"/>
                <a:cs typeface="Times New Roman" panose="02020603050405020304" pitchFamily="18" charset="0"/>
              </a:rPr>
              <a:t>22RH1A05B3 K. Sri varshini</a:t>
            </a:r>
            <a:endParaRPr sz="22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F1C495C1-136E-598B-6ACF-0A69722BE0E4}"/>
              </a:ext>
            </a:extLst>
          </p:cNvPr>
          <p:cNvPicPr>
            <a:picLocks noChangeAspect="1"/>
          </p:cNvPicPr>
          <p:nvPr/>
        </p:nvPicPr>
        <p:blipFill>
          <a:blip r:embed="rId2">
            <a:extLst>
              <a:ext uri="{28A0092B-C50C-407E-A947-70E740481C1C}">
                <a14:useLocalDpi xmlns:a14="http://schemas.microsoft.com/office/drawing/2010/main" val="0"/>
              </a:ext>
            </a:extLst>
          </a:blip>
          <a:srcRect t="15880" b="9012"/>
          <a:stretch/>
        </p:blipFill>
        <p:spPr>
          <a:xfrm>
            <a:off x="322006" y="626189"/>
            <a:ext cx="8499987" cy="1720647"/>
          </a:xfrm>
          <a:prstGeom prst="rect">
            <a:avLst/>
          </a:prstGeom>
        </p:spPr>
      </p:pic>
      <p:sp>
        <p:nvSpPr>
          <p:cNvPr id="6" name="TextBox 5">
            <a:extLst>
              <a:ext uri="{FF2B5EF4-FFF2-40B4-BE49-F238E27FC236}">
                <a16:creationId xmlns:a16="http://schemas.microsoft.com/office/drawing/2014/main" id="{C89CE553-E489-382E-3FA0-32252751536D}"/>
              </a:ext>
            </a:extLst>
          </p:cNvPr>
          <p:cNvSpPr txBox="1"/>
          <p:nvPr/>
        </p:nvSpPr>
        <p:spPr>
          <a:xfrm rot="10800000" flipV="1">
            <a:off x="1091380" y="5484459"/>
            <a:ext cx="2851355" cy="646331"/>
          </a:xfrm>
          <a:prstGeom prst="rect">
            <a:avLst/>
          </a:prstGeom>
          <a:noFill/>
        </p:spPr>
        <p:txBody>
          <a:bodyPr wrap="square">
            <a:spAutoFit/>
          </a:bodyPr>
          <a:lstStyle/>
          <a:p>
            <a:r>
              <a:rPr lang="en-IN" b="1" dirty="0"/>
              <a:t>Guide : Dr. Vishnu Kumar Misra</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F4ABE-94F3-E7D7-BEBF-B30A4DC496F0}"/>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IMPLEMENTATION</a:t>
            </a:r>
            <a:endParaRPr lang="en-IN" sz="4000"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81FA2781-4B74-6CCA-AAF4-AD8B2ADFC189}"/>
              </a:ext>
            </a:extLst>
          </p:cNvPr>
          <p:cNvSpPr txBox="1"/>
          <p:nvPr/>
        </p:nvSpPr>
        <p:spPr>
          <a:xfrm>
            <a:off x="1290320" y="1905000"/>
            <a:ext cx="7244080" cy="4524315"/>
          </a:xfrm>
          <a:prstGeom prst="rect">
            <a:avLst/>
          </a:prstGeom>
          <a:noFill/>
        </p:spPr>
        <p:txBody>
          <a:bodyPr wrap="square">
            <a:spAutoFit/>
          </a:bodyPr>
          <a:lstStyle/>
          <a:p>
            <a:pPr algn="just"/>
            <a:r>
              <a:rPr lang="en-IN" sz="2400" dirty="0">
                <a:latin typeface="Times New Roman" panose="02020603050405020304" pitchFamily="18" charset="0"/>
                <a:cs typeface="Times New Roman" panose="02020603050405020304" pitchFamily="18" charset="0"/>
              </a:rPr>
              <a:t>The implementation can be divided into frontend and backend operations:</a:t>
            </a:r>
          </a:p>
          <a:p>
            <a:pPr algn="just"/>
            <a:endParaRPr lang="en-IN" sz="2400" dirty="0">
              <a:latin typeface="Times New Roman" panose="02020603050405020304" pitchFamily="18" charset="0"/>
              <a:cs typeface="Times New Roman" panose="02020603050405020304" pitchFamily="18" charset="0"/>
            </a:endParaRPr>
          </a:p>
          <a:p>
            <a:pPr lvl="0" algn="just"/>
            <a:r>
              <a:rPr lang="en-IN" sz="2400" b="1" dirty="0">
                <a:latin typeface="Times New Roman" panose="02020603050405020304" pitchFamily="18" charset="0"/>
                <a:cs typeface="Times New Roman" panose="02020603050405020304" pitchFamily="18" charset="0"/>
              </a:rPr>
              <a:t>Frontend: </a:t>
            </a:r>
            <a:r>
              <a:rPr lang="en-IN" sz="2400" dirty="0">
                <a:latin typeface="Times New Roman" panose="02020603050405020304" pitchFamily="18" charset="0"/>
                <a:cs typeface="Times New Roman" panose="02020603050405020304" pitchFamily="18" charset="0"/>
              </a:rPr>
              <a:t>The user interface is created using HTML and styled with CSS. It allows users to upload images and select their desired output language.</a:t>
            </a:r>
          </a:p>
          <a:p>
            <a:pPr lvl="0" algn="just"/>
            <a:endParaRPr lang="en-IN" sz="2400" dirty="0">
              <a:latin typeface="Times New Roman" panose="02020603050405020304" pitchFamily="18" charset="0"/>
              <a:cs typeface="Times New Roman" panose="02020603050405020304" pitchFamily="18" charset="0"/>
            </a:endParaRPr>
          </a:p>
          <a:p>
            <a:pPr lvl="0" algn="just"/>
            <a:r>
              <a:rPr lang="en-IN" sz="2400" b="1" dirty="0">
                <a:latin typeface="Times New Roman" panose="02020603050405020304" pitchFamily="18" charset="0"/>
                <a:cs typeface="Times New Roman" panose="02020603050405020304" pitchFamily="18" charset="0"/>
              </a:rPr>
              <a:t>Backend:</a:t>
            </a:r>
          </a:p>
          <a:p>
            <a:pPr lvl="1" algn="just"/>
            <a:r>
              <a:rPr lang="en-IN" sz="2400" b="1" dirty="0">
                <a:latin typeface="Times New Roman" panose="02020603050405020304" pitchFamily="18" charset="0"/>
                <a:cs typeface="Times New Roman" panose="02020603050405020304" pitchFamily="18" charset="0"/>
              </a:rPr>
              <a:t>app.py</a:t>
            </a:r>
            <a:r>
              <a:rPr lang="en-IN" sz="2400" dirty="0">
                <a:latin typeface="Times New Roman" panose="02020603050405020304" pitchFamily="18" charset="0"/>
                <a:cs typeface="Times New Roman" panose="02020603050405020304" pitchFamily="18" charset="0"/>
              </a:rPr>
              <a:t> manages routing and logic handling.</a:t>
            </a:r>
          </a:p>
          <a:p>
            <a:pPr lvl="1" algn="just"/>
            <a:r>
              <a:rPr lang="en-IN" sz="2400" b="1" dirty="0">
                <a:latin typeface="Times New Roman" panose="02020603050405020304" pitchFamily="18" charset="0"/>
                <a:cs typeface="Times New Roman" panose="02020603050405020304" pitchFamily="18" charset="0"/>
              </a:rPr>
              <a:t>caption.py</a:t>
            </a:r>
            <a:r>
              <a:rPr lang="en-IN" sz="2400" dirty="0">
                <a:latin typeface="Times New Roman" panose="02020603050405020304" pitchFamily="18" charset="0"/>
                <a:cs typeface="Times New Roman" panose="02020603050405020304" pitchFamily="18" charset="0"/>
              </a:rPr>
              <a:t> loads the BLIP model and generates captions.</a:t>
            </a:r>
          </a:p>
          <a:p>
            <a:pPr lvl="1" algn="just"/>
            <a:r>
              <a:rPr lang="en-IN" sz="2400" b="1" dirty="0">
                <a:latin typeface="Times New Roman" panose="02020603050405020304" pitchFamily="18" charset="0"/>
                <a:cs typeface="Times New Roman" panose="02020603050405020304" pitchFamily="18" charset="0"/>
              </a:rPr>
              <a:t>translation.py</a:t>
            </a:r>
            <a:r>
              <a:rPr lang="en-IN" sz="2400" dirty="0">
                <a:latin typeface="Times New Roman" panose="02020603050405020304" pitchFamily="18" charset="0"/>
                <a:cs typeface="Times New Roman" panose="02020603050405020304" pitchFamily="18" charset="0"/>
              </a:rPr>
              <a:t> handles translation using google trans.</a:t>
            </a:r>
          </a:p>
        </p:txBody>
      </p:sp>
    </p:spTree>
    <p:extLst>
      <p:ext uri="{BB962C8B-B14F-4D97-AF65-F5344CB8AC3E}">
        <p14:creationId xmlns:p14="http://schemas.microsoft.com/office/powerpoint/2010/main" val="13943336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641038-5335-57E8-5CAB-098F2E8CF2A8}"/>
              </a:ext>
            </a:extLst>
          </p:cNvPr>
          <p:cNvSpPr>
            <a:spLocks noGrp="1"/>
          </p:cNvSpPr>
          <p:nvPr>
            <p:ph type="title"/>
          </p:nvPr>
        </p:nvSpPr>
        <p:spPr>
          <a:xfrm>
            <a:off x="2171700" y="764373"/>
            <a:ext cx="5467965" cy="729147"/>
          </a:xfrm>
        </p:spPr>
        <p:txBody>
          <a:bodyPr>
            <a:normAutofit/>
          </a:bodyPr>
          <a:lstStyle/>
          <a:p>
            <a:pPr algn="ctr"/>
            <a:r>
              <a:rPr lang="en-IN" sz="4000" dirty="0">
                <a:latin typeface="Times New Roman" panose="02020603050405020304" pitchFamily="18" charset="0"/>
                <a:cs typeface="Times New Roman" panose="02020603050405020304" pitchFamily="18" charset="0"/>
              </a:rPr>
              <a:t>Output Screens</a:t>
            </a:r>
          </a:p>
        </p:txBody>
      </p:sp>
      <p:sp>
        <p:nvSpPr>
          <p:cNvPr id="4" name="Content Placeholder 3">
            <a:extLst>
              <a:ext uri="{FF2B5EF4-FFF2-40B4-BE49-F238E27FC236}">
                <a16:creationId xmlns:a16="http://schemas.microsoft.com/office/drawing/2014/main" id="{2283F1E9-162D-FBF6-1140-36CEEA070239}"/>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5874E89A-BD25-C572-BB1B-30868585E7E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20876" y="1750142"/>
            <a:ext cx="7718323" cy="4513498"/>
          </a:xfrm>
          <a:prstGeom prst="rect">
            <a:avLst/>
          </a:prstGeom>
        </p:spPr>
      </p:pic>
    </p:spTree>
    <p:extLst>
      <p:ext uri="{BB962C8B-B14F-4D97-AF65-F5344CB8AC3E}">
        <p14:creationId xmlns:p14="http://schemas.microsoft.com/office/powerpoint/2010/main" val="3635631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0BFAF51-E938-C8BA-48E4-959358C6B87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bwMode="auto">
          <a:xfrm>
            <a:off x="1268361" y="1715641"/>
            <a:ext cx="7311476" cy="4213298"/>
          </a:xfrm>
          <a:prstGeom prst="rect">
            <a:avLst/>
          </a:prstGeom>
          <a:noFill/>
          <a:ln w="31750" cap="sq">
            <a:noFill/>
            <a:miter lim="800000"/>
          </a:ln>
        </p:spPr>
      </p:pic>
    </p:spTree>
    <p:extLst>
      <p:ext uri="{BB962C8B-B14F-4D97-AF65-F5344CB8AC3E}">
        <p14:creationId xmlns:p14="http://schemas.microsoft.com/office/powerpoint/2010/main" val="3367727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084DD0E-9F0F-3D62-C9A0-9DA94E99072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37187" y="1480344"/>
            <a:ext cx="7324665" cy="4907525"/>
          </a:xfrm>
          <a:prstGeom prst="rect">
            <a:avLst/>
          </a:prstGeom>
          <a:ln w="31750" cap="sq">
            <a:noFill/>
            <a:miter lim="800000"/>
          </a:ln>
        </p:spPr>
      </p:pic>
    </p:spTree>
    <p:extLst>
      <p:ext uri="{BB962C8B-B14F-4D97-AF65-F5344CB8AC3E}">
        <p14:creationId xmlns:p14="http://schemas.microsoft.com/office/powerpoint/2010/main" val="49309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1700" y="764373"/>
            <a:ext cx="4288094" cy="1293028"/>
          </a:xfrm>
        </p:spPr>
        <p:txBody>
          <a:bodyPr/>
          <a:lstStyle/>
          <a:p>
            <a:r>
              <a:rPr dirty="0">
                <a:latin typeface="Times New Roman" panose="02020603050405020304" pitchFamily="18" charset="0"/>
                <a:cs typeface="Times New Roman" panose="02020603050405020304" pitchFamily="18" charset="0"/>
              </a:rPr>
              <a:t>Conclusion</a:t>
            </a:r>
          </a:p>
        </p:txBody>
      </p:sp>
      <p:sp>
        <p:nvSpPr>
          <p:cNvPr id="3" name="Content Placeholder 2"/>
          <p:cNvSpPr>
            <a:spLocks noGrp="1"/>
          </p:cNvSpPr>
          <p:nvPr>
            <p:ph idx="1"/>
          </p:nvPr>
        </p:nvSpPr>
        <p:spPr/>
        <p:txBody>
          <a:bodyPr>
            <a:normAutofit/>
          </a:bodyPr>
          <a:lstStyle/>
          <a:p>
            <a:pPr algn="just"/>
            <a:r>
              <a:rPr lang="en-IN" sz="2400" dirty="0">
                <a:latin typeface="Times New Roman" panose="02020603050405020304" pitchFamily="18" charset="0"/>
                <a:cs typeface="Times New Roman" panose="02020603050405020304" pitchFamily="18" charset="0"/>
              </a:rPr>
              <a:t>This project demonstrates the integration of deep learning and multilingual NLP into a single user-facing tool. It not only simplifies image understanding but also makes the results accessible to users across different linguistic backgrounds. The system is scalable, adaptable, and can serve as a base for applications in education, accessibility, and media automation.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65A98E-3E43-639A-6341-FEE0127B7E29}"/>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References</a:t>
            </a:r>
            <a:br>
              <a:rPr lang="en-IN" dirty="0">
                <a:latin typeface="Times New Roman" panose="02020603050405020304" pitchFamily="18" charset="0"/>
                <a:cs typeface="Times New Roman" panose="02020603050405020304" pitchFamily="18" charset="0"/>
              </a:rPr>
            </a:b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869A1BA-900D-2612-2C53-AB2DE02A8071}"/>
              </a:ext>
            </a:extLst>
          </p:cNvPr>
          <p:cNvSpPr>
            <a:spLocks noGrp="1"/>
          </p:cNvSpPr>
          <p:nvPr>
            <p:ph idx="1"/>
          </p:nvPr>
        </p:nvSpPr>
        <p:spPr/>
        <p:txBody>
          <a:bodyPr>
            <a:normAutofit/>
          </a:bodyPr>
          <a:lstStyle/>
          <a:p>
            <a:pPr lvl="0"/>
            <a:r>
              <a:rPr lang="en-IN" sz="2400" dirty="0">
                <a:latin typeface="Times New Roman" panose="02020603050405020304" pitchFamily="18" charset="0"/>
                <a:cs typeface="Times New Roman" panose="02020603050405020304" pitchFamily="18" charset="0"/>
              </a:rPr>
              <a:t>Survey of Image Captioning Techniques</a:t>
            </a:r>
          </a:p>
          <a:p>
            <a:pPr marL="457200" lvl="1" indent="0">
              <a:buNone/>
            </a:pPr>
            <a:r>
              <a:rPr lang="en-IN" sz="2400" dirty="0">
                <a:latin typeface="Times New Roman" panose="02020603050405020304" pitchFamily="18" charset="0"/>
                <a:cs typeface="Times New Roman" panose="02020603050405020304" pitchFamily="18" charset="0"/>
              </a:rPr>
              <a:t>Link: </a:t>
            </a:r>
            <a:r>
              <a:rPr lang="en-IN" sz="2400" u="sng" dirty="0">
                <a:latin typeface="Times New Roman" panose="02020603050405020304" pitchFamily="18" charset="0"/>
                <a:cs typeface="Times New Roman" panose="02020603050405020304" pitchFamily="18" charset="0"/>
                <a:hlinkClick r:id="rId2"/>
              </a:rPr>
              <a:t>https://arxiv.org/abs/2003.10120</a:t>
            </a:r>
            <a:endParaRPr lang="en-IN" sz="2400" dirty="0">
              <a:latin typeface="Times New Roman" panose="02020603050405020304"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BLIP (Bootstrapped Language Image Pretraining) Paper</a:t>
            </a:r>
          </a:p>
          <a:p>
            <a:pPr marL="457200" lvl="1" indent="0">
              <a:buNone/>
            </a:pPr>
            <a:r>
              <a:rPr lang="en-IN" sz="2400" dirty="0">
                <a:latin typeface="Times New Roman" panose="02020603050405020304" pitchFamily="18" charset="0"/>
                <a:cs typeface="Times New Roman" panose="02020603050405020304" pitchFamily="18" charset="0"/>
              </a:rPr>
              <a:t>Link: </a:t>
            </a:r>
            <a:r>
              <a:rPr lang="en-IN" sz="2400" u="sng" dirty="0">
                <a:latin typeface="Times New Roman" panose="02020603050405020304" pitchFamily="18" charset="0"/>
                <a:cs typeface="Times New Roman" panose="02020603050405020304" pitchFamily="18" charset="0"/>
                <a:hlinkClick r:id="rId3"/>
              </a:rPr>
              <a:t>https://arxiv.org/abs/2201.12086</a:t>
            </a:r>
            <a:endParaRPr lang="en-IN" sz="2400" dirty="0">
              <a:latin typeface="Times New Roman" panose="02020603050405020304" pitchFamily="18" charset="0"/>
              <a:cs typeface="Times New Roman" panose="02020603050405020304" pitchFamily="18" charset="0"/>
            </a:endParaRPr>
          </a:p>
          <a:p>
            <a:pPr lvl="0"/>
            <a:r>
              <a:rPr lang="en-IN" sz="2400" dirty="0">
                <a:latin typeface="Times New Roman" panose="02020603050405020304" pitchFamily="18" charset="0"/>
                <a:cs typeface="Times New Roman" panose="02020603050405020304" pitchFamily="18" charset="0"/>
              </a:rPr>
              <a:t>PyTorch Tutorials (Official)</a:t>
            </a:r>
          </a:p>
          <a:p>
            <a:pPr marL="0" lvl="0" indent="0">
              <a:buNone/>
            </a:pPr>
            <a:r>
              <a:rPr lang="en-IN" sz="2400" dirty="0">
                <a:latin typeface="Times New Roman" panose="02020603050405020304" pitchFamily="18" charset="0"/>
                <a:cs typeface="Times New Roman" panose="02020603050405020304" pitchFamily="18" charset="0"/>
              </a:rPr>
              <a:t>	Link: https://pytorch.org/tutorials/</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92565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8ADF07B-0F3F-1A3D-A671-0BB25E4E45B6}"/>
              </a:ext>
            </a:extLst>
          </p:cNvPr>
          <p:cNvSpPr>
            <a:spLocks noGrp="1"/>
          </p:cNvSpPr>
          <p:nvPr>
            <p:ph idx="1"/>
          </p:nvPr>
        </p:nvSpPr>
        <p:spPr>
          <a:xfrm>
            <a:off x="594360" y="2497394"/>
            <a:ext cx="7955280" cy="1337187"/>
          </a:xfrm>
        </p:spPr>
        <p:txBody>
          <a:bodyPr>
            <a:normAutofit fontScale="92500" lnSpcReduction="10000"/>
          </a:bodyPr>
          <a:lstStyle/>
          <a:p>
            <a:pPr marL="0" indent="0" algn="ctr">
              <a:buNone/>
            </a:pPr>
            <a:r>
              <a:rPr lang="en-IN" sz="9600"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16606074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1700" y="764373"/>
            <a:ext cx="4484739" cy="1293028"/>
          </a:xfrm>
        </p:spPr>
        <p:txBody>
          <a:bodyPr>
            <a:normAutofit/>
          </a:bodyPr>
          <a:lstStyle/>
          <a:p>
            <a:r>
              <a:rPr sz="4000" dirty="0">
                <a:latin typeface="Times New Roman" panose="02020603050405020304" pitchFamily="18" charset="0"/>
                <a:cs typeface="Times New Roman" panose="02020603050405020304" pitchFamily="18" charset="0"/>
              </a:rPr>
              <a:t>Introduction</a:t>
            </a:r>
          </a:p>
        </p:txBody>
      </p:sp>
      <p:sp>
        <p:nvSpPr>
          <p:cNvPr id="3" name="Content Placeholder 2"/>
          <p:cNvSpPr>
            <a:spLocks noGrp="1"/>
          </p:cNvSpPr>
          <p:nvPr>
            <p:ph idx="1"/>
          </p:nvPr>
        </p:nvSpPr>
        <p:spPr>
          <a:xfrm>
            <a:off x="944880" y="2133600"/>
            <a:ext cx="7589521" cy="3777622"/>
          </a:xfrm>
        </p:spPr>
        <p:txBody>
          <a:bodyPr>
            <a:noAutofit/>
          </a:bodyPr>
          <a:lstStyle/>
          <a:p>
            <a:pPr algn="just"/>
            <a:r>
              <a:rPr lang="en-IN" sz="2400" dirty="0">
                <a:latin typeface="Times New Roman" panose="02020603050405020304" pitchFamily="18" charset="0"/>
                <a:cs typeface="Times New Roman" panose="02020603050405020304" pitchFamily="18" charset="0"/>
              </a:rPr>
              <a:t>"Image Caption Generator with Multilingual Translation using Deep Learning," aims to automate the process of generating meaningful textual descriptions (captions) for input images and translating those captions into various languages. With the rapid advancement in computer vision and natural language processing (NLP), systems that understand and describe visual data are increasingly in demand. This project uses state-of-the-art vision-language models and translation APIs to bridge the gap between images and multilingual human understanding.</a:t>
            </a:r>
            <a:endParaRPr sz="24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E628-7678-BC73-6163-0741DDC6AC0B}"/>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Existing System</a:t>
            </a:r>
          </a:p>
        </p:txBody>
      </p:sp>
      <p:sp>
        <p:nvSpPr>
          <p:cNvPr id="3" name="Content Placeholder 2">
            <a:extLst>
              <a:ext uri="{FF2B5EF4-FFF2-40B4-BE49-F238E27FC236}">
                <a16:creationId xmlns:a16="http://schemas.microsoft.com/office/drawing/2014/main" id="{AB2ECD45-35F7-1187-70C9-265124008305}"/>
              </a:ext>
            </a:extLst>
          </p:cNvPr>
          <p:cNvSpPr>
            <a:spLocks noGrp="1"/>
          </p:cNvSpPr>
          <p:nvPr>
            <p:ph idx="1"/>
          </p:nvPr>
        </p:nvSpPr>
        <p:spPr>
          <a:xfrm>
            <a:off x="1076961" y="1818640"/>
            <a:ext cx="7457440" cy="4092582"/>
          </a:xfrm>
        </p:spPr>
        <p:txBody>
          <a:bodyPr>
            <a:noAutofit/>
          </a:bodyPr>
          <a:lstStyle/>
          <a:p>
            <a:pPr algn="just"/>
            <a:r>
              <a:rPr lang="en-US" sz="2400" dirty="0">
                <a:latin typeface="Times New Roman" panose="02020603050405020304" pitchFamily="18" charset="0"/>
                <a:cs typeface="Times New Roman" panose="02020603050405020304" pitchFamily="18" charset="0"/>
              </a:rPr>
              <a:t>A deep learning-based encoder-decoder architecture. The encoder, a CNN such as InceptionV3, extracts high-level features from the input image. These features are then passed to an LSTM decoder, which generates captions word-by-word. The model is trained using large datasets containing paired images and captions, allowing it to learn meaningful representations. To improve performance, an attention mechanism can be incorporated, enabling the model to focus on different image parts while generating each word. This approach ensures better caption quality by dynamically attending to relevant visual features.</a:t>
            </a:r>
            <a:endParaRPr lang="en-IN" sz="2400" dirty="0"/>
          </a:p>
        </p:txBody>
      </p:sp>
    </p:spTree>
    <p:extLst>
      <p:ext uri="{BB962C8B-B14F-4D97-AF65-F5344CB8AC3E}">
        <p14:creationId xmlns:p14="http://schemas.microsoft.com/office/powerpoint/2010/main" val="239671133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79640" y="764373"/>
            <a:ext cx="5810863" cy="1293028"/>
          </a:xfrm>
        </p:spPr>
        <p:txBody>
          <a:bodyPr>
            <a:normAutofit/>
          </a:bodyPr>
          <a:lstStyle/>
          <a:p>
            <a:r>
              <a:rPr sz="4000" dirty="0">
                <a:latin typeface="Times New Roman" panose="02020603050405020304" pitchFamily="18" charset="0"/>
                <a:cs typeface="Times New Roman" panose="02020603050405020304" pitchFamily="18" charset="0"/>
              </a:rPr>
              <a:t>Proposed Solution</a:t>
            </a:r>
          </a:p>
        </p:txBody>
      </p:sp>
      <p:sp>
        <p:nvSpPr>
          <p:cNvPr id="3" name="Content Placeholder 2"/>
          <p:cNvSpPr>
            <a:spLocks noGrp="1"/>
          </p:cNvSpPr>
          <p:nvPr>
            <p:ph idx="1"/>
          </p:nvPr>
        </p:nvSpPr>
        <p:spPr>
          <a:xfrm>
            <a:off x="1635761" y="2133600"/>
            <a:ext cx="6898640" cy="3777622"/>
          </a:xfrm>
        </p:spPr>
        <p:txBody>
          <a:bodyPr>
            <a:normAutofit/>
          </a:bodyPr>
          <a:lstStyle/>
          <a:p>
            <a:pPr algn="just"/>
            <a:r>
              <a:rPr lang="en-IN" sz="2400" dirty="0">
                <a:latin typeface="Times New Roman" panose="02020603050405020304" pitchFamily="18" charset="0"/>
                <a:cs typeface="Times New Roman" panose="02020603050405020304" pitchFamily="18" charset="0"/>
              </a:rPr>
              <a:t>Proposed solution presents a single integrated application that accepts an image from the user, generates a relevant English caption using the BLIP model, and instantly translates that caption into the language selected by the user. This real-time interaction removes the need for post-processing and enhances user experience by making the tool accessible to speakers of various languages.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9A34-A406-7F25-4AE8-9E639BA5CC6D}"/>
              </a:ext>
            </a:extLst>
          </p:cNvPr>
          <p:cNvSpPr>
            <a:spLocks noGrp="1"/>
          </p:cNvSpPr>
          <p:nvPr>
            <p:ph type="title"/>
          </p:nvPr>
        </p:nvSpPr>
        <p:spPr/>
        <p:txBody>
          <a:bodyPr>
            <a:normAutofit/>
          </a:bodyPr>
          <a:lstStyle/>
          <a:p>
            <a:r>
              <a:rPr lang="en-IN" sz="4000" dirty="0">
                <a:latin typeface="Times New Roman" panose="02020603050405020304" pitchFamily="18" charset="0"/>
                <a:cs typeface="Times New Roman" panose="02020603050405020304" pitchFamily="18" charset="0"/>
              </a:rPr>
              <a:t>Key Features</a:t>
            </a:r>
          </a:p>
        </p:txBody>
      </p:sp>
      <p:sp>
        <p:nvSpPr>
          <p:cNvPr id="3" name="Content Placeholder 2">
            <a:extLst>
              <a:ext uri="{FF2B5EF4-FFF2-40B4-BE49-F238E27FC236}">
                <a16:creationId xmlns:a16="http://schemas.microsoft.com/office/drawing/2014/main" id="{9D6E5A20-53D1-F4B1-065A-6E1B7E40CD18}"/>
              </a:ext>
            </a:extLst>
          </p:cNvPr>
          <p:cNvSpPr>
            <a:spLocks noGrp="1"/>
          </p:cNvSpPr>
          <p:nvPr>
            <p:ph idx="1"/>
          </p:nvPr>
        </p:nvSpPr>
        <p:spPr>
          <a:xfrm>
            <a:off x="1046480" y="1625600"/>
            <a:ext cx="7487921" cy="5232400"/>
          </a:xfrm>
        </p:spPr>
        <p:txBody>
          <a:bodyPr>
            <a:noAutofit/>
          </a:bodyPr>
          <a:lstStyle/>
          <a:p>
            <a:r>
              <a:rPr lang="en-IN" sz="2400" b="1" dirty="0">
                <a:latin typeface="Times New Roman" panose="02020603050405020304" pitchFamily="18" charset="0"/>
                <a:cs typeface="Times New Roman" panose="02020603050405020304" pitchFamily="18" charset="0"/>
              </a:rPr>
              <a:t>Automated Captioning</a:t>
            </a:r>
            <a:r>
              <a:rPr lang="en-IN" sz="2400" dirty="0">
                <a:latin typeface="Times New Roman" panose="02020603050405020304" pitchFamily="18" charset="0"/>
                <a:cs typeface="Times New Roman" panose="02020603050405020304" pitchFamily="18" charset="0"/>
              </a:rPr>
              <a:t>:</a:t>
            </a:r>
          </a:p>
          <a:p>
            <a:pPr marL="457200" lvl="1" indent="0">
              <a:buNone/>
            </a:pPr>
            <a:r>
              <a:rPr lang="en-IN" sz="2400" dirty="0">
                <a:latin typeface="Times New Roman" panose="02020603050405020304" pitchFamily="18" charset="0"/>
                <a:cs typeface="Times New Roman" panose="02020603050405020304" pitchFamily="18" charset="0"/>
              </a:rPr>
              <a:t>Uses BLIP model for accurate, context-aware image descriptions.</a:t>
            </a:r>
          </a:p>
          <a:p>
            <a:r>
              <a:rPr lang="en-IN" sz="2400" b="1" dirty="0">
                <a:latin typeface="Times New Roman" panose="02020603050405020304" pitchFamily="18" charset="0"/>
                <a:cs typeface="Times New Roman" panose="02020603050405020304" pitchFamily="18" charset="0"/>
              </a:rPr>
              <a:t>Multilingual Translation</a:t>
            </a:r>
            <a:r>
              <a:rPr lang="en-IN" sz="2400" dirty="0">
                <a:latin typeface="Times New Roman" panose="02020603050405020304" pitchFamily="18" charset="0"/>
                <a:cs typeface="Times New Roman" panose="02020603050405020304" pitchFamily="18" charset="0"/>
              </a:rPr>
              <a:t>:</a:t>
            </a:r>
          </a:p>
          <a:p>
            <a:pPr marL="457200" lvl="1" indent="0">
              <a:buNone/>
            </a:pPr>
            <a:r>
              <a:rPr lang="en-IN" sz="2400" dirty="0">
                <a:latin typeface="Times New Roman" panose="02020603050405020304" pitchFamily="18" charset="0"/>
                <a:cs typeface="Times New Roman" panose="02020603050405020304" pitchFamily="18" charset="0"/>
              </a:rPr>
              <a:t>Supports Hindi, French, Spanish, German, Telugu, Tamil, Chinese.</a:t>
            </a:r>
          </a:p>
          <a:p>
            <a:r>
              <a:rPr lang="en-IN" sz="2400" b="1" dirty="0">
                <a:latin typeface="Times New Roman" panose="02020603050405020304" pitchFamily="18" charset="0"/>
                <a:cs typeface="Times New Roman" panose="02020603050405020304" pitchFamily="18" charset="0"/>
              </a:rPr>
              <a:t>Real-Time Processing</a:t>
            </a:r>
            <a:r>
              <a:rPr lang="en-IN" sz="2400" dirty="0">
                <a:latin typeface="Times New Roman" panose="02020603050405020304" pitchFamily="18" charset="0"/>
                <a:cs typeface="Times New Roman" panose="02020603050405020304" pitchFamily="18" charset="0"/>
              </a:rPr>
              <a:t>:</a:t>
            </a:r>
          </a:p>
          <a:p>
            <a:pPr marL="457200" lvl="1" indent="0">
              <a:buNone/>
            </a:pPr>
            <a:r>
              <a:rPr lang="en-IN" sz="2400" dirty="0">
                <a:latin typeface="Times New Roman" panose="02020603050405020304" pitchFamily="18" charset="0"/>
                <a:cs typeface="Times New Roman" panose="02020603050405020304" pitchFamily="18" charset="0"/>
              </a:rPr>
              <a:t>Generates captions + translation in </a:t>
            </a:r>
            <a:r>
              <a:rPr lang="en-IN" sz="2400" b="1" dirty="0">
                <a:latin typeface="Times New Roman" panose="02020603050405020304" pitchFamily="18" charset="0"/>
                <a:cs typeface="Times New Roman" panose="02020603050405020304" pitchFamily="18" charset="0"/>
              </a:rPr>
              <a:t>2–5 seconds</a:t>
            </a:r>
            <a:r>
              <a:rPr lang="en-IN" sz="2400" dirty="0">
                <a:latin typeface="Times New Roman" panose="02020603050405020304" pitchFamily="18" charset="0"/>
                <a:cs typeface="Times New Roman" panose="02020603050405020304" pitchFamily="18" charset="0"/>
              </a:rPr>
              <a:t>.</a:t>
            </a:r>
          </a:p>
          <a:p>
            <a:r>
              <a:rPr lang="en-IN" sz="2400" b="1" dirty="0">
                <a:latin typeface="Times New Roman" panose="02020603050405020304" pitchFamily="18" charset="0"/>
                <a:cs typeface="Times New Roman" panose="02020603050405020304" pitchFamily="18" charset="0"/>
              </a:rPr>
              <a:t>User-Friendly Interface</a:t>
            </a:r>
            <a:r>
              <a:rPr lang="en-IN" sz="2400" dirty="0">
                <a:latin typeface="Times New Roman" panose="02020603050405020304" pitchFamily="18" charset="0"/>
                <a:cs typeface="Times New Roman" panose="02020603050405020304" pitchFamily="18" charset="0"/>
              </a:rPr>
              <a:t>:</a:t>
            </a:r>
          </a:p>
          <a:p>
            <a:pPr marL="457200" lvl="1" indent="0">
              <a:buNone/>
            </a:pPr>
            <a:r>
              <a:rPr lang="en-IN" sz="2400" dirty="0">
                <a:latin typeface="Times New Roman" panose="02020603050405020304" pitchFamily="18" charset="0"/>
                <a:cs typeface="Times New Roman" panose="02020603050405020304" pitchFamily="18" charset="0"/>
              </a:rPr>
              <a:t>Simple web UI for image upload and language selection.</a:t>
            </a:r>
          </a:p>
          <a:p>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276976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71700" y="640081"/>
            <a:ext cx="4415913" cy="863600"/>
          </a:xfrm>
        </p:spPr>
        <p:txBody>
          <a:bodyPr>
            <a:normAutofit/>
          </a:bodyPr>
          <a:lstStyle/>
          <a:p>
            <a:r>
              <a:rPr lang="en-IN" sz="4000" dirty="0">
                <a:latin typeface="Times New Roman" panose="02020603050405020304" pitchFamily="18" charset="0"/>
                <a:cs typeface="Times New Roman" panose="02020603050405020304" pitchFamily="18" charset="0"/>
              </a:rPr>
              <a:t>Technologies Used</a:t>
            </a:r>
            <a:endParaRPr sz="4000" dirty="0">
              <a:latin typeface="Times New Roman" panose="02020603050405020304" pitchFamily="18" charset="0"/>
              <a:cs typeface="Times New Roman" panose="02020603050405020304" pitchFamily="18" charset="0"/>
            </a:endParaRPr>
          </a:p>
        </p:txBody>
      </p:sp>
      <p:sp>
        <p:nvSpPr>
          <p:cNvPr id="4" name="Rectangle 1">
            <a:extLst>
              <a:ext uri="{FF2B5EF4-FFF2-40B4-BE49-F238E27FC236}">
                <a16:creationId xmlns:a16="http://schemas.microsoft.com/office/drawing/2014/main" id="{F5C14FA1-91A5-9329-E341-95E37FE15C20}"/>
              </a:ext>
            </a:extLst>
          </p:cNvPr>
          <p:cNvSpPr>
            <a:spLocks noGrp="1" noChangeArrowheads="1"/>
          </p:cNvSpPr>
          <p:nvPr>
            <p:ph idx="1"/>
          </p:nvPr>
        </p:nvSpPr>
        <p:spPr bwMode="auto">
          <a:xfrm>
            <a:off x="1258888" y="1765617"/>
            <a:ext cx="7417752" cy="4826954"/>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25392"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Deep Learning</a:t>
            </a:r>
            <a:r>
              <a:rPr kumimoji="0" lang="en-US" altLang="en-US" sz="24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BLIP (Vision-Language Transformer) for captioning.</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Hugging Face Transformers library.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Translation</a:t>
            </a:r>
            <a:r>
              <a:rPr kumimoji="0" lang="en-US" altLang="en-US" sz="24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Google Translate API (google trans).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Backend</a:t>
            </a:r>
            <a:r>
              <a:rPr kumimoji="0" lang="en-US" altLang="en-US" sz="24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Python, Flask (routing, model integration).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Frontend</a:t>
            </a:r>
            <a:r>
              <a:rPr kumimoji="0" lang="en-US" altLang="en-US" sz="24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HTML/CSS for responsive UI.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Libraries</a:t>
            </a:r>
            <a:r>
              <a:rPr kumimoji="0" lang="en-US" altLang="en-US" sz="24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err="1">
                <a:ln>
                  <a:noFill/>
                </a:ln>
                <a:solidFill>
                  <a:srgbClr val="404040"/>
                </a:solidFill>
                <a:effectLst/>
                <a:latin typeface="Times New Roman" panose="02020603050405020304" pitchFamily="18" charset="0"/>
                <a:cs typeface="Times New Roman" panose="02020603050405020304" pitchFamily="18" charset="0"/>
              </a:rPr>
              <a:t>PyTorch</a:t>
            </a:r>
            <a:r>
              <a:rPr kumimoji="0" lang="en-US" altLang="en-US" sz="24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a:t>
            </a:r>
            <a:r>
              <a:rPr kumimoji="0" lang="en-US" altLang="en-US" sz="2400" b="0" i="0" u="none" strike="noStrike" cap="none" normalizeH="0" baseline="0" dirty="0" err="1">
                <a:ln>
                  <a:noFill/>
                </a:ln>
                <a:solidFill>
                  <a:srgbClr val="404040"/>
                </a:solidFill>
                <a:effectLst/>
                <a:latin typeface="Times New Roman" panose="02020603050405020304" pitchFamily="18" charset="0"/>
                <a:cs typeface="Times New Roman" panose="02020603050405020304" pitchFamily="18" charset="0"/>
              </a:rPr>
              <a:t>TorchVision</a:t>
            </a:r>
            <a:r>
              <a:rPr kumimoji="0" lang="en-US" altLang="en-US" sz="2400" b="0" i="0" u="none" strike="noStrike" cap="none" normalizeH="0" baseline="0" dirty="0">
                <a:ln>
                  <a:noFill/>
                </a:ln>
                <a:solidFill>
                  <a:srgbClr val="404040"/>
                </a:solidFill>
                <a:effectLst/>
                <a:latin typeface="Times New Roman" panose="02020603050405020304" pitchFamily="18" charset="0"/>
                <a:cs typeface="Times New Roman" panose="02020603050405020304" pitchFamily="18" charset="0"/>
              </a:rPr>
              <a:t>, Pillow (PIL).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A37EE9-B838-4BAC-5F96-B0F9462087AD}"/>
              </a:ext>
            </a:extLst>
          </p:cNvPr>
          <p:cNvSpPr>
            <a:spLocks noGrp="1"/>
          </p:cNvSpPr>
          <p:nvPr>
            <p:ph type="title"/>
          </p:nvPr>
        </p:nvSpPr>
        <p:spPr/>
        <p:txBody>
          <a:bodyPr>
            <a:noAutofit/>
          </a:bodyPr>
          <a:lstStyle/>
          <a:p>
            <a:r>
              <a:rPr lang="en-IN" sz="4000" dirty="0">
                <a:latin typeface="Times New Roman" panose="02020603050405020304" pitchFamily="18" charset="0"/>
                <a:cs typeface="Times New Roman" panose="02020603050405020304" pitchFamily="18" charset="0"/>
              </a:rPr>
              <a:t>Advantages of Proposed System</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F9F3789-18D7-09D3-0E25-4A7C65FA30D8}"/>
              </a:ext>
            </a:extLst>
          </p:cNvPr>
          <p:cNvSpPr>
            <a:spLocks noGrp="1"/>
          </p:cNvSpPr>
          <p:nvPr>
            <p:ph idx="1"/>
          </p:nvPr>
        </p:nvSpPr>
        <p:spPr>
          <a:xfrm>
            <a:off x="2042160" y="2326640"/>
            <a:ext cx="6492240" cy="4074160"/>
          </a:xfrm>
        </p:spPr>
        <p:txBody>
          <a:bodyPr>
            <a:noAutofit/>
          </a:bodyPr>
          <a:lstStyle/>
          <a:p>
            <a:pPr marL="0" indent="0">
              <a:buNone/>
            </a:pP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Integrated Solution</a:t>
            </a:r>
            <a:r>
              <a:rPr lang="en-IN" sz="2400" dirty="0">
                <a:latin typeface="Times New Roman" panose="02020603050405020304" pitchFamily="18" charset="0"/>
                <a:cs typeface="Times New Roman" panose="02020603050405020304" pitchFamily="18" charset="0"/>
              </a:rPr>
              <a:t>: Combines captioning + translation in one platform.</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Multilingual Support</a:t>
            </a:r>
            <a:r>
              <a:rPr lang="en-IN" sz="2400" dirty="0">
                <a:latin typeface="Times New Roman" panose="02020603050405020304" pitchFamily="18" charset="0"/>
                <a:cs typeface="Times New Roman" panose="02020603050405020304" pitchFamily="18" charset="0"/>
              </a:rPr>
              <a:t>: Breaks language barriers.</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Real-Time Processing</a:t>
            </a:r>
            <a:r>
              <a:rPr lang="en-IN" sz="2400" dirty="0">
                <a:latin typeface="Times New Roman" panose="02020603050405020304" pitchFamily="18" charset="0"/>
                <a:cs typeface="Times New Roman" panose="02020603050405020304" pitchFamily="18" charset="0"/>
              </a:rPr>
              <a:t>: No manual steps needed.</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Accessibility</a:t>
            </a:r>
            <a:r>
              <a:rPr lang="en-IN" sz="2400" dirty="0">
                <a:latin typeface="Times New Roman" panose="02020603050405020304" pitchFamily="18" charset="0"/>
                <a:cs typeface="Times New Roman" panose="02020603050405020304" pitchFamily="18" charset="0"/>
              </a:rPr>
              <a:t>: Aids visually impaired and non-English users.</a:t>
            </a:r>
            <a:br>
              <a:rPr lang="en-IN" sz="2400" dirty="0">
                <a:latin typeface="Times New Roman" panose="02020603050405020304" pitchFamily="18" charset="0"/>
                <a:cs typeface="Times New Roman" panose="02020603050405020304" pitchFamily="18" charset="0"/>
              </a:rPr>
            </a:br>
            <a:r>
              <a:rPr lang="en-IN" sz="2400" dirty="0">
                <a:latin typeface="Times New Roman" panose="02020603050405020304" pitchFamily="18" charset="0"/>
                <a:cs typeface="Times New Roman" panose="02020603050405020304" pitchFamily="18" charset="0"/>
              </a:rPr>
              <a:t>✅ </a:t>
            </a:r>
            <a:r>
              <a:rPr lang="en-IN" sz="2400" b="1" dirty="0">
                <a:latin typeface="Times New Roman" panose="02020603050405020304" pitchFamily="18" charset="0"/>
                <a:cs typeface="Times New Roman" panose="02020603050405020304" pitchFamily="18" charset="0"/>
              </a:rPr>
              <a:t>Scalable</a:t>
            </a:r>
            <a:r>
              <a:rPr lang="en-IN" sz="2400" dirty="0">
                <a:latin typeface="Times New Roman" panose="02020603050405020304" pitchFamily="18" charset="0"/>
                <a:cs typeface="Times New Roman" panose="02020603050405020304" pitchFamily="18" charset="0"/>
              </a:rPr>
              <a:t>: Easy to add more languages/models.</a:t>
            </a:r>
          </a:p>
        </p:txBody>
      </p:sp>
    </p:spTree>
    <p:extLst>
      <p:ext uri="{BB962C8B-B14F-4D97-AF65-F5344CB8AC3E}">
        <p14:creationId xmlns:p14="http://schemas.microsoft.com/office/powerpoint/2010/main" val="20075535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8B0618-C9F3-78EA-CD05-6A8B229DD62F}"/>
              </a:ext>
            </a:extLst>
          </p:cNvPr>
          <p:cNvSpPr>
            <a:spLocks noGrp="1"/>
          </p:cNvSpPr>
          <p:nvPr>
            <p:ph type="title"/>
          </p:nvPr>
        </p:nvSpPr>
        <p:spPr/>
        <p:txBody>
          <a:bodyPr>
            <a:noAutofit/>
          </a:bodyPr>
          <a:lstStyle/>
          <a:p>
            <a:r>
              <a:rPr lang="en-IN" sz="4000" b="1" dirty="0">
                <a:latin typeface="Times New Roman" panose="02020603050405020304" pitchFamily="18" charset="0"/>
                <a:cs typeface="Times New Roman" panose="02020603050405020304" pitchFamily="18" charset="0"/>
              </a:rPr>
              <a:t>Modules</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CE84180-7B30-8385-4C72-645C5CC2E79E}"/>
              </a:ext>
            </a:extLst>
          </p:cNvPr>
          <p:cNvSpPr>
            <a:spLocks noGrp="1"/>
          </p:cNvSpPr>
          <p:nvPr>
            <p:ph idx="1"/>
          </p:nvPr>
        </p:nvSpPr>
        <p:spPr>
          <a:xfrm>
            <a:off x="1493521" y="2133600"/>
            <a:ext cx="7040880" cy="4277360"/>
          </a:xfrm>
        </p:spPr>
        <p:txBody>
          <a:bodyPr>
            <a:noAutofit/>
          </a:bodyPr>
          <a:lstStyle/>
          <a:p>
            <a:pPr algn="just"/>
            <a:r>
              <a:rPr lang="en-IN" sz="2400" b="1" dirty="0">
                <a:latin typeface="Times New Roman" panose="02020603050405020304" pitchFamily="18" charset="0"/>
                <a:cs typeface="Times New Roman" panose="02020603050405020304" pitchFamily="18" charset="0"/>
              </a:rPr>
              <a:t>Image Upload &amp; Preprocessing</a:t>
            </a:r>
            <a:r>
              <a:rPr lang="en-IN" sz="2400" dirty="0">
                <a:latin typeface="Times New Roman" panose="02020603050405020304" pitchFamily="18" charset="0"/>
                <a:cs typeface="Times New Roman" panose="02020603050405020304" pitchFamily="18" charset="0"/>
              </a:rPr>
              <a:t>:</a:t>
            </a:r>
          </a:p>
          <a:p>
            <a:pPr marL="457200" lvl="1" indent="0" algn="just">
              <a:buNone/>
            </a:pPr>
            <a:r>
              <a:rPr lang="en-IN" sz="2400" dirty="0">
                <a:latin typeface="Times New Roman" panose="02020603050405020304" pitchFamily="18" charset="0"/>
                <a:cs typeface="Times New Roman" panose="02020603050405020304" pitchFamily="18" charset="0"/>
              </a:rPr>
              <a:t>Handles file uploads (Pillow).</a:t>
            </a:r>
          </a:p>
          <a:p>
            <a:pPr algn="just"/>
            <a:r>
              <a:rPr lang="en-IN" sz="2400" b="1" dirty="0">
                <a:latin typeface="Times New Roman" panose="02020603050405020304" pitchFamily="18" charset="0"/>
                <a:cs typeface="Times New Roman" panose="02020603050405020304" pitchFamily="18" charset="0"/>
              </a:rPr>
              <a:t>Caption Generation</a:t>
            </a:r>
            <a:r>
              <a:rPr lang="en-IN" sz="2400" dirty="0">
                <a:latin typeface="Times New Roman" panose="02020603050405020304" pitchFamily="18" charset="0"/>
                <a:cs typeface="Times New Roman" panose="02020603050405020304" pitchFamily="18" charset="0"/>
              </a:rPr>
              <a:t>:</a:t>
            </a:r>
          </a:p>
          <a:p>
            <a:pPr marL="457200" lvl="1" indent="0" algn="just">
              <a:buNone/>
            </a:pPr>
            <a:r>
              <a:rPr lang="en-IN" sz="2400" dirty="0">
                <a:latin typeface="Times New Roman" panose="02020603050405020304" pitchFamily="18" charset="0"/>
                <a:cs typeface="Times New Roman" panose="02020603050405020304" pitchFamily="18" charset="0"/>
              </a:rPr>
              <a:t>BLIP model extracts features and generates text.</a:t>
            </a:r>
          </a:p>
          <a:p>
            <a:pPr algn="just"/>
            <a:r>
              <a:rPr lang="en-IN" sz="2400" b="1" dirty="0">
                <a:latin typeface="Times New Roman" panose="02020603050405020304" pitchFamily="18" charset="0"/>
                <a:cs typeface="Times New Roman" panose="02020603050405020304" pitchFamily="18" charset="0"/>
              </a:rPr>
              <a:t>Translation</a:t>
            </a:r>
            <a:r>
              <a:rPr lang="en-IN" sz="2400" dirty="0">
                <a:latin typeface="Times New Roman" panose="02020603050405020304" pitchFamily="18" charset="0"/>
                <a:cs typeface="Times New Roman" panose="02020603050405020304" pitchFamily="18" charset="0"/>
              </a:rPr>
              <a:t>:</a:t>
            </a:r>
          </a:p>
          <a:p>
            <a:pPr marL="457200" lvl="1" indent="0" algn="just">
              <a:buNone/>
            </a:pPr>
            <a:r>
              <a:rPr lang="en-IN" sz="2400" dirty="0">
                <a:latin typeface="Times New Roman" panose="02020603050405020304" pitchFamily="18" charset="0"/>
                <a:cs typeface="Times New Roman" panose="02020603050405020304" pitchFamily="18" charset="0"/>
              </a:rPr>
              <a:t>Google Translate API converts English captions.</a:t>
            </a:r>
          </a:p>
          <a:p>
            <a:pPr algn="just"/>
            <a:r>
              <a:rPr lang="en-IN" sz="2400" b="1" dirty="0">
                <a:latin typeface="Times New Roman" panose="02020603050405020304" pitchFamily="18" charset="0"/>
                <a:cs typeface="Times New Roman" panose="02020603050405020304" pitchFamily="18" charset="0"/>
              </a:rPr>
              <a:t>Result Rendering</a:t>
            </a:r>
            <a:r>
              <a:rPr lang="en-IN" sz="2400" dirty="0">
                <a:latin typeface="Times New Roman" panose="02020603050405020304" pitchFamily="18" charset="0"/>
                <a:cs typeface="Times New Roman" panose="02020603050405020304" pitchFamily="18" charset="0"/>
              </a:rPr>
              <a:t>:</a:t>
            </a:r>
          </a:p>
          <a:p>
            <a:pPr marL="457200" lvl="1" indent="0" algn="just">
              <a:buNone/>
            </a:pPr>
            <a:r>
              <a:rPr lang="en-IN" sz="2400" dirty="0">
                <a:latin typeface="Times New Roman" panose="02020603050405020304" pitchFamily="18" charset="0"/>
                <a:cs typeface="Times New Roman" panose="02020603050405020304" pitchFamily="18" charset="0"/>
              </a:rPr>
              <a:t>Displays image + captions dynamically (HTML).</a:t>
            </a:r>
          </a:p>
          <a:p>
            <a:pPr algn="just"/>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686395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7324DA-94FA-F8AC-037A-BEEB34E91502}"/>
              </a:ext>
            </a:extLst>
          </p:cNvPr>
          <p:cNvSpPr>
            <a:spLocks noGrp="1"/>
          </p:cNvSpPr>
          <p:nvPr>
            <p:ph type="title"/>
          </p:nvPr>
        </p:nvSpPr>
        <p:spPr>
          <a:xfrm>
            <a:off x="1945200" y="624110"/>
            <a:ext cx="6589200" cy="706850"/>
          </a:xfrm>
        </p:spPr>
        <p:txBody>
          <a:bodyPr>
            <a:noAutofit/>
          </a:bodyPr>
          <a:lstStyle/>
          <a:p>
            <a:r>
              <a:rPr lang="en-IN" sz="4000" b="1" dirty="0">
                <a:latin typeface="Times New Roman" panose="02020603050405020304" pitchFamily="18" charset="0"/>
                <a:cs typeface="Times New Roman" panose="02020603050405020304" pitchFamily="18" charset="0"/>
              </a:rPr>
              <a:t>System Architecture</a:t>
            </a:r>
            <a:br>
              <a:rPr lang="en-IN" sz="4000" dirty="0">
                <a:latin typeface="Times New Roman" panose="02020603050405020304" pitchFamily="18" charset="0"/>
                <a:cs typeface="Times New Roman" panose="02020603050405020304" pitchFamily="18" charset="0"/>
              </a:rPr>
            </a:br>
            <a:endParaRPr lang="en-IN" sz="4000" dirty="0">
              <a:latin typeface="Times New Roman" panose="02020603050405020304" pitchFamily="18" charset="0"/>
              <a:cs typeface="Times New Roman" panose="02020603050405020304" pitchFamily="18" charset="0"/>
            </a:endParaRPr>
          </a:p>
        </p:txBody>
      </p:sp>
      <p:pic>
        <p:nvPicPr>
          <p:cNvPr id="5" name="Picture 4">
            <a:extLst>
              <a:ext uri="{FF2B5EF4-FFF2-40B4-BE49-F238E27FC236}">
                <a16:creationId xmlns:a16="http://schemas.microsoft.com/office/drawing/2014/main" id="{E0F7AF0E-6D08-6A5A-9775-CA08117733CC}"/>
              </a:ext>
            </a:extLst>
          </p:cNvPr>
          <p:cNvPicPr>
            <a:picLocks noChangeAspect="1"/>
          </p:cNvPicPr>
          <p:nvPr/>
        </p:nvPicPr>
        <p:blipFill>
          <a:blip r:embed="rId2"/>
          <a:stretch>
            <a:fillRect/>
          </a:stretch>
        </p:blipFill>
        <p:spPr>
          <a:xfrm>
            <a:off x="1323474" y="1900989"/>
            <a:ext cx="6773779" cy="3838074"/>
          </a:xfrm>
          <a:prstGeom prst="rect">
            <a:avLst/>
          </a:prstGeom>
        </p:spPr>
      </p:pic>
    </p:spTree>
    <p:extLst>
      <p:ext uri="{BB962C8B-B14F-4D97-AF65-F5344CB8AC3E}">
        <p14:creationId xmlns:p14="http://schemas.microsoft.com/office/powerpoint/2010/main" val="2185983469"/>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TM02892315[[fn=Wisp]]</Template>
  <TotalTime>115</TotalTime>
  <Words>682</Words>
  <Application>Microsoft Office PowerPoint</Application>
  <PresentationFormat>On-screen Show (4:3)</PresentationFormat>
  <Paragraphs>65</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Century Gothic</vt:lpstr>
      <vt:lpstr>Times New Roman</vt:lpstr>
      <vt:lpstr>Wingdings 3</vt:lpstr>
      <vt:lpstr>Wisp</vt:lpstr>
      <vt:lpstr>Image Caption Generator with Multilingual Translation using Deep Learning</vt:lpstr>
      <vt:lpstr>Introduction</vt:lpstr>
      <vt:lpstr>Existing System</vt:lpstr>
      <vt:lpstr>Proposed Solution</vt:lpstr>
      <vt:lpstr>Key Features</vt:lpstr>
      <vt:lpstr>Technologies Used</vt:lpstr>
      <vt:lpstr>Advantages of Proposed System </vt:lpstr>
      <vt:lpstr>Modules </vt:lpstr>
      <vt:lpstr>System Architecture </vt:lpstr>
      <vt:lpstr>IMPLEMENTATION</vt:lpstr>
      <vt:lpstr>Output Screens</vt:lpstr>
      <vt:lpstr>PowerPoint Presentation</vt:lpstr>
      <vt:lpstr>PowerPoint Presentation</vt:lpstr>
      <vt:lpstr>Conclusion</vt:lpstr>
      <vt:lpstr>References </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karli varshini netha</dc:creator>
  <cp:keywords/>
  <dc:description>generated using python-pptx</dc:description>
  <cp:lastModifiedBy>Harini Kanugula</cp:lastModifiedBy>
  <cp:revision>35</cp:revision>
  <dcterms:created xsi:type="dcterms:W3CDTF">2013-01-27T09:14:16Z</dcterms:created>
  <dcterms:modified xsi:type="dcterms:W3CDTF">2025-07-08T08:51:48Z</dcterms:modified>
  <cp:category/>
</cp:coreProperties>
</file>