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59" r:id="rId7"/>
    <p:sldId id="265" r:id="rId8"/>
    <p:sldId id="260" r:id="rId9"/>
    <p:sldId id="266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29" autoAdjust="0"/>
    <p:restoredTop sz="94660"/>
  </p:normalViewPr>
  <p:slideViewPr>
    <p:cSldViewPr snapToGrid="0">
      <p:cViewPr varScale="1">
        <p:scale>
          <a:sx n="75" d="100"/>
          <a:sy n="75" d="100"/>
        </p:scale>
        <p:origin x="917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518ED-9058-C2FA-1566-C9083FAA78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316F06-3DB3-75D3-C942-A2B31594C5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69E3C7-01EE-6EFE-307B-AF1E746A3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CDA80-F651-4639-B905-289BFA3A2DE8}" type="datetimeFigureOut">
              <a:rPr lang="en-IN" smtClean="0"/>
              <a:t>29-05-2025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D8AB2-FB04-1AE1-3996-1A00DAABA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9F03E-43FF-B1E2-B44B-D7D4A3CBF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17D8B-C854-4866-B854-E26694B426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4946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1C5AA-248B-2DBE-DF14-9B095D46F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6A30F2-BE43-644A-1777-30EECD96FC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8B32B-DF7E-A31F-19B5-488616CDA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CDA80-F651-4639-B905-289BFA3A2DE8}" type="datetimeFigureOut">
              <a:rPr lang="en-IN" smtClean="0"/>
              <a:t>29-05-2025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5BEE19-E09D-8FD6-1F42-FFC776AE5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BDB322-71A5-3942-9E9E-675643A4F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17D8B-C854-4866-B854-E26694B426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440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E36A46-6482-EB94-C6DD-DB22B111F3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3827DD-4548-3182-A0BA-B38D473E8A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CA97D-CC3E-6AD5-2C50-439EBCBF4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CDA80-F651-4639-B905-289BFA3A2DE8}" type="datetimeFigureOut">
              <a:rPr lang="en-IN" smtClean="0"/>
              <a:t>29-05-2025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AD2E84-EAFA-C1F8-142D-B1BED4925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CD17F-73F5-BF3B-E6DD-5D31423C1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17D8B-C854-4866-B854-E26694B426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5335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65852-0468-8DF2-9BE0-8BB5D7D97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88A4E-7513-612A-D68A-DCE171F65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7438BB-87E3-245E-1212-1197EFB66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CDA80-F651-4639-B905-289BFA3A2DE8}" type="datetimeFigureOut">
              <a:rPr lang="en-IN" smtClean="0"/>
              <a:t>29-05-2025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DC428-B92C-09E3-EB4C-091C9A181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68832-E87A-1F5A-FDD6-72B137842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17D8B-C854-4866-B854-E26694B426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642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4451C-2C12-3764-DA34-29E847727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D4F63E-9C4E-CB65-4F22-DE5BFB086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15B25-DA8A-B12A-0A02-AE5EC8380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CDA80-F651-4639-B905-289BFA3A2DE8}" type="datetimeFigureOut">
              <a:rPr lang="en-IN" smtClean="0"/>
              <a:t>29-05-2025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4453E-60C3-CB77-6B4B-2D4FD70F2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D2D97-00FD-959B-1993-DA9AAFAED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17D8B-C854-4866-B854-E26694B426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3067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6B5D1-E64E-33BD-17A7-C2304F063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25EB0-0876-F9DA-0905-7EF23E7B46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BF789F-6F9C-C442-3342-172EC3017B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D26BBC-D5EB-F8AE-BE90-98DFC4867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CDA80-F651-4639-B905-289BFA3A2DE8}" type="datetimeFigureOut">
              <a:rPr lang="en-IN" smtClean="0"/>
              <a:t>29-05-2025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479A51-F412-16B6-BB05-D463FABC7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03BAB5-9D0A-44FD-4333-D5B897859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17D8B-C854-4866-B854-E26694B426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0222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79442-A088-E1AB-91AA-94A6FE25B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C6F9C0-13C0-0AC3-4B08-D8AFA46FE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E16690-52B1-D150-C768-27173A9871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204D00-F65A-A802-52D6-18056224BF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1444BD-5417-40FA-925B-5DCE4A04B4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534650-4871-571C-7958-55B4D2617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CDA80-F651-4639-B905-289BFA3A2DE8}" type="datetimeFigureOut">
              <a:rPr lang="en-IN" smtClean="0"/>
              <a:t>29-05-2025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D86963-5F15-5DD5-AC4B-806E8FAF9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C8B1C4-8CC0-508B-575C-07C58DFD0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17D8B-C854-4866-B854-E26694B426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4473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D637E-159D-F47F-EB9A-5D534B51A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BD2796-B805-AF68-F5FB-7D1A4B2EE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CDA80-F651-4639-B905-289BFA3A2DE8}" type="datetimeFigureOut">
              <a:rPr lang="en-IN" smtClean="0"/>
              <a:t>29-05-2025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51EC6B-5254-B1CB-A89B-D379A0526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3C3F2-425A-74A2-079F-8C3745615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17D8B-C854-4866-B854-E26694B426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9199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826740-104C-CB3F-2770-CF6260BBA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CDA80-F651-4639-B905-289BFA3A2DE8}" type="datetimeFigureOut">
              <a:rPr lang="en-IN" smtClean="0"/>
              <a:t>29-05-2025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C3299F-EB9A-3701-769B-C72D768CB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18F70-F294-A90D-C407-34023F226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17D8B-C854-4866-B854-E26694B426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6993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18B8F-B825-4E86-C1E9-2004F231E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966EB-28F0-AEA1-9E76-B7978B4E0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08C93F-F454-CE07-E82A-DD143A799E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E0A52A-A9E5-C017-AFC2-F437E06F1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CDA80-F651-4639-B905-289BFA3A2DE8}" type="datetimeFigureOut">
              <a:rPr lang="en-IN" smtClean="0"/>
              <a:t>29-05-2025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10CC97-C245-1268-6575-31E1A8DA1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C11DED-F5C0-F3F7-C4CB-13DC4BA40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17D8B-C854-4866-B854-E26694B426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1988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2743F-7F62-16D0-857A-D1CC60FD4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DBF827-1792-7CB6-45DB-E6939C3466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61DDB4-3EDA-FC3D-CF4F-63AA17A0DF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D93A40-73F6-0B6F-77BF-4E5F691FA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CDA80-F651-4639-B905-289BFA3A2DE8}" type="datetimeFigureOut">
              <a:rPr lang="en-IN" smtClean="0"/>
              <a:t>29-05-2025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C4FF2A-C188-6E6F-8904-F33BFD0A6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CB8182-6990-8A3F-0D01-9FC63130D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17D8B-C854-4866-B854-E26694B426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5204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B5ADCA-8A06-919E-859E-B59916EAF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302C8B-D24C-7B5C-4E02-0D1D745AF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AC3FD0-D0E5-4EE0-F9E8-579AECC0EE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CDA80-F651-4639-B905-289BFA3A2DE8}" type="datetimeFigureOut">
              <a:rPr lang="en-IN" smtClean="0"/>
              <a:t>29-05-2025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2D8B9-13F6-1337-2A81-717CCC0FA4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3B794-8AC2-437E-28B7-FDE9F917BF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17D8B-C854-4866-B854-E26694B426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6030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harini-baskar-1525a7367" TargetMode="External"/><Relationship Id="rId2" Type="http://schemas.openxmlformats.org/officeDocument/2006/relationships/hyperlink" Target="mailto:bharini2608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B7DF75E-42C0-59ED-25A4-AC86411EB8EA}"/>
              </a:ext>
            </a:extLst>
          </p:cNvPr>
          <p:cNvSpPr/>
          <p:nvPr/>
        </p:nvSpPr>
        <p:spPr>
          <a:xfrm>
            <a:off x="193040" y="121920"/>
            <a:ext cx="11775440" cy="6583680"/>
          </a:xfrm>
          <a:prstGeom prst="rect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581DB34-904D-9338-1386-463A4B9831A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2279399" y="1446214"/>
            <a:ext cx="8175241" cy="28469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600" b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venir LT Pro 65 Medium" panose="020B0603020203020204" pitchFamily="34" charset="0"/>
              </a:rPr>
              <a:t>Project Title:</a:t>
            </a:r>
            <a:r>
              <a:rPr lang="en-US" altLang="en-US" sz="2500" dirty="0">
                <a:latin typeface="Avenir LT Pro 65 Medium" panose="020B0603020203020204" pitchFamily="34" charset="0"/>
              </a:rPr>
              <a:t>	</a:t>
            </a:r>
            <a:r>
              <a:rPr kumimoji="0" lang="en-US" altLang="en-US" sz="25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venir LT Pro 65 Medium" panose="020B0603020203020204" pitchFamily="34" charset="0"/>
              </a:rPr>
              <a:t>Nutrition Insight Dashboard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br>
              <a:rPr kumimoji="0" lang="en-US" altLang="en-US" sz="25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venir LT Pro 65 Medium" panose="020B0603020203020204" pitchFamily="34" charset="0"/>
              </a:rPr>
            </a:br>
            <a:r>
              <a:rPr kumimoji="0" lang="en-US" altLang="en-US" sz="2600" b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venir LT Pro 65 Medium" panose="020B0603020203020204" pitchFamily="34" charset="0"/>
              </a:rPr>
              <a:t>Subtitle:</a:t>
            </a:r>
            <a:r>
              <a:rPr lang="en-US" altLang="en-US" sz="2500" dirty="0">
                <a:latin typeface="Avenir LT Pro 65 Medium" panose="020B0603020203020204" pitchFamily="34" charset="0"/>
              </a:rPr>
              <a:t>		</a:t>
            </a:r>
            <a:r>
              <a:rPr kumimoji="0" lang="en-US" altLang="en-US" sz="25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venir LT Pro 65 Medium" panose="020B0603020203020204" pitchFamily="34" charset="0"/>
              </a:rPr>
              <a:t>Data Visualization &amp; Analysis Project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br>
              <a:rPr kumimoji="0" lang="en-US" altLang="en-US" sz="25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venir LT Pro 65 Medium" panose="020B0603020203020204" pitchFamily="34" charset="0"/>
              </a:rPr>
            </a:br>
            <a:r>
              <a:rPr kumimoji="0" lang="en-US" altLang="en-US" sz="2600" b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venir LT Pro 65 Medium" panose="020B0603020203020204" pitchFamily="34" charset="0"/>
              </a:rPr>
              <a:t>By:</a:t>
            </a:r>
            <a:r>
              <a:rPr kumimoji="0" lang="en-US" altLang="en-US" sz="26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venir LT Pro 65 Medium" panose="020B0603020203020204" pitchFamily="34" charset="0"/>
              </a:rPr>
              <a:t>		</a:t>
            </a:r>
            <a:r>
              <a:rPr lang="en-US" altLang="en-US" sz="2600" dirty="0">
                <a:latin typeface="Avenir LT Pro 65 Medium" panose="020B0603020203020204" pitchFamily="34" charset="0"/>
              </a:rPr>
              <a:t>	</a:t>
            </a:r>
            <a:r>
              <a:rPr kumimoji="0" lang="en-US" altLang="en-US" sz="25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venir LT Pro 65 Medium" panose="020B0603020203020204" pitchFamily="34" charset="0"/>
              </a:rPr>
              <a:t>Harini D.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br>
              <a:rPr kumimoji="0" lang="en-US" altLang="en-US" sz="25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venir LT Pro 65 Medium" panose="020B0603020203020204" pitchFamily="34" charset="0"/>
              </a:rPr>
            </a:br>
            <a:r>
              <a:rPr kumimoji="0" lang="en-US" altLang="en-US" sz="2600" b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venir LT Pro 65 Medium" panose="020B0603020203020204" pitchFamily="34" charset="0"/>
              </a:rPr>
              <a:t>Tools Used:</a:t>
            </a:r>
            <a:r>
              <a:rPr lang="en-US" altLang="en-US" sz="2600" dirty="0">
                <a:latin typeface="Avenir LT Pro 65 Medium" panose="020B0603020203020204" pitchFamily="34" charset="0"/>
              </a:rPr>
              <a:t>	</a:t>
            </a:r>
            <a:r>
              <a:rPr lang="en-US" altLang="en-US" sz="2500" dirty="0">
                <a:latin typeface="Avenir LT Pro 65 Medium" panose="020B0603020203020204" pitchFamily="34" charset="0"/>
              </a:rPr>
              <a:t>	</a:t>
            </a:r>
            <a:r>
              <a:rPr kumimoji="0" lang="en-US" altLang="en-US" sz="25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venir LT Pro 65 Medium" panose="020B0603020203020204" pitchFamily="34" charset="0"/>
              </a:rPr>
              <a:t>Excel · Power Query · Pivot Tables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984788-5287-840A-3775-C3040EBBC6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4640" y="396240"/>
            <a:ext cx="1502112" cy="150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187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93772B3-1BD2-5E8E-98E2-0E26D7074333}"/>
              </a:ext>
            </a:extLst>
          </p:cNvPr>
          <p:cNvSpPr/>
          <p:nvPr/>
        </p:nvSpPr>
        <p:spPr>
          <a:xfrm>
            <a:off x="193040" y="121920"/>
            <a:ext cx="11775440" cy="6583680"/>
          </a:xfrm>
          <a:prstGeom prst="rect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E60A07-AE3D-F316-0E52-DA9E511A9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8601"/>
            <a:ext cx="10515600" cy="1249839"/>
          </a:xfrm>
        </p:spPr>
        <p:txBody>
          <a:bodyPr>
            <a:noAutofit/>
          </a:bodyPr>
          <a:lstStyle/>
          <a:p>
            <a:pPr algn="ctr"/>
            <a:r>
              <a:rPr lang="en-IN" dirty="0">
                <a:latin typeface="Avenir LT Pro 65 Medium" panose="020B0603020203020204" pitchFamily="34" charset="0"/>
              </a:rPr>
              <a:t>🥦</a:t>
            </a:r>
            <a:r>
              <a:rPr lang="en-IN" b="1" kern="100" dirty="0">
                <a:effectLst/>
                <a:latin typeface="Avenir LT Pro 65 Medium" panose="020B060302020302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Insight 3 – Recommended vs</a:t>
            </a:r>
            <a:br>
              <a:rPr lang="en-IN" b="1" kern="100" dirty="0">
                <a:effectLst/>
                <a:latin typeface="Avenir LT Pro 65 Medium" panose="020B0603020203020204" pitchFamily="34" charset="0"/>
                <a:ea typeface="Calibri" panose="020F0502020204030204" pitchFamily="34" charset="0"/>
                <a:cs typeface="Latha" panose="020B0604020202020204" pitchFamily="34" charset="0"/>
              </a:rPr>
            </a:br>
            <a:r>
              <a:rPr lang="en-IN" b="1" dirty="0">
                <a:effectLst/>
                <a:latin typeface="Avenir LT Pro 65 Medium" panose="020B060302020302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Not Recommended Foods</a:t>
            </a:r>
            <a:endParaRPr lang="en-IN" dirty="0">
              <a:latin typeface="Avenir LT Pro 65 Medium" panose="020B0603020203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CB7ED-0A46-2EE3-85C2-64779678E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90" y="1513684"/>
            <a:ext cx="10904220" cy="516667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dirty="0"/>
              <a:t>✅ </a:t>
            </a:r>
            <a:r>
              <a:rPr lang="en-IN" b="1" kern="100" dirty="0">
                <a:solidFill>
                  <a:srgbClr val="0070C0"/>
                </a:solidFill>
                <a:effectLst/>
                <a:latin typeface="Avenir LT Pro 65 Medium" panose="020B060302020302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Takeaway:</a:t>
            </a:r>
            <a:r>
              <a:rPr lang="en-IN" kern="100" dirty="0">
                <a:solidFill>
                  <a:srgbClr val="0070C0"/>
                </a:solidFill>
                <a:effectLst/>
                <a:latin typeface="Avenir LT Pro 65 Medium" panose="020B060302020302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latin typeface="Avenir LT Pro 65 Medium" panose="020B060302020302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		</a:t>
            </a:r>
            <a:r>
              <a:rPr lang="en-IN" sz="2400" kern="100" dirty="0">
                <a:effectLst/>
                <a:latin typeface="Avenir LT Pro 65 Medium" panose="020B060302020302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Recommended foods have lower calories and saturated fat, while still providing good protein.</a:t>
            </a:r>
            <a:br>
              <a:rPr lang="en-IN" sz="2400" kern="100" dirty="0">
                <a:effectLst/>
                <a:latin typeface="Avenir LT Pro 65 Medium" panose="020B0603020203020204" pitchFamily="34" charset="0"/>
                <a:ea typeface="Calibri" panose="020F0502020204030204" pitchFamily="34" charset="0"/>
                <a:cs typeface="Latha" panose="020B0604020202020204" pitchFamily="34" charset="0"/>
              </a:rPr>
            </a:br>
            <a:r>
              <a:rPr lang="en-IN" sz="2400" kern="100" dirty="0">
                <a:effectLst/>
                <a:latin typeface="Avenir LT Pro 65 Medium" panose="020B060302020302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	Non-recommended foods showed higher Fiber due to inclusion of high-fat or processed plant-based items</a:t>
            </a:r>
            <a:r>
              <a:rPr lang="en-IN" sz="2200" kern="100" dirty="0">
                <a:effectLst/>
                <a:latin typeface="Avenir LT Pro 65 Medium" panose="020B060302020302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dirty="0"/>
              <a:t>📋 </a:t>
            </a:r>
            <a:r>
              <a:rPr lang="en-IN" b="1" kern="100" dirty="0">
                <a:solidFill>
                  <a:srgbClr val="0070C0"/>
                </a:solidFill>
                <a:effectLst/>
                <a:latin typeface="Avenir LT Pro 65 Medium" panose="020B060302020302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Table:</a:t>
            </a:r>
            <a:r>
              <a:rPr lang="en-IN" kern="100" dirty="0">
                <a:solidFill>
                  <a:srgbClr val="0070C0"/>
                </a:solidFill>
                <a:effectLst/>
                <a:latin typeface="Avenir LT Pro 65 Medium" panose="020B060302020302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</a:t>
            </a:r>
            <a:r>
              <a:rPr lang="en-IN" sz="2400" kern="100" dirty="0">
                <a:effectLst/>
                <a:latin typeface="Avenir LT Pro 65 Medium" panose="020B060302020302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Comparison of average values for Calories, Protein, Fat, Sat. Fat, and Fiber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dirty="0"/>
              <a:t>📊</a:t>
            </a:r>
            <a:r>
              <a:rPr lang="en-IN" b="1" kern="100" dirty="0">
                <a:solidFill>
                  <a:srgbClr val="0070C0"/>
                </a:solidFill>
                <a:effectLst/>
                <a:latin typeface="Avenir LT Pro 65 Medium" panose="020B060302020302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Chart:</a:t>
            </a:r>
            <a:r>
              <a:rPr lang="en-IN" kern="100" dirty="0">
                <a:solidFill>
                  <a:srgbClr val="0070C0"/>
                </a:solidFill>
                <a:effectLst/>
                <a:latin typeface="Avenir LT Pro 65 Medium" panose="020B060302020302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</a:t>
            </a:r>
            <a:r>
              <a:rPr lang="en-IN" sz="2400" kern="100" dirty="0">
                <a:effectLst/>
                <a:latin typeface="Avenir LT Pro 65 Medium" panose="020B060302020302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Clustered bar chart comparing both groups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dirty="0"/>
              <a:t>💡</a:t>
            </a:r>
            <a:r>
              <a:rPr lang="en-IN" b="1" kern="100" dirty="0">
                <a:solidFill>
                  <a:srgbClr val="0070C0"/>
                </a:solidFill>
                <a:effectLst/>
                <a:latin typeface="Avenir LT Pro 65 Medium" panose="020B060302020302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Insight Summary: </a:t>
            </a:r>
            <a:r>
              <a:rPr lang="en-IN" b="1" kern="100" dirty="0">
                <a:effectLst/>
                <a:latin typeface="Avenir LT Pro 65 Medium" panose="020B060302020302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	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Avenir LT Pro 65 Medium" panose="020B060302020302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	</a:t>
            </a:r>
            <a:r>
              <a:rPr lang="en-IN" sz="2400" kern="100" dirty="0">
                <a:effectLst/>
                <a:latin typeface="Avenir LT Pro 65 Medium" panose="020B060302020302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Recommended foods are mostly lean and low-fat, but lack </a:t>
            </a:r>
            <a:r>
              <a:rPr lang="en-IN" sz="2400" kern="100" dirty="0" err="1">
                <a:effectLst/>
                <a:latin typeface="Avenir LT Pro 65 Medium" panose="020B060302020302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fiber</a:t>
            </a:r>
            <a:r>
              <a:rPr lang="en-IN" sz="2400" kern="100" dirty="0">
                <a:effectLst/>
                <a:latin typeface="Avenir LT Pro 65 Medium" panose="020B060302020302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due to being animal-based. Not recommended foods sometimes contain more </a:t>
            </a:r>
            <a:r>
              <a:rPr lang="en-IN" sz="2400" kern="100" dirty="0" err="1">
                <a:effectLst/>
                <a:latin typeface="Avenir LT Pro 65 Medium" panose="020B060302020302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fiber</a:t>
            </a:r>
            <a:r>
              <a:rPr lang="en-IN" sz="2400" kern="100" dirty="0">
                <a:effectLst/>
                <a:latin typeface="Avenir LT Pro 65 Medium" panose="020B060302020302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but come with higher fat and calories.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183BAE-584D-58B0-DDAC-9B9E91A4E7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4640" y="396240"/>
            <a:ext cx="1502112" cy="150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850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8D4B848-DDA8-81B8-0C87-E1B3694D006A}"/>
              </a:ext>
            </a:extLst>
          </p:cNvPr>
          <p:cNvSpPr/>
          <p:nvPr/>
        </p:nvSpPr>
        <p:spPr>
          <a:xfrm>
            <a:off x="193040" y="121920"/>
            <a:ext cx="11775440" cy="6583680"/>
          </a:xfrm>
          <a:prstGeom prst="rect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1A0FEB-DB58-5040-93A2-36C49360C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0352"/>
            <a:ext cx="10515600" cy="766128"/>
          </a:xfrm>
        </p:spPr>
        <p:txBody>
          <a:bodyPr>
            <a:normAutofit/>
          </a:bodyPr>
          <a:lstStyle/>
          <a:p>
            <a:pPr algn="ctr"/>
            <a:r>
              <a:rPr lang="en-IN" b="1" dirty="0">
                <a:effectLst/>
                <a:latin typeface="Avenir LT Pro 65 Medium" panose="020B060302020302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Conclusion</a:t>
            </a:r>
            <a:endParaRPr lang="en-IN" dirty="0">
              <a:latin typeface="Avenir LT Pro 65 Medium" panose="020B0603020203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FAFF0-8620-CAF0-8E0B-8A79811AF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520" y="1076960"/>
            <a:ext cx="11521440" cy="5598160"/>
          </a:xfrm>
        </p:spPr>
        <p:txBody>
          <a:bodyPr>
            <a:normAutofit lnSpcReduction="1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600" b="1" kern="100" dirty="0">
                <a:solidFill>
                  <a:srgbClr val="0070C0"/>
                </a:solidFill>
                <a:effectLst/>
                <a:latin typeface="Avenir LT Pro 65 Medium" panose="020B060302020302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What I Learned:</a:t>
            </a:r>
            <a:endParaRPr lang="en-IN" sz="2600" kern="100" dirty="0">
              <a:solidFill>
                <a:srgbClr val="0070C0"/>
              </a:solidFill>
              <a:effectLst/>
              <a:latin typeface="Avenir LT Pro 65 Medium" panose="020B060302020302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IN" sz="2400" kern="100" dirty="0">
                <a:effectLst/>
                <a:latin typeface="Avenir LT Pro 65 Medium" panose="020B060302020302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How to clean and transform real-world data using Power Query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IN" sz="2400" kern="100" dirty="0">
                <a:effectLst/>
                <a:latin typeface="Avenir LT Pro 65 Medium" panose="020B060302020302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Created calculated columns to support analysis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IN" sz="2400" kern="100" dirty="0">
                <a:effectLst/>
                <a:latin typeface="Avenir LT Pro 65 Medium" panose="020B060302020302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Built clear visual reports using Excel Pivot Tables and Charts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IN" sz="2400" kern="100" dirty="0">
                <a:effectLst/>
                <a:latin typeface="Avenir LT Pro 65 Medium" panose="020B060302020302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Learned to interpret food data from a nutrition perspective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600" b="1" kern="100" dirty="0">
                <a:solidFill>
                  <a:srgbClr val="0070C0"/>
                </a:solidFill>
                <a:effectLst/>
                <a:latin typeface="Avenir LT Pro 65 Medium" panose="020B060302020302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Next Step:</a:t>
            </a:r>
            <a:r>
              <a:rPr lang="en-IN" sz="2600" kern="100" dirty="0">
                <a:solidFill>
                  <a:srgbClr val="0070C0"/>
                </a:solidFill>
                <a:effectLst/>
                <a:latin typeface="Avenir LT Pro 65 Medium" panose="020B060302020302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</a:t>
            </a:r>
            <a:r>
              <a:rPr lang="en-IN" sz="2400" kern="100" dirty="0">
                <a:effectLst/>
                <a:latin typeface="Avenir LT Pro 65 Medium" panose="020B060302020302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Continue building data projects with other datasets (e.g., health, sales, finance)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600" b="1" kern="100" dirty="0">
                <a:solidFill>
                  <a:srgbClr val="0070C0"/>
                </a:solidFill>
                <a:effectLst/>
                <a:latin typeface="Avenir LT Pro 65 Medium" panose="020B060302020302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Contact:</a:t>
            </a:r>
            <a:r>
              <a:rPr lang="en-IN" sz="2600" kern="100" dirty="0">
                <a:solidFill>
                  <a:srgbClr val="0070C0"/>
                </a:solidFill>
                <a:effectLst/>
                <a:latin typeface="Avenir LT Pro 65 Medium" panose="020B060302020302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</a:t>
            </a:r>
            <a:r>
              <a:rPr lang="en-IN" sz="2400" kern="100" dirty="0">
                <a:effectLst/>
                <a:latin typeface="Avenir LT Pro 65 Medium" panose="020B0603020203020204" pitchFamily="34" charset="0"/>
                <a:ea typeface="Calibri" panose="020F0502020204030204" pitchFamily="34" charset="0"/>
                <a:cs typeface="Latha" panose="020B0604020202020204" pitchFamily="34" charset="0"/>
                <a:hlinkClick r:id="rId2"/>
              </a:rPr>
              <a:t>bharini2608@gmail.com</a:t>
            </a:r>
            <a:r>
              <a:rPr lang="en-IN" sz="2400" kern="100" dirty="0">
                <a:effectLst/>
                <a:latin typeface="Avenir LT Pro 65 Medium" panose="020B060302020302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| LinkedIn: </a:t>
            </a:r>
            <a:r>
              <a:rPr lang="en-IN" sz="2400" i="0" dirty="0">
                <a:solidFill>
                  <a:srgbClr val="0A66C2"/>
                </a:solidFill>
                <a:effectLst/>
                <a:latin typeface="Avenir LT Pro 65 Medium" panose="020B0603020203020204" pitchFamily="34" charset="0"/>
                <a:hlinkClick r:id="rId3"/>
              </a:rPr>
              <a:t>linkedin.com/in/harini-baskar-1525a7367 </a:t>
            </a:r>
            <a:endParaRPr lang="en-IN" sz="2400" i="0" dirty="0">
              <a:solidFill>
                <a:srgbClr val="0A66C2"/>
              </a:solidFill>
              <a:effectLst/>
              <a:latin typeface="Avenir LT Pro 65 Medium" panose="020B0603020203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600" b="1" kern="100" dirty="0">
                <a:solidFill>
                  <a:srgbClr val="0070C0"/>
                </a:solidFill>
                <a:effectLst/>
                <a:latin typeface="Avenir LT Pro 65 Medium" panose="020B060302020302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Source</a:t>
            </a:r>
            <a:r>
              <a:rPr lang="en-IN" sz="2400" b="1" kern="100" dirty="0">
                <a:solidFill>
                  <a:srgbClr val="0070C0"/>
                </a:solidFill>
                <a:effectLst/>
                <a:latin typeface="Avenir LT Pro 65 Medium" panose="020B060302020302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:</a:t>
            </a:r>
            <a:r>
              <a:rPr lang="en-IN" sz="2400" kern="100" dirty="0">
                <a:solidFill>
                  <a:srgbClr val="0070C0"/>
                </a:solidFill>
                <a:effectLst/>
                <a:latin typeface="Avenir LT Pro 65 Medium" panose="020B060302020302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</a:t>
            </a:r>
            <a:r>
              <a:rPr lang="en-IN" sz="2400" kern="100" dirty="0">
                <a:effectLst/>
                <a:latin typeface="Avenir LT Pro 65 Medium" panose="020B060302020302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Kaggle – Food Nutrition Dataset, accessed May 2025</a:t>
            </a:r>
            <a:endParaRPr lang="en-IN" sz="2600" kern="100" dirty="0">
              <a:effectLst/>
              <a:latin typeface="Avenir LT Pro 65 Medium" panose="020B060302020302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228906-29AF-0EFB-8E6B-86C315DA17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4640" y="396240"/>
            <a:ext cx="1502112" cy="150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97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709938E-946D-5DC5-9477-97A7571189C1}"/>
              </a:ext>
            </a:extLst>
          </p:cNvPr>
          <p:cNvSpPr/>
          <p:nvPr/>
        </p:nvSpPr>
        <p:spPr>
          <a:xfrm>
            <a:off x="193040" y="121920"/>
            <a:ext cx="11775440" cy="6583680"/>
          </a:xfrm>
          <a:prstGeom prst="rect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52147F-F591-A382-3320-401F420E7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b="1" dirty="0">
                <a:latin typeface="Avenir LT Pro 65 Medium" panose="020B0603020203020204" pitchFamily="34" charset="0"/>
              </a:rPr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8F243-C1D4-1783-AE9C-E7E260E8D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600" b="1" dirty="0">
                <a:solidFill>
                  <a:srgbClr val="0070C0"/>
                </a:solidFill>
                <a:latin typeface="Avenir LT Pro 65 Medium" panose="020B0603020203020204" pitchFamily="34" charset="0"/>
              </a:rPr>
              <a:t>Objective:</a:t>
            </a:r>
            <a:r>
              <a:rPr lang="en-IN" sz="2600" dirty="0">
                <a:solidFill>
                  <a:srgbClr val="0070C0"/>
                </a:solidFill>
                <a:latin typeface="Avenir LT Pro 65 Medium" panose="020B0603020203020204" pitchFamily="34" charset="0"/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latin typeface="Avenir LT Pro 65 Medium" panose="020B0603020203020204" pitchFamily="34" charset="0"/>
              </a:rPr>
              <a:t>Analyze food nutrition data and uncover meaningful insights that support healthier food choices.</a:t>
            </a:r>
          </a:p>
          <a:p>
            <a:pPr marL="0" indent="0">
              <a:buNone/>
            </a:pPr>
            <a:endParaRPr lang="en-IN" sz="2400" b="1" dirty="0">
              <a:latin typeface="Avenir LT Pro 65 Medium" panose="020B0603020203020204" pitchFamily="34" charset="0"/>
            </a:endParaRPr>
          </a:p>
          <a:p>
            <a:pPr marL="0" indent="0">
              <a:buNone/>
            </a:pPr>
            <a:r>
              <a:rPr lang="en-IN" sz="2600" b="1" dirty="0">
                <a:solidFill>
                  <a:srgbClr val="0070C0"/>
                </a:solidFill>
                <a:latin typeface="Avenir LT Pro 65 Medium" panose="020B0603020203020204" pitchFamily="34" charset="0"/>
              </a:rPr>
              <a:t>Dataset Source:</a:t>
            </a:r>
            <a:r>
              <a:rPr lang="en-IN" sz="2600" dirty="0">
                <a:solidFill>
                  <a:srgbClr val="0070C0"/>
                </a:solidFill>
                <a:latin typeface="Avenir LT Pro 65 Medium" panose="020B0603020203020204" pitchFamily="34" charset="0"/>
              </a:rPr>
              <a:t> </a:t>
            </a:r>
            <a:r>
              <a:rPr lang="en-IN" sz="2400" dirty="0">
                <a:latin typeface="Avenir LT Pro 65 Medium" panose="020B0603020203020204" pitchFamily="34" charset="0"/>
              </a:rPr>
              <a:t>Kaggle – Food Nutrition Dataset</a:t>
            </a:r>
          </a:p>
          <a:p>
            <a:pPr marL="0" indent="0">
              <a:buNone/>
            </a:pPr>
            <a:endParaRPr lang="en-IN" b="1" dirty="0">
              <a:latin typeface="Avenir LT Pro 65 Medium" panose="020B0603020203020204" pitchFamily="34" charset="0"/>
            </a:endParaRPr>
          </a:p>
          <a:p>
            <a:pPr marL="0" indent="0">
              <a:spcBef>
                <a:spcPts val="50"/>
              </a:spcBef>
              <a:buNone/>
            </a:pPr>
            <a:r>
              <a:rPr lang="en-IN" sz="2600" b="1" dirty="0">
                <a:solidFill>
                  <a:srgbClr val="0070C0"/>
                </a:solidFill>
                <a:latin typeface="Avenir LT Pro 65 Medium" panose="020B0603020203020204" pitchFamily="34" charset="0"/>
              </a:rPr>
              <a:t>Key Focus Areas:</a:t>
            </a:r>
            <a:endParaRPr lang="en-IN" sz="2600" dirty="0">
              <a:solidFill>
                <a:srgbClr val="0070C0"/>
              </a:solidFill>
              <a:latin typeface="Avenir LT Pro 65 Medium" panose="020B0603020203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Avenir LT Pro 65 Medium" panose="020B0603020203020204" pitchFamily="34" charset="0"/>
              </a:rPr>
              <a:t>Identify foods that are low in calories and high in protein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Avenir LT Pro 65 Medium" panose="020B0603020203020204" pitchFamily="34" charset="0"/>
              </a:rPr>
              <a:t>Highlight nutrient-dense food options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Avenir LT Pro 65 Medium" panose="020B0603020203020204" pitchFamily="34" charset="0"/>
              </a:rPr>
              <a:t>Compare nutritional values between recommended and non-recommended foods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71D556-B1DA-C686-8F3B-1E394A8B81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4640" y="396240"/>
            <a:ext cx="1502112" cy="150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822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0E4881B-41E1-EB68-281B-F308C833E7CB}"/>
              </a:ext>
            </a:extLst>
          </p:cNvPr>
          <p:cNvSpPr/>
          <p:nvPr/>
        </p:nvSpPr>
        <p:spPr>
          <a:xfrm>
            <a:off x="193040" y="121920"/>
            <a:ext cx="11775440" cy="6583680"/>
          </a:xfrm>
          <a:prstGeom prst="rect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7426CF-E2FD-A22B-2527-1EDA8692C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792"/>
            <a:ext cx="10515600" cy="1330960"/>
          </a:xfrm>
        </p:spPr>
        <p:txBody>
          <a:bodyPr>
            <a:normAutofit/>
          </a:bodyPr>
          <a:lstStyle/>
          <a:p>
            <a:pPr algn="ctr"/>
            <a:r>
              <a:rPr lang="en-IN" b="1" dirty="0">
                <a:latin typeface="Avenir LT Pro 65 Medium" panose="020B0603020203020204" pitchFamily="34" charset="0"/>
              </a:rPr>
              <a:t>🧹 Data Cleaning Process –</a:t>
            </a:r>
            <a:br>
              <a:rPr lang="en-IN" b="1" dirty="0">
                <a:latin typeface="Avenir LT Pro 65 Medium" panose="020B0603020203020204" pitchFamily="34" charset="0"/>
              </a:rPr>
            </a:br>
            <a:r>
              <a:rPr lang="en-IN" b="1" dirty="0">
                <a:latin typeface="Avenir LT Pro 65 Medium" panose="020B0603020203020204" pitchFamily="34" charset="0"/>
              </a:rPr>
              <a:t>Issues &amp; Fixes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69BA9-427F-7B56-AAC7-F124CC6C0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340" y="1271570"/>
            <a:ext cx="10815320" cy="5190190"/>
          </a:xfrm>
        </p:spPr>
        <p:txBody>
          <a:bodyPr>
            <a:normAutofit/>
          </a:bodyPr>
          <a:lstStyle/>
          <a:p>
            <a:pPr marL="180000">
              <a:buNone/>
            </a:pPr>
            <a:endParaRPr lang="en-IN" b="1" dirty="0">
              <a:latin typeface="Avenir LT Pro 65 Medium" panose="020B0603020203020204" pitchFamily="34" charset="0"/>
            </a:endParaRPr>
          </a:p>
          <a:p>
            <a:pPr marL="180000">
              <a:buNone/>
            </a:pPr>
            <a:r>
              <a:rPr lang="en-IN" b="1" dirty="0">
                <a:latin typeface="Avenir LT Pro 65 Medium" panose="020B0603020203020204" pitchFamily="34" charset="0"/>
              </a:rPr>
              <a:t>✅ </a:t>
            </a:r>
            <a:r>
              <a:rPr lang="en-IN" b="1" dirty="0">
                <a:solidFill>
                  <a:srgbClr val="0070C0"/>
                </a:solidFill>
                <a:latin typeface="Avenir LT Pro 65 Medium" panose="020B0603020203020204" pitchFamily="34" charset="0"/>
              </a:rPr>
              <a:t>1. Data Issues Identified</a:t>
            </a:r>
          </a:p>
          <a:p>
            <a:pPr marL="0" indent="0">
              <a:buNone/>
            </a:pPr>
            <a:r>
              <a:rPr lang="en-IN" sz="2400" dirty="0"/>
              <a:t>🟤 </a:t>
            </a:r>
            <a:r>
              <a:rPr lang="en-IN" sz="2400" dirty="0">
                <a:latin typeface="Avenir LT Pro 65 Medium" panose="020B0603020203020204" pitchFamily="34" charset="0"/>
              </a:rPr>
              <a:t>Missing values (e.g., calories missing for frozen peas)</a:t>
            </a:r>
          </a:p>
          <a:p>
            <a:pPr marL="0" indent="0">
              <a:buNone/>
            </a:pPr>
            <a:r>
              <a:rPr lang="en-IN" sz="2400" dirty="0"/>
              <a:t>🟤 </a:t>
            </a:r>
            <a:r>
              <a:rPr lang="en-IN" sz="2400" dirty="0">
                <a:latin typeface="Avenir LT Pro 65 Medium" panose="020B0603020203020204" pitchFamily="34" charset="0"/>
              </a:rPr>
              <a:t>Negative values (e.g., French fries with -1 protein)</a:t>
            </a:r>
          </a:p>
          <a:p>
            <a:pPr marL="0" indent="0">
              <a:buNone/>
            </a:pPr>
            <a:r>
              <a:rPr lang="en-IN" sz="2400" dirty="0"/>
              <a:t>🟤 </a:t>
            </a:r>
            <a:r>
              <a:rPr lang="en-IN" sz="2400" dirty="0">
                <a:latin typeface="Avenir LT Pro 65 Medium" panose="020B0603020203020204" pitchFamily="34" charset="0"/>
              </a:rPr>
              <a:t>Nulls in sat. fat and </a:t>
            </a:r>
            <a:r>
              <a:rPr lang="en-IN" sz="2400" dirty="0" err="1">
                <a:latin typeface="Avenir LT Pro 65 Medium" panose="020B0603020203020204" pitchFamily="34" charset="0"/>
              </a:rPr>
              <a:t>fiber</a:t>
            </a:r>
            <a:endParaRPr lang="en-IN" sz="2400" dirty="0">
              <a:latin typeface="Avenir LT Pro 65 Medium" panose="020B0603020203020204" pitchFamily="34" charset="0"/>
            </a:endParaRPr>
          </a:p>
          <a:p>
            <a:pPr marL="0" indent="0">
              <a:buNone/>
            </a:pPr>
            <a:r>
              <a:rPr lang="en-IN" sz="2400" dirty="0"/>
              <a:t>🟤 </a:t>
            </a:r>
            <a:r>
              <a:rPr lang="en-IN" sz="2400" dirty="0">
                <a:latin typeface="Avenir LT Pro 65 Medium" panose="020B0603020203020204" pitchFamily="34" charset="0"/>
              </a:rPr>
              <a:t>Inconsistent units (cup, gram, piece)</a:t>
            </a:r>
          </a:p>
          <a:p>
            <a:pPr marL="180000">
              <a:buNone/>
            </a:pPr>
            <a:r>
              <a:rPr lang="en-IN" dirty="0"/>
              <a:t>🛠</a:t>
            </a:r>
            <a:r>
              <a:rPr lang="en-IN" b="1" dirty="0">
                <a:latin typeface="Avenir LT Pro 65 Medium" panose="020B0603020203020204" pitchFamily="34" charset="0"/>
              </a:rPr>
              <a:t>  </a:t>
            </a:r>
            <a:r>
              <a:rPr lang="en-IN" b="1" dirty="0">
                <a:solidFill>
                  <a:srgbClr val="0070C0"/>
                </a:solidFill>
                <a:latin typeface="Avenir LT Pro 65 Medium" panose="020B0603020203020204" pitchFamily="34" charset="0"/>
              </a:rPr>
              <a:t>2. Cleaning Actions Taken</a:t>
            </a:r>
          </a:p>
          <a:p>
            <a:pPr marL="0" indent="0">
              <a:buNone/>
            </a:pPr>
            <a:r>
              <a:rPr lang="en-IN" sz="2200" dirty="0"/>
              <a:t>🟤 </a:t>
            </a:r>
            <a:r>
              <a:rPr lang="en-IN" sz="2200" dirty="0">
                <a:latin typeface="Avenir LT Pro 65 Medium" panose="020B0603020203020204" pitchFamily="34" charset="0"/>
              </a:rPr>
              <a:t>Replaced missing calorie values with verified sources</a:t>
            </a:r>
          </a:p>
          <a:p>
            <a:pPr marL="0" indent="0">
              <a:buNone/>
            </a:pPr>
            <a:r>
              <a:rPr lang="en-IN" sz="2200" dirty="0"/>
              <a:t>🟤 </a:t>
            </a:r>
            <a:r>
              <a:rPr lang="en-IN" sz="2200" dirty="0">
                <a:latin typeface="Avenir LT Pro 65 Medium" panose="020B0603020203020204" pitchFamily="34" charset="0"/>
              </a:rPr>
              <a:t>Corrected invalid entries (e.g., -1 protein → accurate estimate)</a:t>
            </a:r>
          </a:p>
          <a:p>
            <a:pPr marL="0" indent="0">
              <a:buNone/>
            </a:pPr>
            <a:r>
              <a:rPr lang="en-IN" sz="2200" dirty="0"/>
              <a:t>🟤 </a:t>
            </a:r>
            <a:r>
              <a:rPr lang="en-IN" sz="2200" dirty="0">
                <a:latin typeface="Avenir LT Pro 65 Medium" panose="020B0603020203020204" pitchFamily="34" charset="0"/>
              </a:rPr>
              <a:t>Left some values as null (e.g., saturated fat) to avoid assumptions</a:t>
            </a:r>
          </a:p>
          <a:p>
            <a:pPr marL="0" indent="0">
              <a:buNone/>
            </a:pPr>
            <a:r>
              <a:rPr lang="en-IN" sz="2200" dirty="0"/>
              <a:t>🟤 </a:t>
            </a:r>
            <a:r>
              <a:rPr lang="en-IN" sz="2200" dirty="0">
                <a:latin typeface="Avenir LT Pro 65 Medium" panose="020B0603020203020204" pitchFamily="34" charset="0"/>
              </a:rPr>
              <a:t>Standardized data types (decimal for fat, </a:t>
            </a:r>
            <a:r>
              <a:rPr lang="en-IN" sz="2200" dirty="0" err="1">
                <a:latin typeface="Avenir LT Pro 65 Medium" panose="020B0603020203020204" pitchFamily="34" charset="0"/>
              </a:rPr>
              <a:t>fiber</a:t>
            </a:r>
            <a:r>
              <a:rPr lang="en-IN" sz="2200" dirty="0">
                <a:latin typeface="Avenir LT Pro 65 Medium" panose="020B0603020203020204" pitchFamily="34" charset="0"/>
              </a:rPr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CA6B56-7E26-F81C-4657-25453058BD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4640" y="396240"/>
            <a:ext cx="1502112" cy="150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824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B1EFF91-28F6-DCDD-6D5D-523359DDA606}"/>
              </a:ext>
            </a:extLst>
          </p:cNvPr>
          <p:cNvSpPr/>
          <p:nvPr/>
        </p:nvSpPr>
        <p:spPr>
          <a:xfrm>
            <a:off x="193040" y="121920"/>
            <a:ext cx="11775440" cy="6583680"/>
          </a:xfrm>
          <a:prstGeom prst="rect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E93F45-10BB-8197-42BE-3B1A59FB7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Avenir LT Pro 65 Medium" panose="020B0603020203020204" pitchFamily="34" charset="0"/>
              </a:rPr>
              <a:t>Data Transformation &amp; </a:t>
            </a:r>
            <a:br>
              <a:rPr lang="en-IN" b="1" dirty="0">
                <a:latin typeface="Avenir LT Pro 65 Medium" panose="020B0603020203020204" pitchFamily="34" charset="0"/>
              </a:rPr>
            </a:br>
            <a:r>
              <a:rPr lang="en-IN" b="1" dirty="0">
                <a:latin typeface="Avenir LT Pro 65 Medium" panose="020B0603020203020204" pitchFamily="34" charset="0"/>
              </a:rPr>
              <a:t>Tools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6CEAD-23CD-EC7F-83B5-0988FE6A9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600" b="1" dirty="0">
                <a:latin typeface="Avenir LT Pro 65 Medium" panose="020B0603020203020204" pitchFamily="34" charset="0"/>
              </a:rPr>
              <a:t>📊 </a:t>
            </a:r>
            <a:r>
              <a:rPr lang="en-US" sz="2600" b="1" dirty="0">
                <a:solidFill>
                  <a:srgbClr val="0070C0"/>
                </a:solidFill>
                <a:latin typeface="Avenir LT Pro 65 Medium" panose="020B0603020203020204" pitchFamily="34" charset="0"/>
              </a:rPr>
              <a:t>Custom Columns Created: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400" b="1" dirty="0">
                <a:latin typeface="Avenir LT Pro 65 Medium" panose="020B0603020203020204" pitchFamily="34" charset="0"/>
              </a:rPr>
              <a:t>Calorie Range</a:t>
            </a:r>
            <a:r>
              <a:rPr lang="en-US" sz="2400" dirty="0">
                <a:latin typeface="Avenir LT Pro 65 Medium" panose="020B0603020203020204" pitchFamily="34" charset="0"/>
              </a:rPr>
              <a:t> (High/Low)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400" b="1" dirty="0">
                <a:latin typeface="Avenir LT Pro 65 Medium" panose="020B0603020203020204" pitchFamily="34" charset="0"/>
              </a:rPr>
              <a:t>Protein Range</a:t>
            </a:r>
            <a:r>
              <a:rPr lang="en-US" sz="2400" dirty="0">
                <a:latin typeface="Avenir LT Pro 65 Medium" panose="020B0603020203020204" pitchFamily="34" charset="0"/>
              </a:rPr>
              <a:t> (High/Low)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400" b="1" dirty="0">
                <a:latin typeface="Avenir LT Pro 65 Medium" panose="020B0603020203020204" pitchFamily="34" charset="0"/>
              </a:rPr>
              <a:t>Nutrient Density Score</a:t>
            </a:r>
            <a:endParaRPr lang="en-US" sz="2400" dirty="0">
              <a:latin typeface="Avenir LT Pro 65 Medium" panose="020B0603020203020204" pitchFamily="34" charset="0"/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sz="2400" b="1" dirty="0">
                <a:latin typeface="Avenir LT Pro 65 Medium" panose="020B0603020203020204" pitchFamily="34" charset="0"/>
              </a:rPr>
              <a:t>Recommendation</a:t>
            </a:r>
          </a:p>
          <a:p>
            <a:pPr marL="0" indent="0">
              <a:buNone/>
            </a:pPr>
            <a:endParaRPr lang="en-US" sz="2400" b="1" dirty="0">
              <a:latin typeface="Avenir LT Pro 65 Medium" panose="020B0603020203020204" pitchFamily="34" charset="0"/>
            </a:endParaRPr>
          </a:p>
          <a:p>
            <a:pPr marL="0" indent="0">
              <a:buNone/>
            </a:pPr>
            <a:r>
              <a:rPr lang="en-US" sz="2600" b="1" dirty="0">
                <a:latin typeface="Avenir LT Pro 65 Medium" panose="020B0603020203020204" pitchFamily="34" charset="0"/>
              </a:rPr>
              <a:t>🛠</a:t>
            </a:r>
            <a:r>
              <a:rPr lang="en-US" sz="2600" b="1" dirty="0">
                <a:solidFill>
                  <a:srgbClr val="0070C0"/>
                </a:solidFill>
                <a:latin typeface="Avenir LT Pro 65 Medium" panose="020B0603020203020204" pitchFamily="34" charset="0"/>
              </a:rPr>
              <a:t> Tools Used: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latin typeface="Avenir LT Pro 65 Medium" panose="020B0603020203020204" pitchFamily="34" charset="0"/>
              </a:rPr>
              <a:t>Power Query: for data type handling, IF logic, and column creation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latin typeface="Avenir LT Pro 65 Medium" panose="020B0603020203020204" pitchFamily="34" charset="0"/>
              </a:rPr>
              <a:t>Excel: for pivot tables, filters, charts, and validation</a:t>
            </a:r>
            <a:endParaRPr lang="en-US" dirty="0">
              <a:latin typeface="Avenir LT Pro 65 Medium" panose="020B0603020203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C96971-EFFD-C12A-ECDB-1FEFF6BA7F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4640" y="396240"/>
            <a:ext cx="1502112" cy="150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892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11B3EB3-01A2-85DF-C752-A6260665553F}"/>
              </a:ext>
            </a:extLst>
          </p:cNvPr>
          <p:cNvSpPr/>
          <p:nvPr/>
        </p:nvSpPr>
        <p:spPr>
          <a:xfrm>
            <a:off x="193040" y="121920"/>
            <a:ext cx="11775440" cy="6583680"/>
          </a:xfrm>
          <a:prstGeom prst="rect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5EAE3B6-116E-5C05-9D0D-35E1E09C71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4640" y="396240"/>
            <a:ext cx="1502112" cy="1502112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236EF06A-1A9C-9B52-82B4-3B4EA705AE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971" y="137160"/>
            <a:ext cx="8520057" cy="6583680"/>
          </a:xfrm>
        </p:spPr>
      </p:pic>
    </p:spTree>
    <p:extLst>
      <p:ext uri="{BB962C8B-B14F-4D97-AF65-F5344CB8AC3E}">
        <p14:creationId xmlns:p14="http://schemas.microsoft.com/office/powerpoint/2010/main" val="3703617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74A5C56-0F90-E584-37D8-A687A5FDC4C8}"/>
              </a:ext>
            </a:extLst>
          </p:cNvPr>
          <p:cNvSpPr/>
          <p:nvPr/>
        </p:nvSpPr>
        <p:spPr>
          <a:xfrm>
            <a:off x="193040" y="121920"/>
            <a:ext cx="11775440" cy="6583680"/>
          </a:xfrm>
          <a:prstGeom prst="rect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31F839-5C40-A28D-D499-4CE2DBEAC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52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b="1" kern="100" dirty="0">
                <a:effectLst/>
                <a:latin typeface="Avenir LT Pro 65 Medium" panose="020B060302020302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	</a:t>
            </a:r>
            <a:r>
              <a:rPr lang="en-IN" dirty="0"/>
              <a:t>🥦</a:t>
            </a:r>
            <a:r>
              <a:rPr lang="en-IN" b="1" dirty="0">
                <a:latin typeface="Avenir LT Pro 65 Medium" panose="020B0603020203020204" pitchFamily="34" charset="0"/>
              </a:rPr>
              <a:t>Insight 1 – Top Low-Calorie, 	</a:t>
            </a:r>
            <a:br>
              <a:rPr lang="en-IN" b="1" dirty="0">
                <a:latin typeface="Avenir LT Pro 65 Medium" panose="020B0603020203020204" pitchFamily="34" charset="0"/>
              </a:rPr>
            </a:br>
            <a:r>
              <a:rPr lang="en-IN" b="1" dirty="0">
                <a:latin typeface="Avenir LT Pro 65 Medium" panose="020B0603020203020204" pitchFamily="34" charset="0"/>
              </a:rPr>
              <a:t>High-Protein Foods (per 100g)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DF90A-FEF9-591F-1A7F-1CFD386F4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000" y="1690688"/>
            <a:ext cx="10891520" cy="5061584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spcAft>
                <a:spcPts val="800"/>
              </a:spcAft>
              <a:buNone/>
            </a:pPr>
            <a:r>
              <a:rPr lang="en-IN" sz="3400" dirty="0"/>
              <a:t>✅ </a:t>
            </a:r>
            <a:r>
              <a:rPr lang="en-IN" sz="3400" b="1" kern="100" dirty="0">
                <a:solidFill>
                  <a:srgbClr val="0070C0"/>
                </a:solidFill>
                <a:effectLst/>
                <a:latin typeface="Avenir LT Pro 65 Medium" panose="020B060302020302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Takeaway:</a:t>
            </a:r>
            <a:r>
              <a:rPr lang="en-IN" sz="3400" kern="100" dirty="0">
                <a:solidFill>
                  <a:srgbClr val="0070C0"/>
                </a:solidFill>
                <a:effectLst/>
                <a:latin typeface="Avenir LT Pro 65 Medium" panose="020B060302020302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</a:t>
            </a:r>
          </a:p>
          <a:p>
            <a:pPr>
              <a:lnSpc>
                <a:spcPct val="120000"/>
              </a:lnSpc>
              <a:spcAft>
                <a:spcPts val="800"/>
              </a:spcAft>
              <a:buNone/>
            </a:pPr>
            <a:r>
              <a:rPr lang="en-IN" sz="1800" kern="100" dirty="0">
                <a:latin typeface="Avenir LT Pro 65 Medium" panose="020B060302020302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		</a:t>
            </a:r>
            <a:r>
              <a:rPr lang="en-IN" sz="3100" kern="100" dirty="0">
                <a:effectLst/>
                <a:latin typeface="Avenir LT Pro 65 Medium" panose="020B060302020302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Foods like shrimp, crab meat, and chicken liver offer high protein while staying under 150 kcal per 100g.</a:t>
            </a:r>
            <a:endParaRPr lang="en-IN" sz="3100" kern="100" dirty="0">
              <a:latin typeface="Avenir LT Pro 65 Medium" panose="020B060302020302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>
              <a:lnSpc>
                <a:spcPct val="120000"/>
              </a:lnSpc>
              <a:spcAft>
                <a:spcPts val="800"/>
              </a:spcAft>
              <a:buNone/>
            </a:pPr>
            <a:r>
              <a:rPr lang="en-IN" sz="3100" kern="100" dirty="0">
                <a:effectLst/>
                <a:latin typeface="Avenir LT Pro 65 Medium" panose="020B060302020302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These foods are ideal for muscle gain and weight management.</a:t>
            </a:r>
          </a:p>
          <a:p>
            <a:pPr>
              <a:lnSpc>
                <a:spcPct val="120000"/>
              </a:lnSpc>
              <a:spcAft>
                <a:spcPts val="800"/>
              </a:spcAft>
              <a:buNone/>
            </a:pPr>
            <a:r>
              <a:rPr lang="en-IN" sz="3400" dirty="0"/>
              <a:t>📊 </a:t>
            </a:r>
            <a:r>
              <a:rPr lang="en-IN" sz="3400" b="1" kern="100" dirty="0">
                <a:solidFill>
                  <a:srgbClr val="0070C0"/>
                </a:solidFill>
                <a:effectLst/>
                <a:latin typeface="Avenir LT Pro 65 Medium" panose="020B060302020302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Chart:</a:t>
            </a:r>
            <a:r>
              <a:rPr lang="en-IN" sz="3400" kern="100" dirty="0">
                <a:solidFill>
                  <a:srgbClr val="0070C0"/>
                </a:solidFill>
                <a:effectLst/>
                <a:latin typeface="Avenir LT Pro 65 Medium" panose="020B060302020302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</a:t>
            </a:r>
          </a:p>
          <a:p>
            <a:pPr>
              <a:lnSpc>
                <a:spcPct val="120000"/>
              </a:lnSpc>
              <a:spcAft>
                <a:spcPts val="800"/>
              </a:spcAft>
              <a:buNone/>
            </a:pPr>
            <a:r>
              <a:rPr lang="en-IN" sz="3100" kern="100" dirty="0">
                <a:effectLst/>
                <a:latin typeface="Avenir LT Pro 65 Medium" panose="020B060302020302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Clustered bar chart of top 10 foods ranked by protein content</a:t>
            </a:r>
          </a:p>
          <a:p>
            <a:pPr marL="0" indent="0">
              <a:lnSpc>
                <a:spcPct val="120000"/>
              </a:lnSpc>
              <a:spcAft>
                <a:spcPts val="800"/>
              </a:spcAft>
              <a:buNone/>
            </a:pPr>
            <a:r>
              <a:rPr lang="en-IN" sz="3400" dirty="0"/>
              <a:t>💡 </a:t>
            </a:r>
            <a:r>
              <a:rPr lang="en-IN" sz="3400" b="1" kern="100" dirty="0">
                <a:solidFill>
                  <a:srgbClr val="0070C0"/>
                </a:solidFill>
                <a:effectLst/>
                <a:latin typeface="Avenir LT Pro 65 Medium" panose="020B060302020302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Insight Summary: </a:t>
            </a:r>
          </a:p>
          <a:p>
            <a:pPr marL="0" indent="0">
              <a:lnSpc>
                <a:spcPct val="120000"/>
              </a:lnSpc>
              <a:spcAft>
                <a:spcPts val="800"/>
              </a:spcAft>
              <a:buNone/>
            </a:pPr>
            <a:r>
              <a:rPr lang="en-IN" sz="3100" kern="100" dirty="0">
                <a:effectLst/>
                <a:latin typeface="Avenir LT Pro 65 Medium" panose="020B060302020302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Low-calorie, high-protein foods are great for healthy eating. Most items found were seafood and lean meats.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92CC50-071C-BB5F-D5C0-FAC26E13EE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4640" y="396240"/>
            <a:ext cx="1502112" cy="150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25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F61BE6-2CF4-0F59-A927-4E8F790FA2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57F7069-CB91-79E9-F222-75D7B314D20A}"/>
              </a:ext>
            </a:extLst>
          </p:cNvPr>
          <p:cNvSpPr/>
          <p:nvPr/>
        </p:nvSpPr>
        <p:spPr>
          <a:xfrm>
            <a:off x="193040" y="121920"/>
            <a:ext cx="11775440" cy="6583680"/>
          </a:xfrm>
          <a:prstGeom prst="rect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F9F1696-C996-1DF4-B262-05A49465C2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4640" y="396240"/>
            <a:ext cx="1502112" cy="1502112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C3D622-09CB-618C-157B-A8575B0AA0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454" y="152400"/>
            <a:ext cx="8480611" cy="6553200"/>
          </a:xfrm>
        </p:spPr>
      </p:pic>
    </p:spTree>
    <p:extLst>
      <p:ext uri="{BB962C8B-B14F-4D97-AF65-F5344CB8AC3E}">
        <p14:creationId xmlns:p14="http://schemas.microsoft.com/office/powerpoint/2010/main" val="1316977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A33009E-8C68-5D91-3044-571D48CF15C6}"/>
              </a:ext>
            </a:extLst>
          </p:cNvPr>
          <p:cNvSpPr/>
          <p:nvPr/>
        </p:nvSpPr>
        <p:spPr>
          <a:xfrm>
            <a:off x="193040" y="121920"/>
            <a:ext cx="11775440" cy="6583680"/>
          </a:xfrm>
          <a:prstGeom prst="rect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F45107-3954-819F-836A-ABE1BE2E3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6620" y="308461"/>
            <a:ext cx="10398760" cy="1325563"/>
          </a:xfrm>
        </p:spPr>
        <p:txBody>
          <a:bodyPr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dirty="0"/>
              <a:t>🥦</a:t>
            </a:r>
            <a:r>
              <a:rPr lang="en-IN" b="1" dirty="0">
                <a:latin typeface="Avenir LT Pro 65 Medium" panose="020B0603020203020204" pitchFamily="34" charset="0"/>
              </a:rPr>
              <a:t>Insight 2 – Nutrient-Dense Vegetables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A0A12-AA4E-4A54-E894-A951C779B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040" y="1820565"/>
            <a:ext cx="11043920" cy="4885035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600" dirty="0"/>
              <a:t>✅ </a:t>
            </a:r>
            <a:r>
              <a:rPr lang="en-IN" sz="2600" b="1" kern="100" dirty="0">
                <a:solidFill>
                  <a:srgbClr val="0070C0"/>
                </a:solidFill>
                <a:effectLst/>
                <a:latin typeface="Avenir LT Pro 65 Medium" panose="020B060302020302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Takeaway:</a:t>
            </a:r>
            <a:r>
              <a:rPr lang="en-IN" sz="2600" kern="100" dirty="0">
                <a:solidFill>
                  <a:srgbClr val="0070C0"/>
                </a:solidFill>
                <a:effectLst/>
                <a:latin typeface="Avenir LT Pro 65 Medium" panose="020B060302020302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400" kern="100" dirty="0">
                <a:effectLst/>
                <a:latin typeface="Avenir LT Pro 65 Medium" panose="020B060302020302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		Vegetables like beet greens and Brussels sprouts offer high nutrients per calorie.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600" dirty="0"/>
              <a:t>📊 </a:t>
            </a:r>
            <a:r>
              <a:rPr lang="en-IN" sz="2600" b="1" kern="100" dirty="0">
                <a:solidFill>
                  <a:srgbClr val="0070C0"/>
                </a:solidFill>
                <a:effectLst/>
                <a:latin typeface="Avenir LT Pro 65 Medium" panose="020B060302020302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Chart:</a:t>
            </a:r>
            <a:endParaRPr lang="en-IN" sz="2600" kern="100" dirty="0">
              <a:solidFill>
                <a:srgbClr val="0070C0"/>
              </a:solidFill>
              <a:effectLst/>
              <a:latin typeface="Avenir LT Pro 65 Medium" panose="020B060302020302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400" kern="100" dirty="0">
                <a:effectLst/>
                <a:latin typeface="Avenir LT Pro 65 Medium" panose="020B060302020302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	Top 10 vegetables by Nutrient Density Score (Protein + Fiber / Calorie + Fat)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600" dirty="0"/>
              <a:t>💡 </a:t>
            </a:r>
            <a:r>
              <a:rPr lang="en-IN" sz="2600" b="1" kern="100" dirty="0">
                <a:solidFill>
                  <a:srgbClr val="0070C0"/>
                </a:solidFill>
                <a:effectLst/>
                <a:latin typeface="Avenir LT Pro 65 Medium" panose="020B060302020302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Insight Summary:</a:t>
            </a:r>
            <a:r>
              <a:rPr lang="en-IN" sz="2600" b="1" kern="100" dirty="0">
                <a:solidFill>
                  <a:srgbClr val="0070C0"/>
                </a:solidFill>
                <a:latin typeface="Avenir LT Pro 65 Medium" panose="020B060302020302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400" kern="100" dirty="0">
                <a:effectLst/>
                <a:latin typeface="Avenir LT Pro 65 Medium" panose="020B060302020302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	Vegetables with high </a:t>
            </a:r>
            <a:r>
              <a:rPr lang="en-IN" sz="2400" kern="100" dirty="0" err="1">
                <a:effectLst/>
                <a:latin typeface="Avenir LT Pro 65 Medium" panose="020B060302020302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fiber</a:t>
            </a:r>
            <a:r>
              <a:rPr lang="en-IN" sz="2400" kern="100" dirty="0">
                <a:effectLst/>
                <a:latin typeface="Avenir LT Pro 65 Medium" panose="020B060302020302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and moderate protein score well in nutrient density. These are ideal for balanced diets.</a:t>
            </a:r>
          </a:p>
          <a:p>
            <a:pPr marL="0" indent="0">
              <a:buNone/>
            </a:pPr>
            <a:endParaRPr lang="en-IN" dirty="0">
              <a:latin typeface="Avenir LT Pro 65 Medium" panose="020B0603020203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E3D162-B274-C510-9624-A27B71578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4640" y="396240"/>
            <a:ext cx="1502112" cy="150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321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B05444-50F5-4ADB-2245-5DA0F64B8D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601D2C2-40B8-8F63-3378-19BF8E696304}"/>
              </a:ext>
            </a:extLst>
          </p:cNvPr>
          <p:cNvSpPr/>
          <p:nvPr/>
        </p:nvSpPr>
        <p:spPr>
          <a:xfrm>
            <a:off x="193040" y="121920"/>
            <a:ext cx="11775440" cy="6583680"/>
          </a:xfrm>
          <a:prstGeom prst="rect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A9C887C-E142-5E73-06E4-BE2C6BA0AB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4640" y="396240"/>
            <a:ext cx="1502112" cy="1502112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9C1F23-4201-710F-2A9C-541A774344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278" y="152400"/>
            <a:ext cx="8421444" cy="6507480"/>
          </a:xfrm>
        </p:spPr>
      </p:pic>
    </p:spTree>
    <p:extLst>
      <p:ext uri="{BB962C8B-B14F-4D97-AF65-F5344CB8AC3E}">
        <p14:creationId xmlns:p14="http://schemas.microsoft.com/office/powerpoint/2010/main" val="4107096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259</TotalTime>
  <Words>632</Words>
  <Application>Microsoft Office PowerPoint</Application>
  <PresentationFormat>Widescreen</PresentationFormat>
  <Paragraphs>67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Avenir LT Pro 65 Medium</vt:lpstr>
      <vt:lpstr>Calibri</vt:lpstr>
      <vt:lpstr>Calibri Light</vt:lpstr>
      <vt:lpstr>Wingdings</vt:lpstr>
      <vt:lpstr>Office Theme</vt:lpstr>
      <vt:lpstr>Project Title: Nutrition Insight Dashboard  Subtitle:  Data Visualization &amp; Analysis Project  By:   Harini D.  Tools Used:  Excel · Power Query · Pivot Tables </vt:lpstr>
      <vt:lpstr>Project Overview</vt:lpstr>
      <vt:lpstr>🧹 Data Cleaning Process – Issues &amp; Fixes</vt:lpstr>
      <vt:lpstr>Data Transformation &amp;  Tools Used</vt:lpstr>
      <vt:lpstr>PowerPoint Presentation</vt:lpstr>
      <vt:lpstr> 🥦Insight 1 – Top Low-Calorie,   High-Protein Foods (per 100g)</vt:lpstr>
      <vt:lpstr>PowerPoint Presentation</vt:lpstr>
      <vt:lpstr>🥦Insight 2 – Nutrient-Dense Vegetables</vt:lpstr>
      <vt:lpstr>PowerPoint Presentation</vt:lpstr>
      <vt:lpstr>🥦Insight 3 – Recommended vs Not Recommended Foods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Harini D</dc:creator>
  <cp:lastModifiedBy>Baskar R</cp:lastModifiedBy>
  <cp:revision>10</cp:revision>
  <dcterms:created xsi:type="dcterms:W3CDTF">2025-05-24T02:43:12Z</dcterms:created>
  <dcterms:modified xsi:type="dcterms:W3CDTF">2025-05-29T15:19:30Z</dcterms:modified>
</cp:coreProperties>
</file>