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539F5F-E6AF-4C4C-BDA9-6770BE3ECC73}">
  <a:tblStyle styleId="{D2539F5F-E6AF-4C4C-BDA9-6770BE3ECC7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0fb53e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e10fb53eb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f5aa3ab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f5aa3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f5aa3ab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f5aa3a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f5aa3ab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f5aa3a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df5aa3abf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df5aa3ab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df5aa3abf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df5aa3ab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f5aa39f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df5aa39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f5aa39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ddf5aa39f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127.0.0.1:5000" TargetMode="External"/><Relationship Id="rId4" Type="http://schemas.openxmlformats.org/officeDocument/2006/relationships/hyperlink" Target="http://127.0.0.1:5000" TargetMode="External"/><Relationship Id="rId5" Type="http://schemas.openxmlformats.org/officeDocument/2006/relationships/hyperlink" Target="http://127.0.0.1:5000" TargetMode="External"/><Relationship Id="rId6" Type="http://schemas.openxmlformats.org/officeDocument/2006/relationships/hyperlink" Target="http://127.0.0.1:50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ijraset.com/fileserve.php?FID=352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6779" y="325729"/>
            <a:ext cx="8915399" cy="226278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lang="en-US" sz="4445">
                <a:latin typeface="Times New Roman"/>
                <a:ea typeface="Times New Roman"/>
                <a:cs typeface="Times New Roman"/>
                <a:sym typeface="Times New Roman"/>
              </a:rPr>
            </a:br>
            <a:r>
              <a:rPr b="1" lang="en-US" sz="4445">
                <a:latin typeface="Times New Roman"/>
                <a:ea typeface="Times New Roman"/>
                <a:cs typeface="Times New Roman"/>
                <a:sym typeface="Times New Roman"/>
              </a:rPr>
              <a:t>Structure Optimization of E-Commerce Platform Based on Blockchain Technology</a:t>
            </a:r>
            <a:endParaRPr b="1" sz="4445"/>
          </a:p>
        </p:txBody>
      </p:sp>
      <p:sp>
        <p:nvSpPr>
          <p:cNvPr id="85" name="Google Shape;85;p13"/>
          <p:cNvSpPr txBox="1"/>
          <p:nvPr>
            <p:ph idx="1" type="subTitle"/>
          </p:nvPr>
        </p:nvSpPr>
        <p:spPr>
          <a:xfrm>
            <a:off x="4945487" y="3025853"/>
            <a:ext cx="5966697" cy="336206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u="sng">
                <a:solidFill>
                  <a:schemeClr val="dk1"/>
                </a:solidFill>
                <a:latin typeface="Times New Roman"/>
                <a:ea typeface="Times New Roman"/>
                <a:cs typeface="Times New Roman"/>
                <a:sym typeface="Times New Roman"/>
              </a:rPr>
              <a:t>TEAM MEMBERS:</a:t>
            </a:r>
            <a:r>
              <a:rPr lang="en-US" sz="2800">
                <a:solidFill>
                  <a:schemeClr val="dk1"/>
                </a:solidFill>
                <a:latin typeface="Times New Roman"/>
                <a:ea typeface="Times New Roman"/>
                <a:cs typeface="Times New Roman"/>
                <a:sym typeface="Times New Roman"/>
              </a:rPr>
              <a:t> [A14 BATCH]</a:t>
            </a:r>
            <a:endParaRPr sz="2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rPr lang="en-US" sz="2800">
                <a:solidFill>
                  <a:schemeClr val="dk1"/>
                </a:solidFill>
                <a:latin typeface="Times New Roman"/>
                <a:ea typeface="Times New Roman"/>
                <a:cs typeface="Times New Roman"/>
                <a:sym typeface="Times New Roman"/>
              </a:rPr>
              <a:t>             1. Aruna M</a:t>
            </a:r>
            <a:endParaRPr sz="2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2. </a:t>
            </a:r>
            <a:r>
              <a:rPr lang="en-US" sz="2800">
                <a:solidFill>
                  <a:schemeClr val="dk1"/>
                </a:solidFill>
                <a:latin typeface="Times New Roman"/>
                <a:ea typeface="Times New Roman"/>
                <a:cs typeface="Times New Roman"/>
                <a:sym typeface="Times New Roman"/>
              </a:rPr>
              <a:t>Harini T M</a:t>
            </a:r>
            <a:endParaRPr sz="2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rPr lang="en-US" sz="2800">
                <a:solidFill>
                  <a:schemeClr val="dk1"/>
                </a:solidFill>
                <a:latin typeface="Times New Roman"/>
                <a:ea typeface="Times New Roman"/>
                <a:cs typeface="Times New Roman"/>
                <a:sym typeface="Times New Roman"/>
              </a:rPr>
              <a:t>                  3. Krithikaa K</a:t>
            </a:r>
            <a:endParaRPr sz="2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rPr lang="en-US" sz="2800" u="sng">
                <a:solidFill>
                  <a:schemeClr val="dk1"/>
                </a:solidFill>
                <a:latin typeface="Times New Roman"/>
                <a:ea typeface="Times New Roman"/>
                <a:cs typeface="Times New Roman"/>
                <a:sym typeface="Times New Roman"/>
              </a:rPr>
              <a:t>GUIDE:</a:t>
            </a:r>
            <a:r>
              <a:rPr lang="en-US" sz="2800">
                <a:solidFill>
                  <a:schemeClr val="dk1"/>
                </a:solidFill>
                <a:latin typeface="Times New Roman"/>
                <a:ea typeface="Times New Roman"/>
                <a:cs typeface="Times New Roman"/>
                <a:sym typeface="Times New Roman"/>
              </a:rPr>
              <a:t>   Mrs.C.Vijayalakshmi</a:t>
            </a:r>
            <a:endParaRPr sz="28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solidFill>
                <a:schemeClr val="dk1"/>
              </a:solidFill>
              <a:latin typeface="Times New Roman"/>
              <a:ea typeface="Times New Roman"/>
              <a:cs typeface="Times New Roman"/>
              <a:sym typeface="Times New Roman"/>
            </a:endParaRPr>
          </a:p>
          <a:p>
            <a:pPr indent="-361950" lvl="0" marL="514350" rtl="0" algn="ctr">
              <a:lnSpc>
                <a:spcPct val="90000"/>
              </a:lnSpc>
              <a:spcBef>
                <a:spcPts val="1000"/>
              </a:spcBef>
              <a:spcAft>
                <a:spcPts val="0"/>
              </a:spcAft>
              <a:buClr>
                <a:schemeClr val="dk1"/>
              </a:buClr>
              <a:buSzPts val="2400"/>
              <a:buFont typeface="Calibri"/>
              <a:buNone/>
            </a:pPr>
            <a:r>
              <a:t/>
            </a:r>
            <a:endParaRPr>
              <a:solidFill>
                <a:schemeClr val="dk1"/>
              </a:solidFill>
              <a:latin typeface="Times New Roman"/>
              <a:ea typeface="Times New Roman"/>
              <a:cs typeface="Times New Roman"/>
              <a:sym typeface="Times New Roman"/>
            </a:endParaRPr>
          </a:p>
          <a:p>
            <a:pPr indent="-361950" lvl="0" marL="514350" rtl="0" algn="ctr">
              <a:lnSpc>
                <a:spcPct val="90000"/>
              </a:lnSpc>
              <a:spcBef>
                <a:spcPts val="1000"/>
              </a:spcBef>
              <a:spcAft>
                <a:spcPts val="0"/>
              </a:spcAft>
              <a:buClr>
                <a:schemeClr val="dk1"/>
              </a:buClr>
              <a:buSzPts val="2400"/>
              <a:buFont typeface="Calibri"/>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742919" y="521079"/>
            <a:ext cx="8911687" cy="856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b="1" lang="en-US" sz="3500">
                <a:latin typeface="Times New Roman"/>
                <a:ea typeface="Times New Roman"/>
                <a:cs typeface="Times New Roman"/>
                <a:sym typeface="Times New Roman"/>
              </a:rPr>
              <a:t>SYSTEM ARCHITECTURE</a:t>
            </a:r>
            <a:endParaRPr b="1" sz="3500"/>
          </a:p>
        </p:txBody>
      </p:sp>
      <p:pic>
        <p:nvPicPr>
          <p:cNvPr descr="system arch" id="135" name="Google Shape;135;p22"/>
          <p:cNvPicPr preferRelativeResize="0"/>
          <p:nvPr/>
        </p:nvPicPr>
        <p:blipFill rotWithShape="1">
          <a:blip r:embed="rId3">
            <a:alphaModFix/>
          </a:blip>
          <a:srcRect b="0" l="0" r="0" t="0"/>
          <a:stretch/>
        </p:blipFill>
        <p:spPr>
          <a:xfrm>
            <a:off x="2107200" y="1925226"/>
            <a:ext cx="7492826" cy="318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SYSTEM DESIGN – USE CASE DIAGRAM</a:t>
            </a:r>
            <a:endParaRPr b="1" sz="3500"/>
          </a:p>
        </p:txBody>
      </p:sp>
      <p:sp>
        <p:nvSpPr>
          <p:cNvPr id="141" name="Google Shape;141;p23"/>
          <p:cNvSpPr txBox="1"/>
          <p:nvPr/>
        </p:nvSpPr>
        <p:spPr>
          <a:xfrm>
            <a:off x="1023625" y="1690700"/>
            <a:ext cx="5057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Negotiation Phase</a:t>
            </a:r>
            <a:endParaRPr b="1" sz="2300">
              <a:latin typeface="Calibri"/>
              <a:ea typeface="Calibri"/>
              <a:cs typeface="Calibri"/>
              <a:sym typeface="Calibri"/>
            </a:endParaRPr>
          </a:p>
        </p:txBody>
      </p:sp>
      <p:sp>
        <p:nvSpPr>
          <p:cNvPr id="142" name="Google Shape;142;p23"/>
          <p:cNvSpPr txBox="1"/>
          <p:nvPr/>
        </p:nvSpPr>
        <p:spPr>
          <a:xfrm>
            <a:off x="6940625" y="16907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Delivery</a:t>
            </a:r>
            <a:r>
              <a:rPr b="1" lang="en-US" sz="2300">
                <a:solidFill>
                  <a:schemeClr val="dk1"/>
                </a:solidFill>
                <a:latin typeface="Calibri"/>
                <a:ea typeface="Calibri"/>
                <a:cs typeface="Calibri"/>
                <a:sym typeface="Calibri"/>
              </a:rPr>
              <a:t> Phase</a:t>
            </a:r>
            <a:endParaRPr b="1" sz="2300">
              <a:solidFill>
                <a:schemeClr val="dk1"/>
              </a:solidFill>
              <a:latin typeface="Calibri"/>
              <a:ea typeface="Calibri"/>
              <a:cs typeface="Calibri"/>
              <a:sym typeface="Calibri"/>
            </a:endParaRPr>
          </a:p>
        </p:txBody>
      </p:sp>
      <p:pic>
        <p:nvPicPr>
          <p:cNvPr id="143" name="Google Shape;143;p23"/>
          <p:cNvPicPr preferRelativeResize="0"/>
          <p:nvPr/>
        </p:nvPicPr>
        <p:blipFill>
          <a:blip r:embed="rId3">
            <a:alphaModFix/>
          </a:blip>
          <a:stretch>
            <a:fillRect/>
          </a:stretch>
        </p:blipFill>
        <p:spPr>
          <a:xfrm>
            <a:off x="137725" y="2330075"/>
            <a:ext cx="5943600" cy="4114800"/>
          </a:xfrm>
          <a:prstGeom prst="rect">
            <a:avLst/>
          </a:prstGeom>
          <a:noFill/>
          <a:ln>
            <a:noFill/>
          </a:ln>
        </p:spPr>
      </p:pic>
      <p:pic>
        <p:nvPicPr>
          <p:cNvPr id="144" name="Google Shape;144;p23"/>
          <p:cNvPicPr preferRelativeResize="0"/>
          <p:nvPr/>
        </p:nvPicPr>
        <p:blipFill>
          <a:blip r:embed="rId4">
            <a:alphaModFix/>
          </a:blip>
          <a:stretch>
            <a:fillRect/>
          </a:stretch>
        </p:blipFill>
        <p:spPr>
          <a:xfrm>
            <a:off x="5853650" y="2547150"/>
            <a:ext cx="6209825" cy="389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838200" y="0"/>
            <a:ext cx="10515600" cy="53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000"/>
              <a:t>        SYSTEM DESIGN – SEQUENCE DIAGRAM</a:t>
            </a:r>
            <a:endParaRPr b="1" sz="3000"/>
          </a:p>
        </p:txBody>
      </p:sp>
      <p:sp>
        <p:nvSpPr>
          <p:cNvPr id="150" name="Google Shape;150;p24"/>
          <p:cNvSpPr txBox="1"/>
          <p:nvPr/>
        </p:nvSpPr>
        <p:spPr>
          <a:xfrm>
            <a:off x="276325" y="4361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Negotiation Phase</a:t>
            </a:r>
            <a:endParaRPr b="1" sz="2300">
              <a:solidFill>
                <a:schemeClr val="dk1"/>
              </a:solidFill>
              <a:latin typeface="Calibri"/>
              <a:ea typeface="Calibri"/>
              <a:cs typeface="Calibri"/>
              <a:sym typeface="Calibri"/>
            </a:endParaRPr>
          </a:p>
        </p:txBody>
      </p:sp>
      <p:sp>
        <p:nvSpPr>
          <p:cNvPr id="151" name="Google Shape;151;p24"/>
          <p:cNvSpPr txBox="1"/>
          <p:nvPr/>
        </p:nvSpPr>
        <p:spPr>
          <a:xfrm>
            <a:off x="6221775" y="4361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Delivery Phase</a:t>
            </a:r>
            <a:endParaRPr b="1" sz="2300">
              <a:solidFill>
                <a:schemeClr val="dk1"/>
              </a:solidFill>
              <a:latin typeface="Calibri"/>
              <a:ea typeface="Calibri"/>
              <a:cs typeface="Calibri"/>
              <a:sym typeface="Calibri"/>
            </a:endParaRPr>
          </a:p>
        </p:txBody>
      </p:sp>
      <p:pic>
        <p:nvPicPr>
          <p:cNvPr id="152" name="Google Shape;152;p24"/>
          <p:cNvPicPr preferRelativeResize="0"/>
          <p:nvPr/>
        </p:nvPicPr>
        <p:blipFill>
          <a:blip r:embed="rId3">
            <a:alphaModFix/>
          </a:blip>
          <a:stretch>
            <a:fillRect/>
          </a:stretch>
        </p:blipFill>
        <p:spPr>
          <a:xfrm>
            <a:off x="0" y="875850"/>
            <a:ext cx="6096000" cy="5767325"/>
          </a:xfrm>
          <a:prstGeom prst="rect">
            <a:avLst/>
          </a:prstGeom>
          <a:noFill/>
          <a:ln>
            <a:noFill/>
          </a:ln>
        </p:spPr>
      </p:pic>
      <p:pic>
        <p:nvPicPr>
          <p:cNvPr id="153" name="Google Shape;153;p24"/>
          <p:cNvPicPr preferRelativeResize="0"/>
          <p:nvPr/>
        </p:nvPicPr>
        <p:blipFill>
          <a:blip r:embed="rId4">
            <a:alphaModFix/>
          </a:blip>
          <a:stretch>
            <a:fillRect/>
          </a:stretch>
        </p:blipFill>
        <p:spPr>
          <a:xfrm>
            <a:off x="5866475" y="974925"/>
            <a:ext cx="6173124" cy="556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100725"/>
            <a:ext cx="10515600" cy="53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000"/>
              <a:t>      SYSTEM DESIGN – ACTIVITY DIAGRAM</a:t>
            </a:r>
            <a:endParaRPr b="1" sz="3000"/>
          </a:p>
        </p:txBody>
      </p:sp>
      <p:sp>
        <p:nvSpPr>
          <p:cNvPr id="159" name="Google Shape;159;p25"/>
          <p:cNvSpPr txBox="1"/>
          <p:nvPr/>
        </p:nvSpPr>
        <p:spPr>
          <a:xfrm>
            <a:off x="441600" y="6395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Negotiation Phase</a:t>
            </a:r>
            <a:endParaRPr b="1" sz="2300">
              <a:solidFill>
                <a:schemeClr val="dk1"/>
              </a:solidFill>
              <a:latin typeface="Calibri"/>
              <a:ea typeface="Calibri"/>
              <a:cs typeface="Calibri"/>
              <a:sym typeface="Calibri"/>
            </a:endParaRPr>
          </a:p>
        </p:txBody>
      </p:sp>
      <p:sp>
        <p:nvSpPr>
          <p:cNvPr id="160" name="Google Shape;160;p25"/>
          <p:cNvSpPr txBox="1"/>
          <p:nvPr/>
        </p:nvSpPr>
        <p:spPr>
          <a:xfrm>
            <a:off x="6188725" y="7271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Delivery Phase</a:t>
            </a:r>
            <a:endParaRPr b="1" sz="2300">
              <a:solidFill>
                <a:schemeClr val="dk1"/>
              </a:solidFill>
              <a:latin typeface="Calibri"/>
              <a:ea typeface="Calibri"/>
              <a:cs typeface="Calibri"/>
              <a:sym typeface="Calibri"/>
            </a:endParaRPr>
          </a:p>
        </p:txBody>
      </p:sp>
      <p:pic>
        <p:nvPicPr>
          <p:cNvPr id="161" name="Google Shape;161;p25"/>
          <p:cNvPicPr preferRelativeResize="0"/>
          <p:nvPr/>
        </p:nvPicPr>
        <p:blipFill>
          <a:blip r:embed="rId3">
            <a:alphaModFix/>
          </a:blip>
          <a:stretch>
            <a:fillRect/>
          </a:stretch>
        </p:blipFill>
        <p:spPr>
          <a:xfrm>
            <a:off x="1082150" y="1178325"/>
            <a:ext cx="2442325" cy="5435662"/>
          </a:xfrm>
          <a:prstGeom prst="rect">
            <a:avLst/>
          </a:prstGeom>
          <a:noFill/>
          <a:ln>
            <a:noFill/>
          </a:ln>
        </p:spPr>
      </p:pic>
      <p:pic>
        <p:nvPicPr>
          <p:cNvPr id="162" name="Google Shape;162;p25"/>
          <p:cNvPicPr preferRelativeResize="0"/>
          <p:nvPr/>
        </p:nvPicPr>
        <p:blipFill>
          <a:blip r:embed="rId4">
            <a:alphaModFix/>
          </a:blip>
          <a:stretch>
            <a:fillRect/>
          </a:stretch>
        </p:blipFill>
        <p:spPr>
          <a:xfrm>
            <a:off x="6339500" y="1265925"/>
            <a:ext cx="2698450" cy="543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8200" y="0"/>
            <a:ext cx="10515600" cy="69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000"/>
              <a:t>      SYSTEM DESIGN – </a:t>
            </a:r>
            <a:r>
              <a:rPr b="1" lang="en-US" sz="3000"/>
              <a:t>COLLABORATION </a:t>
            </a:r>
            <a:r>
              <a:rPr b="1" lang="en-US" sz="3000"/>
              <a:t> DIAGRAM</a:t>
            </a:r>
            <a:endParaRPr b="1" sz="3000"/>
          </a:p>
        </p:txBody>
      </p:sp>
      <p:sp>
        <p:nvSpPr>
          <p:cNvPr id="168" name="Google Shape;168;p26"/>
          <p:cNvSpPr txBox="1"/>
          <p:nvPr/>
        </p:nvSpPr>
        <p:spPr>
          <a:xfrm>
            <a:off x="507700" y="6114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Negotiation Phase</a:t>
            </a:r>
            <a:endParaRPr b="1" sz="2300">
              <a:solidFill>
                <a:schemeClr val="dk1"/>
              </a:solidFill>
              <a:latin typeface="Calibri"/>
              <a:ea typeface="Calibri"/>
              <a:cs typeface="Calibri"/>
              <a:sym typeface="Calibri"/>
            </a:endParaRPr>
          </a:p>
        </p:txBody>
      </p:sp>
      <p:sp>
        <p:nvSpPr>
          <p:cNvPr id="169" name="Google Shape;169;p26"/>
          <p:cNvSpPr txBox="1"/>
          <p:nvPr/>
        </p:nvSpPr>
        <p:spPr>
          <a:xfrm>
            <a:off x="507700" y="338767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Delivery Phase</a:t>
            </a:r>
            <a:endParaRPr b="1" sz="2300">
              <a:solidFill>
                <a:schemeClr val="dk1"/>
              </a:solidFill>
              <a:latin typeface="Calibri"/>
              <a:ea typeface="Calibri"/>
              <a:cs typeface="Calibri"/>
              <a:sym typeface="Calibri"/>
            </a:endParaRPr>
          </a:p>
        </p:txBody>
      </p:sp>
      <p:pic>
        <p:nvPicPr>
          <p:cNvPr id="170" name="Google Shape;170;p26"/>
          <p:cNvPicPr preferRelativeResize="0"/>
          <p:nvPr/>
        </p:nvPicPr>
        <p:blipFill>
          <a:blip r:embed="rId3">
            <a:alphaModFix/>
          </a:blip>
          <a:stretch>
            <a:fillRect/>
          </a:stretch>
        </p:blipFill>
        <p:spPr>
          <a:xfrm>
            <a:off x="2284150" y="1305500"/>
            <a:ext cx="6738674" cy="1954962"/>
          </a:xfrm>
          <a:prstGeom prst="rect">
            <a:avLst/>
          </a:prstGeom>
          <a:noFill/>
          <a:ln>
            <a:noFill/>
          </a:ln>
        </p:spPr>
      </p:pic>
      <p:pic>
        <p:nvPicPr>
          <p:cNvPr id="171" name="Google Shape;171;p26"/>
          <p:cNvPicPr preferRelativeResize="0"/>
          <p:nvPr/>
        </p:nvPicPr>
        <p:blipFill>
          <a:blip r:embed="rId4">
            <a:alphaModFix/>
          </a:blip>
          <a:stretch>
            <a:fillRect/>
          </a:stretch>
        </p:blipFill>
        <p:spPr>
          <a:xfrm>
            <a:off x="2363125" y="4048700"/>
            <a:ext cx="6659699" cy="233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87848" y="243850"/>
            <a:ext cx="11085600" cy="130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46666"/>
              <a:buFont typeface="Times New Roman"/>
              <a:buNone/>
            </a:pPr>
            <a:r>
              <a:rPr lang="en-US">
                <a:latin typeface="Times New Roman"/>
                <a:ea typeface="Times New Roman"/>
                <a:cs typeface="Times New Roman"/>
                <a:sym typeface="Times New Roman"/>
              </a:rPr>
              <a:t>                  </a:t>
            </a:r>
            <a:r>
              <a:rPr b="1" lang="en-US" sz="3500">
                <a:latin typeface="Times New Roman"/>
                <a:ea typeface="Times New Roman"/>
                <a:cs typeface="Times New Roman"/>
                <a:sym typeface="Times New Roman"/>
              </a:rPr>
              <a:t>SYSTEM DESIGN – DB DESIGN</a:t>
            </a:r>
            <a:br>
              <a:rPr lang="en-US">
                <a:latin typeface="Times New Roman"/>
                <a:ea typeface="Times New Roman"/>
                <a:cs typeface="Times New Roman"/>
                <a:sym typeface="Times New Roman"/>
              </a:rPr>
            </a:br>
            <a:r>
              <a:rPr b="1" lang="en-US" sz="3000">
                <a:latin typeface="Times New Roman"/>
                <a:ea typeface="Times New Roman"/>
                <a:cs typeface="Times New Roman"/>
                <a:sym typeface="Times New Roman"/>
              </a:rPr>
              <a:t>PRIVACY COMMERCE DB - PRODUCT TABLE</a:t>
            </a:r>
            <a:endParaRPr b="1" sz="3000"/>
          </a:p>
        </p:txBody>
      </p:sp>
      <p:graphicFrame>
        <p:nvGraphicFramePr>
          <p:cNvPr id="177" name="Google Shape;177;p27"/>
          <p:cNvGraphicFramePr/>
          <p:nvPr/>
        </p:nvGraphicFramePr>
        <p:xfrm>
          <a:off x="495300" y="1709885"/>
          <a:ext cx="3000000" cy="3000000"/>
        </p:xfrm>
        <a:graphic>
          <a:graphicData uri="http://schemas.openxmlformats.org/drawingml/2006/table">
            <a:tbl>
              <a:tblPr bandRow="1" firstRow="1">
                <a:noFill/>
                <a:tableStyleId>{D2539F5F-E6AF-4C4C-BDA9-6770BE3ECC73}</a:tableStyleId>
              </a:tblPr>
              <a:tblGrid>
                <a:gridCol w="2097975"/>
                <a:gridCol w="2097975"/>
                <a:gridCol w="2097975"/>
                <a:gridCol w="2832125"/>
                <a:gridCol w="1704025"/>
              </a:tblGrid>
              <a:tr h="333525">
                <a:tc>
                  <a:txBody>
                    <a:bodyPr/>
                    <a:lstStyle/>
                    <a:p>
                      <a:pPr indent="0" lvl="0" marL="0" marR="0" rtl="0" algn="l">
                        <a:spcBef>
                          <a:spcPts val="0"/>
                        </a:spcBef>
                        <a:spcAft>
                          <a:spcPts val="0"/>
                        </a:spcAft>
                        <a:buNone/>
                      </a:pPr>
                      <a:r>
                        <a:rPr lang="en-US" sz="1800"/>
                        <a:t>Field Name</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Type</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Constraints</a:t>
                      </a:r>
                      <a:endParaRPr sz="1800"/>
                    </a:p>
                  </a:txBody>
                  <a:tcPr marT="45725" marB="45725" marR="91450" marL="91450"/>
                </a:tc>
              </a:tr>
              <a:tr h="457150">
                <a:tc>
                  <a:txBody>
                    <a:bodyPr/>
                    <a:lstStyle/>
                    <a:p>
                      <a:pPr indent="0" lvl="0" marL="0" marR="0" rtl="0" algn="l">
                        <a:spcBef>
                          <a:spcPts val="0"/>
                        </a:spcBef>
                        <a:spcAft>
                          <a:spcPts val="0"/>
                        </a:spcAft>
                        <a:buNone/>
                      </a:pPr>
                      <a:r>
                        <a:rPr lang="en-US" sz="1800"/>
                        <a:t>id</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99</a:t>
                      </a:r>
                      <a:endParaRPr sz="1800"/>
                    </a:p>
                  </a:txBody>
                  <a:tcPr marT="45725" marB="45725" marR="91450" marL="91450"/>
                </a:tc>
                <a:tc>
                  <a:txBody>
                    <a:bodyPr/>
                    <a:lstStyle/>
                    <a:p>
                      <a:pPr indent="0" lvl="0" marL="0" marR="0" rtl="0" algn="l">
                        <a:spcBef>
                          <a:spcPts val="0"/>
                        </a:spcBef>
                        <a:spcAft>
                          <a:spcPts val="0"/>
                        </a:spcAft>
                        <a:buNone/>
                      </a:pPr>
                      <a:r>
                        <a:rPr lang="en-US" sz="1800"/>
                        <a:t>Id for each product</a:t>
                      </a:r>
                      <a:endParaRPr sz="1800"/>
                    </a:p>
                  </a:txBody>
                  <a:tcPr marT="45725" marB="45725" marR="91450" marL="91450"/>
                </a:tc>
                <a:tc>
                  <a:txBody>
                    <a:bodyPr/>
                    <a:lstStyle/>
                    <a:p>
                      <a:pPr indent="0" lvl="0" marL="0" marR="0" rtl="0" algn="l">
                        <a:spcBef>
                          <a:spcPts val="0"/>
                        </a:spcBef>
                        <a:spcAft>
                          <a:spcPts val="0"/>
                        </a:spcAft>
                        <a:buNone/>
                      </a:pPr>
                      <a:r>
                        <a:rPr lang="en-US" sz="1800"/>
                        <a:t>Primary</a:t>
                      </a:r>
                      <a:r>
                        <a:rPr lang="en-US" sz="1800"/>
                        <a:t> Key</a:t>
                      </a:r>
                      <a:endParaRPr sz="1800"/>
                    </a:p>
                  </a:txBody>
                  <a:tcPr marT="45725" marB="45725" marR="91450" marL="91450"/>
                </a:tc>
              </a:tr>
              <a:tr h="581975">
                <a:tc>
                  <a:txBody>
                    <a:bodyPr/>
                    <a:lstStyle/>
                    <a:p>
                      <a:pPr indent="0" lvl="0" marL="0" marR="0" rtl="0" algn="l">
                        <a:spcBef>
                          <a:spcPts val="0"/>
                        </a:spcBef>
                        <a:spcAft>
                          <a:spcPts val="0"/>
                        </a:spcAft>
                        <a:buNone/>
                      </a:pP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Sender address</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457150">
                <a:tc>
                  <a:txBody>
                    <a:bodyPr/>
                    <a:lstStyle/>
                    <a:p>
                      <a:pPr indent="0" lvl="0" marL="0" marR="0" rtl="0" algn="l">
                        <a:spcBef>
                          <a:spcPts val="0"/>
                        </a:spcBef>
                        <a:spcAft>
                          <a:spcPts val="0"/>
                        </a:spcAft>
                        <a:buNone/>
                      </a:pPr>
                      <a:r>
                        <a:rPr lang="en-US" sz="1800"/>
                        <a:t>pkey</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marR="0" rtl="0" algn="l">
                        <a:spcBef>
                          <a:spcPts val="0"/>
                        </a:spcBef>
                        <a:spcAft>
                          <a:spcPts val="0"/>
                        </a:spcAft>
                        <a:buNone/>
                      </a:pPr>
                      <a:r>
                        <a:rPr lang="en-US" sz="1800"/>
                        <a:t>public key for the product</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Null</a:t>
                      </a:r>
                      <a:endParaRPr sz="1800"/>
                    </a:p>
                  </a:txBody>
                  <a:tcPr marT="45725" marB="45725" marR="91450" marL="91450"/>
                </a:tc>
              </a:tr>
              <a:tr h="583650">
                <a:tc>
                  <a:txBody>
                    <a:bodyPr/>
                    <a:lstStyle/>
                    <a:p>
                      <a:pPr indent="0" lvl="0" marL="0" marR="0" rtl="0" algn="l">
                        <a:spcBef>
                          <a:spcPts val="0"/>
                        </a:spcBef>
                        <a:spcAft>
                          <a:spcPts val="0"/>
                        </a:spcAft>
                        <a:buNone/>
                      </a:pPr>
                      <a:r>
                        <a:rPr lang="en-US" sz="1800"/>
                        <a:t>product</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marR="0" rtl="0" algn="l">
                        <a:spcBef>
                          <a:spcPts val="0"/>
                        </a:spcBef>
                        <a:spcAft>
                          <a:spcPts val="0"/>
                        </a:spcAft>
                        <a:buNone/>
                      </a:pPr>
                      <a:r>
                        <a:rPr lang="en-US" sz="1800"/>
                        <a:t>Name of the product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a:p>
                  </a:txBody>
                  <a:tcPr marT="45725" marB="45725" marR="91450" marL="91450"/>
                </a:tc>
              </a:tr>
              <a:tr h="457150">
                <a:tc>
                  <a:txBody>
                    <a:bodyPr/>
                    <a:lstStyle/>
                    <a:p>
                      <a:pPr indent="0" lvl="0" marL="0" marR="0" rtl="0" algn="l">
                        <a:spcBef>
                          <a:spcPts val="0"/>
                        </a:spcBef>
                        <a:spcAft>
                          <a:spcPts val="0"/>
                        </a:spcAft>
                        <a:buNone/>
                      </a:pPr>
                      <a:r>
                        <a:rPr lang="en-US" sz="1800"/>
                        <a:t>quantity</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88</a:t>
                      </a:r>
                      <a:endParaRPr sz="1800"/>
                    </a:p>
                  </a:txBody>
                  <a:tcPr marT="45725" marB="45725" marR="91450" marL="91450"/>
                </a:tc>
                <a:tc>
                  <a:txBody>
                    <a:bodyPr/>
                    <a:lstStyle/>
                    <a:p>
                      <a:pPr indent="0" lvl="0" marL="0" marR="0" rtl="0" algn="l">
                        <a:spcBef>
                          <a:spcPts val="0"/>
                        </a:spcBef>
                        <a:spcAft>
                          <a:spcPts val="0"/>
                        </a:spcAft>
                        <a:buNone/>
                      </a:pPr>
                      <a:r>
                        <a:rPr lang="en-US" sz="1800"/>
                        <a:t>Quantity of the product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sz="1800"/>
                    </a:p>
                  </a:txBody>
                  <a:tcPr marT="45725" marB="45725" marR="91450" marL="91450"/>
                </a:tc>
              </a:tr>
              <a:tr h="457150">
                <a:tc>
                  <a:txBody>
                    <a:bodyPr/>
                    <a:lstStyle/>
                    <a:p>
                      <a:pPr indent="0" lvl="0" marL="0" marR="0" rtl="0" algn="l">
                        <a:spcBef>
                          <a:spcPts val="0"/>
                        </a:spcBef>
                        <a:spcAft>
                          <a:spcPts val="0"/>
                        </a:spcAft>
                        <a:buNone/>
                      </a:pPr>
                      <a:r>
                        <a:rPr lang="en-US" sz="1800"/>
                        <a:t>amount</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88</a:t>
                      </a:r>
                      <a:endParaRPr sz="1800"/>
                    </a:p>
                  </a:txBody>
                  <a:tcPr marT="45725" marB="45725" marR="91450" marL="91450"/>
                </a:tc>
                <a:tc>
                  <a:txBody>
                    <a:bodyPr/>
                    <a:lstStyle/>
                    <a:p>
                      <a:pPr indent="0" lvl="0" marL="0" marR="0" rtl="0" algn="l">
                        <a:spcBef>
                          <a:spcPts val="0"/>
                        </a:spcBef>
                        <a:spcAft>
                          <a:spcPts val="0"/>
                        </a:spcAft>
                        <a:buNone/>
                      </a:pPr>
                      <a:r>
                        <a:rPr lang="en-US" sz="1800"/>
                        <a:t>Amount of the product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sz="1800"/>
                    </a:p>
                  </a:txBody>
                  <a:tcPr marT="45725" marB="45725" marR="91450" marL="91450"/>
                </a:tc>
              </a:tr>
              <a:tr h="457150">
                <a:tc>
                  <a:txBody>
                    <a:bodyPr/>
                    <a:lstStyle/>
                    <a:p>
                      <a:pPr indent="0" lvl="0" marL="0" marR="0" rtl="0" algn="l">
                        <a:spcBef>
                          <a:spcPts val="0"/>
                        </a:spcBef>
                        <a:spcAft>
                          <a:spcPts val="0"/>
                        </a:spcAft>
                        <a:buNone/>
                      </a:pPr>
                      <a:r>
                        <a:rPr lang="en-US" sz="1800"/>
                        <a:t>token</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marR="0" rtl="0" algn="l">
                        <a:spcBef>
                          <a:spcPts val="0"/>
                        </a:spcBef>
                        <a:spcAft>
                          <a:spcPts val="0"/>
                        </a:spcAft>
                        <a:buNone/>
                      </a:pPr>
                      <a:r>
                        <a:rPr lang="en-US" sz="1800"/>
                        <a:t>Unique token for every product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62000" y="383025"/>
            <a:ext cx="10515600" cy="1031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r>
              <a:rPr b="1" lang="en-US" sz="3600"/>
              <a:t>REGISTER TABLE</a:t>
            </a:r>
            <a:endParaRPr b="1" sz="3600"/>
          </a:p>
        </p:txBody>
      </p:sp>
      <p:sp>
        <p:nvSpPr>
          <p:cNvPr id="183" name="Google Shape;183;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184" name="Google Shape;184;p28"/>
          <p:cNvGraphicFramePr/>
          <p:nvPr/>
        </p:nvGraphicFramePr>
        <p:xfrm>
          <a:off x="600075" y="1690882"/>
          <a:ext cx="3000000" cy="3000000"/>
        </p:xfrm>
        <a:graphic>
          <a:graphicData uri="http://schemas.openxmlformats.org/drawingml/2006/table">
            <a:tbl>
              <a:tblPr bandRow="1" firstRow="1">
                <a:noFill/>
                <a:tableStyleId>{D2539F5F-E6AF-4C4C-BDA9-6770BE3ECC73}</a:tableStyleId>
              </a:tblPr>
              <a:tblGrid>
                <a:gridCol w="2212525"/>
                <a:gridCol w="2212525"/>
                <a:gridCol w="2212525"/>
                <a:gridCol w="2212525"/>
                <a:gridCol w="2212525"/>
              </a:tblGrid>
              <a:tr h="371675">
                <a:tc>
                  <a:txBody>
                    <a:bodyPr/>
                    <a:lstStyle/>
                    <a:p>
                      <a:pPr indent="0" lvl="0" marL="0" marR="0" rtl="0" algn="l">
                        <a:spcBef>
                          <a:spcPts val="0"/>
                        </a:spcBef>
                        <a:spcAft>
                          <a:spcPts val="0"/>
                        </a:spcAft>
                        <a:buNone/>
                      </a:pPr>
                      <a:r>
                        <a:rPr lang="en-US" sz="1800"/>
                        <a:t>Field Name</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Type</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Constraints</a:t>
                      </a:r>
                      <a:endParaRPr sz="1800"/>
                    </a:p>
                  </a:txBody>
                  <a:tcPr marT="45725" marB="45725" marR="91450" marL="91450"/>
                </a:tc>
              </a:tr>
              <a:tr h="650450">
                <a:tc>
                  <a:txBody>
                    <a:bodyPr/>
                    <a:lstStyle/>
                    <a:p>
                      <a:pPr indent="0" lvl="0" marL="0" marR="0" rtl="0" algn="l">
                        <a:spcBef>
                          <a:spcPts val="0"/>
                        </a:spcBef>
                        <a:spcAft>
                          <a:spcPts val="0"/>
                        </a:spcAft>
                        <a:buNone/>
                      </a:pPr>
                      <a:r>
                        <a:rPr lang="en-US" sz="1800"/>
                        <a:t>id</a:t>
                      </a:r>
                      <a:endParaRPr sz="1800"/>
                    </a:p>
                  </a:txBody>
                  <a:tcPr marT="45725" marB="45725" marR="91450" marL="91450"/>
                </a:tc>
                <a:tc>
                  <a:txBody>
                    <a:bodyPr/>
                    <a:lstStyle/>
                    <a:p>
                      <a:pPr indent="0" lvl="0" marL="0" marR="0" rtl="0" algn="l">
                        <a:spcBef>
                          <a:spcPts val="0"/>
                        </a:spcBef>
                        <a:spcAft>
                          <a:spcPts val="0"/>
                        </a:spcAft>
                        <a:buNone/>
                      </a:pPr>
                      <a:r>
                        <a:rPr lang="en-US" sz="1800"/>
                        <a:t>Number</a:t>
                      </a:r>
                      <a:endParaRPr sz="1800"/>
                    </a:p>
                  </a:txBody>
                  <a:tcPr marT="45725" marB="45725" marR="91450" marL="91450"/>
                </a:tc>
                <a:tc>
                  <a:txBody>
                    <a:bodyPr/>
                    <a:lstStyle/>
                    <a:p>
                      <a:pPr indent="0" lvl="0" marL="0" marR="0" rtl="0" algn="l">
                        <a:spcBef>
                          <a:spcPts val="0"/>
                        </a:spcBef>
                        <a:spcAft>
                          <a:spcPts val="0"/>
                        </a:spcAft>
                        <a:buNone/>
                      </a:pPr>
                      <a:r>
                        <a:rPr lang="en-US" sz="1800"/>
                        <a:t>66</a:t>
                      </a:r>
                      <a:endParaRPr sz="1800"/>
                    </a:p>
                  </a:txBody>
                  <a:tcPr marT="45725" marB="45725" marR="91450" marL="91450"/>
                </a:tc>
                <a:tc>
                  <a:txBody>
                    <a:bodyPr/>
                    <a:lstStyle/>
                    <a:p>
                      <a:pPr indent="0" lvl="0" marL="0" rtl="0" algn="l">
                        <a:spcBef>
                          <a:spcPts val="0"/>
                        </a:spcBef>
                        <a:spcAft>
                          <a:spcPts val="0"/>
                        </a:spcAft>
                        <a:buNone/>
                      </a:pPr>
                      <a:r>
                        <a:rPr lang="en-US" sz="1800"/>
                        <a:t>Id for each buyer who register to buy the product</a:t>
                      </a:r>
                      <a:endParaRPr sz="1800"/>
                    </a:p>
                  </a:txBody>
                  <a:tcPr marT="45725" marB="45725" marR="91450" marL="91450"/>
                </a:tc>
                <a:tc>
                  <a:txBody>
                    <a:bodyPr/>
                    <a:lstStyle/>
                    <a:p>
                      <a:pPr indent="0" lvl="0" marL="0" marR="0" rtl="0" algn="l">
                        <a:spcBef>
                          <a:spcPts val="0"/>
                        </a:spcBef>
                        <a:spcAft>
                          <a:spcPts val="0"/>
                        </a:spcAft>
                        <a:buNone/>
                      </a:pPr>
                      <a:r>
                        <a:rPr lang="en-US" sz="1800"/>
                        <a:t> Primary Key</a:t>
                      </a:r>
                      <a:endParaRPr sz="1800"/>
                    </a:p>
                  </a:txBody>
                  <a:tcPr marT="45725" marB="45725" marR="91450" marL="91450"/>
                </a:tc>
              </a:tr>
              <a:tr h="704800">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a:t>
                      </a:r>
                      <a:endParaRPr sz="1800"/>
                    </a:p>
                  </a:txBody>
                  <a:tcPr marT="45725" marB="45725" marR="91450" marL="91450"/>
                </a:tc>
                <a:tc>
                  <a:txBody>
                    <a:bodyPr/>
                    <a:lstStyle/>
                    <a:p>
                      <a:pPr indent="0" lvl="0" marL="0" rtl="0" algn="l">
                        <a:spcBef>
                          <a:spcPts val="0"/>
                        </a:spcBef>
                        <a:spcAft>
                          <a:spcPts val="0"/>
                        </a:spcAft>
                        <a:buNone/>
                      </a:pPr>
                      <a:r>
                        <a:rPr lang="en-US" sz="1800"/>
                        <a:t>Name of the buyer</a:t>
                      </a:r>
                      <a:endParaRPr sz="1800"/>
                    </a:p>
                  </a:txBody>
                  <a:tcPr marT="45725" marB="45725" marR="91450" marL="91450"/>
                </a:tc>
                <a:tc>
                  <a:txBody>
                    <a:bodyPr/>
                    <a:lstStyle/>
                    <a:p>
                      <a:pPr indent="0" lvl="0" marL="0" marR="0" rtl="0" algn="l">
                        <a:spcBef>
                          <a:spcPts val="0"/>
                        </a:spcBef>
                        <a:spcAft>
                          <a:spcPts val="0"/>
                        </a:spcAft>
                        <a:buNone/>
                      </a:pPr>
                      <a:r>
                        <a:rPr lang="en-US" sz="1800"/>
                        <a:t> Null</a:t>
                      </a:r>
                      <a:endParaRPr sz="1800"/>
                    </a:p>
                  </a:txBody>
                  <a:tcPr marT="45725" marB="45725" marR="91450" marL="91450"/>
                </a:tc>
              </a:tr>
              <a:tr h="865950">
                <a:tc>
                  <a:txBody>
                    <a:bodyPr/>
                    <a:lstStyle/>
                    <a:p>
                      <a:pPr indent="0" lvl="0" marL="0" marR="0" rtl="0" algn="l">
                        <a:spcBef>
                          <a:spcPts val="0"/>
                        </a:spcBef>
                        <a:spcAft>
                          <a:spcPts val="0"/>
                        </a:spcAft>
                        <a:buNone/>
                      </a:pPr>
                      <a:r>
                        <a:rPr lang="en-US" sz="1800"/>
                        <a:t>mno</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a:t>
                      </a:r>
                      <a:endParaRPr sz="1800"/>
                    </a:p>
                  </a:txBody>
                  <a:tcPr marT="45725" marB="45725" marR="91450" marL="91450"/>
                </a:tc>
                <a:tc>
                  <a:txBody>
                    <a:bodyPr/>
                    <a:lstStyle/>
                    <a:p>
                      <a:pPr indent="0" lvl="0" marL="0" rtl="0" algn="l">
                        <a:spcBef>
                          <a:spcPts val="0"/>
                        </a:spcBef>
                        <a:spcAft>
                          <a:spcPts val="0"/>
                        </a:spcAft>
                        <a:buNone/>
                      </a:pPr>
                      <a:r>
                        <a:rPr lang="en-US" sz="1800"/>
                        <a:t>Mobile number for the buyer</a:t>
                      </a:r>
                      <a:endParaRPr sz="1800"/>
                    </a:p>
                  </a:txBody>
                  <a:tcPr marT="45725" marB="45725" marR="91450" marL="91450"/>
                </a:tc>
                <a:tc>
                  <a:txBody>
                    <a:bodyPr/>
                    <a:lstStyle/>
                    <a:p>
                      <a:pPr indent="0" lvl="0" marL="0" marR="0" rtl="0" algn="l">
                        <a:spcBef>
                          <a:spcPts val="0"/>
                        </a:spcBef>
                        <a:spcAft>
                          <a:spcPts val="0"/>
                        </a:spcAft>
                        <a:buNone/>
                      </a:pPr>
                      <a:r>
                        <a:rPr lang="en-US" sz="1800"/>
                        <a:t> Null </a:t>
                      </a:r>
                      <a:endParaRPr sz="1800"/>
                    </a:p>
                  </a:txBody>
                  <a:tcPr marT="45725" marB="45725" marR="91450" marL="91450"/>
                </a:tc>
              </a:tr>
              <a:tr h="865950">
                <a:tc>
                  <a:txBody>
                    <a:bodyPr/>
                    <a:lstStyle/>
                    <a:p>
                      <a:pPr indent="0" lvl="0" marL="0" marR="0" rtl="0" algn="l">
                        <a:spcBef>
                          <a:spcPts val="0"/>
                        </a:spcBef>
                        <a:spcAft>
                          <a:spcPts val="0"/>
                        </a:spcAft>
                        <a:buNone/>
                      </a:pPr>
                      <a:r>
                        <a:rPr lang="en-US" sz="1800"/>
                        <a:t>address</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a:t>
                      </a:r>
                      <a:endParaRPr sz="1800"/>
                    </a:p>
                  </a:txBody>
                  <a:tcPr marT="45725" marB="45725" marR="91450" marL="91450"/>
                </a:tc>
                <a:tc>
                  <a:txBody>
                    <a:bodyPr/>
                    <a:lstStyle/>
                    <a:p>
                      <a:pPr indent="0" lvl="0" marL="0" rtl="0" algn="l">
                        <a:spcBef>
                          <a:spcPts val="0"/>
                        </a:spcBef>
                        <a:spcAft>
                          <a:spcPts val="0"/>
                        </a:spcAft>
                        <a:buNone/>
                      </a:pPr>
                      <a:r>
                        <a:rPr lang="en-US" sz="1800"/>
                        <a:t>Address of the buyer for delivery purpose</a:t>
                      </a:r>
                      <a:endParaRPr sz="1800"/>
                    </a:p>
                  </a:txBody>
                  <a:tcPr marT="45725" marB="45725" marR="91450" marL="91450"/>
                </a:tc>
                <a:tc>
                  <a:txBody>
                    <a:bodyPr/>
                    <a:lstStyle/>
                    <a:p>
                      <a:pPr indent="0" lvl="0" marL="0" marR="0" rtl="0" algn="l">
                        <a:spcBef>
                          <a:spcPts val="0"/>
                        </a:spcBef>
                        <a:spcAft>
                          <a:spcPts val="0"/>
                        </a:spcAft>
                        <a:buNone/>
                      </a:pPr>
                      <a:r>
                        <a:rPr lang="en-US" sz="1800"/>
                        <a:t> Null  </a:t>
                      </a:r>
                      <a:endParaRPr sz="1800"/>
                    </a:p>
                  </a:txBody>
                  <a:tcPr marT="45725" marB="45725" marR="91450" marL="91450"/>
                </a:tc>
              </a:tr>
              <a:tr h="651075">
                <a:tc>
                  <a:txBody>
                    <a:bodyPr/>
                    <a:lstStyle/>
                    <a:p>
                      <a:pPr indent="0" lvl="0" marL="0" marR="0" rtl="0" algn="l">
                        <a:spcBef>
                          <a:spcPts val="0"/>
                        </a:spcBef>
                        <a:spcAft>
                          <a:spcPts val="0"/>
                        </a:spcAft>
                        <a:buNone/>
                      </a:pPr>
                      <a:r>
                        <a:rPr lang="en-US" sz="1800"/>
                        <a:t>master</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rtl="0" algn="l">
                        <a:spcBef>
                          <a:spcPts val="0"/>
                        </a:spcBef>
                        <a:spcAft>
                          <a:spcPts val="0"/>
                        </a:spcAft>
                        <a:buNone/>
                      </a:pPr>
                      <a:r>
                        <a:rPr lang="en-US" sz="1800"/>
                        <a:t>public key</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364575">
                <a:tc>
                  <a:txBody>
                    <a:bodyPr/>
                    <a:lstStyle/>
                    <a:p>
                      <a:pPr indent="0" lvl="0" marL="0" marR="0" rtl="0" algn="l">
                        <a:spcBef>
                          <a:spcPts val="0"/>
                        </a:spcBef>
                        <a:spcAft>
                          <a:spcPts val="0"/>
                        </a:spcAft>
                        <a:buNone/>
                      </a:pPr>
                      <a:r>
                        <a:rPr lang="en-US" sz="1800"/>
                        <a:t>private</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9999</a:t>
                      </a:r>
                      <a:endParaRPr sz="1800"/>
                    </a:p>
                  </a:txBody>
                  <a:tcPr marT="45725" marB="45725" marR="91450" marL="91450"/>
                </a:tc>
                <a:tc>
                  <a:txBody>
                    <a:bodyPr/>
                    <a:lstStyle/>
                    <a:p>
                      <a:pPr indent="0" lvl="0" marL="0" marR="0" rtl="0" algn="l">
                        <a:spcBef>
                          <a:spcPts val="0"/>
                        </a:spcBef>
                        <a:spcAft>
                          <a:spcPts val="0"/>
                        </a:spcAft>
                        <a:buNone/>
                      </a:pPr>
                      <a:r>
                        <a:rPr lang="en-US" sz="1800"/>
                        <a:t>private key</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4400"/>
              <a:buFont typeface="Times New Roman"/>
              <a:buNone/>
            </a:pPr>
            <a:r>
              <a:rPr b="1" lang="en-US" sz="3600">
                <a:latin typeface="Times New Roman"/>
                <a:ea typeface="Times New Roman"/>
                <a:cs typeface="Times New Roman"/>
                <a:sym typeface="Times New Roman"/>
              </a:rPr>
              <a:t>              SMART CONTRACT </a:t>
            </a:r>
            <a:r>
              <a:rPr b="1" lang="en-US" sz="3600">
                <a:latin typeface="Times New Roman"/>
                <a:ea typeface="Times New Roman"/>
                <a:cs typeface="Times New Roman"/>
                <a:sym typeface="Times New Roman"/>
              </a:rPr>
              <a:t> TABLE</a:t>
            </a:r>
            <a:endParaRPr sz="3600"/>
          </a:p>
        </p:txBody>
      </p:sp>
      <p:sp>
        <p:nvSpPr>
          <p:cNvPr id="190" name="Google Shape;190;p29"/>
          <p:cNvSpPr txBox="1"/>
          <p:nvPr>
            <p:ph idx="1" type="body"/>
          </p:nvPr>
        </p:nvSpPr>
        <p:spPr>
          <a:xfrm>
            <a:off x="838200" y="1825625"/>
            <a:ext cx="10515600" cy="38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191" name="Google Shape;191;p29"/>
          <p:cNvGraphicFramePr/>
          <p:nvPr/>
        </p:nvGraphicFramePr>
        <p:xfrm>
          <a:off x="720700" y="1825635"/>
          <a:ext cx="3000000" cy="3000000"/>
        </p:xfrm>
        <a:graphic>
          <a:graphicData uri="http://schemas.openxmlformats.org/drawingml/2006/table">
            <a:tbl>
              <a:tblPr bandRow="1" firstRow="1">
                <a:noFill/>
                <a:tableStyleId>{D2539F5F-E6AF-4C4C-BDA9-6770BE3ECC73}</a:tableStyleId>
              </a:tblPr>
              <a:tblGrid>
                <a:gridCol w="1901000"/>
                <a:gridCol w="2097975"/>
                <a:gridCol w="2097975"/>
                <a:gridCol w="2832125"/>
                <a:gridCol w="1704025"/>
              </a:tblGrid>
              <a:tr h="585700">
                <a:tc>
                  <a:txBody>
                    <a:bodyPr/>
                    <a:lstStyle/>
                    <a:p>
                      <a:pPr indent="0" lvl="0" marL="0" marR="0" rtl="0" algn="l">
                        <a:spcBef>
                          <a:spcPts val="0"/>
                        </a:spcBef>
                        <a:spcAft>
                          <a:spcPts val="0"/>
                        </a:spcAft>
                        <a:buNone/>
                      </a:pPr>
                      <a:r>
                        <a:rPr lang="en-US" sz="1800"/>
                        <a:t>Field Name</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Type</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Constraints</a:t>
                      </a:r>
                      <a:endParaRPr sz="1800"/>
                    </a:p>
                  </a:txBody>
                  <a:tcPr marT="45725" marB="45725" marR="91450" marL="91450"/>
                </a:tc>
              </a:tr>
              <a:tr h="697200">
                <a:tc>
                  <a:txBody>
                    <a:bodyPr/>
                    <a:lstStyle/>
                    <a:p>
                      <a:pPr indent="0" lvl="0" marL="0" marR="0" rtl="0" algn="l">
                        <a:spcBef>
                          <a:spcPts val="0"/>
                        </a:spcBef>
                        <a:spcAft>
                          <a:spcPts val="0"/>
                        </a:spcAft>
                        <a:buNone/>
                      </a:pPr>
                      <a:r>
                        <a:rPr lang="en-US" sz="1800"/>
                        <a:t>id</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88</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Id for each contract</a:t>
                      </a:r>
                      <a:endParaRPr sz="1800"/>
                    </a:p>
                  </a:txBody>
                  <a:tcPr marT="45725" marB="45725" marR="91450" marL="91450"/>
                </a:tc>
                <a:tc>
                  <a:txBody>
                    <a:bodyPr/>
                    <a:lstStyle/>
                    <a:p>
                      <a:pPr indent="0" lvl="0" marL="0" marR="0" rtl="0" algn="l">
                        <a:spcBef>
                          <a:spcPts val="0"/>
                        </a:spcBef>
                        <a:spcAft>
                          <a:spcPts val="0"/>
                        </a:spcAft>
                        <a:buNone/>
                      </a:pPr>
                      <a:r>
                        <a:rPr lang="en-US" sz="1800"/>
                        <a:t>Primary</a:t>
                      </a:r>
                      <a:r>
                        <a:rPr lang="en-US" sz="1800"/>
                        <a:t> Key</a:t>
                      </a:r>
                      <a:endParaRPr sz="1800"/>
                    </a:p>
                  </a:txBody>
                  <a:tcPr marT="45725" marB="45725" marR="91450" marL="91450"/>
                </a:tc>
              </a:tr>
              <a:tr h="556575">
                <a:tc>
                  <a:txBody>
                    <a:bodyPr/>
                    <a:lstStyle/>
                    <a:p>
                      <a:pPr indent="0" lvl="0" marL="0" marR="0" rtl="0" algn="l">
                        <a:spcBef>
                          <a:spcPts val="0"/>
                        </a:spcBef>
                        <a:spcAft>
                          <a:spcPts val="0"/>
                        </a:spcAft>
                        <a:buNone/>
                      </a:pP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7777</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Id for each </a:t>
                      </a:r>
                      <a:r>
                        <a:rPr lang="en-US" sz="1800"/>
                        <a:t>Sender address</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556525">
                <a:tc>
                  <a:txBody>
                    <a:bodyPr/>
                    <a:lstStyle/>
                    <a:p>
                      <a:pPr indent="0" lvl="0" marL="0" marR="0" rtl="0" algn="l">
                        <a:spcBef>
                          <a:spcPts val="0"/>
                        </a:spcBef>
                        <a:spcAft>
                          <a:spcPts val="0"/>
                        </a:spcAft>
                        <a:buNone/>
                      </a:pPr>
                      <a:r>
                        <a:rPr lang="en-US" sz="1800"/>
                        <a:t>key1</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7777</a:t>
                      </a:r>
                      <a:endParaRPr sz="1800"/>
                    </a:p>
                  </a:txBody>
                  <a:tcPr marT="45725" marB="45725" marR="91450" marL="91450"/>
                </a:tc>
                <a:tc>
                  <a:txBody>
                    <a:bodyPr/>
                    <a:lstStyle/>
                    <a:p>
                      <a:pPr indent="0" lvl="0" marL="0" marR="0" rtl="0" algn="l">
                        <a:spcBef>
                          <a:spcPts val="0"/>
                        </a:spcBef>
                        <a:spcAft>
                          <a:spcPts val="0"/>
                        </a:spcAft>
                        <a:buNone/>
                      </a:pPr>
                      <a:r>
                        <a:rPr lang="en-US" sz="1800"/>
                        <a:t>Sender private key</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Null</a:t>
                      </a:r>
                      <a:endParaRPr sz="1800"/>
                    </a:p>
                  </a:txBody>
                  <a:tcPr marT="45725" marB="45725" marR="91450" marL="91450"/>
                </a:tc>
              </a:tr>
              <a:tr h="653700">
                <a:tc>
                  <a:txBody>
                    <a:bodyPr/>
                    <a:lstStyle/>
                    <a:p>
                      <a:pPr indent="0" lvl="0" marL="0" marR="0" rtl="0" algn="l">
                        <a:spcBef>
                          <a:spcPts val="0"/>
                        </a:spcBef>
                        <a:spcAft>
                          <a:spcPts val="0"/>
                        </a:spcAft>
                        <a:buNone/>
                      </a:pPr>
                      <a:r>
                        <a:rPr lang="en-US" sz="1800"/>
                        <a:t>rid</a:t>
                      </a:r>
                      <a:endParaRPr sz="1800"/>
                    </a:p>
                  </a:txBody>
                  <a:tcPr marT="45725" marB="45725" marR="91450" marL="91450"/>
                </a:tc>
                <a:tc>
                  <a:txBody>
                    <a:bodyPr/>
                    <a:lstStyle/>
                    <a:p>
                      <a:pPr indent="0" lvl="0" marL="0" marR="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7777</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Recipient address</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a:p>
                  </a:txBody>
                  <a:tcPr marT="45725" marB="45725" marR="91450" marL="91450"/>
                </a:tc>
              </a:tr>
              <a:tr h="697200">
                <a:tc>
                  <a:txBody>
                    <a:bodyPr/>
                    <a:lstStyle/>
                    <a:p>
                      <a:pPr indent="0" lvl="0" marL="0" marR="0" rtl="0" algn="l">
                        <a:spcBef>
                          <a:spcPts val="0"/>
                        </a:spcBef>
                        <a:spcAft>
                          <a:spcPts val="0"/>
                        </a:spcAft>
                        <a:buNone/>
                      </a:pPr>
                      <a:r>
                        <a:rPr lang="en-US" sz="1800"/>
                        <a:t>pid</a:t>
                      </a:r>
                      <a:endParaRPr sz="1800"/>
                    </a:p>
                  </a:txBody>
                  <a:tcPr marT="45725" marB="45725" marR="91450" marL="91450"/>
                </a:tc>
                <a:tc>
                  <a:txBody>
                    <a:bodyPr/>
                    <a:lstStyle/>
                    <a:p>
                      <a:pPr indent="0" lvl="0" marL="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6666</a:t>
                      </a:r>
                      <a:endParaRPr sz="1800"/>
                    </a:p>
                  </a:txBody>
                  <a:tcPr marT="45725" marB="45725" marR="91450" marL="91450"/>
                </a:tc>
                <a:tc>
                  <a:txBody>
                    <a:bodyPr/>
                    <a:lstStyle/>
                    <a:p>
                      <a:pPr indent="0" lvl="0" marL="0" rtl="0" algn="l">
                        <a:spcBef>
                          <a:spcPts val="0"/>
                        </a:spcBef>
                        <a:spcAft>
                          <a:spcPts val="0"/>
                        </a:spcAft>
                        <a:buNone/>
                      </a:pPr>
                      <a:r>
                        <a:rPr lang="en-US" sz="1800"/>
                        <a:t>Product ID</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sz="1800"/>
                    </a:p>
                  </a:txBody>
                  <a:tcPr marT="45725" marB="45725" marR="91450" marL="91450"/>
                </a:tc>
              </a:tr>
              <a:tr h="842050">
                <a:tc>
                  <a:txBody>
                    <a:bodyPr/>
                    <a:lstStyle/>
                    <a:p>
                      <a:pPr indent="0" lvl="0" marL="0" marR="0" rtl="0" algn="l">
                        <a:spcBef>
                          <a:spcPts val="0"/>
                        </a:spcBef>
                        <a:spcAft>
                          <a:spcPts val="0"/>
                        </a:spcAft>
                        <a:buNone/>
                      </a:pPr>
                      <a:r>
                        <a:rPr lang="en-US" sz="1800"/>
                        <a:t>status</a:t>
                      </a:r>
                      <a:endParaRPr sz="1800"/>
                    </a:p>
                  </a:txBody>
                  <a:tcPr marT="45725" marB="45725" marR="91450" marL="91450"/>
                </a:tc>
                <a:tc>
                  <a:txBody>
                    <a:bodyPr/>
                    <a:lstStyle/>
                    <a:p>
                      <a:pPr indent="0" lvl="0" marL="0" rtl="0" algn="l">
                        <a:spcBef>
                          <a:spcPts val="0"/>
                        </a:spcBef>
                        <a:spcAft>
                          <a:spcPts val="0"/>
                        </a:spcAft>
                        <a:buNone/>
                      </a:pPr>
                      <a:r>
                        <a:rPr lang="en-US" sz="1800"/>
                        <a:t>Varchar</a:t>
                      </a:r>
                      <a:endParaRPr sz="1800"/>
                    </a:p>
                  </a:txBody>
                  <a:tcPr marT="45725" marB="45725" marR="91450" marL="91450"/>
                </a:tc>
                <a:tc>
                  <a:txBody>
                    <a:bodyPr/>
                    <a:lstStyle/>
                    <a:p>
                      <a:pPr indent="0" lvl="0" marL="0" marR="0" rtl="0" algn="l">
                        <a:spcBef>
                          <a:spcPts val="0"/>
                        </a:spcBef>
                        <a:spcAft>
                          <a:spcPts val="0"/>
                        </a:spcAft>
                        <a:buNone/>
                      </a:pPr>
                      <a:r>
                        <a:rPr lang="en-US" sz="1800"/>
                        <a:t>6666</a:t>
                      </a:r>
                      <a:endParaRPr sz="1800"/>
                    </a:p>
                  </a:txBody>
                  <a:tcPr marT="45725" marB="45725" marR="91450" marL="91450"/>
                </a:tc>
                <a:tc>
                  <a:txBody>
                    <a:bodyPr/>
                    <a:lstStyle/>
                    <a:p>
                      <a:pPr indent="0" lvl="0" marL="0" rtl="0" algn="l">
                        <a:spcBef>
                          <a:spcPts val="0"/>
                        </a:spcBef>
                        <a:spcAft>
                          <a:spcPts val="0"/>
                        </a:spcAft>
                        <a:buNone/>
                      </a:pPr>
                      <a:r>
                        <a:rPr lang="en-US" sz="1800"/>
                        <a:t>Delivery status of the product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Null</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23850" y="161925"/>
            <a:ext cx="11630025" cy="112395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TRANS  TABLE</a:t>
            </a:r>
            <a:endParaRPr b="1" sz="3000"/>
          </a:p>
        </p:txBody>
      </p:sp>
      <p:graphicFrame>
        <p:nvGraphicFramePr>
          <p:cNvPr id="197" name="Google Shape;197;p30"/>
          <p:cNvGraphicFramePr/>
          <p:nvPr/>
        </p:nvGraphicFramePr>
        <p:xfrm>
          <a:off x="600075" y="1428482"/>
          <a:ext cx="3000000" cy="3000000"/>
        </p:xfrm>
        <a:graphic>
          <a:graphicData uri="http://schemas.openxmlformats.org/drawingml/2006/table">
            <a:tbl>
              <a:tblPr bandRow="1" firstRow="1">
                <a:noFill/>
                <a:tableStyleId>{D2539F5F-E6AF-4C4C-BDA9-6770BE3ECC73}</a:tableStyleId>
              </a:tblPr>
              <a:tblGrid>
                <a:gridCol w="2212525"/>
                <a:gridCol w="2212525"/>
                <a:gridCol w="1496275"/>
                <a:gridCol w="3430150"/>
                <a:gridCol w="1711150"/>
              </a:tblGrid>
              <a:tr h="561175">
                <a:tc>
                  <a:txBody>
                    <a:bodyPr/>
                    <a:lstStyle/>
                    <a:p>
                      <a:pPr indent="0" lvl="0" marL="0" marR="0" rtl="0" algn="l">
                        <a:spcBef>
                          <a:spcPts val="0"/>
                        </a:spcBef>
                        <a:spcAft>
                          <a:spcPts val="0"/>
                        </a:spcAft>
                        <a:buNone/>
                      </a:pPr>
                      <a:r>
                        <a:rPr lang="en-US" sz="1800"/>
                        <a:t>Field Name</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Type</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Constraints</a:t>
                      </a:r>
                      <a:endParaRPr sz="1800"/>
                    </a:p>
                  </a:txBody>
                  <a:tcPr marT="45725" marB="45725" marR="91450" marL="91450"/>
                </a:tc>
              </a:tr>
              <a:tr h="915200">
                <a:tc>
                  <a:txBody>
                    <a:bodyPr/>
                    <a:lstStyle/>
                    <a:p>
                      <a:pPr indent="0" lvl="0" marL="0" rtl="0" algn="l">
                        <a:spcBef>
                          <a:spcPts val="0"/>
                        </a:spcBef>
                        <a:spcAft>
                          <a:spcPts val="0"/>
                        </a:spcAft>
                        <a:buNone/>
                      </a:pPr>
                      <a:r>
                        <a:rPr lang="en-US" sz="1800"/>
                        <a:t>id</a:t>
                      </a:r>
                      <a:endParaRPr sz="1800"/>
                    </a:p>
                  </a:txBody>
                  <a:tcPr marT="45725" marB="45725" marR="91450" marL="91450"/>
                </a:tc>
                <a:tc>
                  <a:txBody>
                    <a:bodyPr/>
                    <a:lstStyle/>
                    <a:p>
                      <a:pPr indent="0" lvl="0" marL="0" rtl="0" algn="l">
                        <a:spcBef>
                          <a:spcPts val="0"/>
                        </a:spcBef>
                        <a:spcAft>
                          <a:spcPts val="0"/>
                        </a:spcAft>
                        <a:buNone/>
                      </a:pPr>
                      <a:r>
                        <a:rPr lang="en-US" sz="1800"/>
                        <a:t>int</a:t>
                      </a:r>
                      <a:endParaRPr/>
                    </a:p>
                  </a:txBody>
                  <a:tcPr marT="45725" marB="45725" marR="91450" marL="91450"/>
                </a:tc>
                <a:tc>
                  <a:txBody>
                    <a:bodyPr/>
                    <a:lstStyle/>
                    <a:p>
                      <a:pPr indent="0" lvl="0" marL="0" marR="0" rtl="0" algn="l">
                        <a:spcBef>
                          <a:spcPts val="0"/>
                        </a:spcBef>
                        <a:spcAft>
                          <a:spcPts val="0"/>
                        </a:spcAft>
                        <a:buNone/>
                      </a:pPr>
                      <a:r>
                        <a:rPr lang="en-US" sz="1800"/>
                        <a:t>90</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Id for each transaction</a:t>
                      </a:r>
                      <a:endParaRPr sz="1800"/>
                    </a:p>
                  </a:txBody>
                  <a:tcPr marT="45725" marB="45725" marR="91450" marL="91450"/>
                </a:tc>
                <a:tc>
                  <a:txBody>
                    <a:bodyPr/>
                    <a:lstStyle/>
                    <a:p>
                      <a:pPr indent="0" lvl="0" marL="0" marR="0" rtl="0" algn="l">
                        <a:spcBef>
                          <a:spcPts val="0"/>
                        </a:spcBef>
                        <a:spcAft>
                          <a:spcPts val="0"/>
                        </a:spcAft>
                        <a:buNone/>
                      </a:pPr>
                      <a:r>
                        <a:rPr lang="en-US" sz="1800"/>
                        <a:t>Primary Key</a:t>
                      </a:r>
                      <a:endParaRPr sz="1800"/>
                    </a:p>
                  </a:txBody>
                  <a:tcPr marT="45725" marB="45725" marR="91450" marL="91450"/>
                </a:tc>
              </a:tr>
              <a:tr h="1000550">
                <a:tc>
                  <a:txBody>
                    <a:bodyPr/>
                    <a:lstStyle/>
                    <a:p>
                      <a:pPr indent="0" lvl="0" marL="0" rtl="0" algn="l">
                        <a:spcBef>
                          <a:spcPts val="0"/>
                        </a:spcBef>
                        <a:spcAft>
                          <a:spcPts val="0"/>
                        </a:spcAft>
                        <a:buNone/>
                      </a:pPr>
                      <a:r>
                        <a:rPr lang="en-US" sz="1800"/>
                        <a:t>sid</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marR="0" rtl="0" algn="l">
                        <a:spcBef>
                          <a:spcPts val="0"/>
                        </a:spcBef>
                        <a:spcAft>
                          <a:spcPts val="0"/>
                        </a:spcAft>
                        <a:buNone/>
                      </a:pPr>
                      <a:r>
                        <a:rPr lang="en-US" sz="1800"/>
                        <a:t>9090</a:t>
                      </a:r>
                      <a:endParaRPr sz="1800"/>
                    </a:p>
                  </a:txBody>
                  <a:tcPr marT="45725" marB="45725" marR="91450" marL="91450"/>
                </a:tc>
                <a:tc>
                  <a:txBody>
                    <a:bodyPr/>
                    <a:lstStyle/>
                    <a:p>
                      <a:pPr indent="0" lvl="0" marL="0" rtl="0" algn="l">
                        <a:spcBef>
                          <a:spcPts val="0"/>
                        </a:spcBef>
                        <a:spcAft>
                          <a:spcPts val="0"/>
                        </a:spcAft>
                        <a:buNone/>
                      </a:pPr>
                      <a:r>
                        <a:rPr lang="en-US" sz="1800"/>
                        <a:t>Sender address</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935925">
                <a:tc>
                  <a:txBody>
                    <a:bodyPr/>
                    <a:lstStyle/>
                    <a:p>
                      <a:pPr indent="0" lvl="0" marL="0" rtl="0" algn="l">
                        <a:spcBef>
                          <a:spcPts val="0"/>
                        </a:spcBef>
                        <a:spcAft>
                          <a:spcPts val="0"/>
                        </a:spcAft>
                        <a:buNone/>
                      </a:pPr>
                      <a:r>
                        <a:rPr lang="en-US" sz="1800"/>
                        <a:t>rid</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marR="0" rtl="0" algn="l">
                        <a:spcBef>
                          <a:spcPts val="0"/>
                        </a:spcBef>
                        <a:spcAft>
                          <a:spcPts val="0"/>
                        </a:spcAft>
                        <a:buNone/>
                      </a:pPr>
                      <a:r>
                        <a:rPr lang="en-US" sz="1800"/>
                        <a:t>9090</a:t>
                      </a:r>
                      <a:endParaRPr sz="1800"/>
                    </a:p>
                  </a:txBody>
                  <a:tcPr marT="45725" marB="45725" marR="91450" marL="91450"/>
                </a:tc>
                <a:tc>
                  <a:txBody>
                    <a:bodyPr/>
                    <a:lstStyle/>
                    <a:p>
                      <a:pPr indent="0" lvl="0" marL="0" rtl="0" algn="l">
                        <a:spcBef>
                          <a:spcPts val="0"/>
                        </a:spcBef>
                        <a:spcAft>
                          <a:spcPts val="0"/>
                        </a:spcAft>
                        <a:buNone/>
                      </a:pPr>
                      <a:r>
                        <a:rPr lang="en-US" sz="1800"/>
                        <a:t>Recipient address</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Null</a:t>
                      </a:r>
                      <a:endParaRPr sz="1800"/>
                    </a:p>
                  </a:txBody>
                  <a:tcPr marT="45725" marB="45725" marR="91450" marL="91450"/>
                </a:tc>
              </a:tr>
              <a:tr h="940375">
                <a:tc>
                  <a:txBody>
                    <a:bodyPr/>
                    <a:lstStyle/>
                    <a:p>
                      <a:pPr indent="0" lvl="0" marL="0" rtl="0" algn="l">
                        <a:spcBef>
                          <a:spcPts val="0"/>
                        </a:spcBef>
                        <a:spcAft>
                          <a:spcPts val="0"/>
                        </a:spcAft>
                        <a:buNone/>
                      </a:pPr>
                      <a:r>
                        <a:rPr lang="en-US" sz="1800"/>
                        <a:t>pid</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marR="0" rtl="0" algn="l">
                        <a:spcBef>
                          <a:spcPts val="0"/>
                        </a:spcBef>
                        <a:spcAft>
                          <a:spcPts val="0"/>
                        </a:spcAft>
                        <a:buNone/>
                      </a:pPr>
                      <a:r>
                        <a:rPr lang="en-US" sz="1800"/>
                        <a:t>9090</a:t>
                      </a:r>
                      <a:endParaRPr sz="1800"/>
                    </a:p>
                  </a:txBody>
                  <a:tcPr marT="45725" marB="45725" marR="91450" marL="91450"/>
                </a:tc>
                <a:tc>
                  <a:txBody>
                    <a:bodyPr/>
                    <a:lstStyle/>
                    <a:p>
                      <a:pPr indent="0" lvl="0" marL="0" rtl="0" algn="l">
                        <a:spcBef>
                          <a:spcPts val="0"/>
                        </a:spcBef>
                        <a:spcAft>
                          <a:spcPts val="0"/>
                        </a:spcAft>
                        <a:buNone/>
                      </a:pPr>
                      <a:r>
                        <a:rPr lang="en-US" sz="1800"/>
                        <a:t>ID for each product</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44450" y="124025"/>
            <a:ext cx="10515600" cy="94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USD TOKEN TABLE</a:t>
            </a:r>
            <a:endParaRPr/>
          </a:p>
        </p:txBody>
      </p:sp>
      <p:sp>
        <p:nvSpPr>
          <p:cNvPr id="203" name="Google Shape;203;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04" name="Google Shape;204;p31"/>
          <p:cNvGraphicFramePr/>
          <p:nvPr/>
        </p:nvGraphicFramePr>
        <p:xfrm>
          <a:off x="470938" y="1263032"/>
          <a:ext cx="3000000" cy="3000000"/>
        </p:xfrm>
        <a:graphic>
          <a:graphicData uri="http://schemas.openxmlformats.org/drawingml/2006/table">
            <a:tbl>
              <a:tblPr bandRow="1" firstRow="1">
                <a:noFill/>
                <a:tableStyleId>{D2539F5F-E6AF-4C4C-BDA9-6770BE3ECC73}</a:tableStyleId>
              </a:tblPr>
              <a:tblGrid>
                <a:gridCol w="2212525"/>
                <a:gridCol w="2212525"/>
                <a:gridCol w="2212525"/>
                <a:gridCol w="2212525"/>
                <a:gridCol w="2212525"/>
              </a:tblGrid>
              <a:tr h="432550">
                <a:tc>
                  <a:txBody>
                    <a:bodyPr/>
                    <a:lstStyle/>
                    <a:p>
                      <a:pPr indent="0" lvl="0" marL="0" marR="0" rtl="0" algn="l">
                        <a:spcBef>
                          <a:spcPts val="0"/>
                        </a:spcBef>
                        <a:spcAft>
                          <a:spcPts val="0"/>
                        </a:spcAft>
                        <a:buNone/>
                      </a:pPr>
                      <a:r>
                        <a:rPr lang="en-US" sz="1800"/>
                        <a:t>Field Name</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Type</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Constraints</a:t>
                      </a:r>
                      <a:endParaRPr sz="1800"/>
                    </a:p>
                  </a:txBody>
                  <a:tcPr marT="45725" marB="45725" marR="91450" marL="91450"/>
                </a:tc>
              </a:tr>
              <a:tr h="756950">
                <a:tc>
                  <a:txBody>
                    <a:bodyPr/>
                    <a:lstStyle/>
                    <a:p>
                      <a:pPr indent="0" lvl="0" marL="0" rtl="0" algn="l">
                        <a:spcBef>
                          <a:spcPts val="0"/>
                        </a:spcBef>
                        <a:spcAft>
                          <a:spcPts val="0"/>
                        </a:spcAft>
                        <a:buNone/>
                      </a:pPr>
                      <a:r>
                        <a:rPr lang="en-US" sz="1800"/>
                        <a:t>id</a:t>
                      </a:r>
                      <a:endParaRPr sz="1800"/>
                    </a:p>
                  </a:txBody>
                  <a:tcPr marT="45725" marB="45725" marR="91450" marL="91450"/>
                </a:tc>
                <a:tc>
                  <a:txBody>
                    <a:bodyPr/>
                    <a:lstStyle/>
                    <a:p>
                      <a:pPr indent="0" lvl="0" marL="0" rtl="0" algn="l">
                        <a:spcBef>
                          <a:spcPts val="0"/>
                        </a:spcBef>
                        <a:spcAft>
                          <a:spcPts val="0"/>
                        </a:spcAft>
                        <a:buNone/>
                      </a:pPr>
                      <a:r>
                        <a:rPr lang="en-US" sz="1800"/>
                        <a:t>int</a:t>
                      </a:r>
                      <a:endParaRPr/>
                    </a:p>
                  </a:txBody>
                  <a:tcPr marT="45725" marB="45725" marR="91450" marL="91450"/>
                </a:tc>
                <a:tc>
                  <a:txBody>
                    <a:bodyPr/>
                    <a:lstStyle/>
                    <a:p>
                      <a:pPr indent="0" lvl="0" marL="0" marR="0" rtl="0" algn="l">
                        <a:spcBef>
                          <a:spcPts val="0"/>
                        </a:spcBef>
                        <a:spcAft>
                          <a:spcPts val="0"/>
                        </a:spcAft>
                        <a:buNone/>
                      </a:pPr>
                      <a:r>
                        <a:rPr lang="en-US" sz="1800"/>
                        <a:t>66</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Id for each token</a:t>
                      </a:r>
                      <a:endParaRPr sz="1800"/>
                    </a:p>
                  </a:txBody>
                  <a:tcPr marT="45725" marB="45725" marR="91450" marL="91450"/>
                </a:tc>
                <a:tc>
                  <a:txBody>
                    <a:bodyPr/>
                    <a:lstStyle/>
                    <a:p>
                      <a:pPr indent="0" lvl="0" marL="0" marR="0" rtl="0" algn="l">
                        <a:spcBef>
                          <a:spcPts val="0"/>
                        </a:spcBef>
                        <a:spcAft>
                          <a:spcPts val="0"/>
                        </a:spcAft>
                        <a:buNone/>
                      </a:pPr>
                      <a:r>
                        <a:rPr lang="en-US" sz="1800"/>
                        <a:t>Primary Key</a:t>
                      </a:r>
                      <a:endParaRPr sz="1800"/>
                    </a:p>
                  </a:txBody>
                  <a:tcPr marT="45725" marB="45725" marR="91450" marL="91450"/>
                </a:tc>
              </a:tr>
              <a:tr h="1007750">
                <a:tc>
                  <a:txBody>
                    <a:bodyPr/>
                    <a:lstStyle/>
                    <a:p>
                      <a:pPr indent="0" lvl="0" marL="0" rtl="0" algn="l">
                        <a:spcBef>
                          <a:spcPts val="0"/>
                        </a:spcBef>
                        <a:spcAft>
                          <a:spcPts val="0"/>
                        </a:spcAft>
                        <a:buNone/>
                      </a:pPr>
                      <a:r>
                        <a:rPr lang="en-US" sz="1800"/>
                        <a:t>sid</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7777</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Id for all the </a:t>
                      </a:r>
                      <a:r>
                        <a:rPr lang="en-US" sz="1800"/>
                        <a:t>Sender address</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1007750">
                <a:tc>
                  <a:txBody>
                    <a:bodyPr/>
                    <a:lstStyle/>
                    <a:p>
                      <a:pPr indent="0" lvl="0" marL="0" rtl="0" algn="l">
                        <a:spcBef>
                          <a:spcPts val="0"/>
                        </a:spcBef>
                        <a:spcAft>
                          <a:spcPts val="0"/>
                        </a:spcAft>
                        <a:buNone/>
                      </a:pPr>
                      <a:r>
                        <a:rPr lang="en-US" sz="1800"/>
                        <a:t>pkey</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7777</a:t>
                      </a:r>
                      <a:endParaRPr/>
                    </a:p>
                  </a:txBody>
                  <a:tcPr marT="45725" marB="45725" marR="91450" marL="91450"/>
                </a:tc>
                <a:tc>
                  <a:txBody>
                    <a:bodyPr/>
                    <a:lstStyle/>
                    <a:p>
                      <a:pPr indent="0" lvl="0" marL="0" rtl="0" algn="l">
                        <a:spcBef>
                          <a:spcPts val="0"/>
                        </a:spcBef>
                        <a:spcAft>
                          <a:spcPts val="0"/>
                        </a:spcAft>
                        <a:buNone/>
                      </a:pPr>
                      <a:r>
                        <a:rPr lang="en-US" sz="1800"/>
                        <a:t>P</a:t>
                      </a:r>
                      <a:r>
                        <a:rPr lang="en-US" sz="1800"/>
                        <a:t>ublic key for all the product</a:t>
                      </a:r>
                      <a:endParaRPr sz="1800"/>
                    </a:p>
                  </a:txBody>
                  <a:tcPr marT="45725" marB="45725" marR="91450" marL="91450"/>
                </a:tc>
                <a:tc>
                  <a:txBody>
                    <a:bodyPr/>
                    <a:lstStyle/>
                    <a:p>
                      <a:pPr indent="0" lvl="0" marL="0" rtl="0" algn="l">
                        <a:spcBef>
                          <a:spcPts val="0"/>
                        </a:spcBef>
                        <a:spcAft>
                          <a:spcPts val="0"/>
                        </a:spcAft>
                        <a:buNone/>
                      </a:pPr>
                      <a:r>
                        <a:rPr lang="en-US" sz="1800"/>
                        <a:t>Null</a:t>
                      </a:r>
                      <a:endParaRPr sz="1800"/>
                    </a:p>
                  </a:txBody>
                  <a:tcPr marT="45725" marB="45725" marR="91450" marL="91450"/>
                </a:tc>
              </a:tr>
              <a:tr h="1007750">
                <a:tc>
                  <a:txBody>
                    <a:bodyPr/>
                    <a:lstStyle/>
                    <a:p>
                      <a:pPr indent="0" lvl="0" marL="0" rtl="0" algn="l">
                        <a:spcBef>
                          <a:spcPts val="0"/>
                        </a:spcBef>
                        <a:spcAft>
                          <a:spcPts val="0"/>
                        </a:spcAft>
                        <a:buNone/>
                      </a:pPr>
                      <a:r>
                        <a:rPr lang="en-US" sz="1800"/>
                        <a:t>amount</a:t>
                      </a:r>
                      <a:endParaRPr sz="1800"/>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Varchar</a:t>
                      </a:r>
                      <a:endParaRPr/>
                    </a:p>
                  </a:txBody>
                  <a:tcPr marT="45725" marB="45725" marR="91450" marL="91450"/>
                </a:tc>
                <a:tc>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7777</a:t>
                      </a:r>
                      <a:endParaRPr/>
                    </a:p>
                  </a:txBody>
                  <a:tcPr marT="45725" marB="45725" marR="91450" marL="91450"/>
                </a:tc>
                <a:tc>
                  <a:txBody>
                    <a:bodyPr/>
                    <a:lstStyle/>
                    <a:p>
                      <a:pPr indent="0" lvl="0" marL="0" rtl="0" algn="l">
                        <a:spcBef>
                          <a:spcPts val="0"/>
                        </a:spcBef>
                        <a:spcAft>
                          <a:spcPts val="0"/>
                        </a:spcAft>
                        <a:buNone/>
                      </a:pPr>
                      <a:r>
                        <a:rPr lang="en-US" sz="1800"/>
                        <a:t>Amount of the product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r h="560100">
                <a:tc>
                  <a:txBody>
                    <a:bodyPr/>
                    <a:lstStyle/>
                    <a:p>
                      <a:pPr indent="0" lvl="0" marL="0" rtl="0" algn="l">
                        <a:spcBef>
                          <a:spcPts val="0"/>
                        </a:spcBef>
                        <a:spcAft>
                          <a:spcPts val="0"/>
                        </a:spcAft>
                        <a:buNone/>
                      </a:pPr>
                      <a:r>
                        <a:rPr lang="en-US" sz="1800"/>
                        <a:t>token</a:t>
                      </a:r>
                      <a:endParaRPr sz="1800"/>
                    </a:p>
                  </a:txBody>
                  <a:tcPr marT="45725" marB="45725" marR="91450" marL="91450"/>
                </a:tc>
                <a:tc>
                  <a:txBody>
                    <a:bodyPr/>
                    <a:lstStyle/>
                    <a:p>
                      <a:pPr indent="0" lvl="0" marL="0" rtl="0" algn="l">
                        <a:spcBef>
                          <a:spcPts val="0"/>
                        </a:spcBef>
                        <a:spcAft>
                          <a:spcPts val="0"/>
                        </a:spcAft>
                        <a:buNone/>
                      </a:pPr>
                      <a:r>
                        <a:rPr lang="en-US" sz="1800"/>
                        <a:t>Varchar</a:t>
                      </a:r>
                      <a:endParaRPr sz="1800">
                        <a:solidFill>
                          <a:schemeClr val="dk1"/>
                        </a:solidFill>
                        <a:latin typeface="Calibri"/>
                        <a:ea typeface="Calibri"/>
                        <a:cs typeface="Calibri"/>
                        <a:sym typeface="Calibri"/>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7777</a:t>
                      </a:r>
                      <a:endParaRPr sz="1800"/>
                    </a:p>
                  </a:txBody>
                  <a:tcPr marT="45725" marB="45725" marR="91450" marL="91450"/>
                </a:tc>
                <a:tc>
                  <a:txBody>
                    <a:bodyPr/>
                    <a:lstStyle/>
                    <a:p>
                      <a:pPr indent="0" lvl="0" marL="0" marR="0" rtl="0" algn="l">
                        <a:spcBef>
                          <a:spcPts val="0"/>
                        </a:spcBef>
                        <a:spcAft>
                          <a:spcPts val="0"/>
                        </a:spcAft>
                        <a:buNone/>
                      </a:pPr>
                      <a:r>
                        <a:rPr lang="en-US" sz="1800"/>
                        <a:t>Token for all the product</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1794434" y="392290"/>
            <a:ext cx="8911687" cy="7668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3500">
                <a:latin typeface="Times New Roman"/>
                <a:ea typeface="Times New Roman"/>
                <a:cs typeface="Times New Roman"/>
                <a:sym typeface="Times New Roman"/>
              </a:rPr>
              <a:t>INTRODUCTION</a:t>
            </a:r>
            <a:endParaRPr b="1" sz="3500">
              <a:latin typeface="Times New Roman"/>
              <a:ea typeface="Times New Roman"/>
              <a:cs typeface="Times New Roman"/>
              <a:sym typeface="Times New Roman"/>
            </a:endParaRPr>
          </a:p>
        </p:txBody>
      </p:sp>
      <p:sp>
        <p:nvSpPr>
          <p:cNvPr id="91" name="Google Shape;91;p14"/>
          <p:cNvSpPr txBox="1"/>
          <p:nvPr>
            <p:ph idx="1" type="body"/>
          </p:nvPr>
        </p:nvSpPr>
        <p:spPr>
          <a:xfrm>
            <a:off x="772732" y="1378038"/>
            <a:ext cx="10779617" cy="488109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500"/>
              <a:buNone/>
            </a:pPr>
            <a:r>
              <a:rPr lang="en-US" sz="2500">
                <a:latin typeface="Times New Roman"/>
                <a:ea typeface="Times New Roman"/>
                <a:cs typeface="Times New Roman"/>
                <a:sym typeface="Times New Roman"/>
              </a:rPr>
              <a:t>E-Commerce has become more and more popular because of rich products, fast transactions, and free from time, locations, stores, and so on. However, the disclosure of personal data such as their IDs, addresses, and phone numbers has become a major concern for online activities. The current e-commerce model is at the crossroads of ownership and privacy. To address this, this article creates an enterprise protocol that uses smart personal contracts to protect privacy during the negotiation phase. This protocol allows contracting parties to conduct business without disclosing personal information such as identity, address, and phone number. Furthermore, we employ the zero-knowledge proof to ensure ownership.</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2624137" y="351374"/>
            <a:ext cx="7477125" cy="9165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sz="3300">
                <a:latin typeface="Times New Roman"/>
                <a:ea typeface="Times New Roman"/>
                <a:cs typeface="Times New Roman"/>
                <a:sym typeface="Times New Roman"/>
              </a:rPr>
              <a:t> MODULES</a:t>
            </a:r>
            <a:endParaRPr b="1" sz="3300"/>
          </a:p>
        </p:txBody>
      </p:sp>
      <p:sp>
        <p:nvSpPr>
          <p:cNvPr id="210" name="Google Shape;210;p32"/>
          <p:cNvSpPr txBox="1"/>
          <p:nvPr>
            <p:ph idx="1" type="body"/>
          </p:nvPr>
        </p:nvSpPr>
        <p:spPr>
          <a:xfrm>
            <a:off x="581025" y="1362075"/>
            <a:ext cx="10906200" cy="216930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0"/>
              </a:spcBef>
              <a:spcAft>
                <a:spcPts val="0"/>
              </a:spcAft>
              <a:buClr>
                <a:schemeClr val="dk1"/>
              </a:buClr>
              <a:buSzPts val="2000"/>
              <a:buNone/>
            </a:pPr>
            <a:r>
              <a:rPr lang="en-US" sz="2400"/>
              <a:t>The entire project mainly consists of 4 modules, which are</a:t>
            </a:r>
            <a:endParaRPr sz="2400">
              <a:solidFill>
                <a:schemeClr val="dk1"/>
              </a:solidFill>
            </a:endParaRPr>
          </a:p>
          <a:p>
            <a:pPr indent="-254000" lvl="0" marL="228600" rtl="0" algn="l">
              <a:lnSpc>
                <a:spcPct val="90000"/>
              </a:lnSpc>
              <a:spcBef>
                <a:spcPts val="1000"/>
              </a:spcBef>
              <a:spcAft>
                <a:spcPts val="0"/>
              </a:spcAft>
              <a:buClr>
                <a:schemeClr val="dk1"/>
              </a:buClr>
              <a:buSzPts val="2400"/>
              <a:buFont typeface="Calibri"/>
              <a:buChar char="•"/>
            </a:pPr>
            <a:r>
              <a:rPr lang="en-US" sz="2400"/>
              <a:t>Central Authority</a:t>
            </a:r>
            <a:endParaRPr sz="2400">
              <a:solidFill>
                <a:schemeClr val="dk1"/>
              </a:solidFill>
            </a:endParaRPr>
          </a:p>
          <a:p>
            <a:pPr indent="-254000" lvl="0" marL="228600" rtl="0" algn="l">
              <a:lnSpc>
                <a:spcPct val="90000"/>
              </a:lnSpc>
              <a:spcBef>
                <a:spcPts val="1000"/>
              </a:spcBef>
              <a:spcAft>
                <a:spcPts val="0"/>
              </a:spcAft>
              <a:buClr>
                <a:schemeClr val="dk1"/>
              </a:buClr>
              <a:buSzPts val="2400"/>
              <a:buFont typeface="Calibri"/>
              <a:buChar char="•"/>
            </a:pPr>
            <a:r>
              <a:rPr lang="en-US" sz="2400"/>
              <a:t>Token Creation</a:t>
            </a:r>
            <a:endParaRPr sz="2400">
              <a:solidFill>
                <a:schemeClr val="dk1"/>
              </a:solidFill>
            </a:endParaRPr>
          </a:p>
          <a:p>
            <a:pPr indent="-254000" lvl="0" marL="228600" rtl="0" algn="l">
              <a:lnSpc>
                <a:spcPct val="90000"/>
              </a:lnSpc>
              <a:spcBef>
                <a:spcPts val="1000"/>
              </a:spcBef>
              <a:spcAft>
                <a:spcPts val="0"/>
              </a:spcAft>
              <a:buClr>
                <a:schemeClr val="dk1"/>
              </a:buClr>
              <a:buSzPts val="2400"/>
              <a:buFont typeface="Calibri"/>
              <a:buChar char="•"/>
            </a:pPr>
            <a:r>
              <a:rPr lang="en-US" sz="2400"/>
              <a:t>Negotiation phase</a:t>
            </a:r>
            <a:endParaRPr sz="2400">
              <a:solidFill>
                <a:schemeClr val="dk1"/>
              </a:solidFill>
            </a:endParaRPr>
          </a:p>
          <a:p>
            <a:pPr indent="-254000" lvl="0" marL="228600" rtl="0" algn="l">
              <a:lnSpc>
                <a:spcPct val="90000"/>
              </a:lnSpc>
              <a:spcBef>
                <a:spcPts val="1000"/>
              </a:spcBef>
              <a:spcAft>
                <a:spcPts val="0"/>
              </a:spcAft>
              <a:buClr>
                <a:schemeClr val="dk1"/>
              </a:buClr>
              <a:buSzPts val="2400"/>
              <a:buFont typeface="Calibri"/>
              <a:buChar char="•"/>
            </a:pPr>
            <a:r>
              <a:rPr lang="en-US" sz="2400"/>
              <a:t>Delivery phase</a:t>
            </a:r>
            <a:endParaRPr sz="2400"/>
          </a:p>
          <a:p>
            <a:pPr indent="0" lvl="0" marL="228600" rtl="0" algn="l">
              <a:lnSpc>
                <a:spcPct val="90000"/>
              </a:lnSpc>
              <a:spcBef>
                <a:spcPts val="1000"/>
              </a:spcBef>
              <a:spcAft>
                <a:spcPts val="0"/>
              </a:spcAft>
              <a:buNone/>
            </a:pPr>
            <a:r>
              <a:t/>
            </a:r>
            <a:endParaRPr sz="2400"/>
          </a:p>
          <a:p>
            <a:pPr indent="0" lvl="0" marL="114300" rtl="0" algn="l">
              <a:lnSpc>
                <a:spcPct val="90000"/>
              </a:lnSpc>
              <a:spcBef>
                <a:spcPts val="1000"/>
              </a:spcBef>
              <a:spcAft>
                <a:spcPts val="0"/>
              </a:spcAft>
              <a:buClr>
                <a:schemeClr val="dk1"/>
              </a:buClr>
              <a:buSzPts val="2000"/>
              <a:buNone/>
            </a:pPr>
            <a:r>
              <a:t/>
            </a:r>
            <a:endParaRPr sz="2400">
              <a:solidFill>
                <a:schemeClr val="dk1"/>
              </a:solidFill>
            </a:endParaRPr>
          </a:p>
          <a:p>
            <a:pPr indent="0" lvl="0" marL="114300" rtl="0" algn="l">
              <a:lnSpc>
                <a:spcPct val="90000"/>
              </a:lnSpc>
              <a:spcBef>
                <a:spcPts val="1000"/>
              </a:spcBef>
              <a:spcAft>
                <a:spcPts val="0"/>
              </a:spcAft>
              <a:buClr>
                <a:schemeClr val="dk1"/>
              </a:buClr>
              <a:buSzPts val="2000"/>
              <a:buNone/>
            </a:pPr>
            <a:r>
              <a:t/>
            </a:r>
            <a:endParaRPr sz="2400">
              <a:solidFill>
                <a:schemeClr val="dk1"/>
              </a:solidFill>
            </a:endParaRPr>
          </a:p>
          <a:p>
            <a:pPr indent="0" lvl="0" marL="114300" rtl="0" algn="l">
              <a:lnSpc>
                <a:spcPct val="90000"/>
              </a:lnSpc>
              <a:spcBef>
                <a:spcPts val="1000"/>
              </a:spcBef>
              <a:spcAft>
                <a:spcPts val="0"/>
              </a:spcAft>
              <a:buClr>
                <a:schemeClr val="dk1"/>
              </a:buClr>
              <a:buSzPts val="2000"/>
              <a:buNone/>
            </a:pPr>
            <a:r>
              <a:t/>
            </a:r>
            <a:endParaRPr sz="2400">
              <a:solidFill>
                <a:schemeClr val="dk1"/>
              </a:solidFill>
            </a:endParaRPr>
          </a:p>
          <a:p>
            <a:pPr indent="0" lvl="0" marL="0" rtl="0" algn="just">
              <a:lnSpc>
                <a:spcPct val="105000"/>
              </a:lnSpc>
              <a:spcBef>
                <a:spcPts val="0"/>
              </a:spcBef>
              <a:spcAft>
                <a:spcPts val="0"/>
              </a:spcAft>
              <a:buClr>
                <a:schemeClr val="dk1"/>
              </a:buClr>
              <a:buSzPts val="1100"/>
              <a:buFont typeface="Arial"/>
              <a:buNone/>
            </a:pPr>
            <a:r>
              <a:rPr lang="en-US" sz="2400">
                <a:solidFill>
                  <a:schemeClr val="dk1"/>
                </a:solidFill>
                <a:highlight>
                  <a:srgbClr val="FFFFFF"/>
                </a:highlight>
              </a:rPr>
              <a:t> </a:t>
            </a:r>
            <a:endParaRPr sz="2400">
              <a:solidFill>
                <a:schemeClr val="dk1"/>
              </a:solidFill>
              <a:highlight>
                <a:srgbClr val="FFFFFF"/>
              </a:highlight>
            </a:endParaRPr>
          </a:p>
          <a:p>
            <a:pPr indent="0" lvl="0" marL="0" rtl="0" algn="l">
              <a:lnSpc>
                <a:spcPct val="105000"/>
              </a:lnSpc>
              <a:spcBef>
                <a:spcPts val="0"/>
              </a:spcBef>
              <a:spcAft>
                <a:spcPts val="0"/>
              </a:spcAft>
              <a:buClr>
                <a:schemeClr val="dk1"/>
              </a:buClr>
              <a:buSzPts val="2000"/>
              <a:buNone/>
            </a:pPr>
            <a:r>
              <a:t/>
            </a:r>
            <a:endParaRPr sz="2400"/>
          </a:p>
          <a:p>
            <a:pPr indent="0" lvl="0" marL="0" rtl="0" algn="l">
              <a:lnSpc>
                <a:spcPct val="95000"/>
              </a:lnSpc>
              <a:spcBef>
                <a:spcPts val="2400"/>
              </a:spcBef>
              <a:spcAft>
                <a:spcPts val="0"/>
              </a:spcAft>
              <a:buClr>
                <a:schemeClr val="dk1"/>
              </a:buClr>
              <a:buSzPts val="935"/>
              <a:buNone/>
            </a:pPr>
            <a:r>
              <a:t/>
            </a:r>
            <a:endParaRPr sz="2400"/>
          </a:p>
        </p:txBody>
      </p:sp>
      <p:sp>
        <p:nvSpPr>
          <p:cNvPr id="211" name="Google Shape;211;p32"/>
          <p:cNvSpPr txBox="1"/>
          <p:nvPr/>
        </p:nvSpPr>
        <p:spPr>
          <a:xfrm>
            <a:off x="709295" y="3531235"/>
            <a:ext cx="11306175" cy="3326765"/>
          </a:xfrm>
          <a:prstGeom prst="rect">
            <a:avLst/>
          </a:prstGeom>
          <a:noFill/>
          <a:ln>
            <a:noFill/>
          </a:ln>
        </p:spPr>
        <p:txBody>
          <a:bodyPr anchorCtr="0" anchor="t" bIns="45700" lIns="91425" spcFirstLastPara="1" rIns="91425" wrap="square" tIns="45700">
            <a:noAutofit/>
          </a:bodyPr>
          <a:lstStyle/>
          <a:p>
            <a:pPr indent="0" lvl="0" marL="114300" marR="0" rtl="0" algn="l">
              <a:lnSpc>
                <a:spcPct val="90000"/>
              </a:lnSpc>
              <a:spcBef>
                <a:spcPts val="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chemeClr val="dk1"/>
              </a:buClr>
              <a:buSzPts val="2300"/>
              <a:buFont typeface="Arial"/>
              <a:buNone/>
            </a:pPr>
            <a:r>
              <a:rPr i="0" lang="en-US" sz="2300" u="none" cap="none" strike="noStrike">
                <a:solidFill>
                  <a:schemeClr val="dk1"/>
                </a:solidFill>
                <a:latin typeface="Calibri"/>
                <a:ea typeface="Calibri"/>
                <a:cs typeface="Calibri"/>
                <a:sym typeface="Calibri"/>
              </a:rPr>
              <a:t>The CA component is in charge of issuing PKI-based certificates to organization members and their users. A root certificate (rootCert) is issued to each member and one enrollment certificate (ECert) to each authorized user. The Client interacts with the blockchain network and smart contracts. It has to obtain a valid identity certificate from CA before joining the application channel/chains in the network. Both users and intelligent logistics centers act as clients. </a:t>
            </a:r>
            <a:endParaRPr i="0" sz="2300" u="none" cap="none" strike="noStrike">
              <a:solidFill>
                <a:schemeClr val="dk1"/>
              </a:solidFill>
              <a:latin typeface="Calibri"/>
              <a:ea typeface="Calibri"/>
              <a:cs typeface="Calibri"/>
              <a:sym typeface="Calibri"/>
            </a:endParaRPr>
          </a:p>
          <a:p>
            <a:pPr indent="0" lvl="0" marL="114300" marR="0" rtl="0" algn="l">
              <a:lnSpc>
                <a:spcPct val="90000"/>
              </a:lnSpc>
              <a:spcBef>
                <a:spcPts val="100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chemeClr val="dk1"/>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0" marR="0" rtl="0" algn="just">
              <a:lnSpc>
                <a:spcPct val="105000"/>
              </a:lnSpc>
              <a:spcBef>
                <a:spcPts val="0"/>
              </a:spcBef>
              <a:spcAft>
                <a:spcPts val="0"/>
              </a:spcAft>
              <a:buClr>
                <a:schemeClr val="dk1"/>
              </a:buClr>
              <a:buSzPts val="1100"/>
              <a:buFont typeface="Arial"/>
              <a:buNone/>
            </a:pPr>
            <a:r>
              <a:rPr b="0" i="0" lang="en-US" sz="2300" u="none" cap="none" strike="noStrike">
                <a:solidFill>
                  <a:schemeClr val="dk1"/>
                </a:solidFill>
                <a:highlight>
                  <a:srgbClr val="FFFFFF"/>
                </a:highlight>
                <a:latin typeface="Times New Roman"/>
                <a:ea typeface="Times New Roman"/>
                <a:cs typeface="Times New Roman"/>
                <a:sym typeface="Times New Roman"/>
              </a:rPr>
              <a:t> </a:t>
            </a:r>
            <a:endParaRPr b="0" i="0" sz="23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5000"/>
              </a:lnSpc>
              <a:spcBef>
                <a:spcPts val="0"/>
              </a:spcBef>
              <a:spcAft>
                <a:spcPts val="0"/>
              </a:spcAft>
              <a:buClr>
                <a:schemeClr val="dk1"/>
              </a:buClr>
              <a:buSzPts val="1100"/>
              <a:buFont typeface="Arial"/>
              <a:buNone/>
            </a:pPr>
            <a:r>
              <a:t/>
            </a:r>
            <a:endParaRPr b="0" i="0" sz="1100" u="none" cap="none" strike="noStrike">
              <a:solidFill>
                <a:schemeClr val="dk1"/>
              </a:solidFill>
              <a:latin typeface="Times New Roman"/>
              <a:ea typeface="Times New Roman"/>
              <a:cs typeface="Times New Roman"/>
              <a:sym typeface="Times New Roman"/>
            </a:endParaRPr>
          </a:p>
        </p:txBody>
      </p:sp>
      <p:sp>
        <p:nvSpPr>
          <p:cNvPr id="212" name="Google Shape;212;p32"/>
          <p:cNvSpPr txBox="1"/>
          <p:nvPr/>
        </p:nvSpPr>
        <p:spPr>
          <a:xfrm>
            <a:off x="1319842" y="3531220"/>
            <a:ext cx="10085700" cy="120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 </a:t>
            </a:r>
            <a:r>
              <a:rPr b="1" i="0" lang="en-US" sz="3300" u="none" cap="none" strike="noStrike">
                <a:solidFill>
                  <a:schemeClr val="dk1"/>
                </a:solidFill>
                <a:latin typeface="Times New Roman"/>
                <a:ea typeface="Times New Roman"/>
                <a:cs typeface="Times New Roman"/>
                <a:sym typeface="Times New Roman"/>
              </a:rPr>
              <a:t>CENTRAL AUTHORITY</a:t>
            </a:r>
            <a:endParaRPr b="1" i="0" sz="33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2624137" y="351374"/>
            <a:ext cx="7477125" cy="9165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sz="3300">
                <a:latin typeface="Times New Roman"/>
                <a:ea typeface="Times New Roman"/>
                <a:cs typeface="Times New Roman"/>
                <a:sym typeface="Times New Roman"/>
              </a:rPr>
              <a:t>TOKEN CREATION</a:t>
            </a:r>
            <a:endParaRPr b="1" sz="3300"/>
          </a:p>
        </p:txBody>
      </p:sp>
      <p:sp>
        <p:nvSpPr>
          <p:cNvPr id="218" name="Google Shape;218;p33"/>
          <p:cNvSpPr txBox="1"/>
          <p:nvPr>
            <p:ph idx="1" type="body"/>
          </p:nvPr>
        </p:nvSpPr>
        <p:spPr>
          <a:xfrm>
            <a:off x="581025" y="1362075"/>
            <a:ext cx="10906125" cy="1329055"/>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0"/>
              </a:spcBef>
              <a:spcAft>
                <a:spcPts val="0"/>
              </a:spcAft>
              <a:buClr>
                <a:schemeClr val="dk1"/>
              </a:buClr>
              <a:buSzPts val="2300"/>
              <a:buNone/>
            </a:pPr>
            <a:r>
              <a:rPr lang="en-US" sz="2300"/>
              <a:t>Thus, Alice has to create a note-contract for the set of collector cards and issue a shielded token for herself . Now Alice owns a CARD token. At a same time, Bob shields some USD tokens by the USD note- contract.</a:t>
            </a:r>
            <a:endParaRPr sz="2300">
              <a:solidFill>
                <a:schemeClr val="dk1"/>
              </a:solidFill>
            </a:endParaRPr>
          </a:p>
          <a:p>
            <a:pPr indent="0" lvl="0" marL="0" rtl="0" algn="just">
              <a:lnSpc>
                <a:spcPct val="95000"/>
              </a:lnSpc>
              <a:spcBef>
                <a:spcPts val="0"/>
              </a:spcBef>
              <a:spcAft>
                <a:spcPts val="0"/>
              </a:spcAft>
              <a:buClr>
                <a:schemeClr val="dk1"/>
              </a:buClr>
              <a:buSzPts val="935"/>
              <a:buFont typeface="Arial"/>
              <a:buNone/>
            </a:pPr>
            <a:r>
              <a:rPr lang="en-US" sz="2300">
                <a:solidFill>
                  <a:schemeClr val="dk1"/>
                </a:solidFill>
                <a:highlight>
                  <a:srgbClr val="FFFFFF"/>
                </a:highlight>
                <a:latin typeface="Times New Roman"/>
                <a:ea typeface="Times New Roman"/>
                <a:cs typeface="Times New Roman"/>
                <a:sym typeface="Times New Roman"/>
              </a:rPr>
              <a:t> </a:t>
            </a:r>
            <a:endParaRPr sz="2300">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1000"/>
              </a:spcBef>
              <a:spcAft>
                <a:spcPts val="0"/>
              </a:spcAft>
              <a:buClr>
                <a:schemeClr val="dk1"/>
              </a:buClr>
              <a:buSzPts val="935"/>
              <a:buNone/>
            </a:pPr>
            <a:r>
              <a:t/>
            </a:r>
            <a:endParaRPr sz="2300">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935"/>
              <a:buNone/>
            </a:pPr>
            <a:r>
              <a:t/>
            </a:r>
            <a:endParaRPr sz="1300">
              <a:latin typeface="Times New Roman"/>
              <a:ea typeface="Times New Roman"/>
              <a:cs typeface="Times New Roman"/>
              <a:sym typeface="Times New Roman"/>
            </a:endParaRPr>
          </a:p>
        </p:txBody>
      </p:sp>
      <p:sp>
        <p:nvSpPr>
          <p:cNvPr id="219" name="Google Shape;219;p33"/>
          <p:cNvSpPr txBox="1"/>
          <p:nvPr/>
        </p:nvSpPr>
        <p:spPr>
          <a:xfrm>
            <a:off x="709295" y="3531235"/>
            <a:ext cx="11306175" cy="3326765"/>
          </a:xfrm>
          <a:prstGeom prst="rect">
            <a:avLst/>
          </a:prstGeom>
          <a:noFill/>
          <a:ln>
            <a:noFill/>
          </a:ln>
        </p:spPr>
        <p:txBody>
          <a:bodyPr anchorCtr="0" anchor="t" bIns="45700" lIns="91425" spcFirstLastPara="1" rIns="91425" wrap="square" tIns="45700">
            <a:noAutofit/>
          </a:bodyPr>
          <a:lstStyle/>
          <a:p>
            <a:pPr indent="0" lvl="0" marL="114300" marR="0" rtl="0" algn="l">
              <a:lnSpc>
                <a:spcPct val="90000"/>
              </a:lnSpc>
              <a:spcBef>
                <a:spcPts val="0"/>
              </a:spcBef>
              <a:spcAft>
                <a:spcPts val="0"/>
              </a:spcAft>
              <a:buClr>
                <a:schemeClr val="dk1"/>
              </a:buClr>
              <a:buSzPts val="2300"/>
              <a:buFont typeface="Arial"/>
              <a:buNone/>
            </a:pPr>
            <a:r>
              <a:rPr i="0" lang="en-US" sz="2200" u="none" cap="none" strike="noStrike">
                <a:solidFill>
                  <a:schemeClr val="dk1"/>
                </a:solidFill>
                <a:latin typeface="Calibri"/>
                <a:ea typeface="Calibri"/>
                <a:cs typeface="Calibri"/>
                <a:sym typeface="Calibri"/>
              </a:rPr>
              <a:t>Alice establishes a private contract with Bob in a private channel . The private contract specifies the trade of the cards at a specific price in USD between Alice and Bob. The private contract also refers to the cards and USD note- contracts. Besides, the private contract also receives the rel- evant public keys and payment addresses of the two parties (including the Hash of physical addresses). When Alice initializes the contract, Bob can send to the private contract a transaction indicating acceptance of the terms We assume that the USD must be paid first. After the private contract receives the confirmation transaction, the private contract issues an instruction to Bob to pay the relevant amount of USD to Alice (Bob places the USD tokens into the escrow.USD tokens to a mediator’s payment address by generating the necessary zk-SNARK proof and sends it to the USD note-contract(Miner).</a:t>
            </a:r>
            <a:endParaRPr i="0" sz="2200" u="none" cap="none" strike="noStrike">
              <a:solidFill>
                <a:schemeClr val="dk1"/>
              </a:solidFill>
              <a:latin typeface="Calibri"/>
              <a:ea typeface="Calibri"/>
              <a:cs typeface="Calibri"/>
              <a:sym typeface="Calibri"/>
            </a:endParaRPr>
          </a:p>
          <a:p>
            <a:pPr indent="0" lvl="0" marL="0" marR="0" rtl="0" algn="just">
              <a:lnSpc>
                <a:spcPct val="95000"/>
              </a:lnSpc>
              <a:spcBef>
                <a:spcPts val="0"/>
              </a:spcBef>
              <a:spcAft>
                <a:spcPts val="0"/>
              </a:spcAft>
              <a:buClr>
                <a:schemeClr val="dk1"/>
              </a:buClr>
              <a:buSzPts val="935"/>
              <a:buFont typeface="Arial"/>
              <a:buNone/>
            </a:pPr>
            <a:r>
              <a:rPr b="0" i="0" lang="en-US" sz="2300" u="none" cap="none" strike="noStrike">
                <a:solidFill>
                  <a:schemeClr val="dk1"/>
                </a:solidFill>
                <a:highlight>
                  <a:srgbClr val="FFFFFF"/>
                </a:highlight>
                <a:latin typeface="Times New Roman"/>
                <a:ea typeface="Times New Roman"/>
                <a:cs typeface="Times New Roman"/>
                <a:sym typeface="Times New Roman"/>
              </a:rPr>
              <a:t> </a:t>
            </a:r>
            <a:endParaRPr b="0" i="0" sz="23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935"/>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95000"/>
              </a:lnSpc>
              <a:spcBef>
                <a:spcPts val="1200"/>
              </a:spcBef>
              <a:spcAft>
                <a:spcPts val="0"/>
              </a:spcAft>
              <a:buClr>
                <a:schemeClr val="dk1"/>
              </a:buClr>
              <a:buSzPts val="935"/>
              <a:buFont typeface="Arial"/>
              <a:buNone/>
            </a:pPr>
            <a:r>
              <a:t/>
            </a:r>
            <a:endParaRPr b="0" i="0" sz="1100" u="none" cap="none" strike="noStrike">
              <a:solidFill>
                <a:schemeClr val="dk1"/>
              </a:solidFill>
              <a:latin typeface="Times New Roman"/>
              <a:ea typeface="Times New Roman"/>
              <a:cs typeface="Times New Roman"/>
              <a:sym typeface="Times New Roman"/>
            </a:endParaRPr>
          </a:p>
        </p:txBody>
      </p:sp>
      <p:sp>
        <p:nvSpPr>
          <p:cNvPr id="220" name="Google Shape;220;p33"/>
          <p:cNvSpPr txBox="1"/>
          <p:nvPr/>
        </p:nvSpPr>
        <p:spPr>
          <a:xfrm>
            <a:off x="1319804" y="2328545"/>
            <a:ext cx="10085789" cy="120242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 </a:t>
            </a:r>
            <a:r>
              <a:rPr b="1" i="0" lang="en-US" sz="3300" u="none" cap="none" strike="noStrike">
                <a:solidFill>
                  <a:schemeClr val="dk1"/>
                </a:solidFill>
                <a:latin typeface="Times New Roman"/>
                <a:ea typeface="Times New Roman"/>
                <a:cs typeface="Times New Roman"/>
                <a:sym typeface="Times New Roman"/>
              </a:rPr>
              <a:t>NEGOTIATION PHASE</a:t>
            </a:r>
            <a:endParaRPr b="1" i="0" sz="33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295399" y="600074"/>
            <a:ext cx="9500875" cy="48837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r>
              <a:rPr b="1" lang="en-US" sz="3300">
                <a:solidFill>
                  <a:srgbClr val="000000"/>
                </a:solidFill>
                <a:latin typeface="Times New Roman"/>
                <a:ea typeface="Times New Roman"/>
                <a:cs typeface="Times New Roman"/>
                <a:sym typeface="Times New Roman"/>
              </a:rPr>
              <a:t>DELIVERY PHASE</a:t>
            </a:r>
            <a:br>
              <a:rPr lang="en-US" sz="1800">
                <a:latin typeface="Times New Roman"/>
                <a:ea typeface="Times New Roman"/>
                <a:cs typeface="Times New Roman"/>
                <a:sym typeface="Times New Roman"/>
              </a:rPr>
            </a:br>
            <a:endParaRPr/>
          </a:p>
        </p:txBody>
      </p:sp>
      <p:sp>
        <p:nvSpPr>
          <p:cNvPr id="226" name="Google Shape;226;p34"/>
          <p:cNvSpPr txBox="1"/>
          <p:nvPr>
            <p:ph idx="1" type="body"/>
          </p:nvPr>
        </p:nvSpPr>
        <p:spPr>
          <a:xfrm>
            <a:off x="847725" y="828676"/>
            <a:ext cx="10048800" cy="292260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Clr>
                <a:schemeClr val="dk1"/>
              </a:buClr>
              <a:buSzPts val="2000"/>
              <a:buNone/>
            </a:pPr>
            <a:r>
              <a:rPr lang="en-US" sz="2300"/>
              <a:t>       Alice places the cards into a delivery box which has a unique number.Then Alice sends the delivery box to the intelligent logistics center (suppose the intelligent center is reliable). Transport companies are responsible for inspecting and monitoring the legitimacy of the items. Alice’s client sends the Hash of Bob’s address to this box and sends the number of the box to the private contract. The private contract then sends the number of the delivery box to Bob’s client.</a:t>
            </a:r>
            <a:endParaRPr sz="2300">
              <a:solidFill>
                <a:schemeClr val="dk1"/>
              </a:solidFill>
            </a:endParaRPr>
          </a:p>
          <a:p>
            <a:pPr indent="-228600" lvl="0" marL="228600" rtl="0" algn="just">
              <a:lnSpc>
                <a:spcPct val="200000"/>
              </a:lnSpc>
              <a:spcBef>
                <a:spcPts val="1000"/>
              </a:spcBef>
              <a:spcAft>
                <a:spcPts val="0"/>
              </a:spcAft>
              <a:buClr>
                <a:schemeClr val="dk1"/>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571501" y="428624"/>
            <a:ext cx="10070228" cy="14731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Calibri"/>
              <a:buNone/>
            </a:pPr>
            <a:r>
              <a:rPr lang="en-US"/>
              <a:t>      </a:t>
            </a:r>
            <a:r>
              <a:rPr b="1" lang="en-US" sz="3900">
                <a:latin typeface="Times New Roman"/>
                <a:ea typeface="Times New Roman"/>
                <a:cs typeface="Times New Roman"/>
                <a:sym typeface="Times New Roman"/>
              </a:rPr>
              <a:t>TESTING AND PERFORMANCE ANALYSIS</a:t>
            </a:r>
            <a:br>
              <a:rPr lang="en-US"/>
            </a:br>
            <a:br>
              <a:rPr lang="en-US"/>
            </a:br>
            <a:r>
              <a:rPr b="1" lang="en-US" sz="3300">
                <a:latin typeface="Times New Roman"/>
                <a:ea typeface="Times New Roman"/>
                <a:cs typeface="Times New Roman"/>
                <a:sym typeface="Times New Roman"/>
              </a:rPr>
              <a:t>UNIT TESTING:</a:t>
            </a:r>
            <a:endParaRPr b="1" sz="3300">
              <a:latin typeface="Times New Roman"/>
              <a:ea typeface="Times New Roman"/>
              <a:cs typeface="Times New Roman"/>
              <a:sym typeface="Times New Roman"/>
            </a:endParaRPr>
          </a:p>
        </p:txBody>
      </p:sp>
      <p:sp>
        <p:nvSpPr>
          <p:cNvPr id="232" name="Google Shape;232;p35"/>
          <p:cNvSpPr txBox="1"/>
          <p:nvPr>
            <p:ph idx="1" type="body"/>
          </p:nvPr>
        </p:nvSpPr>
        <p:spPr>
          <a:xfrm>
            <a:off x="819150" y="2362200"/>
            <a:ext cx="10820400" cy="4067176"/>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lnSpc>
                <a:spcPct val="210000"/>
              </a:lnSpc>
              <a:spcBef>
                <a:spcPts val="0"/>
              </a:spcBef>
              <a:spcAft>
                <a:spcPts val="0"/>
              </a:spcAft>
              <a:buClr>
                <a:schemeClr val="dk1"/>
              </a:buClr>
              <a:buSzPct val="100000"/>
              <a:buNone/>
            </a:pPr>
            <a:r>
              <a:rPr lang="en-US" sz="6000">
                <a:latin typeface="Times New Roman"/>
                <a:ea typeface="Times New Roman"/>
                <a:cs typeface="Times New Roman"/>
                <a:sym typeface="Times New Roman"/>
              </a:rPr>
              <a:t>UNIT TESTING is a type of software testing where individual units or components of a software are tested. In this project, each input is denoted with specify constraint and the violation of these constraint will display error message. Thus it verify the unit testing.</a:t>
            </a:r>
            <a:endParaRPr sz="6000">
              <a:latin typeface="Times New Roman"/>
              <a:ea typeface="Times New Roman"/>
              <a:cs typeface="Times New Roman"/>
              <a:sym typeface="Times New Roman"/>
            </a:endParaRPr>
          </a:p>
          <a:p>
            <a:pPr indent="0" lvl="0" marL="0" rtl="0" algn="just">
              <a:lnSpc>
                <a:spcPct val="210000"/>
              </a:lnSpc>
              <a:spcBef>
                <a:spcPts val="1000"/>
              </a:spcBef>
              <a:spcAft>
                <a:spcPts val="0"/>
              </a:spcAft>
              <a:buClr>
                <a:schemeClr val="dk1"/>
              </a:buClr>
              <a:buSzPct val="100000"/>
              <a:buNone/>
            </a:pPr>
            <a:r>
              <a:rPr lang="en-US" sz="6000">
                <a:latin typeface="Times New Roman"/>
                <a:ea typeface="Times New Roman"/>
                <a:cs typeface="Times New Roman"/>
                <a:sym typeface="Times New Roman"/>
              </a:rPr>
              <a:t>Result: </a:t>
            </a:r>
            <a:r>
              <a:rPr lang="en-US" sz="6000">
                <a:solidFill>
                  <a:schemeClr val="dk1"/>
                </a:solidFill>
                <a:latin typeface="Times New Roman"/>
                <a:ea typeface="Times New Roman"/>
                <a:cs typeface="Times New Roman"/>
                <a:sym typeface="Times New Roman"/>
              </a:rPr>
              <a:t>All the test cases mentioned above passed successfully. No defects encountered</a:t>
            </a:r>
            <a:endParaRPr sz="6000">
              <a:latin typeface="Times New Roman"/>
              <a:ea typeface="Times New Roman"/>
              <a:cs typeface="Times New Roman"/>
              <a:sym typeface="Times New Roman"/>
            </a:endParaRPr>
          </a:p>
          <a:p>
            <a:pPr indent="-15748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36"/>
          <p:cNvGraphicFramePr/>
          <p:nvPr/>
        </p:nvGraphicFramePr>
        <p:xfrm>
          <a:off x="610475" y="1251350"/>
          <a:ext cx="3000000" cy="3000000"/>
        </p:xfrm>
        <a:graphic>
          <a:graphicData uri="http://schemas.openxmlformats.org/drawingml/2006/table">
            <a:tbl>
              <a:tblPr bandRow="1" firstRow="1">
                <a:noFill/>
                <a:tableStyleId>{D2539F5F-E6AF-4C4C-BDA9-6770BE3ECC73}</a:tableStyleId>
              </a:tblPr>
              <a:tblGrid>
                <a:gridCol w="1053050"/>
                <a:gridCol w="2256525"/>
                <a:gridCol w="2290725"/>
                <a:gridCol w="1866775"/>
                <a:gridCol w="1866775"/>
                <a:gridCol w="1866775"/>
              </a:tblGrid>
              <a:tr h="64480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rPr lang="en-US" sz="1800"/>
                        <a:t>ACTION</a:t>
                      </a:r>
                      <a:endParaRPr sz="1800"/>
                    </a:p>
                  </a:txBody>
                  <a:tcPr marT="45725" marB="45725" marR="91450" marL="91450"/>
                </a:tc>
                <a:tc>
                  <a:txBody>
                    <a:bodyPr/>
                    <a:lstStyle/>
                    <a:p>
                      <a:pPr indent="0" lvl="0" marL="0" marR="0" rtl="0" algn="l">
                        <a:spcBef>
                          <a:spcPts val="0"/>
                        </a:spcBef>
                        <a:spcAft>
                          <a:spcPts val="0"/>
                        </a:spcAft>
                        <a:buNone/>
                      </a:pPr>
                      <a:r>
                        <a:rPr lang="en-US" sz="1800"/>
                        <a:t>INPUT</a:t>
                      </a:r>
                      <a:endParaRPr sz="1800"/>
                    </a:p>
                  </a:txBody>
                  <a:tcPr marT="45725" marB="45725" marR="91450" marL="91450"/>
                </a:tc>
                <a:tc>
                  <a:txBody>
                    <a:bodyPr/>
                    <a:lstStyle/>
                    <a:p>
                      <a:pPr indent="0" lvl="0" marL="0" marR="0" rtl="0" algn="l">
                        <a:spcBef>
                          <a:spcPts val="0"/>
                        </a:spcBef>
                        <a:spcAft>
                          <a:spcPts val="0"/>
                        </a:spcAft>
                        <a:buNone/>
                      </a:pPr>
                      <a:r>
                        <a:rPr lang="en-US" sz="1800"/>
                        <a:t>EXPECTED OUTPUT</a:t>
                      </a:r>
                      <a:endParaRPr sz="1800"/>
                    </a:p>
                  </a:txBody>
                  <a:tcPr marT="45725" marB="45725" marR="91450" marL="91450"/>
                </a:tc>
                <a:tc>
                  <a:txBody>
                    <a:bodyPr/>
                    <a:lstStyle/>
                    <a:p>
                      <a:pPr indent="0" lvl="0" marL="0" marR="0" rtl="0" algn="l">
                        <a:spcBef>
                          <a:spcPts val="0"/>
                        </a:spcBef>
                        <a:spcAft>
                          <a:spcPts val="0"/>
                        </a:spcAft>
                        <a:buNone/>
                      </a:pPr>
                      <a:r>
                        <a:rPr lang="en-US" sz="1800"/>
                        <a:t>ACTUAL OUTPUT</a:t>
                      </a:r>
                      <a:endParaRPr sz="1800"/>
                    </a:p>
                  </a:txBody>
                  <a:tcPr marT="45725" marB="45725" marR="91450" marL="91450"/>
                </a:tc>
                <a:tc>
                  <a:txBody>
                    <a:bodyPr/>
                    <a:lstStyle/>
                    <a:p>
                      <a:pPr indent="0" lvl="0" marL="0" marR="0" rtl="0" algn="l">
                        <a:spcBef>
                          <a:spcPts val="0"/>
                        </a:spcBef>
                        <a:spcAft>
                          <a:spcPts val="0"/>
                        </a:spcAft>
                        <a:buNone/>
                      </a:pPr>
                      <a:r>
                        <a:rPr lang="en-US" sz="1800"/>
                        <a:t>TEST</a:t>
                      </a:r>
                      <a:r>
                        <a:rPr lang="en-US" sz="1800"/>
                        <a:t> RESULT</a:t>
                      </a:r>
                      <a:endParaRPr sz="1800"/>
                    </a:p>
                  </a:txBody>
                  <a:tcPr marT="45725" marB="45725" marR="91450" marL="91450"/>
                </a:tc>
              </a:tr>
              <a:tr h="19094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Enter the name, mobile number and address as seller’s details</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Name: Alice</a:t>
                      </a:r>
                      <a:endParaRPr sz="1800"/>
                    </a:p>
                    <a:p>
                      <a:pPr indent="0" lvl="0" marL="0" rtl="0" algn="l">
                        <a:spcBef>
                          <a:spcPts val="0"/>
                        </a:spcBef>
                        <a:spcAft>
                          <a:spcPts val="0"/>
                        </a:spcAft>
                        <a:buClr>
                          <a:schemeClr val="dk1"/>
                        </a:buClr>
                        <a:buFont typeface="Arial"/>
                        <a:buNone/>
                      </a:pPr>
                      <a:r>
                        <a:rPr lang="en-US" sz="1800"/>
                        <a:t>Mobile number:</a:t>
                      </a:r>
                      <a:endParaRPr sz="1800"/>
                    </a:p>
                    <a:p>
                      <a:pPr indent="0" lvl="0" marL="0" rtl="0" algn="l">
                        <a:spcBef>
                          <a:spcPts val="0"/>
                        </a:spcBef>
                        <a:spcAft>
                          <a:spcPts val="0"/>
                        </a:spcAft>
                        <a:buClr>
                          <a:schemeClr val="dk1"/>
                        </a:buClr>
                        <a:buFont typeface="Arial"/>
                        <a:buNone/>
                      </a:pPr>
                      <a:r>
                        <a:rPr lang="en-US" sz="1800"/>
                        <a:t>9876543210</a:t>
                      </a:r>
                      <a:endParaRPr sz="1800"/>
                    </a:p>
                    <a:p>
                      <a:pPr indent="0" lvl="0" marL="0" rtl="0" algn="l">
                        <a:spcBef>
                          <a:spcPts val="0"/>
                        </a:spcBef>
                        <a:spcAft>
                          <a:spcPts val="0"/>
                        </a:spcAft>
                        <a:buClr>
                          <a:schemeClr val="dk1"/>
                        </a:buClr>
                        <a:buFont typeface="Arial"/>
                        <a:buNone/>
                      </a:pPr>
                      <a:r>
                        <a:rPr lang="en-US" sz="1800"/>
                        <a:t>Address: Chennai</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Successfully created pop up message</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Successfully created pop up message</a:t>
                      </a:r>
                      <a:endParaRPr sz="1800"/>
                    </a:p>
                  </a:txBody>
                  <a:tcPr marT="45725" marB="45725" marR="91450" marL="91450"/>
                </a:tc>
                <a:tc>
                  <a:txBody>
                    <a:bodyPr/>
                    <a:lstStyle/>
                    <a:p>
                      <a:pPr indent="0" lvl="0" marL="0" marR="0" rtl="0" algn="l">
                        <a:spcBef>
                          <a:spcPts val="0"/>
                        </a:spcBef>
                        <a:spcAft>
                          <a:spcPts val="0"/>
                        </a:spcAft>
                        <a:buNone/>
                      </a:pPr>
                      <a:r>
                        <a:rPr lang="en-US" sz="1800"/>
                        <a:t>Passed.</a:t>
                      </a:r>
                      <a:endParaRPr sz="1800"/>
                    </a:p>
                  </a:txBody>
                  <a:tcPr marT="45725" marB="45725" marR="91450" marL="91450"/>
                </a:tc>
              </a:tr>
              <a:tr h="20264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Enter the name, mobile number and address as buyer’s details</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Name: Bob</a:t>
                      </a:r>
                      <a:endParaRPr sz="1800"/>
                    </a:p>
                    <a:p>
                      <a:pPr indent="0" lvl="0" marL="0" rtl="0" algn="l">
                        <a:spcBef>
                          <a:spcPts val="0"/>
                        </a:spcBef>
                        <a:spcAft>
                          <a:spcPts val="0"/>
                        </a:spcAft>
                        <a:buClr>
                          <a:schemeClr val="dk1"/>
                        </a:buClr>
                        <a:buFont typeface="Arial"/>
                        <a:buNone/>
                      </a:pPr>
                      <a:r>
                        <a:rPr lang="en-US" sz="1800"/>
                        <a:t>Mobile number:</a:t>
                      </a:r>
                      <a:endParaRPr sz="1800"/>
                    </a:p>
                    <a:p>
                      <a:pPr indent="0" lvl="0" marL="0" rtl="0" algn="l">
                        <a:spcBef>
                          <a:spcPts val="0"/>
                        </a:spcBef>
                        <a:spcAft>
                          <a:spcPts val="0"/>
                        </a:spcAft>
                        <a:buClr>
                          <a:schemeClr val="dk1"/>
                        </a:buClr>
                        <a:buFont typeface="Arial"/>
                        <a:buNone/>
                      </a:pPr>
                      <a:r>
                        <a:rPr lang="en-US" sz="1800"/>
                        <a:t>6549873012</a:t>
                      </a:r>
                      <a:endParaRPr sz="1800"/>
                    </a:p>
                    <a:p>
                      <a:pPr indent="0" lvl="0" marL="0" rtl="0" algn="l">
                        <a:spcBef>
                          <a:spcPts val="0"/>
                        </a:spcBef>
                        <a:spcAft>
                          <a:spcPts val="0"/>
                        </a:spcAft>
                        <a:buClr>
                          <a:schemeClr val="dk1"/>
                        </a:buClr>
                        <a:buFont typeface="Arial"/>
                        <a:buNone/>
                      </a:pPr>
                      <a:r>
                        <a:rPr lang="en-US" sz="1800"/>
                        <a:t>Address: Bangalore</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Successfully created pop up message</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Successfully created pop up message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a:t>
                      </a:r>
                      <a:r>
                        <a:rPr lang="en-US" sz="1800"/>
                        <a:t>assed.</a:t>
                      </a:r>
                      <a:endParaRPr sz="1800"/>
                    </a:p>
                  </a:txBody>
                  <a:tcPr marT="45725" marB="45725" marR="91450" marL="91450"/>
                </a:tc>
              </a:tr>
            </a:tbl>
          </a:graphicData>
        </a:graphic>
      </p:graphicFrame>
      <p:sp>
        <p:nvSpPr>
          <p:cNvPr id="238" name="Google Shape;238;p36"/>
          <p:cNvSpPr txBox="1"/>
          <p:nvPr>
            <p:ph type="title"/>
          </p:nvPr>
        </p:nvSpPr>
        <p:spPr>
          <a:xfrm>
            <a:off x="610475" y="227700"/>
            <a:ext cx="10515600" cy="884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imes New Roman"/>
              <a:buNone/>
            </a:pPr>
            <a:r>
              <a:rPr b="1" lang="en-US" sz="3100">
                <a:latin typeface="Times New Roman"/>
                <a:ea typeface="Times New Roman"/>
                <a:cs typeface="Times New Roman"/>
                <a:sym typeface="Times New Roman"/>
              </a:rPr>
              <a:t>SELLER AND BUYER - REGISTRATION VALIDATION PAGE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p37"/>
          <p:cNvGraphicFramePr/>
          <p:nvPr/>
        </p:nvGraphicFramePr>
        <p:xfrm>
          <a:off x="171450" y="1304925"/>
          <a:ext cx="3000000" cy="3000000"/>
        </p:xfrm>
        <a:graphic>
          <a:graphicData uri="http://schemas.openxmlformats.org/drawingml/2006/table">
            <a:tbl>
              <a:tblPr bandRow="1" firstRow="1">
                <a:noFill/>
                <a:tableStyleId>{D2539F5F-E6AF-4C4C-BDA9-6770BE3ECC73}</a:tableStyleId>
              </a:tblPr>
              <a:tblGrid>
                <a:gridCol w="1053050"/>
                <a:gridCol w="2256525"/>
                <a:gridCol w="2290725"/>
                <a:gridCol w="1866775"/>
                <a:gridCol w="1866775"/>
                <a:gridCol w="1866775"/>
              </a:tblGrid>
              <a:tr h="64480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rPr lang="en-US" sz="1800"/>
                        <a:t>ACTION</a:t>
                      </a:r>
                      <a:endParaRPr sz="1800"/>
                    </a:p>
                  </a:txBody>
                  <a:tcPr marT="45725" marB="45725" marR="91450" marL="91450"/>
                </a:tc>
                <a:tc>
                  <a:txBody>
                    <a:bodyPr/>
                    <a:lstStyle/>
                    <a:p>
                      <a:pPr indent="0" lvl="0" marL="0" marR="0" rtl="0" algn="l">
                        <a:spcBef>
                          <a:spcPts val="0"/>
                        </a:spcBef>
                        <a:spcAft>
                          <a:spcPts val="0"/>
                        </a:spcAft>
                        <a:buNone/>
                      </a:pPr>
                      <a:r>
                        <a:rPr lang="en-US" sz="1800"/>
                        <a:t>INPUT</a:t>
                      </a:r>
                      <a:endParaRPr sz="1800"/>
                    </a:p>
                  </a:txBody>
                  <a:tcPr marT="45725" marB="45725" marR="91450" marL="91450"/>
                </a:tc>
                <a:tc>
                  <a:txBody>
                    <a:bodyPr/>
                    <a:lstStyle/>
                    <a:p>
                      <a:pPr indent="0" lvl="0" marL="0" marR="0" rtl="0" algn="l">
                        <a:spcBef>
                          <a:spcPts val="0"/>
                        </a:spcBef>
                        <a:spcAft>
                          <a:spcPts val="0"/>
                        </a:spcAft>
                        <a:buNone/>
                      </a:pPr>
                      <a:r>
                        <a:rPr lang="en-US" sz="1800"/>
                        <a:t>EXPECTED OUTPUT</a:t>
                      </a:r>
                      <a:endParaRPr sz="1800"/>
                    </a:p>
                  </a:txBody>
                  <a:tcPr marT="45725" marB="45725" marR="91450" marL="91450"/>
                </a:tc>
                <a:tc>
                  <a:txBody>
                    <a:bodyPr/>
                    <a:lstStyle/>
                    <a:p>
                      <a:pPr indent="0" lvl="0" marL="0" marR="0" rtl="0" algn="l">
                        <a:spcBef>
                          <a:spcPts val="0"/>
                        </a:spcBef>
                        <a:spcAft>
                          <a:spcPts val="0"/>
                        </a:spcAft>
                        <a:buNone/>
                      </a:pPr>
                      <a:r>
                        <a:rPr lang="en-US" sz="1800"/>
                        <a:t>ACTUAL OUTPUT</a:t>
                      </a:r>
                      <a:endParaRPr sz="1800"/>
                    </a:p>
                  </a:txBody>
                  <a:tcPr marT="45725" marB="45725" marR="91450" marL="91450"/>
                </a:tc>
                <a:tc>
                  <a:txBody>
                    <a:bodyPr/>
                    <a:lstStyle/>
                    <a:p>
                      <a:pPr indent="0" lvl="0" marL="0" marR="0" rtl="0" algn="l">
                        <a:spcBef>
                          <a:spcPts val="0"/>
                        </a:spcBef>
                        <a:spcAft>
                          <a:spcPts val="0"/>
                        </a:spcAft>
                        <a:buNone/>
                      </a:pPr>
                      <a:r>
                        <a:rPr lang="en-US" sz="1800"/>
                        <a:t>TEST</a:t>
                      </a:r>
                      <a:r>
                        <a:rPr lang="en-US" sz="1800"/>
                        <a:t> RESULT</a:t>
                      </a:r>
                      <a:endParaRPr sz="1800"/>
                    </a:p>
                  </a:txBody>
                  <a:tcPr marT="45725" marB="45725" marR="91450" marL="91450"/>
                </a:tc>
              </a:tr>
              <a:tr h="25791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After entering seller’s details hashcode is produced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Name: Alice</a:t>
                      </a:r>
                      <a:endParaRPr sz="1800"/>
                    </a:p>
                    <a:p>
                      <a:pPr indent="0" lvl="0" marL="0" rtl="0" algn="l">
                        <a:spcBef>
                          <a:spcPts val="0"/>
                        </a:spcBef>
                        <a:spcAft>
                          <a:spcPts val="0"/>
                        </a:spcAft>
                        <a:buClr>
                          <a:schemeClr val="dk1"/>
                        </a:buClr>
                        <a:buFont typeface="Arial"/>
                        <a:buNone/>
                      </a:pPr>
                      <a:r>
                        <a:rPr lang="en-US" sz="1800"/>
                        <a:t>Mobile number:</a:t>
                      </a:r>
                      <a:endParaRPr sz="1800"/>
                    </a:p>
                    <a:p>
                      <a:pPr indent="0" lvl="0" marL="0" rtl="0" algn="l">
                        <a:spcBef>
                          <a:spcPts val="0"/>
                        </a:spcBef>
                        <a:spcAft>
                          <a:spcPts val="0"/>
                        </a:spcAft>
                        <a:buClr>
                          <a:schemeClr val="dk1"/>
                        </a:buClr>
                        <a:buFont typeface="Arial"/>
                        <a:buNone/>
                      </a:pPr>
                      <a:r>
                        <a:rPr lang="en-US" sz="1800"/>
                        <a:t>9876543210</a:t>
                      </a:r>
                      <a:endParaRPr sz="1800"/>
                    </a:p>
                    <a:p>
                      <a:pPr indent="0" lvl="0" marL="0" rtl="0" algn="l">
                        <a:spcBef>
                          <a:spcPts val="0"/>
                        </a:spcBef>
                        <a:spcAft>
                          <a:spcPts val="0"/>
                        </a:spcAft>
                        <a:buClr>
                          <a:schemeClr val="dk1"/>
                        </a:buClr>
                        <a:buFont typeface="Arial"/>
                        <a:buNone/>
                      </a:pPr>
                      <a:r>
                        <a:rPr lang="en-US" sz="1800"/>
                        <a:t>Address: Chennai</a:t>
                      </a:r>
                      <a:endParaRPr sz="1800"/>
                    </a:p>
                  </a:txBody>
                  <a:tcPr marT="45725" marB="45725" marR="91450" marL="91450"/>
                </a:tc>
                <a:tc>
                  <a:txBody>
                    <a:bodyPr/>
                    <a:lstStyle/>
                    <a:p>
                      <a:pPr indent="0" lvl="0" marL="0" marR="0" rtl="0" algn="l">
                        <a:spcBef>
                          <a:spcPts val="0"/>
                        </a:spcBef>
                        <a:spcAft>
                          <a:spcPts val="0"/>
                        </a:spcAft>
                        <a:buNone/>
                      </a:pPr>
                      <a:r>
                        <a:rPr lang="en-US" sz="1800"/>
                        <a:t>Hashcode is produced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Hashcode is produced</a:t>
                      </a:r>
                      <a:endParaRPr sz="1800"/>
                    </a:p>
                  </a:txBody>
                  <a:tcPr marT="45725" marB="45725" marR="91450" marL="91450"/>
                </a:tc>
                <a:tc>
                  <a:txBody>
                    <a:bodyPr/>
                    <a:lstStyle/>
                    <a:p>
                      <a:pPr indent="0" lvl="0" marL="0" marR="0" rtl="0" algn="l">
                        <a:spcBef>
                          <a:spcPts val="0"/>
                        </a:spcBef>
                        <a:spcAft>
                          <a:spcPts val="0"/>
                        </a:spcAft>
                        <a:buNone/>
                      </a:pPr>
                      <a:r>
                        <a:rPr lang="en-US" sz="1800"/>
                        <a:t>Passed.</a:t>
                      </a:r>
                      <a:endParaRPr sz="1800"/>
                    </a:p>
                  </a:txBody>
                  <a:tcPr marT="45725" marB="45725" marR="91450" marL="91450"/>
                </a:tc>
              </a:tr>
              <a:tr h="20264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After entering buyer’s details hashcode is produced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Name: Bob</a:t>
                      </a:r>
                      <a:endParaRPr sz="1800"/>
                    </a:p>
                    <a:p>
                      <a:pPr indent="0" lvl="0" marL="0" rtl="0" algn="l">
                        <a:spcBef>
                          <a:spcPts val="0"/>
                        </a:spcBef>
                        <a:spcAft>
                          <a:spcPts val="0"/>
                        </a:spcAft>
                        <a:buClr>
                          <a:schemeClr val="dk1"/>
                        </a:buClr>
                        <a:buFont typeface="Arial"/>
                        <a:buNone/>
                      </a:pPr>
                      <a:r>
                        <a:rPr lang="en-US" sz="1800"/>
                        <a:t>Mobile number:</a:t>
                      </a:r>
                      <a:endParaRPr sz="1800"/>
                    </a:p>
                    <a:p>
                      <a:pPr indent="0" lvl="0" marL="0" rtl="0" algn="l">
                        <a:spcBef>
                          <a:spcPts val="0"/>
                        </a:spcBef>
                        <a:spcAft>
                          <a:spcPts val="0"/>
                        </a:spcAft>
                        <a:buClr>
                          <a:schemeClr val="dk1"/>
                        </a:buClr>
                        <a:buFont typeface="Arial"/>
                        <a:buNone/>
                      </a:pPr>
                      <a:r>
                        <a:rPr lang="en-US" sz="1800"/>
                        <a:t>6549873012</a:t>
                      </a:r>
                      <a:endParaRPr sz="1800"/>
                    </a:p>
                    <a:p>
                      <a:pPr indent="0" lvl="0" marL="0" rtl="0" algn="l">
                        <a:spcBef>
                          <a:spcPts val="0"/>
                        </a:spcBef>
                        <a:spcAft>
                          <a:spcPts val="0"/>
                        </a:spcAft>
                        <a:buClr>
                          <a:schemeClr val="dk1"/>
                        </a:buClr>
                        <a:buFont typeface="Arial"/>
                        <a:buNone/>
                      </a:pPr>
                      <a:r>
                        <a:rPr lang="en-US" sz="1800"/>
                        <a:t>Address: Bangalore</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Hashcode is produced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Hashcode is produced</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a:t>
                      </a:r>
                      <a:r>
                        <a:rPr lang="en-US" sz="1800"/>
                        <a:t>assed</a:t>
                      </a:r>
                      <a:endParaRPr sz="1800"/>
                    </a:p>
                  </a:txBody>
                  <a:tcPr marT="45725" marB="45725" marR="91450" marL="91450"/>
                </a:tc>
              </a:tr>
            </a:tbl>
          </a:graphicData>
        </a:graphic>
      </p:graphicFrame>
      <p:sp>
        <p:nvSpPr>
          <p:cNvPr id="244" name="Google Shape;244;p37"/>
          <p:cNvSpPr txBox="1"/>
          <p:nvPr>
            <p:ph type="title"/>
          </p:nvPr>
        </p:nvSpPr>
        <p:spPr>
          <a:xfrm>
            <a:off x="257101" y="316054"/>
            <a:ext cx="11934900" cy="83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100">
                <a:latin typeface="Times New Roman"/>
                <a:ea typeface="Times New Roman"/>
                <a:cs typeface="Times New Roman"/>
                <a:sym typeface="Times New Roman"/>
              </a:rPr>
              <a:t>         </a:t>
            </a:r>
            <a:r>
              <a:rPr b="1" lang="en-US" sz="3100">
                <a:latin typeface="Times New Roman"/>
                <a:ea typeface="Times New Roman"/>
                <a:cs typeface="Times New Roman"/>
                <a:sym typeface="Times New Roman"/>
              </a:rPr>
              <a:t>SELLER AND BUYER - HASH CODE GENERATION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38"/>
          <p:cNvGraphicFramePr/>
          <p:nvPr/>
        </p:nvGraphicFramePr>
        <p:xfrm>
          <a:off x="142875" y="1108452"/>
          <a:ext cx="3000000" cy="3000000"/>
        </p:xfrm>
        <a:graphic>
          <a:graphicData uri="http://schemas.openxmlformats.org/drawingml/2006/table">
            <a:tbl>
              <a:tblPr bandRow="1" firstRow="1">
                <a:noFill/>
                <a:tableStyleId>{D2539F5F-E6AF-4C4C-BDA9-6770BE3ECC73}</a:tableStyleId>
              </a:tblPr>
              <a:tblGrid>
                <a:gridCol w="729675"/>
                <a:gridCol w="2640125"/>
                <a:gridCol w="2228600"/>
                <a:gridCol w="2296175"/>
                <a:gridCol w="2246100"/>
                <a:gridCol w="1706675"/>
              </a:tblGrid>
              <a:tr h="44025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rPr lang="en-US" sz="1800"/>
                        <a:t>ACTION</a:t>
                      </a:r>
                      <a:endParaRPr sz="1800"/>
                    </a:p>
                  </a:txBody>
                  <a:tcPr marT="45725" marB="45725" marR="91450" marL="91450"/>
                </a:tc>
                <a:tc>
                  <a:txBody>
                    <a:bodyPr/>
                    <a:lstStyle/>
                    <a:p>
                      <a:pPr indent="0" lvl="0" marL="0" marR="0" rtl="0" algn="l">
                        <a:spcBef>
                          <a:spcPts val="0"/>
                        </a:spcBef>
                        <a:spcAft>
                          <a:spcPts val="0"/>
                        </a:spcAft>
                        <a:buNone/>
                      </a:pPr>
                      <a:r>
                        <a:rPr lang="en-US" sz="1800"/>
                        <a:t>INPUT</a:t>
                      </a:r>
                      <a:endParaRPr sz="1800"/>
                    </a:p>
                  </a:txBody>
                  <a:tcPr marT="45725" marB="45725" marR="91450" marL="91450"/>
                </a:tc>
                <a:tc>
                  <a:txBody>
                    <a:bodyPr/>
                    <a:lstStyle/>
                    <a:p>
                      <a:pPr indent="0" lvl="0" marL="0" marR="0" rtl="0" algn="l">
                        <a:spcBef>
                          <a:spcPts val="0"/>
                        </a:spcBef>
                        <a:spcAft>
                          <a:spcPts val="0"/>
                        </a:spcAft>
                        <a:buNone/>
                      </a:pPr>
                      <a:r>
                        <a:rPr lang="en-US" sz="1800"/>
                        <a:t>EXPECTED OUTPUT</a:t>
                      </a:r>
                      <a:endParaRPr sz="1800"/>
                    </a:p>
                  </a:txBody>
                  <a:tcPr marT="45725" marB="45725" marR="91450" marL="91450"/>
                </a:tc>
                <a:tc>
                  <a:txBody>
                    <a:bodyPr/>
                    <a:lstStyle/>
                    <a:p>
                      <a:pPr indent="0" lvl="0" marL="0" marR="0" rtl="0" algn="l">
                        <a:spcBef>
                          <a:spcPts val="0"/>
                        </a:spcBef>
                        <a:spcAft>
                          <a:spcPts val="0"/>
                        </a:spcAft>
                        <a:buNone/>
                      </a:pPr>
                      <a:r>
                        <a:rPr lang="en-US" sz="1800"/>
                        <a:t>ACTUAL OUTPUT</a:t>
                      </a:r>
                      <a:endParaRPr sz="1800"/>
                    </a:p>
                  </a:txBody>
                  <a:tcPr marT="45725" marB="45725" marR="91450" marL="91450"/>
                </a:tc>
                <a:tc>
                  <a:txBody>
                    <a:bodyPr/>
                    <a:lstStyle/>
                    <a:p>
                      <a:pPr indent="0" lvl="0" marL="0" marR="0" rtl="0" algn="l">
                        <a:spcBef>
                          <a:spcPts val="0"/>
                        </a:spcBef>
                        <a:spcAft>
                          <a:spcPts val="0"/>
                        </a:spcAft>
                        <a:buNone/>
                      </a:pPr>
                      <a:r>
                        <a:rPr lang="en-US" sz="1800"/>
                        <a:t>TEST</a:t>
                      </a:r>
                      <a:r>
                        <a:rPr lang="en-US" sz="1800"/>
                        <a:t> RESULT</a:t>
                      </a:r>
                      <a:endParaRPr sz="1800"/>
                    </a:p>
                  </a:txBody>
                  <a:tcPr marT="45725" marB="45725" marR="91450" marL="91450"/>
                </a:tc>
              </a:tr>
              <a:tr h="24677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Buyer - The transaction that we performed during product buying can be viewed using transaction</a:t>
                      </a:r>
                      <a:endParaRPr sz="1800"/>
                    </a:p>
                  </a:txBody>
                  <a:tcPr marT="45725" marB="45725" marR="91450" marL="91450"/>
                </a:tc>
                <a:tc>
                  <a:txBody>
                    <a:bodyPr/>
                    <a:lstStyle/>
                    <a:p>
                      <a:pPr indent="0" lvl="0" marL="0" marR="0" rtl="0" algn="l">
                        <a:spcBef>
                          <a:spcPts val="0"/>
                        </a:spcBef>
                        <a:spcAft>
                          <a:spcPts val="0"/>
                        </a:spcAft>
                        <a:buNone/>
                      </a:pPr>
                      <a:r>
                        <a:rPr lang="en-US" sz="1800"/>
                        <a:t>Node URL: http://127.0.0.1:5000</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3"/>
                        </a:rPr>
                        <a:t>http://127.0.0.1:5000</a:t>
                      </a:r>
                      <a:r>
                        <a:rPr lang="en-US" sz="1800"/>
                        <a:t> URL’s transaction is displayed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4"/>
                        </a:rPr>
                        <a:t>http://127.0.0.1:5000</a:t>
                      </a:r>
                      <a:r>
                        <a:rPr lang="en-US" sz="1800"/>
                        <a:t> URL’s transaction is displayed</a:t>
                      </a:r>
                      <a:endParaRPr sz="1800"/>
                    </a:p>
                  </a:txBody>
                  <a:tcPr marT="45725" marB="45725" marR="91450" marL="91450"/>
                </a:tc>
                <a:tc>
                  <a:txBody>
                    <a:bodyPr/>
                    <a:lstStyle/>
                    <a:p>
                      <a:pPr indent="0" lvl="0" marL="0" marR="0" rtl="0" algn="l">
                        <a:spcBef>
                          <a:spcPts val="0"/>
                        </a:spcBef>
                        <a:spcAft>
                          <a:spcPts val="0"/>
                        </a:spcAft>
                        <a:buNone/>
                      </a:pPr>
                      <a:r>
                        <a:rPr lang="en-US" sz="1800"/>
                        <a:t>passed</a:t>
                      </a:r>
                      <a:endParaRPr sz="1800"/>
                    </a:p>
                  </a:txBody>
                  <a:tcPr marT="45725" marB="45725" marR="91450" marL="91450"/>
                </a:tc>
              </a:tr>
              <a:tr h="24677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Seller</a:t>
                      </a:r>
                      <a:r>
                        <a:rPr lang="en-US" sz="1800"/>
                        <a:t> - The transaction that we performed during product selling can be viewed using transaction</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Node URL: http://127.0.0.1:5000</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5"/>
                        </a:rPr>
                        <a:t>http://127.0.0.1:5000</a:t>
                      </a:r>
                      <a:r>
                        <a:rPr lang="en-US" sz="1800"/>
                        <a:t> URL’s transaction is displayed</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6"/>
                        </a:rPr>
                        <a:t>http://127.0.0.1:5000</a:t>
                      </a:r>
                      <a:r>
                        <a:rPr lang="en-US" sz="1800"/>
                        <a:t> URL’s transaction is displayed</a:t>
                      </a:r>
                      <a:endParaRPr sz="1800"/>
                    </a:p>
                  </a:txBody>
                  <a:tcPr marT="45725" marB="45725" marR="91450" marL="91450"/>
                </a:tc>
                <a:tc>
                  <a:txBody>
                    <a:bodyPr/>
                    <a:lstStyle/>
                    <a:p>
                      <a:pPr indent="0" lvl="0" marL="0" marR="0" rtl="0" algn="l">
                        <a:spcBef>
                          <a:spcPts val="0"/>
                        </a:spcBef>
                        <a:spcAft>
                          <a:spcPts val="0"/>
                        </a:spcAft>
                        <a:buNone/>
                      </a:pPr>
                      <a:r>
                        <a:rPr lang="en-US" sz="1800"/>
                        <a:t>passed</a:t>
                      </a:r>
                      <a:endParaRPr sz="1800"/>
                    </a:p>
                  </a:txBody>
                  <a:tcPr marT="45725" marB="45725" marR="91450" marL="91450"/>
                </a:tc>
              </a:tr>
            </a:tbl>
          </a:graphicData>
        </a:graphic>
      </p:graphicFrame>
      <p:sp>
        <p:nvSpPr>
          <p:cNvPr id="250" name="Google Shape;250;p38"/>
          <p:cNvSpPr txBox="1"/>
          <p:nvPr>
            <p:ph type="title"/>
          </p:nvPr>
        </p:nvSpPr>
        <p:spPr>
          <a:xfrm>
            <a:off x="114301" y="228600"/>
            <a:ext cx="9963149" cy="8798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a:p>
        </p:txBody>
      </p:sp>
      <p:sp>
        <p:nvSpPr>
          <p:cNvPr id="251" name="Google Shape;251;p38"/>
          <p:cNvSpPr txBox="1"/>
          <p:nvPr/>
        </p:nvSpPr>
        <p:spPr>
          <a:xfrm>
            <a:off x="114302" y="407144"/>
            <a:ext cx="1196339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dk1"/>
                </a:solidFill>
                <a:latin typeface="Times New Roman"/>
                <a:ea typeface="Times New Roman"/>
                <a:cs typeface="Times New Roman"/>
                <a:sym typeface="Times New Roman"/>
              </a:rPr>
              <a:t>BUYER AND SELLER - VIEW TRANSACTION</a:t>
            </a:r>
            <a:endParaRPr sz="25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SCREENSHOTS</a:t>
            </a:r>
            <a:br>
              <a:rPr lang="en-US"/>
            </a:br>
            <a:endParaRPr/>
          </a:p>
        </p:txBody>
      </p:sp>
      <p:sp>
        <p:nvSpPr>
          <p:cNvPr id="257" name="Google Shape;257;p39"/>
          <p:cNvSpPr txBox="1"/>
          <p:nvPr/>
        </p:nvSpPr>
        <p:spPr>
          <a:xfrm>
            <a:off x="3183778" y="5696727"/>
            <a:ext cx="5102972" cy="659301"/>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b="1" sz="3500">
              <a:solidFill>
                <a:schemeClr val="dk1"/>
              </a:solidFill>
              <a:latin typeface="Times New Roman"/>
              <a:ea typeface="Times New Roman"/>
              <a:cs typeface="Times New Roman"/>
              <a:sym typeface="Times New Roman"/>
            </a:endParaRPr>
          </a:p>
        </p:txBody>
      </p:sp>
      <p:pic>
        <p:nvPicPr>
          <p:cNvPr id="258" name="Google Shape;258;p39"/>
          <p:cNvPicPr preferRelativeResize="0"/>
          <p:nvPr/>
        </p:nvPicPr>
        <p:blipFill>
          <a:blip r:embed="rId3">
            <a:alphaModFix/>
          </a:blip>
          <a:stretch>
            <a:fillRect/>
          </a:stretch>
        </p:blipFill>
        <p:spPr>
          <a:xfrm>
            <a:off x="152400" y="1843088"/>
            <a:ext cx="5867400" cy="3300413"/>
          </a:xfrm>
          <a:prstGeom prst="rect">
            <a:avLst/>
          </a:prstGeom>
          <a:noFill/>
          <a:ln>
            <a:noFill/>
          </a:ln>
        </p:spPr>
      </p:pic>
      <p:pic>
        <p:nvPicPr>
          <p:cNvPr id="259" name="Google Shape;259;p39"/>
          <p:cNvPicPr preferRelativeResize="0"/>
          <p:nvPr/>
        </p:nvPicPr>
        <p:blipFill>
          <a:blip r:embed="rId4">
            <a:alphaModFix/>
          </a:blip>
          <a:stretch>
            <a:fillRect/>
          </a:stretch>
        </p:blipFill>
        <p:spPr>
          <a:xfrm>
            <a:off x="6172200" y="1843088"/>
            <a:ext cx="5867400" cy="33004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65" name="Google Shape;265;p4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266" name="Google Shape;266;p40"/>
          <p:cNvPicPr preferRelativeResize="0"/>
          <p:nvPr/>
        </p:nvPicPr>
        <p:blipFill>
          <a:blip r:embed="rId3">
            <a:alphaModFix/>
          </a:blip>
          <a:stretch>
            <a:fillRect/>
          </a:stretch>
        </p:blipFill>
        <p:spPr>
          <a:xfrm>
            <a:off x="218500" y="1367400"/>
            <a:ext cx="5774933" cy="3248400"/>
          </a:xfrm>
          <a:prstGeom prst="rect">
            <a:avLst/>
          </a:prstGeom>
          <a:noFill/>
          <a:ln>
            <a:noFill/>
          </a:ln>
        </p:spPr>
      </p:pic>
      <p:pic>
        <p:nvPicPr>
          <p:cNvPr id="267" name="Google Shape;267;p40"/>
          <p:cNvPicPr preferRelativeResize="0"/>
          <p:nvPr/>
        </p:nvPicPr>
        <p:blipFill>
          <a:blip r:embed="rId4">
            <a:alphaModFix/>
          </a:blip>
          <a:stretch>
            <a:fillRect/>
          </a:stretch>
        </p:blipFill>
        <p:spPr>
          <a:xfrm>
            <a:off x="6096258" y="1333975"/>
            <a:ext cx="5893767" cy="33152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1845951" y="327896"/>
            <a:ext cx="8911687" cy="12808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b="1" sz="3500">
              <a:latin typeface="Times New Roman"/>
              <a:ea typeface="Times New Roman"/>
              <a:cs typeface="Times New Roman"/>
              <a:sym typeface="Times New Roman"/>
            </a:endParaRPr>
          </a:p>
        </p:txBody>
      </p:sp>
      <p:sp>
        <p:nvSpPr>
          <p:cNvPr id="273" name="Google Shape;273;p4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274" name="Google Shape;274;p41"/>
          <p:cNvPicPr preferRelativeResize="0"/>
          <p:nvPr/>
        </p:nvPicPr>
        <p:blipFill>
          <a:blip r:embed="rId3">
            <a:alphaModFix/>
          </a:blip>
          <a:stretch>
            <a:fillRect/>
          </a:stretch>
        </p:blipFill>
        <p:spPr>
          <a:xfrm>
            <a:off x="132200" y="1173925"/>
            <a:ext cx="5522400" cy="3343275"/>
          </a:xfrm>
          <a:prstGeom prst="rect">
            <a:avLst/>
          </a:prstGeom>
          <a:noFill/>
          <a:ln>
            <a:noFill/>
          </a:ln>
        </p:spPr>
      </p:pic>
      <p:pic>
        <p:nvPicPr>
          <p:cNvPr id="275" name="Google Shape;275;p41"/>
          <p:cNvPicPr preferRelativeResize="0"/>
          <p:nvPr/>
        </p:nvPicPr>
        <p:blipFill>
          <a:blip r:embed="rId4">
            <a:alphaModFix/>
          </a:blip>
          <a:stretch>
            <a:fillRect/>
          </a:stretch>
        </p:blipFill>
        <p:spPr>
          <a:xfrm>
            <a:off x="5856575" y="1173923"/>
            <a:ext cx="5943600" cy="334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0" y="247651"/>
            <a:ext cx="10515600" cy="8000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                   </a:t>
            </a:r>
            <a:r>
              <a:rPr b="1" lang="en-US" sz="3500">
                <a:latin typeface="Times New Roman"/>
                <a:ea typeface="Times New Roman"/>
                <a:cs typeface="Times New Roman"/>
                <a:sym typeface="Times New Roman"/>
              </a:rPr>
              <a:t>LITERATURE SURVEY</a:t>
            </a:r>
            <a:endParaRPr b="1" sz="3500"/>
          </a:p>
        </p:txBody>
      </p:sp>
      <p:graphicFrame>
        <p:nvGraphicFramePr>
          <p:cNvPr id="97" name="Google Shape;97;p15"/>
          <p:cNvGraphicFramePr/>
          <p:nvPr/>
        </p:nvGraphicFramePr>
        <p:xfrm>
          <a:off x="104775" y="904876"/>
          <a:ext cx="3000000" cy="3000000"/>
        </p:xfrm>
        <a:graphic>
          <a:graphicData uri="http://schemas.openxmlformats.org/drawingml/2006/table">
            <a:tbl>
              <a:tblPr bandRow="1" firstRow="1">
                <a:noFill/>
                <a:tableStyleId>{D2539F5F-E6AF-4C4C-BDA9-6770BE3ECC73}</a:tableStyleId>
              </a:tblPr>
              <a:tblGrid>
                <a:gridCol w="682800"/>
                <a:gridCol w="1529075"/>
                <a:gridCol w="1567550"/>
                <a:gridCol w="1423300"/>
                <a:gridCol w="4766775"/>
                <a:gridCol w="1993900"/>
              </a:tblGrid>
              <a:tr h="698500">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YEAR  </a:t>
                      </a:r>
                      <a:endParaRPr sz="1800"/>
                    </a:p>
                  </a:txBody>
                  <a:tcPr marT="45725" marB="45725" marR="91450" marL="91450"/>
                </a:tc>
                <a:tc>
                  <a:txBody>
                    <a:bodyPr/>
                    <a:lstStyle/>
                    <a:p>
                      <a:pPr indent="0" lvl="0" marL="0" marR="0" rtl="0" algn="l">
                        <a:spcBef>
                          <a:spcPts val="0"/>
                        </a:spcBef>
                        <a:spcAft>
                          <a:spcPts val="0"/>
                        </a:spcAft>
                        <a:buNone/>
                      </a:pPr>
                      <a:r>
                        <a:rPr lang="en-US" sz="1800"/>
                        <a:t>   AUTHOR</a:t>
                      </a:r>
                      <a:endParaRPr sz="1800"/>
                    </a:p>
                  </a:txBody>
                  <a:tcPr marT="45725" marB="45725" marR="91450" marL="91450"/>
                </a:tc>
                <a:tc>
                  <a:txBody>
                    <a:bodyPr/>
                    <a:lstStyle/>
                    <a:p>
                      <a:pPr indent="0" lvl="0" marL="0" marR="0" rtl="0" algn="l">
                        <a:spcBef>
                          <a:spcPts val="0"/>
                        </a:spcBef>
                        <a:spcAft>
                          <a:spcPts val="0"/>
                        </a:spcAft>
                        <a:buNone/>
                      </a:pPr>
                      <a:r>
                        <a:rPr lang="en-US" sz="1800"/>
                        <a:t>                               INFERENCE</a:t>
                      </a:r>
                      <a:endParaRPr sz="1800"/>
                    </a:p>
                  </a:txBody>
                  <a:tcPr marT="45725" marB="45725" marR="91450" marL="91450"/>
                </a:tc>
                <a:tc>
                  <a:txBody>
                    <a:bodyPr/>
                    <a:lstStyle/>
                    <a:p>
                      <a:pPr indent="0" lvl="0" marL="0" marR="0" rtl="0" algn="l">
                        <a:spcBef>
                          <a:spcPts val="0"/>
                        </a:spcBef>
                        <a:spcAft>
                          <a:spcPts val="0"/>
                        </a:spcAft>
                        <a:buNone/>
                      </a:pPr>
                      <a:r>
                        <a:rPr lang="en-US" sz="1800"/>
                        <a:t>       DRAWBACK</a:t>
                      </a:r>
                      <a:endParaRPr sz="1800"/>
                    </a:p>
                  </a:txBody>
                  <a:tcPr marT="45725" marB="45725" marR="91450" marL="91450"/>
                </a:tc>
              </a:tr>
              <a:tr h="51403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 Reputation based Trust Model for  Peer-to-Peer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E-commerce communities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sz="1800">
                          <a:latin typeface="Times"/>
                          <a:ea typeface="Times"/>
                          <a:cs typeface="Times"/>
                          <a:sym typeface="Times"/>
                        </a:rPr>
                        <a:t> International Conference on. IEEE, 2003, pp. 275–284.</a:t>
                      </a:r>
                      <a:endParaRPr sz="1800">
                        <a:latin typeface="Times"/>
                        <a:ea typeface="Times"/>
                        <a:cs typeface="Times"/>
                        <a:sym typeface="Times"/>
                      </a:endParaRPr>
                    </a:p>
                    <a:p>
                      <a:pPr indent="0" lvl="0" marL="0" marR="0" rtl="0" algn="l">
                        <a:spcBef>
                          <a:spcPts val="120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L. Xiong and L. Liu</a:t>
                      </a:r>
                      <a:endParaRPr sz="1800">
                        <a:latin typeface="Arial"/>
                        <a:ea typeface="Arial"/>
                        <a:cs typeface="Arial"/>
                        <a:sym typeface="Arial"/>
                      </a:endParaRPr>
                    </a:p>
                    <a:p>
                      <a:pPr indent="0" lvl="0" marL="0" marR="0" rtl="0" algn="l">
                        <a:spcBef>
                          <a:spcPts val="120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rPr>
                        <a:t>The peer-to-peer e-commerce community is often viewed as an environment that offers both opportunities and threats. One way to minimize the risks in such an open community is to use community reputation to gauge credibility and predict future peer behavior. This paper presents PeerTrust a consistent adaptive trust model for quantifying and comparing the reliability of partners based on a transaction-based feedback system. The article discusses two main features of the model. First, they introduce three basic trust parameters in calculating the reliability of partners. In addition to the feedback you receive from transactions with other partners, record all transactions made by the feedback source on the creditworthiness assessment form</a:t>
                      </a:r>
                      <a:endParaRPr sz="1800">
                        <a:solidFill>
                          <a:schemeClr val="dk1"/>
                        </a:solidFil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None/>
                      </a:pPr>
                      <a:r>
                        <a:rPr lang="en-US" sz="1800"/>
                        <a:t>Community based feedbacks are often simple aggregations of positive and negative feedbacks that peers have received for transactions they have performed and cannot accurately capture the trustworthiness of peers</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281" name="Google Shape;281;p42"/>
          <p:cNvPicPr preferRelativeResize="0"/>
          <p:nvPr/>
        </p:nvPicPr>
        <p:blipFill>
          <a:blip r:embed="rId3">
            <a:alphaModFix/>
          </a:blip>
          <a:stretch>
            <a:fillRect/>
          </a:stretch>
        </p:blipFill>
        <p:spPr>
          <a:xfrm>
            <a:off x="86300" y="1639400"/>
            <a:ext cx="5774933" cy="3248400"/>
          </a:xfrm>
          <a:prstGeom prst="rect">
            <a:avLst/>
          </a:prstGeom>
          <a:noFill/>
          <a:ln>
            <a:noFill/>
          </a:ln>
        </p:spPr>
      </p:pic>
      <p:pic>
        <p:nvPicPr>
          <p:cNvPr id="282" name="Google Shape;282;p42"/>
          <p:cNvPicPr preferRelativeResize="0"/>
          <p:nvPr/>
        </p:nvPicPr>
        <p:blipFill>
          <a:blip r:embed="rId4">
            <a:alphaModFix/>
          </a:blip>
          <a:stretch>
            <a:fillRect/>
          </a:stretch>
        </p:blipFill>
        <p:spPr>
          <a:xfrm>
            <a:off x="5930983" y="1591963"/>
            <a:ext cx="5943600" cy="3343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940350" y="91650"/>
            <a:ext cx="10311300" cy="981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t>CONCLUSION  AND  FUTURE  ENHANCEMENT</a:t>
            </a:r>
            <a:endParaRPr b="1" sz="3600"/>
          </a:p>
        </p:txBody>
      </p:sp>
      <p:sp>
        <p:nvSpPr>
          <p:cNvPr id="288" name="Google Shape;288;p43"/>
          <p:cNvSpPr txBox="1"/>
          <p:nvPr>
            <p:ph idx="1" type="body"/>
          </p:nvPr>
        </p:nvSpPr>
        <p:spPr>
          <a:xfrm>
            <a:off x="631100" y="851950"/>
            <a:ext cx="10728900" cy="5732400"/>
          </a:xfrm>
          <a:prstGeom prst="rect">
            <a:avLst/>
          </a:prstGeom>
        </p:spPr>
        <p:txBody>
          <a:bodyPr anchorCtr="0" anchor="t" bIns="45700" lIns="91425" spcFirstLastPara="1" rIns="91425" wrap="square" tIns="45700">
            <a:noAutofit/>
          </a:bodyPr>
          <a:lstStyle/>
          <a:p>
            <a:pPr indent="0" lvl="0" marL="114300" rtl="0" algn="l">
              <a:lnSpc>
                <a:spcPct val="115000"/>
              </a:lnSpc>
              <a:spcBef>
                <a:spcPts val="0"/>
              </a:spcBef>
              <a:spcAft>
                <a:spcPts val="0"/>
              </a:spcAft>
              <a:buClr>
                <a:schemeClr val="dk1"/>
              </a:buClr>
              <a:buSzPts val="1800"/>
              <a:buFont typeface="Arial"/>
              <a:buNone/>
            </a:pPr>
            <a:r>
              <a:rPr lang="en-US" sz="2100"/>
              <a:t>         We design a privacy-preserving model for E-commerce systems based on the blockchain technology. In order to protect users’ identities and guarantee proof of ownership, we employ a zero-knowledge proof algorithm called zk-SNARKs. The algorithm allows one party (the prover) prove to another party (the veriﬁer) that a given statement is true, without conveying any information apart from the fact that the statement is indeed true by zero knowledge proof. To protect users’ addresses, we index the address by a hash string and record it on the logistics ledger. To protect phone numbers, we use delivery boxes and intelligent logistics centers that work with IoT. Different from common practice, buyers do not need to provide a phone number for SMS notiﬁcation.</a:t>
            </a:r>
            <a:endParaRPr sz="2100"/>
          </a:p>
          <a:p>
            <a:pPr indent="0" lvl="0" marL="114300" rtl="0" algn="l">
              <a:lnSpc>
                <a:spcPct val="115000"/>
              </a:lnSpc>
              <a:spcBef>
                <a:spcPts val="0"/>
              </a:spcBef>
              <a:spcAft>
                <a:spcPts val="0"/>
              </a:spcAft>
              <a:buClr>
                <a:schemeClr val="dk1"/>
              </a:buClr>
              <a:buSzPts val="1800"/>
              <a:buFont typeface="Arial"/>
              <a:buNone/>
            </a:pPr>
            <a:r>
              <a:rPr lang="en-US" sz="2100"/>
              <a:t>             Finally, We build implementations of the architecture using two existing blockchain application platforms. Performance analysis of the blockchain platforms provided insights into the models feasibility and further considerations for deploying a usable implementation. In the future, we will implement our logistics chain on blockchain platforms such as IOTA, which is mainly used in the ﬁeld of IoT, and perform further simulations on the hardware through the Raspberry Pi.</a:t>
            </a:r>
            <a:endParaRPr sz="2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1717150" y="126225"/>
            <a:ext cx="89118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3500">
                <a:latin typeface="Times New Roman"/>
                <a:ea typeface="Times New Roman"/>
                <a:cs typeface="Times New Roman"/>
                <a:sym typeface="Times New Roman"/>
              </a:rPr>
              <a:t>REFERENCES</a:t>
            </a:r>
            <a:endParaRPr b="1" sz="3500">
              <a:latin typeface="Times New Roman"/>
              <a:ea typeface="Times New Roman"/>
              <a:cs typeface="Times New Roman"/>
              <a:sym typeface="Times New Roman"/>
            </a:endParaRPr>
          </a:p>
        </p:txBody>
      </p:sp>
      <p:sp>
        <p:nvSpPr>
          <p:cNvPr id="294" name="Google Shape;294;p44"/>
          <p:cNvSpPr txBox="1"/>
          <p:nvPr>
            <p:ph idx="1" type="body"/>
          </p:nvPr>
        </p:nvSpPr>
        <p:spPr>
          <a:xfrm>
            <a:off x="399700" y="883425"/>
            <a:ext cx="11294400" cy="5722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t> [1] M. Niranjanamurthy and D. D. Chahar, “The study of e-commerce security issues and solutions,” International Journal of Advanced Research in Computer and Communication Engineering, vol. 2, no. 7, 2013.</a:t>
            </a:r>
            <a:endParaRPr sz="1800"/>
          </a:p>
          <a:p>
            <a:pPr indent="0" lvl="0" marL="0" rtl="0" algn="l">
              <a:lnSpc>
                <a:spcPct val="115000"/>
              </a:lnSpc>
              <a:spcBef>
                <a:spcPts val="1200"/>
              </a:spcBef>
              <a:spcAft>
                <a:spcPts val="0"/>
              </a:spcAft>
              <a:buClr>
                <a:schemeClr val="dk1"/>
              </a:buClr>
              <a:buSzPts val="1100"/>
              <a:buFont typeface="Arial"/>
              <a:buNone/>
            </a:pPr>
            <a:r>
              <a:rPr lang="en-US" sz="1800"/>
              <a:t>[2] J. Y. Tsai, S. Egelman, L. Cranor, and A. Acquisti, “The effect of online privacy information on purchasing behavior: An experimental study,”Information Systems Research,Vol.22,No.2,June 2011.</a:t>
            </a:r>
            <a:endParaRPr sz="1800"/>
          </a:p>
          <a:p>
            <a:pPr indent="0" lvl="0" marL="0" rtl="0" algn="l">
              <a:lnSpc>
                <a:spcPct val="115000"/>
              </a:lnSpc>
              <a:spcBef>
                <a:spcPts val="1200"/>
              </a:spcBef>
              <a:spcAft>
                <a:spcPts val="0"/>
              </a:spcAft>
              <a:buClr>
                <a:schemeClr val="dk1"/>
              </a:buClr>
              <a:buSzPts val="1100"/>
              <a:buFont typeface="Arial"/>
              <a:buNone/>
            </a:pPr>
            <a:r>
              <a:rPr lang="en-US" sz="1800"/>
              <a:t>[3] B. Berendt, O. G¨unther, and S. Spiekermann, “Privacy in e-commerce: stated preferences vs. actual behavior,” Communications of the ACM, vol. 48, no. 4, pp. 101–106, 2005.</a:t>
            </a:r>
            <a:endParaRPr sz="1800"/>
          </a:p>
          <a:p>
            <a:pPr indent="0" lvl="0" marL="0" rtl="0" algn="l">
              <a:lnSpc>
                <a:spcPct val="115000"/>
              </a:lnSpc>
              <a:spcBef>
                <a:spcPts val="1200"/>
              </a:spcBef>
              <a:spcAft>
                <a:spcPts val="0"/>
              </a:spcAft>
              <a:buClr>
                <a:schemeClr val="dk1"/>
              </a:buClr>
              <a:buSzPts val="1100"/>
              <a:buFont typeface="Arial"/>
              <a:buNone/>
            </a:pPr>
            <a:r>
              <a:rPr lang="en-US" sz="1800"/>
              <a:t>[4] L. Xiong and L. Liu, “A reputation-based trust model for peer-to-peer e-commerce communities,” in E-Commerce, 2003. CEC 2003. IEEE International Conference on. IEEE, 2003, pp. 275–284.</a:t>
            </a:r>
            <a:endParaRPr sz="1800"/>
          </a:p>
          <a:p>
            <a:pPr indent="0" lvl="0" marL="0" rtl="0" algn="l">
              <a:lnSpc>
                <a:spcPct val="115000"/>
              </a:lnSpc>
              <a:spcBef>
                <a:spcPts val="1200"/>
              </a:spcBef>
              <a:spcAft>
                <a:spcPts val="0"/>
              </a:spcAft>
              <a:buClr>
                <a:schemeClr val="dk1"/>
              </a:buClr>
              <a:buSzPts val="1100"/>
              <a:buFont typeface="Arial"/>
              <a:buNone/>
            </a:pPr>
            <a:r>
              <a:rPr lang="en-US" sz="1800"/>
              <a:t>[5] D. Vandervort, “Challenges and opportunities associated with a bitcoinbased transaction rating system,” in International Conference on Financial Cryptography and Data Security. Springer, 2014, pp. 33–42.</a:t>
            </a:r>
            <a:endParaRPr sz="1800"/>
          </a:p>
          <a:p>
            <a:pPr indent="0" lvl="0" marL="0" rtl="0" algn="l">
              <a:lnSpc>
                <a:spcPct val="115000"/>
              </a:lnSpc>
              <a:spcBef>
                <a:spcPts val="1200"/>
              </a:spcBef>
              <a:spcAft>
                <a:spcPts val="0"/>
              </a:spcAft>
              <a:buClr>
                <a:schemeClr val="dk1"/>
              </a:buClr>
              <a:buSzPts val="1100"/>
              <a:buFont typeface="Arial"/>
              <a:buNone/>
            </a:pPr>
            <a:r>
              <a:rPr lang="en-US" sz="1800"/>
              <a:t>[6] Eli Ben-Sasson,  Alessandro Chiesa, Christina Garman and Matthew Green “Zerocash: Decentralized anonymous payments from bitcoin,” in Security and Privacy (SP), 2014 IEEE Symposium on. IEEE, 2014, pp. 459–474.</a:t>
            </a:r>
            <a:endParaRPr sz="1800"/>
          </a:p>
          <a:p>
            <a:pPr indent="0" lvl="0" marL="0" rtl="0" algn="l">
              <a:lnSpc>
                <a:spcPct val="115000"/>
              </a:lnSpc>
              <a:spcBef>
                <a:spcPts val="1200"/>
              </a:spcBef>
              <a:spcAft>
                <a:spcPts val="0"/>
              </a:spcAft>
              <a:buClr>
                <a:schemeClr val="dk1"/>
              </a:buClr>
              <a:buSzPts val="1100"/>
              <a:buFont typeface="Arial"/>
              <a:buNone/>
            </a:pPr>
            <a:r>
              <a:rPr lang="en-US" sz="1800"/>
              <a:t>[7] Rosario Gennaro, Steven Goldfeder and Arvind Narayanan “Threshold-optimal dsa/ecdsa signatures and an application to bitcoin wallet security,” in International Conference on Applied Cryptography and Network Security. Springer, 2016, pp. 156–174.</a:t>
            </a:r>
            <a:endParaRPr sz="1800"/>
          </a:p>
          <a:p>
            <a:pPr indent="0" lvl="0" marL="0" rtl="0" algn="l">
              <a:lnSpc>
                <a:spcPct val="90000"/>
              </a:lnSpc>
              <a:spcBef>
                <a:spcPts val="1200"/>
              </a:spcBef>
              <a:spcAft>
                <a:spcPts val="0"/>
              </a:spcAft>
              <a:buClr>
                <a:schemeClr val="dk1"/>
              </a:buClr>
              <a:buSzPts val="280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idx="1" type="body"/>
          </p:nvPr>
        </p:nvSpPr>
        <p:spPr>
          <a:xfrm>
            <a:off x="627950" y="313975"/>
            <a:ext cx="10923300" cy="632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t>[8] D. Ron and A. Shamir, “Quantitative analysis of the full bitcoin transaction graph,” in International Conference on Financial Cryptography and Data Security. Springer, 2013, pp. 6–24.</a:t>
            </a:r>
            <a:endParaRPr sz="1800"/>
          </a:p>
          <a:p>
            <a:pPr indent="0" lvl="0" marL="0" rtl="0" algn="l">
              <a:lnSpc>
                <a:spcPct val="115000"/>
              </a:lnSpc>
              <a:spcBef>
                <a:spcPts val="1200"/>
              </a:spcBef>
              <a:spcAft>
                <a:spcPts val="0"/>
              </a:spcAft>
              <a:buClr>
                <a:schemeClr val="dk1"/>
              </a:buClr>
              <a:buSzPts val="1100"/>
              <a:buFont typeface="Arial"/>
              <a:buNone/>
            </a:pPr>
            <a:r>
              <a:rPr lang="en-US" sz="1800"/>
              <a:t>[9] N. Hackius and M. Petersen, “Blockchain in logistics and supply chain: trick or treat?” A chapter in Digitalization in Supply Chain Management and Logistics: Smart and Digital Solutions for an Industry 4.0 Environment, 2017, pp 3-18 from Hamburg University of Technology (TUHH), Institute of Business Logistics and General Management.</a:t>
            </a:r>
            <a:endParaRPr sz="1800"/>
          </a:p>
          <a:p>
            <a:pPr indent="0" lvl="0" marL="0" rtl="0" algn="l">
              <a:lnSpc>
                <a:spcPct val="115000"/>
              </a:lnSpc>
              <a:spcBef>
                <a:spcPts val="1200"/>
              </a:spcBef>
              <a:spcAft>
                <a:spcPts val="0"/>
              </a:spcAft>
              <a:buClr>
                <a:schemeClr val="dk1"/>
              </a:buClr>
              <a:buSzPts val="1100"/>
              <a:buFont typeface="Arial"/>
              <a:buNone/>
            </a:pPr>
            <a:r>
              <a:rPr lang="en-US" sz="1800"/>
              <a:t>[10] Hemantkumar P. Bulsara, Pratiksinh S. Vaghela."Blockchain Technology for E-commerce Industry" in International Journal of advanced Science and Technology,Vol.29,No.5,2020.</a:t>
            </a:r>
            <a:endParaRPr sz="1800"/>
          </a:p>
          <a:p>
            <a:pPr indent="0" lvl="0" marL="0" rtl="0" algn="l">
              <a:lnSpc>
                <a:spcPct val="115000"/>
              </a:lnSpc>
              <a:spcBef>
                <a:spcPts val="1200"/>
              </a:spcBef>
              <a:spcAft>
                <a:spcPts val="0"/>
              </a:spcAft>
              <a:buClr>
                <a:schemeClr val="dk1"/>
              </a:buClr>
              <a:buSzPts val="1100"/>
              <a:buFont typeface="Arial"/>
              <a:buNone/>
            </a:pPr>
            <a:r>
              <a:rPr lang="en-US" sz="1800"/>
              <a:t>[11] Shazia Yasin,Khalid Haseeb,Rashid Jalal Qureshi,"Cryptography Based E-Commerce Security: A Review" in International Journal of Computer Science Issues,9(2),2012.</a:t>
            </a:r>
            <a:endParaRPr sz="1800"/>
          </a:p>
          <a:p>
            <a:pPr indent="0" lvl="0" marL="0" rtl="0" algn="l">
              <a:lnSpc>
                <a:spcPct val="115000"/>
              </a:lnSpc>
              <a:spcBef>
                <a:spcPts val="1200"/>
              </a:spcBef>
              <a:spcAft>
                <a:spcPts val="0"/>
              </a:spcAft>
              <a:buClr>
                <a:schemeClr val="dk1"/>
              </a:buClr>
              <a:buSzPts val="1100"/>
              <a:buFont typeface="Arial"/>
              <a:buNone/>
            </a:pPr>
            <a:r>
              <a:rPr lang="en-US" sz="1800"/>
              <a:t>[12] Uriel Feige,Amos Fiat,Adi Shamir,"Zero-knowledge proofs of identity",in Journal of Cryptology,Springer,1,77-94(1988).</a:t>
            </a:r>
            <a:endParaRPr sz="1800"/>
          </a:p>
          <a:p>
            <a:pPr indent="0" lvl="0" marL="0" rtl="0" algn="l">
              <a:lnSpc>
                <a:spcPct val="115000"/>
              </a:lnSpc>
              <a:spcBef>
                <a:spcPts val="1200"/>
              </a:spcBef>
              <a:spcAft>
                <a:spcPts val="0"/>
              </a:spcAft>
              <a:buClr>
                <a:schemeClr val="dk1"/>
              </a:buClr>
              <a:buSzPts val="1100"/>
              <a:buFont typeface="Arial"/>
              <a:buNone/>
            </a:pPr>
            <a:r>
              <a:rPr lang="en-US" sz="1800"/>
              <a:t>[13] Weiqin Zou,David Lo,Pavneet Singh Kochhar,Xuan-Bach D. Le,Xin Xia,Yang Feng,Zhenyu Chen,Baowen Xu, "Smart Contract Development: Challenges and Opportunities"published in IEEE Transactions on Software Engineering,24 September 2019.</a:t>
            </a:r>
            <a:endParaRPr sz="1800"/>
          </a:p>
          <a:p>
            <a:pPr indent="0" lvl="0" marL="0" rtl="0" algn="l">
              <a:lnSpc>
                <a:spcPct val="115000"/>
              </a:lnSpc>
              <a:spcBef>
                <a:spcPts val="1200"/>
              </a:spcBef>
              <a:spcAft>
                <a:spcPts val="0"/>
              </a:spcAft>
              <a:buClr>
                <a:schemeClr val="dk1"/>
              </a:buClr>
              <a:buSzPts val="1100"/>
              <a:buFont typeface="Arial"/>
              <a:buNone/>
            </a:pPr>
            <a:r>
              <a:rPr lang="en-US" sz="1800"/>
              <a:t>[14] Paul J.Taylor,TooskaDargahi,AliDehghantanha,Reza M.Parizi,Kim-Kwang RaymondChood"A systematic literature review of blockchain cyber security" in Digital Communication and Networks,Volume 6, Issue 2, May 2020, Pages 147-156.</a:t>
            </a:r>
            <a:endParaRPr sz="1800"/>
          </a:p>
          <a:p>
            <a:pPr indent="0" lvl="0" marL="0" rtl="0" algn="l">
              <a:lnSpc>
                <a:spcPct val="90000"/>
              </a:lnSpc>
              <a:spcBef>
                <a:spcPts val="1200"/>
              </a:spcBef>
              <a:spcAft>
                <a:spcPts val="0"/>
              </a:spcAft>
              <a:buClr>
                <a:schemeClr val="dk1"/>
              </a:buClr>
              <a:buSzPts val="2800"/>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PUBLICATION DETAILS</a:t>
            </a:r>
            <a:endParaRPr b="1" sz="3500">
              <a:latin typeface="Times New Roman"/>
              <a:ea typeface="Times New Roman"/>
              <a:cs typeface="Times New Roman"/>
              <a:sym typeface="Times New Roman"/>
            </a:endParaRPr>
          </a:p>
        </p:txBody>
      </p:sp>
      <p:sp>
        <p:nvSpPr>
          <p:cNvPr id="305" name="Google Shape;305;p46"/>
          <p:cNvSpPr txBox="1"/>
          <p:nvPr>
            <p:ph idx="1" type="body"/>
          </p:nvPr>
        </p:nvSpPr>
        <p:spPr>
          <a:xfrm>
            <a:off x="1038224" y="1962149"/>
            <a:ext cx="10315575" cy="4214813"/>
          </a:xfrm>
          <a:prstGeom prst="rect">
            <a:avLst/>
          </a:prstGeom>
          <a:noFill/>
          <a:ln>
            <a:noFill/>
          </a:ln>
        </p:spPr>
        <p:txBody>
          <a:bodyPr anchorCtr="0" anchor="t" bIns="45700" lIns="91425" spcFirstLastPara="1" rIns="91425" wrap="square" tIns="45700">
            <a:noAutofit/>
          </a:bodyPr>
          <a:lstStyle/>
          <a:p>
            <a:pPr indent="0" lvl="0" marL="228600" marR="0" rtl="0" algn="just">
              <a:lnSpc>
                <a:spcPct val="150000"/>
              </a:lnSpc>
              <a:spcBef>
                <a:spcPts val="0"/>
              </a:spcBef>
              <a:spcAft>
                <a:spcPts val="0"/>
              </a:spcAft>
              <a:buNone/>
            </a:pPr>
            <a:r>
              <a:rPr lang="en-US" sz="2500"/>
              <a:t>Mrs.C.Vijayalakshmi, Aruna M, Harini T M, Krithikaa K  </a:t>
            </a:r>
            <a:r>
              <a:rPr b="1" lang="en-US" sz="2500"/>
              <a:t> “OPTIMIZATION OF E-COMMERCE PLATFORM BASED ON BLOCKCHAIN TECHNOLOGY”</a:t>
            </a:r>
            <a:r>
              <a:rPr lang="en-US" sz="2500"/>
              <a:t>, International Journal for Research in Applied Science &amp; Engineering Technology (IJRASET), ISSN:2321-9653, Volume.9, Issue VI, pp.1334-1347, June 2021</a:t>
            </a:r>
            <a:endParaRPr sz="2500"/>
          </a:p>
          <a:p>
            <a:pPr indent="0" lvl="0" marL="228600" marR="0" rtl="0" algn="just">
              <a:lnSpc>
                <a:spcPct val="150000"/>
              </a:lnSpc>
              <a:spcBef>
                <a:spcPts val="0"/>
              </a:spcBef>
              <a:spcAft>
                <a:spcPts val="0"/>
              </a:spcAft>
              <a:buNone/>
            </a:pPr>
            <a:r>
              <a:rPr b="1" lang="en-US" sz="2500"/>
              <a:t>DOI Details</a:t>
            </a:r>
            <a:r>
              <a:rPr lang="en-US" sz="2500"/>
              <a:t>: </a:t>
            </a:r>
            <a:r>
              <a:rPr lang="en-US" sz="2500" u="sng">
                <a:solidFill>
                  <a:schemeClr val="hlink"/>
                </a:solidFill>
                <a:hlinkClick r:id="rId3"/>
              </a:rPr>
              <a:t>https://www.ijraset.com/fileserve.php?FID=35262</a:t>
            </a:r>
            <a:endParaRPr sz="2500"/>
          </a:p>
          <a:p>
            <a:pPr indent="-50800" lvl="0" marL="228600" rtl="0" algn="just">
              <a:lnSpc>
                <a:spcPct val="90000"/>
              </a:lnSpc>
              <a:spcBef>
                <a:spcPts val="1000"/>
              </a:spcBef>
              <a:spcAft>
                <a:spcPts val="0"/>
              </a:spcAft>
              <a:buClr>
                <a:schemeClr val="dk1"/>
              </a:buClr>
              <a:buSzPts val="2800"/>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16"/>
          <p:cNvGraphicFramePr/>
          <p:nvPr/>
        </p:nvGraphicFramePr>
        <p:xfrm>
          <a:off x="142875" y="86864"/>
          <a:ext cx="3000000" cy="3000000"/>
        </p:xfrm>
        <a:graphic>
          <a:graphicData uri="http://schemas.openxmlformats.org/drawingml/2006/table">
            <a:tbl>
              <a:tblPr bandRow="1" firstRow="1">
                <a:noFill/>
                <a:tableStyleId>{D2539F5F-E6AF-4C4C-BDA9-6770BE3ECC73}</a:tableStyleId>
              </a:tblPr>
              <a:tblGrid>
                <a:gridCol w="679550"/>
                <a:gridCol w="1552725"/>
                <a:gridCol w="1800025"/>
                <a:gridCol w="1571775"/>
                <a:gridCol w="4150450"/>
                <a:gridCol w="2151725"/>
              </a:tblGrid>
              <a:tr h="623575">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YEAR  </a:t>
                      </a:r>
                      <a:endParaRPr sz="1800"/>
                    </a:p>
                  </a:txBody>
                  <a:tcPr marT="45725" marB="45725" marR="91450" marL="91450"/>
                </a:tc>
                <a:tc>
                  <a:txBody>
                    <a:bodyPr/>
                    <a:lstStyle/>
                    <a:p>
                      <a:pPr indent="0" lvl="0" marL="0" marR="0" rtl="0" algn="l">
                        <a:spcBef>
                          <a:spcPts val="0"/>
                        </a:spcBef>
                        <a:spcAft>
                          <a:spcPts val="0"/>
                        </a:spcAft>
                        <a:buNone/>
                      </a:pPr>
                      <a:r>
                        <a:rPr lang="en-US" sz="1800"/>
                        <a:t>        AUTHOR</a:t>
                      </a:r>
                      <a:endParaRPr sz="1800"/>
                    </a:p>
                  </a:txBody>
                  <a:tcPr marT="45725" marB="45725" marR="91450" marL="91450"/>
                </a:tc>
                <a:tc>
                  <a:txBody>
                    <a:bodyPr/>
                    <a:lstStyle/>
                    <a:p>
                      <a:pPr indent="0" lvl="0" marL="0" marR="0" rtl="0" algn="l">
                        <a:spcBef>
                          <a:spcPts val="0"/>
                        </a:spcBef>
                        <a:spcAft>
                          <a:spcPts val="0"/>
                        </a:spcAft>
                        <a:buNone/>
                      </a:pPr>
                      <a:r>
                        <a:rPr lang="en-US" sz="1800"/>
                        <a:t>                          INFERENCE</a:t>
                      </a:r>
                      <a:endParaRPr sz="1800"/>
                    </a:p>
                  </a:txBody>
                  <a:tcPr marT="45725" marB="45725" marR="91450" marL="91450"/>
                </a:tc>
                <a:tc>
                  <a:txBody>
                    <a:bodyPr/>
                    <a:lstStyle/>
                    <a:p>
                      <a:pPr indent="0" lvl="0" marL="0" marR="0" rtl="0" algn="l">
                        <a:spcBef>
                          <a:spcPts val="0"/>
                        </a:spcBef>
                        <a:spcAft>
                          <a:spcPts val="0"/>
                        </a:spcAft>
                        <a:buNone/>
                      </a:pPr>
                      <a:r>
                        <a:rPr lang="en-US" sz="1800"/>
                        <a:t>       DRAWBACK</a:t>
                      </a:r>
                      <a:endParaRPr sz="1800"/>
                    </a:p>
                  </a:txBody>
                  <a:tcPr marT="45725" marB="45725" marR="91450" marL="91450"/>
                </a:tc>
              </a:tr>
              <a:tr h="32604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Challenges and Opportunities associated with Bitcoin-Based Transaction rating system</a:t>
                      </a:r>
                      <a:endParaRPr sz="1800"/>
                    </a:p>
                  </a:txBody>
                  <a:tcPr marT="45725" marB="45725" marR="91450" marL="91450"/>
                </a:tc>
                <a:tc>
                  <a:txBody>
                    <a:bodyPr/>
                    <a:lstStyle/>
                    <a:p>
                      <a:pPr indent="0" lvl="0" marL="0" rtl="0" algn="l">
                        <a:lnSpc>
                          <a:spcPct val="115000"/>
                        </a:lnSpc>
                        <a:spcBef>
                          <a:spcPts val="1200"/>
                        </a:spcBef>
                        <a:spcAft>
                          <a:spcPts val="0"/>
                        </a:spcAft>
                        <a:buSzPts val="1100"/>
                        <a:buNone/>
                      </a:pPr>
                      <a:r>
                        <a:rPr lang="en-US" sz="1800"/>
                        <a:t>International Conference on Financial Cryptography and Data Security. Springer, 2014, pp. 33–42.</a:t>
                      </a:r>
                      <a:endParaRPr sz="1800"/>
                    </a:p>
                    <a:p>
                      <a:pPr indent="0" lvl="0" marL="0" marR="0" rtl="0" algn="l">
                        <a:spcBef>
                          <a:spcPts val="120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SzPts val="1100"/>
                        <a:buNone/>
                      </a:pPr>
                      <a:r>
                        <a:rPr lang="en-US" sz="1800"/>
                        <a:t> D. Vandervort</a:t>
                      </a:r>
                      <a:endParaRPr sz="1800"/>
                    </a:p>
                    <a:p>
                      <a:pPr indent="0" lvl="0" marL="0" marR="0" rtl="0" algn="l">
                        <a:spcBef>
                          <a:spcPts val="1200"/>
                        </a:spcBef>
                        <a:spcAft>
                          <a:spcPts val="0"/>
                        </a:spcAft>
                        <a:buNone/>
                      </a:pPr>
                      <a:r>
                        <a:t/>
                      </a:r>
                      <a:endParaRPr sz="1800"/>
                    </a:p>
                  </a:txBody>
                  <a:tcPr marT="45725" marB="45725" marR="91450" marL="91450"/>
                </a:tc>
                <a:tc>
                  <a:txBody>
                    <a:bodyPr/>
                    <a:lstStyle/>
                    <a:p>
                      <a:pPr indent="0" lvl="0" marL="0" rtl="0" algn="just">
                        <a:lnSpc>
                          <a:spcPct val="115000"/>
                        </a:lnSpc>
                        <a:spcBef>
                          <a:spcPts val="1200"/>
                        </a:spcBef>
                        <a:spcAft>
                          <a:spcPts val="1200"/>
                        </a:spcAft>
                        <a:buClr>
                          <a:schemeClr val="dk1"/>
                        </a:buClr>
                        <a:buSzPts val="1100"/>
                        <a:buFont typeface="Arial"/>
                        <a:buNone/>
                      </a:pPr>
                      <a:r>
                        <a:rPr lang="en-US" sz="1800"/>
                        <a:t>Seller rankings from previous buyers are presented to provide information to help new customers make purchasing decisions. However, the purpose of Bitcoin is to hide the buyer-seller relationship at a level of anonymity and prevent buyers from finding or verifying this information. The bitcoin community appreciates this level of anonymity and continues to embrace bitcoin, but buyers and sellers who want to know more about their trading partners want to be known for their strength. Allows for greater transparency. They consider three models by which credit/rating systems can be applied to Bitcoin transactions, and their associated pros and cons. We believe there are technological and social challenges that we all face.</a:t>
                      </a:r>
                      <a:endParaRPr/>
                    </a:p>
                  </a:txBody>
                  <a:tcPr marT="45725" marB="45725" marR="91450" marL="91450"/>
                </a:tc>
                <a:tc>
                  <a:txBody>
                    <a:bodyPr/>
                    <a:lstStyle/>
                    <a:p>
                      <a:pPr indent="0" lvl="0" marL="0" rtl="0" algn="just">
                        <a:lnSpc>
                          <a:spcPct val="115000"/>
                        </a:lnSpc>
                        <a:spcBef>
                          <a:spcPts val="1200"/>
                        </a:spcBef>
                        <a:spcAft>
                          <a:spcPts val="0"/>
                        </a:spcAft>
                        <a:buNone/>
                      </a:pPr>
                      <a:r>
                        <a:rPr lang="en-US" sz="1800"/>
                        <a:t>The drawback is that Bitcoin stands for the anonymity of the Bitcoin community, and is often referred to as a pseudonym because it is not an absolute asset and is not a way to avoid cumbersome surveillance systems. It is also a hedge against personal user profiles/data mining for large companies like K-Mart.</a:t>
                      </a:r>
                      <a:endParaRPr sz="1800"/>
                    </a:p>
                    <a:p>
                      <a:pPr indent="0" lvl="0" marL="0" rtl="0" algn="just">
                        <a:lnSpc>
                          <a:spcPct val="115000"/>
                        </a:lnSpc>
                        <a:spcBef>
                          <a:spcPts val="1200"/>
                        </a:spcBef>
                        <a:spcAft>
                          <a:spcPts val="0"/>
                        </a:spcAft>
                        <a:buNone/>
                      </a:pPr>
                      <a:r>
                        <a:t/>
                      </a:r>
                      <a:endParaRPr sz="1800"/>
                    </a:p>
                    <a:p>
                      <a:pPr indent="0" lvl="0" marL="0" marR="0" rtl="0" algn="l">
                        <a:spcBef>
                          <a:spcPts val="1200"/>
                        </a:spcBef>
                        <a:spcAft>
                          <a:spcPts val="0"/>
                        </a:spcAft>
                        <a:buNone/>
                      </a:pPr>
                      <a:r>
                        <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17"/>
          <p:cNvGraphicFramePr/>
          <p:nvPr/>
        </p:nvGraphicFramePr>
        <p:xfrm>
          <a:off x="129816" y="95022"/>
          <a:ext cx="3000000" cy="3000000"/>
        </p:xfrm>
        <a:graphic>
          <a:graphicData uri="http://schemas.openxmlformats.org/drawingml/2006/table">
            <a:tbl>
              <a:tblPr bandRow="1" firstRow="1">
                <a:noFill/>
                <a:tableStyleId>{D2539F5F-E6AF-4C4C-BDA9-6770BE3ECC73}</a:tableStyleId>
              </a:tblPr>
              <a:tblGrid>
                <a:gridCol w="614925"/>
                <a:gridCol w="1590175"/>
                <a:gridCol w="1777025"/>
                <a:gridCol w="1291200"/>
                <a:gridCol w="4502575"/>
                <a:gridCol w="2156450"/>
              </a:tblGrid>
              <a:tr h="625725">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YEAR  </a:t>
                      </a:r>
                      <a:endParaRPr sz="1800"/>
                    </a:p>
                  </a:txBody>
                  <a:tcPr marT="45725" marB="45725" marR="91450" marL="91450"/>
                </a:tc>
                <a:tc>
                  <a:txBody>
                    <a:bodyPr/>
                    <a:lstStyle/>
                    <a:p>
                      <a:pPr indent="0" lvl="0" marL="0" marR="0" rtl="0" algn="ctr">
                        <a:spcBef>
                          <a:spcPts val="0"/>
                        </a:spcBef>
                        <a:spcAft>
                          <a:spcPts val="0"/>
                        </a:spcAft>
                        <a:buNone/>
                      </a:pPr>
                      <a:r>
                        <a:rPr lang="en-US" sz="1800"/>
                        <a:t> AUTHOR</a:t>
                      </a:r>
                      <a:endParaRPr sz="1800"/>
                    </a:p>
                  </a:txBody>
                  <a:tcPr marT="45725" marB="45725" marR="91450" marL="91450"/>
                </a:tc>
                <a:tc>
                  <a:txBody>
                    <a:bodyPr/>
                    <a:lstStyle/>
                    <a:p>
                      <a:pPr indent="0" lvl="0" marL="0" marR="0" rtl="0" algn="l">
                        <a:spcBef>
                          <a:spcPts val="0"/>
                        </a:spcBef>
                        <a:spcAft>
                          <a:spcPts val="0"/>
                        </a:spcAft>
                        <a:buNone/>
                      </a:pPr>
                      <a:r>
                        <a:rPr lang="en-US" sz="1800"/>
                        <a:t>                             INFERENCE</a:t>
                      </a:r>
                      <a:endParaRPr sz="1800"/>
                    </a:p>
                  </a:txBody>
                  <a:tcPr marT="45725" marB="45725" marR="91450" marL="91450"/>
                </a:tc>
                <a:tc>
                  <a:txBody>
                    <a:bodyPr/>
                    <a:lstStyle/>
                    <a:p>
                      <a:pPr indent="0" lvl="0" marL="0" marR="0" rtl="0" algn="l">
                        <a:spcBef>
                          <a:spcPts val="0"/>
                        </a:spcBef>
                        <a:spcAft>
                          <a:spcPts val="0"/>
                        </a:spcAft>
                        <a:buNone/>
                      </a:pPr>
                      <a:r>
                        <a:rPr lang="en-US" sz="1800"/>
                        <a:t>       DRAWBACK</a:t>
                      </a:r>
                      <a:endParaRPr sz="1800"/>
                    </a:p>
                  </a:txBody>
                  <a:tcPr marT="45725" marB="45725" marR="91450" marL="91450"/>
                </a:tc>
              </a:tr>
              <a:tr h="26446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rtl="0" algn="l">
                        <a:spcBef>
                          <a:spcPts val="0"/>
                        </a:spcBef>
                        <a:spcAft>
                          <a:spcPts val="0"/>
                        </a:spcAft>
                        <a:buSzPts val="1200"/>
                        <a:buNone/>
                      </a:pPr>
                      <a:r>
                        <a:rPr lang="en-US" sz="1800"/>
                        <a:t>Zerocash:</a:t>
                      </a:r>
                      <a:endParaRPr sz="1800"/>
                    </a:p>
                    <a:p>
                      <a:pPr indent="0" lvl="0" marL="0" rtl="0" algn="l">
                        <a:spcBef>
                          <a:spcPts val="0"/>
                        </a:spcBef>
                        <a:spcAft>
                          <a:spcPts val="0"/>
                        </a:spcAft>
                        <a:buClr>
                          <a:schemeClr val="dk1"/>
                        </a:buClr>
                        <a:buSzPts val="1200"/>
                        <a:buFont typeface="Arial"/>
                        <a:buNone/>
                      </a:pPr>
                      <a:r>
                        <a:rPr lang="en-US" sz="1800"/>
                        <a:t>Decentralized</a:t>
                      </a:r>
                      <a:r>
                        <a:rPr lang="en-US" sz="1800"/>
                        <a:t> Anonymous Payments from Bitcoin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sz="1800"/>
                        <a:t> Symposium on. IEEE, 2014, pp. 459–474.</a:t>
                      </a:r>
                      <a:endParaRPr sz="1800"/>
                    </a:p>
                    <a:p>
                      <a:pPr indent="0" lvl="0" marL="0" marR="0" rtl="0" algn="l">
                        <a:lnSpc>
                          <a:spcPct val="100000"/>
                        </a:lnSpc>
                        <a:spcBef>
                          <a:spcPts val="120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SzPts val="1200"/>
                        <a:buNone/>
                      </a:pPr>
                      <a:r>
                        <a:rPr lang="en-US" sz="1800"/>
                        <a:t>Eli Ben- Sasson,</a:t>
                      </a:r>
                      <a:endParaRPr sz="1800"/>
                    </a:p>
                    <a:p>
                      <a:pPr indent="0" lvl="0" marL="0" rtl="0" algn="l">
                        <a:spcBef>
                          <a:spcPts val="0"/>
                        </a:spcBef>
                        <a:spcAft>
                          <a:spcPts val="0"/>
                        </a:spcAft>
                        <a:buClr>
                          <a:schemeClr val="dk1"/>
                        </a:buClr>
                        <a:buSzPts val="1200"/>
                        <a:buFont typeface="Arial"/>
                        <a:buNone/>
                      </a:pPr>
                      <a:r>
                        <a:rPr lang="en-US" sz="1800"/>
                        <a:t>Alessandro Chiesa</a:t>
                      </a:r>
                      <a:r>
                        <a:rPr lang="en-US" sz="1800"/>
                        <a:t>, </a:t>
                      </a:r>
                      <a:r>
                        <a:rPr lang="en-US" sz="1800"/>
                        <a:t>Christina Garman , Matthew Green, Ian Miers , Eran Tromer, Madars Virza.</a:t>
                      </a:r>
                      <a:endParaRPr sz="1800"/>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 In this paper, they construct a full-fledged ledger-based digital currency with strong privacy guarantees. Our results leverage recent advances in zero-knowledge Succinct Non-interactive ARguments of Knowledge (zk-SNARKs). First, we formulate and construct decentralized anonymous payment schemes (DAP schemes). A DAP scheme enables users to directly pay each other privately: the corresponding transaction hides the payment’s origin, destination, and transferred amount. We provide formal definitions and proofs of the construction’s security. Second,  build Zerocash, a practical instantiation of our DAP scheme construction. In Zerocash, transactions are less than 1 kB and take under 6 ms to verify — orders of magnitude more efficient than the less-anonymous Zerocoin and competitive with plain Bitcoin</a:t>
                      </a:r>
                      <a:endParaRPr sz="1800"/>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Typical legitimate users wish to keep their spending habits private from their peers, are risk-averse and do not wish to expend continual effort in protecting their privacy, and are often not sufficiently aware of their compromised privacy</a:t>
                      </a:r>
                      <a:endParaRPr sz="1800"/>
                    </a:p>
                    <a:p>
                      <a:pPr indent="0" lvl="0" marL="0" marR="0" rtl="0" algn="l">
                        <a:lnSpc>
                          <a:spcPct val="100000"/>
                        </a:lnSpc>
                        <a:spcBef>
                          <a:spcPts val="0"/>
                        </a:spcBef>
                        <a:spcAft>
                          <a:spcPts val="0"/>
                        </a:spcAft>
                        <a:buClr>
                          <a:schemeClr val="dk1"/>
                        </a:buClr>
                        <a:buSzPts val="1800"/>
                        <a:buFont typeface="Calibri"/>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18"/>
          <p:cNvGraphicFramePr/>
          <p:nvPr/>
        </p:nvGraphicFramePr>
        <p:xfrm>
          <a:off x="66674" y="76200"/>
          <a:ext cx="3000000" cy="3000000"/>
        </p:xfrm>
        <a:graphic>
          <a:graphicData uri="http://schemas.openxmlformats.org/drawingml/2006/table">
            <a:tbl>
              <a:tblPr bandRow="1" firstRow="1">
                <a:noFill/>
                <a:tableStyleId>{D2539F5F-E6AF-4C4C-BDA9-6770BE3ECC73}</a:tableStyleId>
              </a:tblPr>
              <a:tblGrid>
                <a:gridCol w="687700"/>
                <a:gridCol w="1664075"/>
                <a:gridCol w="1480725"/>
                <a:gridCol w="1587200"/>
                <a:gridCol w="4299800"/>
                <a:gridCol w="2329625"/>
              </a:tblGrid>
              <a:tr h="63095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YEAR  </a:t>
                      </a:r>
                      <a:endParaRPr sz="1800"/>
                    </a:p>
                  </a:txBody>
                  <a:tcPr marT="45725" marB="45725" marR="91450" marL="91450"/>
                </a:tc>
                <a:tc>
                  <a:txBody>
                    <a:bodyPr/>
                    <a:lstStyle/>
                    <a:p>
                      <a:pPr indent="0" lvl="0" marL="0" marR="0" rtl="0" algn="l">
                        <a:spcBef>
                          <a:spcPts val="0"/>
                        </a:spcBef>
                        <a:spcAft>
                          <a:spcPts val="0"/>
                        </a:spcAft>
                        <a:buNone/>
                      </a:pPr>
                      <a:r>
                        <a:rPr lang="en-US" sz="1800"/>
                        <a:t>   AUTHOR</a:t>
                      </a:r>
                      <a:endParaRPr sz="1800"/>
                    </a:p>
                  </a:txBody>
                  <a:tcPr marT="45725" marB="45725" marR="91450" marL="91450"/>
                </a:tc>
                <a:tc>
                  <a:txBody>
                    <a:bodyPr/>
                    <a:lstStyle/>
                    <a:p>
                      <a:pPr indent="0" lvl="0" marL="0" marR="0" rtl="0" algn="l">
                        <a:spcBef>
                          <a:spcPts val="0"/>
                        </a:spcBef>
                        <a:spcAft>
                          <a:spcPts val="0"/>
                        </a:spcAft>
                        <a:buNone/>
                      </a:pPr>
                      <a:r>
                        <a:rPr lang="en-US" sz="1800"/>
                        <a:t>                               INFERENCE</a:t>
                      </a:r>
                      <a:endParaRPr sz="1800"/>
                    </a:p>
                  </a:txBody>
                  <a:tcPr marT="45725" marB="45725" marR="91450" marL="91450"/>
                </a:tc>
                <a:tc>
                  <a:txBody>
                    <a:bodyPr/>
                    <a:lstStyle/>
                    <a:p>
                      <a:pPr indent="0" lvl="0" marL="0" marR="0" rtl="0" algn="l">
                        <a:spcBef>
                          <a:spcPts val="0"/>
                        </a:spcBef>
                        <a:spcAft>
                          <a:spcPts val="0"/>
                        </a:spcAft>
                        <a:buNone/>
                      </a:pPr>
                      <a:r>
                        <a:rPr lang="en-US" sz="1800"/>
                        <a:t>       DRAWBACK</a:t>
                      </a:r>
                      <a:endParaRPr sz="1800"/>
                    </a:p>
                  </a:txBody>
                  <a:tcPr marT="45725" marB="45725" marR="91450" marL="91450"/>
                </a:tc>
              </a:tr>
              <a:tr h="25237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rtl="0" algn="l">
                        <a:spcBef>
                          <a:spcPts val="0"/>
                        </a:spcBef>
                        <a:spcAft>
                          <a:spcPts val="0"/>
                        </a:spcAft>
                        <a:buClr>
                          <a:schemeClr val="dk1"/>
                        </a:buClr>
                        <a:buSzPts val="1200"/>
                        <a:buFont typeface="Arial"/>
                        <a:buNone/>
                      </a:pPr>
                      <a:r>
                        <a:rPr lang="en-US" sz="1800"/>
                        <a:t>The study of E-Commerce Security Issues and Solutions</a:t>
                      </a:r>
                      <a:endParaRPr sz="1800"/>
                    </a:p>
                    <a:p>
                      <a:pPr indent="0" lvl="0" marL="0" rtl="0" algn="l">
                        <a:spcBef>
                          <a:spcPts val="0"/>
                        </a:spcBef>
                        <a:spcAft>
                          <a:spcPts val="0"/>
                        </a:spcAft>
                        <a:buClr>
                          <a:schemeClr val="dk1"/>
                        </a:buClr>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sz="1800"/>
                        <a:t>International Journal of Advanced Research in Computer and Communication Engineering, vol. 2, no. 7, 2013.</a:t>
                      </a:r>
                      <a:endParaRPr sz="1800"/>
                    </a:p>
                    <a:p>
                      <a:pPr indent="0" lvl="0" marL="0" marR="0" rtl="0" algn="l">
                        <a:lnSpc>
                          <a:spcPct val="100000"/>
                        </a:lnSpc>
                        <a:spcBef>
                          <a:spcPts val="1200"/>
                        </a:spcBef>
                        <a:spcAft>
                          <a:spcPts val="0"/>
                        </a:spcAft>
                        <a:buClr>
                          <a:schemeClr val="dk1"/>
                        </a:buClr>
                        <a:buSzPts val="1800"/>
                        <a:buFont typeface="Times New Roman"/>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Niranjanamurthy M, DR. Dharmendra Chahar </a:t>
                      </a:r>
                      <a:endParaRPr sz="1800"/>
                    </a:p>
                    <a:p>
                      <a:pPr indent="0" lvl="0" marL="0" rtl="0" algn="l">
                        <a:spcBef>
                          <a:spcPts val="0"/>
                        </a:spcBef>
                        <a:spcAft>
                          <a:spcPts val="0"/>
                        </a:spcAft>
                        <a:buClr>
                          <a:schemeClr val="dk1"/>
                        </a:buClr>
                        <a:buFont typeface="Arial"/>
                        <a:buNone/>
                      </a:pPr>
                      <a:r>
                        <a:t/>
                      </a:r>
                      <a:endParaRPr sz="1800"/>
                    </a:p>
                    <a:p>
                      <a:pPr indent="0" lvl="0" marL="0" rtl="0" algn="l">
                        <a:spcBef>
                          <a:spcPts val="0"/>
                        </a:spcBef>
                        <a:spcAft>
                          <a:spcPts val="0"/>
                        </a:spcAft>
                        <a:buClr>
                          <a:schemeClr val="dk1"/>
                        </a:buClr>
                        <a:buFont typeface="Arial"/>
                        <a:buNone/>
                      </a:pPr>
                      <a:r>
                        <a:t/>
                      </a:r>
                      <a:endParaRPr sz="1800"/>
                    </a:p>
                    <a:p>
                      <a:pPr indent="0" lvl="0" marL="0" marR="0" rtl="0" algn="l">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050"/>
                        <a:buFont typeface="Arial"/>
                        <a:buNone/>
                      </a:pPr>
                      <a:r>
                        <a:rPr lang="en-US" sz="1800"/>
                        <a:t>Dimensions of E-commerce security-Integrity, Non-repudiation, Authenticity, Confidentiality, Privacy, Availability. E-Commerce offers the banking industry great opportunity, but also creates a set of new risks and vulnerability such as security threats. Information security, therefore, is an essential management and technical requirement for any efficient and effective Payment transaction activities over the internet. Still, its definition is a complex Endeavour due to the constant technological and business change and requires a co-ordinated match of algorithm and technical solutions. In this paper we infer  Overview of E-commerce security, Understand the Online Shopping Steps to place an order, Purpose of Security in E-commerce, Different security issues in E-commerce, Secure online shopping guidelines.</a:t>
                      </a:r>
                      <a:endParaRPr sz="1800"/>
                    </a:p>
                    <a:p>
                      <a:pPr indent="0" lvl="0" marL="0" marR="0" rtl="0" algn="l">
                        <a:lnSpc>
                          <a:spcPct val="100000"/>
                        </a:lnSpc>
                        <a:spcBef>
                          <a:spcPts val="0"/>
                        </a:spcBef>
                        <a:spcAft>
                          <a:spcPts val="0"/>
                        </a:spcAft>
                        <a:buClr>
                          <a:schemeClr val="dk1"/>
                        </a:buClr>
                        <a:buSzPts val="1800"/>
                        <a:buFont typeface="Calibri"/>
                        <a:buNone/>
                      </a:pPr>
                      <a:r>
                        <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Due to the increase in warnings by the media from security and privacy breaches like identity theft and financial fraud, and the elevated awareness of online customers about the threats of performing transactions online, e-commerce has not been able to achieve its full potential.</a:t>
                      </a:r>
                      <a:endParaRPr sz="1800"/>
                    </a:p>
                    <a:p>
                      <a:pPr indent="0" lvl="0" marL="0" marR="0" rtl="0" algn="l">
                        <a:lnSpc>
                          <a:spcPct val="100000"/>
                        </a:lnSpc>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19"/>
          <p:cNvGraphicFramePr/>
          <p:nvPr/>
        </p:nvGraphicFramePr>
        <p:xfrm>
          <a:off x="66674" y="76200"/>
          <a:ext cx="3000000" cy="3000000"/>
        </p:xfrm>
        <a:graphic>
          <a:graphicData uri="http://schemas.openxmlformats.org/drawingml/2006/table">
            <a:tbl>
              <a:tblPr bandRow="1" firstRow="1">
                <a:noFill/>
                <a:tableStyleId>{D2539F5F-E6AF-4C4C-BDA9-6770BE3ECC73}</a:tableStyleId>
              </a:tblPr>
              <a:tblGrid>
                <a:gridCol w="687700"/>
                <a:gridCol w="1664075"/>
                <a:gridCol w="1480725"/>
                <a:gridCol w="1405425"/>
                <a:gridCol w="4481575"/>
                <a:gridCol w="2329625"/>
              </a:tblGrid>
              <a:tr h="63095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YEAR  </a:t>
                      </a:r>
                      <a:endParaRPr sz="1800"/>
                    </a:p>
                  </a:txBody>
                  <a:tcPr marT="45725" marB="45725" marR="91450" marL="91450"/>
                </a:tc>
                <a:tc>
                  <a:txBody>
                    <a:bodyPr/>
                    <a:lstStyle/>
                    <a:p>
                      <a:pPr indent="0" lvl="0" marL="0" marR="0" rtl="0" algn="l">
                        <a:spcBef>
                          <a:spcPts val="0"/>
                        </a:spcBef>
                        <a:spcAft>
                          <a:spcPts val="0"/>
                        </a:spcAft>
                        <a:buNone/>
                      </a:pPr>
                      <a:r>
                        <a:rPr lang="en-US" sz="1800"/>
                        <a:t>   AUTHOR</a:t>
                      </a:r>
                      <a:endParaRPr sz="1800"/>
                    </a:p>
                  </a:txBody>
                  <a:tcPr marT="45725" marB="45725" marR="91450" marL="91450"/>
                </a:tc>
                <a:tc>
                  <a:txBody>
                    <a:bodyPr/>
                    <a:lstStyle/>
                    <a:p>
                      <a:pPr indent="0" lvl="0" marL="0" marR="0" rtl="0" algn="l">
                        <a:spcBef>
                          <a:spcPts val="0"/>
                        </a:spcBef>
                        <a:spcAft>
                          <a:spcPts val="0"/>
                        </a:spcAft>
                        <a:buNone/>
                      </a:pPr>
                      <a:r>
                        <a:rPr lang="en-US" sz="1800"/>
                        <a:t>                               INFERENCE</a:t>
                      </a:r>
                      <a:endParaRPr sz="1800"/>
                    </a:p>
                  </a:txBody>
                  <a:tcPr marT="45725" marB="45725" marR="91450" marL="91450"/>
                </a:tc>
                <a:tc>
                  <a:txBody>
                    <a:bodyPr/>
                    <a:lstStyle/>
                    <a:p>
                      <a:pPr indent="0" lvl="0" marL="0" marR="0" rtl="0" algn="l">
                        <a:spcBef>
                          <a:spcPts val="0"/>
                        </a:spcBef>
                        <a:spcAft>
                          <a:spcPts val="0"/>
                        </a:spcAft>
                        <a:buNone/>
                      </a:pPr>
                      <a:r>
                        <a:rPr lang="en-US" sz="1800"/>
                        <a:t>       DRAWBACK</a:t>
                      </a:r>
                      <a:endParaRPr sz="1800"/>
                    </a:p>
                  </a:txBody>
                  <a:tcPr marT="45725" marB="45725" marR="91450" marL="91450"/>
                </a:tc>
              </a:tr>
              <a:tr h="25237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The Effect of Online Privacy Information on Purchasing Behavior: An Experimental Study</a:t>
                      </a:r>
                      <a:endParaRPr sz="1800"/>
                    </a:p>
                    <a:p>
                      <a:pPr indent="0" lvl="0" marL="0" rtl="0" algn="l">
                        <a:spcBef>
                          <a:spcPts val="0"/>
                        </a:spcBef>
                        <a:spcAft>
                          <a:spcPts val="0"/>
                        </a:spcAft>
                        <a:buClr>
                          <a:schemeClr val="dk1"/>
                        </a:buClr>
                        <a:buSzPts val="1200"/>
                        <a:buFont typeface="Arial"/>
                        <a:buNone/>
                      </a:pPr>
                      <a:r>
                        <a:t/>
                      </a:r>
                      <a:endParaRPr sz="1800"/>
                    </a:p>
                    <a:p>
                      <a:pPr indent="0" lvl="0" marL="0" rtl="0" algn="l">
                        <a:spcBef>
                          <a:spcPts val="0"/>
                        </a:spcBef>
                        <a:spcAft>
                          <a:spcPts val="0"/>
                        </a:spcAft>
                        <a:buClr>
                          <a:schemeClr val="dk1"/>
                        </a:buClr>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sz="1800"/>
                        <a:t>Information Systems Research,Vol.22,No.2,June 2011.</a:t>
                      </a:r>
                      <a:endParaRPr sz="1800"/>
                    </a:p>
                    <a:p>
                      <a:pPr indent="0" lvl="0" marL="0" marR="0" rtl="0" algn="l">
                        <a:spcBef>
                          <a:spcPts val="120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Janice Y. Tsai, Serge Egelman, Lorrie Cranor and Alessandro Acquisti</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200"/>
                        <a:buFont typeface="Arial"/>
                        <a:buNone/>
                      </a:pPr>
                      <a:r>
                        <a:rPr lang="en-US" sz="1800"/>
                        <a:t>Although online retailers detail their privacy practices in online privacy policies, this information often remains invisible to consumers, who seldom make the effort to read and understand those policies. This paper reports on research undertaken to determine whether a more prominent display of privacy information will cause consumers to incorporate privacy considerations into their online purchasing decisions.designed an experiment in which a shopping search engine interface clearly and compactly displays privacy policy information. When such information is made available, consumers tend to purchase from online retailers who better protect their privacy. This study indicates that when privacy information is made more salient and accessible, some consumers are willing to pay a premium to purchase from privacy protective websites. This result suggests that businesses may be able to leverage privacy protection</a:t>
                      </a:r>
                      <a:endParaRPr sz="1800"/>
                    </a:p>
                  </a:txBody>
                  <a:tcPr marT="45725" marB="45725" marR="91450" marL="91450"/>
                </a:tc>
                <a:tc>
                  <a:txBody>
                    <a:bodyPr/>
                    <a:lstStyle/>
                    <a:p>
                      <a:pPr indent="0" lvl="0" marL="0" rtl="0" algn="l">
                        <a:spcBef>
                          <a:spcPts val="0"/>
                        </a:spcBef>
                        <a:spcAft>
                          <a:spcPts val="0"/>
                        </a:spcAft>
                        <a:buNone/>
                      </a:pPr>
                      <a:r>
                        <a:rPr lang="en-US" sz="1800"/>
                        <a:t>After the purchase, the consumer may not know how the merchant will use the personal information she revealed as part of the transaction (Acquisti and Grossklags 2005b). This lack of information arguably affects individual behavior in different ways.</a:t>
                      </a:r>
                      <a:endParaRPr sz="1800"/>
                    </a:p>
                    <a:p>
                      <a:pPr indent="0" lvl="0" marL="0" rtl="0" algn="l">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PROBLEM STATEMENT</a:t>
            </a:r>
            <a:endParaRPr b="1" sz="3500"/>
          </a:p>
        </p:txBody>
      </p:sp>
      <p:sp>
        <p:nvSpPr>
          <p:cNvPr id="123" name="Google Shape;1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None/>
            </a:pPr>
            <a:r>
              <a:rPr lang="en-US" sz="2500"/>
              <a:t>E-Commerce has grown in popularity as a result of the wide range of products available, the speed with which transactions can be completed, and the lack of time, location, and store constraints. However, internet activities have made the revelation of personal data such as IDs, addresses, and phone numbers a big problem. In fact, it has created a huge "gray industry" that seriously threatens user security and privacy. </a:t>
            </a:r>
            <a:endParaRPr sz="2500"/>
          </a:p>
          <a:p>
            <a:pPr indent="0" lvl="0" marL="76200" marR="762000" rtl="0" algn="just">
              <a:lnSpc>
                <a:spcPct val="150000"/>
              </a:lnSpc>
              <a:spcBef>
                <a:spcPts val="1200"/>
              </a:spcBef>
              <a:spcAft>
                <a:spcPts val="0"/>
              </a:spcAft>
              <a:buClr>
                <a:schemeClr val="dk1"/>
              </a:buClr>
              <a:buSzPts val="1100"/>
              <a:buFont typeface="Arial"/>
              <a:buNone/>
            </a:pPr>
            <a:r>
              <a:t/>
            </a:r>
            <a:endParaRPr sz="2100"/>
          </a:p>
          <a:p>
            <a:pPr indent="0" lvl="0" marL="0" rtl="0" algn="just">
              <a:lnSpc>
                <a:spcPct val="90000"/>
              </a:lnSpc>
              <a:spcBef>
                <a:spcPts val="1200"/>
              </a:spcBef>
              <a:spcAft>
                <a:spcPts val="0"/>
              </a:spcAft>
              <a:buClr>
                <a:schemeClr val="dk1"/>
              </a:buClr>
              <a:buSzPts val="2800"/>
              <a:buNone/>
            </a:pPr>
            <a:r>
              <a:t/>
            </a:r>
            <a:endParaRPr>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0" y="251138"/>
            <a:ext cx="10715625" cy="9966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b="1" lang="en-US" sz="3500">
                <a:latin typeface="Times New Roman"/>
                <a:ea typeface="Times New Roman"/>
                <a:cs typeface="Times New Roman"/>
                <a:sym typeface="Times New Roman"/>
              </a:rPr>
              <a:t>TECHNOLOGY STACK</a:t>
            </a:r>
            <a:endParaRPr b="1" sz="3500"/>
          </a:p>
        </p:txBody>
      </p:sp>
      <p:sp>
        <p:nvSpPr>
          <p:cNvPr id="129" name="Google Shape;129;p21"/>
          <p:cNvSpPr txBox="1"/>
          <p:nvPr>
            <p:ph idx="1" type="body"/>
          </p:nvPr>
        </p:nvSpPr>
        <p:spPr>
          <a:xfrm>
            <a:off x="1004552" y="1390918"/>
            <a:ext cx="10315977" cy="521594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b="1" lang="en-US" sz="2000">
                <a:latin typeface="Times New Roman"/>
                <a:ea typeface="Times New Roman"/>
                <a:cs typeface="Times New Roman"/>
                <a:sym typeface="Times New Roman"/>
              </a:rPr>
              <a:t>Software:</a:t>
            </a:r>
            <a:endParaRPr b="1"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Backend Language: Python</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Technology: Blockchain</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Platform(IDE): Anaconda</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Database Tool: SQLyog</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Operating System: Windows 10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1" lang="en-US" sz="2000">
                <a:latin typeface="Times New Roman"/>
                <a:ea typeface="Times New Roman"/>
                <a:cs typeface="Times New Roman"/>
                <a:sym typeface="Times New Roman"/>
              </a:rPr>
              <a:t>Hardware:</a:t>
            </a:r>
            <a:endParaRPr b="1"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Memory of 2 GB RAM.</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64 bit distribution capable of running 32 bit application.</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1200*800 minimum screen resolution</a:t>
            </a:r>
            <a:endParaRPr sz="2000">
              <a:latin typeface="Times New Roman"/>
              <a:ea typeface="Times New Roman"/>
              <a:cs typeface="Times New Roman"/>
              <a:sym typeface="Times New Roman"/>
            </a:endParaRPr>
          </a:p>
          <a:p>
            <a:pPr indent="-219075" lvl="0" marL="228600" rtl="0" algn="l">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2 GB of available disk space minimum 4 GB recommended</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50800" lvl="0" marL="228600" rtl="0" algn="l">
              <a:lnSpc>
                <a:spcPct val="150000"/>
              </a:lnSpc>
              <a:spcBef>
                <a:spcPts val="1000"/>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