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B9_AF523F2C.xml" ContentType="application/vnd.ms-powerpoint.comments+xml"/>
  <Override PartName="/ppt/notesSlides/notesSlide16.xml" ContentType="application/vnd.openxmlformats-officedocument.presentationml.notesSlide+xml"/>
  <Override PartName="/ppt/comments/modernComment_1A2_F4445ADF.xml" ContentType="application/vnd.ms-powerpoint.comments+xml"/>
  <Override PartName="/ppt/notesSlides/notesSlide17.xml" ContentType="application/vnd.openxmlformats-officedocument.presentationml.notesSlide+xml"/>
  <Override PartName="/ppt/comments/modernComment_1A4_BC5083E8.xml" ContentType="application/vnd.ms-powerpoint.comments+xml"/>
  <Override PartName="/ppt/notesSlides/notesSlide18.xml" ContentType="application/vnd.openxmlformats-officedocument.presentationml.notesSlide+xml"/>
  <Override PartName="/ppt/comments/modernComment_1A7_75B9B807.xml" ContentType="application/vnd.ms-powerpoint.comments+xml"/>
  <Override PartName="/ppt/notesSlides/notesSlide19.xml" ContentType="application/vnd.openxmlformats-officedocument.presentationml.notesSlide+xml"/>
  <Override PartName="/ppt/comments/modernComment_1B4_7E22BC6E.xml" ContentType="application/vnd.ms-powerpoint.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0"/>
  </p:notesMasterIdLst>
  <p:sldIdLst>
    <p:sldId id="429" r:id="rId2"/>
    <p:sldId id="410" r:id="rId3"/>
    <p:sldId id="448" r:id="rId4"/>
    <p:sldId id="414" r:id="rId5"/>
    <p:sldId id="417" r:id="rId6"/>
    <p:sldId id="401" r:id="rId7"/>
    <p:sldId id="409" r:id="rId8"/>
    <p:sldId id="438" r:id="rId9"/>
    <p:sldId id="411" r:id="rId10"/>
    <p:sldId id="406" r:id="rId11"/>
    <p:sldId id="426" r:id="rId12"/>
    <p:sldId id="446" r:id="rId13"/>
    <p:sldId id="444" r:id="rId14"/>
    <p:sldId id="443" r:id="rId15"/>
    <p:sldId id="447" r:id="rId16"/>
    <p:sldId id="441" r:id="rId17"/>
    <p:sldId id="418" r:id="rId18"/>
    <p:sldId id="420" r:id="rId19"/>
    <p:sldId id="440" r:id="rId20"/>
    <p:sldId id="422" r:id="rId21"/>
    <p:sldId id="450" r:id="rId22"/>
    <p:sldId id="423" r:id="rId23"/>
    <p:sldId id="436" r:id="rId24"/>
    <p:sldId id="434" r:id="rId25"/>
    <p:sldId id="407" r:id="rId26"/>
    <p:sldId id="408" r:id="rId27"/>
    <p:sldId id="430" r:id="rId28"/>
    <p:sldId id="45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FC3C1F-AE0E-4538-94C8-E0DB18A431F2}">
          <p14:sldIdLst>
            <p14:sldId id="429"/>
            <p14:sldId id="410"/>
            <p14:sldId id="448"/>
            <p14:sldId id="414"/>
            <p14:sldId id="417"/>
            <p14:sldId id="401"/>
            <p14:sldId id="409"/>
            <p14:sldId id="438"/>
            <p14:sldId id="411"/>
            <p14:sldId id="406"/>
            <p14:sldId id="426"/>
            <p14:sldId id="446"/>
            <p14:sldId id="444"/>
            <p14:sldId id="443"/>
            <p14:sldId id="447"/>
            <p14:sldId id="441"/>
            <p14:sldId id="418"/>
            <p14:sldId id="420"/>
            <p14:sldId id="440"/>
            <p14:sldId id="422"/>
            <p14:sldId id="450"/>
            <p14:sldId id="423"/>
            <p14:sldId id="436"/>
            <p14:sldId id="434"/>
            <p14:sldId id="407"/>
            <p14:sldId id="408"/>
            <p14:sldId id="430"/>
            <p14:sldId id="45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AE35F0C-4874-83FC-ADF5-B6B441C60CA9}" name="Shriya Mittapalli" initials="SM" userId="635a896974b21f04" providerId="Windows Live"/>
  <p188:author id="{99C0A93B-32EF-0263-C400-7E13CB7E82E8}" name="Anuraag Mishra" initials="AM" userId="95d8eced00befa58" providerId="Windows Live"/>
  <p188:author id="{C35B13A8-CBCC-C3B7-B4B2-282B3A90D3A4}" name="Malavika Radhakrishnan" initials="MR" userId="89845b0e86c11d32" providerId="Windows Live"/>
  <p188:author id="{95903AA9-0420-D587-2B0C-C0DD64606A2D}" name="Harini Sankaran" initials="HS" userId="a965a8cda007e7f5" providerId="Windows Live"/>
  <p188:author id="{65C152D1-847D-FBA3-ADF8-8A5B544513FF}" name="Alisha Mund" initials="AM" userId="3039c36a4e4f837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DA1A1"/>
    <a:srgbClr val="F26868"/>
    <a:srgbClr val="FF7D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07FBB6-B902-4B59-ABE2-8E5F99533B13}" v="2" dt="2023-07-05T18:38:29.853"/>
    <p1510:client id="{38926E8C-35EE-41AF-BEB8-82DF0CFFBD22}" v="4463" dt="2023-07-06T09:53:26.768"/>
    <p1510:client id="{6A2540C1-8A89-491D-8F2E-B283557D1162}" v="2244" dt="2023-07-06T09:50:55.305"/>
    <p1510:client id="{87DC9458-C807-4311-9493-35C9DD946393}" v="721" dt="2023-07-05T21:01:12.494"/>
    <p1510:client id="{8A32695E-EC51-4925-ABB9-5B9215CBF968}" v="20" dt="2023-07-05T13:53:45.866"/>
    <p1510:client id="{ABF3459D-E373-4893-8EDE-5AE2A403E178}" v="1" dt="2023-07-05T15:57:15.324"/>
    <p1510:client id="{AE11F766-544C-4660-965A-C23595D2EF09}" v="1" dt="2023-07-05T18:40:39.086"/>
    <p1510:client id="{BC04E3DB-EAE1-49EE-9CB1-63A5984DC791}" v="2" dt="2023-07-05T22:55:13.665"/>
    <p1510:client id="{D373C47E-8DB2-4464-A9A6-1CC3174D45BB}" v="101" dt="2023-07-05T18:39:46.715"/>
    <p1510:client id="{FDD884C5-0A8F-40B9-B4C9-74210EF7ADC8}" v="5632" dt="2023-07-05T18:50:14.1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306724214727803"/>
          <c:y val="9.5518445536354801E-2"/>
          <c:w val="0.74921923232057164"/>
          <c:h val="0.81912268832070356"/>
        </c:manualLayout>
      </c:layout>
      <c:pieChart>
        <c:varyColors val="1"/>
        <c:ser>
          <c:idx val="0"/>
          <c:order val="0"/>
          <c:tx>
            <c:strRef>
              <c:f>Sheet1!$B$1</c:f>
              <c:strCache>
                <c:ptCount val="1"/>
                <c:pt idx="0">
                  <c:v>%</c:v>
                </c:pt>
              </c:strCache>
            </c:strRef>
          </c:tx>
          <c:dPt>
            <c:idx val="0"/>
            <c:bubble3D val="0"/>
            <c:spPr>
              <a:solidFill>
                <a:srgbClr val="FF5050"/>
              </a:solidFill>
              <a:ln w="19050">
                <a:solidFill>
                  <a:schemeClr val="accent1">
                    <a:alpha val="93000"/>
                  </a:schemeClr>
                </a:solidFill>
              </a:ln>
              <a:effectLst>
                <a:outerShdw blurRad="50800" dist="38100" dir="10800000" algn="r" rotWithShape="0">
                  <a:prstClr val="black">
                    <a:alpha val="40000"/>
                  </a:prstClr>
                </a:outerShdw>
              </a:effectLst>
              <a:scene3d>
                <a:camera prst="orthographicFront"/>
                <a:lightRig rig="threePt" dir="t"/>
              </a:scene3d>
              <a:sp3d/>
            </c:spPr>
            <c:extLst>
              <c:ext xmlns:c16="http://schemas.microsoft.com/office/drawing/2014/chart" uri="{C3380CC4-5D6E-409C-BE32-E72D297353CC}">
                <c16:uniqueId val="{00000001-2748-4214-A5E5-B7125D9A74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748-4214-A5E5-B7125D9A74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748-4214-A5E5-B7125D9A740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748-4214-A5E5-B7125D9A740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748-4214-A5E5-B7125D9A740F}"/>
              </c:ext>
            </c:extLst>
          </c:dPt>
          <c:dPt>
            <c:idx val="5"/>
            <c:bubble3D val="0"/>
            <c:spPr>
              <a:solidFill>
                <a:srgbClr val="B0CCBF"/>
              </a:solidFill>
              <a:ln w="19050">
                <a:solidFill>
                  <a:schemeClr val="lt1"/>
                </a:solidFill>
              </a:ln>
              <a:effectLst/>
            </c:spPr>
            <c:extLst>
              <c:ext xmlns:c16="http://schemas.microsoft.com/office/drawing/2014/chart" uri="{C3380CC4-5D6E-409C-BE32-E72D297353CC}">
                <c16:uniqueId val="{0000000B-2748-4214-A5E5-B7125D9A740F}"/>
              </c:ext>
            </c:extLst>
          </c:dPt>
          <c:dPt>
            <c:idx val="6"/>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D-2748-4214-A5E5-B7125D9A740F}"/>
              </c:ext>
            </c:extLst>
          </c:dPt>
          <c:dPt>
            <c:idx val="7"/>
            <c:bubble3D val="0"/>
            <c:spPr>
              <a:solidFill>
                <a:schemeClr val="accent5">
                  <a:lumMod val="40000"/>
                  <a:lumOff val="60000"/>
                </a:schemeClr>
              </a:solidFill>
              <a:ln w="19050">
                <a:solidFill>
                  <a:schemeClr val="lt1"/>
                </a:solidFill>
              </a:ln>
              <a:effectLst/>
            </c:spPr>
            <c:extLst>
              <c:ext xmlns:c16="http://schemas.microsoft.com/office/drawing/2014/chart" uri="{C3380CC4-5D6E-409C-BE32-E72D297353CC}">
                <c16:uniqueId val="{0000000F-2748-4214-A5E5-B7125D9A740F}"/>
              </c:ext>
            </c:extLst>
          </c:dPt>
          <c:dPt>
            <c:idx val="8"/>
            <c:bubble3D val="0"/>
            <c:spPr>
              <a:solidFill>
                <a:srgbClr val="00B0F0"/>
              </a:solidFill>
              <a:ln w="19050">
                <a:solidFill>
                  <a:schemeClr val="lt1"/>
                </a:solidFill>
              </a:ln>
              <a:effectLst/>
            </c:spPr>
            <c:extLst>
              <c:ext xmlns:c16="http://schemas.microsoft.com/office/drawing/2014/chart" uri="{C3380CC4-5D6E-409C-BE32-E72D297353CC}">
                <c16:uniqueId val="{00000011-2748-4214-A5E5-B7125D9A740F}"/>
              </c:ext>
            </c:extLst>
          </c:dPt>
          <c:dLbls>
            <c:dLbl>
              <c:idx val="1"/>
              <c:layout>
                <c:manualLayout>
                  <c:x val="9.6384953724663644E-2"/>
                  <c:y val="-1.6964697661516814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748-4214-A5E5-B7125D9A740F}"/>
                </c:ext>
              </c:extLst>
            </c:dLbl>
            <c:dLbl>
              <c:idx val="2"/>
              <c:layout>
                <c:manualLayout>
                  <c:x val="0.14926350005990763"/>
                  <c:y val="1.3928023379832075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748-4214-A5E5-B7125D9A740F}"/>
                </c:ext>
              </c:extLst>
            </c:dLbl>
            <c:dLbl>
              <c:idx val="3"/>
              <c:layout>
                <c:manualLayout>
                  <c:x val="-2.9025551814748658E-3"/>
                  <c:y val="-9.9995860357645712E-8"/>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ln>
                        <a:noFill/>
                      </a:ln>
                      <a:solidFill>
                        <a:schemeClr val="tx1">
                          <a:alpha val="90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17737186821750092"/>
                      <c:h val="0.11774704445915259"/>
                    </c:manualLayout>
                  </c15:layout>
                </c:ext>
                <c:ext xmlns:c16="http://schemas.microsoft.com/office/drawing/2014/chart" uri="{C3380CC4-5D6E-409C-BE32-E72D297353CC}">
                  <c16:uniqueId val="{00000007-2748-4214-A5E5-B7125D9A740F}"/>
                </c:ext>
              </c:extLst>
            </c:dLbl>
            <c:dLbl>
              <c:idx val="4"/>
              <c:layout>
                <c:manualLayout>
                  <c:x val="-0.2027713982843507"/>
                  <c:y val="0"/>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2748-4214-A5E5-B7125D9A740F}"/>
                </c:ext>
              </c:extLst>
            </c:dLbl>
            <c:dLbl>
              <c:idx val="8"/>
              <c:tx>
                <c:rich>
                  <a:bodyPr/>
                  <a:lstStyle/>
                  <a:p>
                    <a:fld id="{AD92AFC7-6173-4D80-BCBE-AABC7D04E9AD}" type="CATEGORYNAME">
                      <a:rPr lang="en-US"/>
                      <a:pPr/>
                      <a:t>[CATEGORY NAME]</a:t>
                    </a:fld>
                    <a:r>
                      <a:rPr lang="en-US" baseline="0"/>
                      <a:t>, 22%</a:t>
                    </a:r>
                  </a:p>
                </c:rich>
              </c:tx>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2748-4214-A5E5-B7125D9A740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noFill/>
                    </a:ln>
                    <a:solidFill>
                      <a:schemeClr val="tx1">
                        <a:alpha val="90000"/>
                      </a:schemeClr>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Sheet1!$A$2:$A$10</c:f>
              <c:strCache>
                <c:ptCount val="9"/>
                <c:pt idx="0">
                  <c:v>Cardiovascular Disease</c:v>
                </c:pt>
                <c:pt idx="1">
                  <c:v>Lung Cancer</c:v>
                </c:pt>
                <c:pt idx="2">
                  <c:v>Colorectal Cancer</c:v>
                </c:pt>
                <c:pt idx="3">
                  <c:v>Breast Cancer</c:v>
                </c:pt>
                <c:pt idx="4">
                  <c:v>Stomach cancer</c:v>
                </c:pt>
                <c:pt idx="5">
                  <c:v>Other cancer</c:v>
                </c:pt>
                <c:pt idx="6">
                  <c:v>Respiratory Diseases</c:v>
                </c:pt>
                <c:pt idx="7">
                  <c:v>Injuries &amp; Poisoning</c:v>
                </c:pt>
                <c:pt idx="8">
                  <c:v>All other causes</c:v>
                </c:pt>
              </c:strCache>
            </c:strRef>
          </c:cat>
          <c:val>
            <c:numRef>
              <c:f>Sheet1!$B$2:$B$10</c:f>
              <c:numCache>
                <c:formatCode>0%</c:formatCode>
                <c:ptCount val="9"/>
                <c:pt idx="0">
                  <c:v>0.49</c:v>
                </c:pt>
                <c:pt idx="1">
                  <c:v>0.02</c:v>
                </c:pt>
                <c:pt idx="2">
                  <c:v>0.02</c:v>
                </c:pt>
                <c:pt idx="3">
                  <c:v>0.02</c:v>
                </c:pt>
                <c:pt idx="4">
                  <c:v>0.01</c:v>
                </c:pt>
                <c:pt idx="5">
                  <c:v>0.12</c:v>
                </c:pt>
                <c:pt idx="6">
                  <c:v>0.06</c:v>
                </c:pt>
                <c:pt idx="7">
                  <c:v>0.04</c:v>
                </c:pt>
                <c:pt idx="8">
                  <c:v>0.21</c:v>
                </c:pt>
              </c:numCache>
            </c:numRef>
          </c:val>
          <c:extLst>
            <c:ext xmlns:c16="http://schemas.microsoft.com/office/drawing/2014/chart" uri="{C3380CC4-5D6E-409C-BE32-E72D297353CC}">
              <c16:uniqueId val="{00000012-2748-4214-A5E5-B7125D9A740F}"/>
            </c:ext>
          </c:extLst>
        </c:ser>
        <c:dLbls>
          <c:dLblPos val="bestFit"/>
          <c:showLegendKey val="0"/>
          <c:showVal val="1"/>
          <c:showCatName val="1"/>
          <c:showSerName val="0"/>
          <c:showPercent val="0"/>
          <c:showBubbleSize val="0"/>
          <c:showLeaderLines val="1"/>
        </c:dLbls>
        <c:firstSliceAng val="33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n>
            <a:noFill/>
          </a:ln>
          <a:solidFill>
            <a:schemeClr val="tx1">
              <a:alpha val="90000"/>
            </a:schemeClr>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27030576751937"/>
          <c:y val="8.913389420031996E-2"/>
          <c:w val="0.71210548892529091"/>
          <c:h val="0.81640540130175498"/>
        </c:manualLayout>
      </c:layout>
      <c:pieChart>
        <c:varyColors val="1"/>
        <c:ser>
          <c:idx val="0"/>
          <c:order val="0"/>
          <c:tx>
            <c:strRef>
              <c:f>Sheet1!$B$1</c:f>
              <c:strCache>
                <c:ptCount val="1"/>
                <c:pt idx="0">
                  <c:v>%</c:v>
                </c:pt>
              </c:strCache>
            </c:strRef>
          </c:tx>
          <c:dPt>
            <c:idx val="0"/>
            <c:bubble3D val="0"/>
            <c:spPr>
              <a:solidFill>
                <a:srgbClr val="FF5050"/>
              </a:solidFill>
              <a:ln w="19050">
                <a:solidFill>
                  <a:schemeClr val="accent1">
                    <a:alpha val="93000"/>
                  </a:schemeClr>
                </a:solidFill>
              </a:ln>
              <a:effectLst>
                <a:outerShdw blurRad="50800" dist="38100" dir="10800000" algn="r" rotWithShape="0">
                  <a:prstClr val="black">
                    <a:alpha val="40000"/>
                  </a:prstClr>
                </a:outerShdw>
              </a:effectLst>
              <a:scene3d>
                <a:camera prst="orthographicFront"/>
                <a:lightRig rig="threePt" dir="t"/>
              </a:scene3d>
              <a:sp3d/>
            </c:spPr>
            <c:extLst>
              <c:ext xmlns:c16="http://schemas.microsoft.com/office/drawing/2014/chart" uri="{C3380CC4-5D6E-409C-BE32-E72D297353CC}">
                <c16:uniqueId val="{00000001-D392-4D46-8A9B-1A6C0D65872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392-4D46-8A9B-1A6C0D65872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392-4D46-8A9B-1A6C0D65872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392-4D46-8A9B-1A6C0D658725}"/>
              </c:ext>
            </c:extLst>
          </c:dPt>
          <c:dPt>
            <c:idx val="4"/>
            <c:bubble3D val="0"/>
            <c:spPr>
              <a:solidFill>
                <a:srgbClr val="B0CCBF"/>
              </a:solidFill>
              <a:ln w="19050">
                <a:solidFill>
                  <a:schemeClr val="lt1"/>
                </a:solidFill>
              </a:ln>
              <a:effectLst/>
            </c:spPr>
            <c:extLst>
              <c:ext xmlns:c16="http://schemas.microsoft.com/office/drawing/2014/chart" uri="{C3380CC4-5D6E-409C-BE32-E72D297353CC}">
                <c16:uniqueId val="{00000009-D392-4D46-8A9B-1A6C0D658725}"/>
              </c:ext>
            </c:extLst>
          </c:dPt>
          <c:dPt>
            <c:idx val="5"/>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B-D392-4D46-8A9B-1A6C0D658725}"/>
              </c:ext>
            </c:extLst>
          </c:dPt>
          <c:dPt>
            <c:idx val="6"/>
            <c:bubble3D val="0"/>
            <c:spPr>
              <a:solidFill>
                <a:schemeClr val="accent5">
                  <a:lumMod val="40000"/>
                  <a:lumOff val="60000"/>
                </a:schemeClr>
              </a:solidFill>
              <a:ln w="19050">
                <a:solidFill>
                  <a:schemeClr val="lt1"/>
                </a:solidFill>
              </a:ln>
              <a:effectLst/>
            </c:spPr>
            <c:extLst>
              <c:ext xmlns:c16="http://schemas.microsoft.com/office/drawing/2014/chart" uri="{C3380CC4-5D6E-409C-BE32-E72D297353CC}">
                <c16:uniqueId val="{0000000D-D392-4D46-8A9B-1A6C0D658725}"/>
              </c:ext>
            </c:extLst>
          </c:dPt>
          <c:dPt>
            <c:idx val="7"/>
            <c:bubble3D val="0"/>
            <c:spPr>
              <a:solidFill>
                <a:srgbClr val="00B0F0"/>
              </a:solidFill>
              <a:ln w="19050">
                <a:solidFill>
                  <a:schemeClr val="lt1"/>
                </a:solidFill>
              </a:ln>
              <a:effectLst/>
            </c:spPr>
            <c:extLst>
              <c:ext xmlns:c16="http://schemas.microsoft.com/office/drawing/2014/chart" uri="{C3380CC4-5D6E-409C-BE32-E72D297353CC}">
                <c16:uniqueId val="{0000000F-D392-4D46-8A9B-1A6C0D658725}"/>
              </c:ext>
            </c:extLst>
          </c:dPt>
          <c:dLbls>
            <c:dLbl>
              <c:idx val="0"/>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392-4D46-8A9B-1A6C0D658725}"/>
                </c:ext>
              </c:extLst>
            </c:dLbl>
            <c:dLbl>
              <c:idx val="1"/>
              <c:tx>
                <c:rich>
                  <a:bodyPr/>
                  <a:lstStyle/>
                  <a:p>
                    <a:fld id="{04CDDFE3-E4F7-43AB-ADDB-593250795B7C}" type="CATEGORYNAME">
                      <a:rPr lang="en-US" smtClean="0"/>
                      <a:pPr/>
                      <a:t>[CATEGORY NAME]</a:t>
                    </a:fld>
                    <a:r>
                      <a:rPr lang="en-US"/>
                      <a:t>, 6%</a:t>
                    </a:r>
                  </a:p>
                </c:rich>
              </c:tx>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D392-4D46-8A9B-1A6C0D658725}"/>
                </c:ext>
              </c:extLst>
            </c:dLbl>
            <c:dLbl>
              <c:idx val="2"/>
              <c:layout>
                <c:manualLayout>
                  <c:x val="6.9223060016627827E-2"/>
                  <c:y val="-5.1746606570180001E-2"/>
                </c:manualLayout>
              </c:layout>
              <c:tx>
                <c:rich>
                  <a:bodyPr/>
                  <a:lstStyle/>
                  <a:p>
                    <a:fld id="{559FCE5C-5A10-4E95-84CE-3382F4CDDACE}" type="CATEGORYNAME">
                      <a:rPr lang="en-US" smtClean="0"/>
                      <a:pPr/>
                      <a:t>[CATEGORY NAME]</a:t>
                    </a:fld>
                    <a:r>
                      <a:rPr lang="en-US"/>
                      <a:t>, 2%</a:t>
                    </a:r>
                  </a:p>
                </c:rich>
              </c:tx>
              <c:dLblPos val="bestFit"/>
              <c:showLegendKey val="0"/>
              <c:showVal val="0"/>
              <c:showCatName val="1"/>
              <c:showSerName val="0"/>
              <c:showPercent val="0"/>
              <c:showBubbleSize val="0"/>
              <c:extLst>
                <c:ext xmlns:c15="http://schemas.microsoft.com/office/drawing/2012/chart" uri="{CE6537A1-D6FC-4f65-9D91-7224C49458BB}">
                  <c15:layout>
                    <c:manualLayout>
                      <c:w val="0.1413596278217254"/>
                      <c:h val="8.1245964446625865E-2"/>
                    </c:manualLayout>
                  </c15:layout>
                  <c15:dlblFieldTable/>
                  <c15:showDataLabelsRange val="0"/>
                </c:ext>
                <c:ext xmlns:c16="http://schemas.microsoft.com/office/drawing/2014/chart" uri="{C3380CC4-5D6E-409C-BE32-E72D297353CC}">
                  <c16:uniqueId val="{00000005-D392-4D46-8A9B-1A6C0D658725}"/>
                </c:ext>
              </c:extLst>
            </c:dLbl>
            <c:dLbl>
              <c:idx val="3"/>
              <c:layout>
                <c:manualLayout>
                  <c:x val="-2.7140148553021135E-2"/>
                  <c:y val="7.1196175098545991E-2"/>
                </c:manualLayout>
              </c:layout>
              <c:tx>
                <c:rich>
                  <a:bodyPr/>
                  <a:lstStyle/>
                  <a:p>
                    <a:fld id="{F97D4DE8-EA81-41E6-8A3D-12F4259BACE9}" type="CATEGORYNAME">
                      <a:rPr lang="en-US" smtClean="0"/>
                      <a:pPr/>
                      <a:t>[CATEGORY NAME]</a:t>
                    </a:fld>
                    <a:r>
                      <a:rPr lang="en-US"/>
                      <a:t>, 2%</a:t>
                    </a:r>
                  </a:p>
                </c:rich>
              </c:tx>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D392-4D46-8A9B-1A6C0D658725}"/>
                </c:ext>
              </c:extLst>
            </c:dLbl>
            <c:dLbl>
              <c:idx val="4"/>
              <c:tx>
                <c:rich>
                  <a:bodyPr/>
                  <a:lstStyle/>
                  <a:p>
                    <a:fld id="{8049288E-4B2B-457E-80A4-97D11F214691}" type="CATEGORYNAME">
                      <a:rPr lang="en-US" smtClean="0"/>
                      <a:pPr/>
                      <a:t>[CATEGORY NAME]</a:t>
                    </a:fld>
                    <a:r>
                      <a:rPr lang="en-US"/>
                      <a:t>, 16%</a:t>
                    </a:r>
                  </a:p>
                </c:rich>
              </c:tx>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D392-4D46-8A9B-1A6C0D658725}"/>
                </c:ext>
              </c:extLst>
            </c:dLbl>
            <c:dLbl>
              <c:idx val="5"/>
              <c:tx>
                <c:rich>
                  <a:bodyPr/>
                  <a:lstStyle/>
                  <a:p>
                    <a:fld id="{BB8445B2-ECCF-4255-8CDB-408E037487E8}" type="CATEGORYNAME">
                      <a:rPr lang="en-US" smtClean="0"/>
                      <a:pPr/>
                      <a:t>[CATEGORY NAME]</a:t>
                    </a:fld>
                    <a:r>
                      <a:rPr lang="en-US"/>
                      <a:t>, 6%</a:t>
                    </a:r>
                  </a:p>
                </c:rich>
              </c:tx>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D392-4D46-8A9B-1A6C0D658725}"/>
                </c:ext>
              </c:extLst>
            </c:dLbl>
            <c:dLbl>
              <c:idx val="6"/>
              <c:tx>
                <c:rich>
                  <a:bodyPr/>
                  <a:lstStyle/>
                  <a:p>
                    <a:fld id="{172AAAE7-C562-4487-A8BC-9B34DAA6CB48}" type="CATEGORYNAME">
                      <a:rPr lang="en-US" smtClean="0"/>
                      <a:pPr/>
                      <a:t>[CATEGORY NAME]</a:t>
                    </a:fld>
                    <a:r>
                      <a:rPr lang="en-US"/>
                      <a:t>, 9%</a:t>
                    </a:r>
                  </a:p>
                </c:rich>
              </c:tx>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D392-4D46-8A9B-1A6C0D658725}"/>
                </c:ext>
              </c:extLst>
            </c:dLbl>
            <c:dLbl>
              <c:idx val="7"/>
              <c:tx>
                <c:rich>
                  <a:bodyPr/>
                  <a:lstStyle/>
                  <a:p>
                    <a:fld id="{14A22563-D8B4-4AB4-AE77-EA63C76A3673}" type="CATEGORYNAME">
                      <a:rPr lang="en-US" smtClean="0"/>
                      <a:pPr/>
                      <a:t>[CATEGORY NAME]</a:t>
                    </a:fld>
                    <a:r>
                      <a:rPr lang="en-US"/>
                      <a:t>, 17%</a:t>
                    </a:r>
                  </a:p>
                </c:rich>
              </c:tx>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D392-4D46-8A9B-1A6C0D65872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noFill/>
                    </a:ln>
                    <a:solidFill>
                      <a:schemeClr val="tx1">
                        <a:alpha val="90000"/>
                      </a:schemeClr>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Cardiovascular Disease</c:v>
                </c:pt>
                <c:pt idx="1">
                  <c:v>Lung Cancer</c:v>
                </c:pt>
                <c:pt idx="2">
                  <c:v>Colorectal Cancer</c:v>
                </c:pt>
                <c:pt idx="3">
                  <c:v>Stomach cancer</c:v>
                </c:pt>
                <c:pt idx="4">
                  <c:v>Other cancer</c:v>
                </c:pt>
                <c:pt idx="5">
                  <c:v>Respiratory Diseases</c:v>
                </c:pt>
                <c:pt idx="6">
                  <c:v>Injuries &amp; Poisoning</c:v>
                </c:pt>
                <c:pt idx="7">
                  <c:v>All other causes</c:v>
                </c:pt>
              </c:strCache>
            </c:strRef>
          </c:cat>
          <c:val>
            <c:numRef>
              <c:f>Sheet1!$B$2:$B$9</c:f>
              <c:numCache>
                <c:formatCode>0%</c:formatCode>
                <c:ptCount val="8"/>
                <c:pt idx="0">
                  <c:v>0.42</c:v>
                </c:pt>
                <c:pt idx="1">
                  <c:v>0.06</c:v>
                </c:pt>
                <c:pt idx="2">
                  <c:v>0.02</c:v>
                </c:pt>
                <c:pt idx="3">
                  <c:v>0.02</c:v>
                </c:pt>
                <c:pt idx="4">
                  <c:v>0.16</c:v>
                </c:pt>
                <c:pt idx="5">
                  <c:v>0.06</c:v>
                </c:pt>
                <c:pt idx="6">
                  <c:v>0.09</c:v>
                </c:pt>
                <c:pt idx="7">
                  <c:v>0.19</c:v>
                </c:pt>
              </c:numCache>
            </c:numRef>
          </c:val>
          <c:extLst>
            <c:ext xmlns:c16="http://schemas.microsoft.com/office/drawing/2014/chart" uri="{C3380CC4-5D6E-409C-BE32-E72D297353CC}">
              <c16:uniqueId val="{00000012-D392-4D46-8A9B-1A6C0D658725}"/>
            </c:ext>
          </c:extLst>
        </c:ser>
        <c:dLbls>
          <c:dLblPos val="bestFit"/>
          <c:showLegendKey val="0"/>
          <c:showVal val="1"/>
          <c:showCatName val="1"/>
          <c:showSerName val="0"/>
          <c:showPercent val="0"/>
          <c:showBubbleSize val="0"/>
          <c:showLeaderLines val="1"/>
        </c:dLbls>
        <c:firstSliceAng val="33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n>
            <a:noFill/>
          </a:ln>
          <a:solidFill>
            <a:schemeClr val="tx1">
              <a:alpha val="90000"/>
            </a:schemeClr>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A2_F4445ADF.xml><?xml version="1.0" encoding="utf-8"?>
<p188:cmLst xmlns:a="http://schemas.openxmlformats.org/drawingml/2006/main" xmlns:r="http://schemas.openxmlformats.org/officeDocument/2006/relationships" xmlns:p188="http://schemas.microsoft.com/office/powerpoint/2018/8/main">
  <p188:cm id="{03E87074-1D5B-4E56-975E-D6C17B910D61}" authorId="{99C0A93B-32EF-0263-C400-7E13CB7E82E8}" status="resolved" created="2023-07-03T19:26:13.230" complete="100000">
    <pc:sldMkLst xmlns:pc="http://schemas.microsoft.com/office/powerpoint/2013/main/command">
      <pc:docMk/>
      <pc:sldMk cId="4098120415" sldId="418"/>
    </pc:sldMkLst>
    <p188:txBody>
      <a:bodyPr/>
      <a:lstStyle/>
      <a:p>
        <a:r>
          <a:rPr lang="en-US"/>
          <a:t>cool animation, left to right.</a:t>
        </a:r>
      </a:p>
    </p188:txBody>
  </p188:cm>
</p188:cmLst>
</file>

<file path=ppt/comments/modernComment_1A4_BC5083E8.xml><?xml version="1.0" encoding="utf-8"?>
<p188:cmLst xmlns:a="http://schemas.openxmlformats.org/drawingml/2006/main" xmlns:r="http://schemas.openxmlformats.org/officeDocument/2006/relationships" xmlns:p188="http://schemas.microsoft.com/office/powerpoint/2018/8/main">
  <p188:cm id="{49AD96E6-7818-4C57-94D0-59D777EEB7ED}" authorId="{99C0A93B-32EF-0263-C400-7E13CB7E82E8}" status="resolved" created="2023-07-03T19:36:08.680" complete="100000">
    <pc:sldMkLst xmlns:pc="http://schemas.microsoft.com/office/powerpoint/2013/main/command">
      <pc:docMk/>
      <pc:sldMk cId="3159393256" sldId="420"/>
    </pc:sldMkLst>
    <p188:txBody>
      <a:bodyPr/>
      <a:lstStyle/>
      <a:p>
        <a:r>
          <a:rPr lang="en-US"/>
          <a:t>cool animation</a:t>
        </a:r>
      </a:p>
    </p188:txBody>
  </p188:cm>
</p188:cmLst>
</file>

<file path=ppt/comments/modernComment_1A7_75B9B807.xml><?xml version="1.0" encoding="utf-8"?>
<p188:cmLst xmlns:a="http://schemas.openxmlformats.org/drawingml/2006/main" xmlns:r="http://schemas.openxmlformats.org/officeDocument/2006/relationships" xmlns:p188="http://schemas.microsoft.com/office/powerpoint/2018/8/main">
  <p188:cm id="{DF1FADF8-BA2B-4C5E-BB48-9F6B7B2EC725}" authorId="{99C0A93B-32EF-0263-C400-7E13CB7E82E8}" status="resolved" created="2023-07-03T20:32:57.194" complete="100000">
    <pc:sldMkLst xmlns:pc="http://schemas.microsoft.com/office/powerpoint/2013/main/command">
      <pc:docMk/>
      <pc:sldMk cId="1975105543" sldId="423"/>
    </pc:sldMkLst>
    <p188:replyLst>
      <p188:reply id="{1F59BD33-9D6B-4BE7-B827-500383F9AFC7}" authorId="{99C0A93B-32EF-0263-C400-7E13CB7E82E8}" created="2023-07-05T09:56:03.429">
        <p188:txBody>
          <a:bodyPr/>
          <a:lstStyle/>
          <a:p>
            <a:r>
              <a:rPr lang="en-IN"/>
              <a:t>I give up. </a:t>
            </a:r>
          </a:p>
        </p188:txBody>
      </p188:reply>
    </p188:replyLst>
    <p188:txBody>
      <a:bodyPr/>
      <a:lstStyle/>
      <a:p>
        <a:r>
          <a:rPr lang="en-US"/>
          <a:t>Learn about why impurity value can go negative</a:t>
        </a:r>
      </a:p>
    </p188:txBody>
  </p188:cm>
</p188:cmLst>
</file>

<file path=ppt/comments/modernComment_1B4_7E22BC6E.xml><?xml version="1.0" encoding="utf-8"?>
<p188:cmLst xmlns:a="http://schemas.openxmlformats.org/drawingml/2006/main" xmlns:r="http://schemas.openxmlformats.org/officeDocument/2006/relationships" xmlns:p188="http://schemas.microsoft.com/office/powerpoint/2018/8/main">
  <p188:cm id="{C7344E79-30B4-4529-8A36-F3A4E248EFEC}" authorId="{99C0A93B-32EF-0263-C400-7E13CB7E82E8}" status="resolved" created="2023-07-04T18:27:12.540" complete="100000">
    <ac:deMkLst xmlns:ac="http://schemas.microsoft.com/office/drawing/2013/main/command">
      <pc:docMk xmlns:pc="http://schemas.microsoft.com/office/powerpoint/2013/main/command"/>
      <pc:sldMk xmlns:pc="http://schemas.microsoft.com/office/powerpoint/2013/main/command" cId="2116205678" sldId="436"/>
      <ac:spMk id="8" creationId="{B58E87AD-3946-1DDF-598C-8925BDFCC256}"/>
    </ac:deMkLst>
    <p188:replyLst>
      <p188:reply id="{0CD5AF9D-8DAE-435A-9171-CC8C99CAD137}" authorId="{99C0A93B-32EF-0263-C400-7E13CB7E82E8}" created="2023-07-04T18:38:19.275">
        <p188:txBody>
          <a:bodyPr/>
          <a:lstStyle/>
          <a:p>
            <a:r>
              <a:rPr lang="en-US"/>
              <a:t>add diagrams</a:t>
            </a:r>
          </a:p>
        </p188:txBody>
      </p188:reply>
    </p188:replyLst>
    <p188:txBody>
      <a:bodyPr/>
      <a:lstStyle/>
      <a:p>
        <a:r>
          <a:rPr lang="en-US"/>
          <a:t>(This is what you guys talking about)​</a:t>
        </a:r>
      </a:p>
    </p188:txBody>
  </p188:cm>
</p188:cmLst>
</file>

<file path=ppt/comments/modernComment_1B9_AF523F2C.xml><?xml version="1.0" encoding="utf-8"?>
<p188:cmLst xmlns:a="http://schemas.openxmlformats.org/drawingml/2006/main" xmlns:r="http://schemas.openxmlformats.org/officeDocument/2006/relationships" xmlns:p188="http://schemas.microsoft.com/office/powerpoint/2018/8/main">
  <p188:cm id="{03C48214-401A-42B3-B2D8-02E45E06518F}" authorId="{65C152D1-847D-FBA3-ADF8-8A5B544513FF}" status="resolved" created="2023-07-03T10:10:41.871" complete="100000">
    <pc:sldMkLst xmlns:pc="http://schemas.microsoft.com/office/powerpoint/2013/main/command">
      <pc:docMk/>
      <pc:sldMk cId="2024454707" sldId="256"/>
    </pc:sldMkLst>
    <p188:txBody>
      <a:bodyPr/>
      <a:lstStyle/>
      <a:p>
        <a:r>
          <a:rPr lang="en-US"/>
          <a:t>please add superscript for pj</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C0EBBF-B81D-40E2-9693-F1AE6798E48C}" type="datetimeFigureOut">
              <a:rPr lang="en-IN" smtClean="0"/>
              <a:t>06-07-2023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D043C-C4B4-4E07-8C90-2FA89FB38E52}" type="slidenum">
              <a:rPr lang="en-IN" smtClean="0"/>
              <a:t>‹#›</a:t>
            </a:fld>
            <a:endParaRPr lang="en-IN"/>
          </a:p>
        </p:txBody>
      </p:sp>
    </p:spTree>
    <p:extLst>
      <p:ext uri="{BB962C8B-B14F-4D97-AF65-F5344CB8AC3E}">
        <p14:creationId xmlns:p14="http://schemas.microsoft.com/office/powerpoint/2010/main" val="3129029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afternoon, Professor </a:t>
            </a:r>
            <a:r>
              <a:rPr lang="en-US" err="1"/>
              <a:t>Zuazua</a:t>
            </a:r>
            <a:r>
              <a:rPr lang="en-US"/>
              <a:t>, Doctor Song, and fellow students.</a:t>
            </a:r>
            <a:br>
              <a:rPr lang="en-US">
                <a:cs typeface="+mn-lt"/>
              </a:rPr>
            </a:br>
            <a:r>
              <a:rPr lang="en-US"/>
              <a:t> </a:t>
            </a:r>
            <a:br>
              <a:rPr lang="en-US">
                <a:cs typeface="+mn-lt"/>
              </a:rPr>
            </a:br>
            <a:r>
              <a:rPr lang="en-US"/>
              <a:t>Today we are presenting on the topic, Heart </a:t>
            </a:r>
            <a:r>
              <a:rPr lang="en-US" err="1"/>
              <a:t>Diesease</a:t>
            </a:r>
            <a:r>
              <a:rPr lang="en-US"/>
              <a:t> Detection using Random forest. </a:t>
            </a:r>
            <a:br>
              <a:rPr lang="en-US">
                <a:cs typeface="+mn-lt"/>
              </a:rPr>
            </a:br>
            <a:br>
              <a:rPr lang="en-US">
                <a:cs typeface="+mn-lt"/>
              </a:rPr>
            </a:br>
            <a:r>
              <a:rPr lang="en-US"/>
              <a:t>I want to start this presentation with 3 whys. </a:t>
            </a:r>
            <a:br>
              <a:rPr lang="en-US">
                <a:cs typeface="+mn-lt"/>
              </a:rPr>
            </a:br>
            <a:r>
              <a:rPr lang="en-US"/>
              <a:t>Why did we choose Heart Disease . </a:t>
            </a:r>
            <a:br>
              <a:rPr lang="en-US">
                <a:cs typeface="+mn-lt"/>
              </a:rPr>
            </a:br>
            <a:r>
              <a:rPr lang="en-US"/>
              <a:t>Why we think ML algorithm has a potential use case. </a:t>
            </a:r>
            <a:br>
              <a:rPr lang="en-US">
                <a:cs typeface="+mn-lt"/>
              </a:rPr>
            </a:br>
            <a:r>
              <a:rPr lang="en-US"/>
              <a:t>And why did we choose Random Forest over everything else....</a:t>
            </a:r>
          </a:p>
          <a:p>
            <a:endParaRPr lang="en-US">
              <a:cs typeface="Calibri"/>
            </a:endParaRPr>
          </a:p>
        </p:txBody>
      </p:sp>
      <p:sp>
        <p:nvSpPr>
          <p:cNvPr id="4" name="Slide Number Placeholder 3"/>
          <p:cNvSpPr>
            <a:spLocks noGrp="1"/>
          </p:cNvSpPr>
          <p:nvPr>
            <p:ph type="sldNum" sz="quarter" idx="5"/>
          </p:nvPr>
        </p:nvSpPr>
        <p:spPr/>
        <p:txBody>
          <a:bodyPr/>
          <a:lstStyle/>
          <a:p>
            <a:fld id="{223D043C-C4B4-4E07-8C90-2FA89FB38E52}" type="slidenum">
              <a:rPr lang="en-IN" smtClean="0"/>
              <a:t>1</a:t>
            </a:fld>
            <a:endParaRPr lang="en-IN"/>
          </a:p>
        </p:txBody>
      </p:sp>
    </p:spTree>
    <p:extLst>
      <p:ext uri="{BB962C8B-B14F-4D97-AF65-F5344CB8AC3E}">
        <p14:creationId xmlns:p14="http://schemas.microsoft.com/office/powerpoint/2010/main" val="3217525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Shriya till here</a:t>
            </a:r>
          </a:p>
        </p:txBody>
      </p:sp>
      <p:sp>
        <p:nvSpPr>
          <p:cNvPr id="4" name="Slide Number Placeholder 3"/>
          <p:cNvSpPr>
            <a:spLocks noGrp="1"/>
          </p:cNvSpPr>
          <p:nvPr>
            <p:ph type="sldNum" sz="quarter" idx="5"/>
          </p:nvPr>
        </p:nvSpPr>
        <p:spPr/>
        <p:txBody>
          <a:bodyPr/>
          <a:lstStyle/>
          <a:p>
            <a:fld id="{223D043C-C4B4-4E07-8C90-2FA89FB38E52}" type="slidenum">
              <a:rPr lang="en-IN" smtClean="0"/>
              <a:t>11</a:t>
            </a:fld>
            <a:endParaRPr lang="en-IN"/>
          </a:p>
        </p:txBody>
      </p:sp>
    </p:spTree>
    <p:extLst>
      <p:ext uri="{BB962C8B-B14F-4D97-AF65-F5344CB8AC3E}">
        <p14:creationId xmlns:p14="http://schemas.microsoft.com/office/powerpoint/2010/main" val="603831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Have to select d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a:ea typeface="+mn-lt"/>
                <a:cs typeface="+mn-lt"/>
              </a:rPr>
              <a:t>the probability approaches e </a:t>
            </a:r>
            <a:r>
              <a:rPr lang="en-US" baseline="30000">
                <a:latin typeface="Arial"/>
                <a:ea typeface="+mn-lt"/>
                <a:cs typeface="+mn-lt"/>
              </a:rPr>
              <a:t>−1</a:t>
            </a:r>
            <a:r>
              <a:rPr lang="en-US">
                <a:latin typeface="Arial"/>
                <a:ea typeface="+mn-lt"/>
                <a:cs typeface="+mn-lt"/>
              </a:rPr>
              <a:t> = 0.368 </a:t>
            </a:r>
          </a:p>
          <a:p>
            <a:endParaRPr lang="en-US">
              <a:cs typeface="Calibri"/>
            </a:endParaRPr>
          </a:p>
        </p:txBody>
      </p:sp>
      <p:sp>
        <p:nvSpPr>
          <p:cNvPr id="4" name="Slide Number Placeholder 3"/>
          <p:cNvSpPr>
            <a:spLocks noGrp="1"/>
          </p:cNvSpPr>
          <p:nvPr>
            <p:ph type="sldNum" sz="quarter" idx="5"/>
          </p:nvPr>
        </p:nvSpPr>
        <p:spPr/>
        <p:txBody>
          <a:bodyPr/>
          <a:lstStyle/>
          <a:p>
            <a:fld id="{223D043C-C4B4-4E07-8C90-2FA89FB38E52}" type="slidenum">
              <a:rPr lang="en-IN" smtClean="0"/>
              <a:t>12</a:t>
            </a:fld>
            <a:endParaRPr lang="en-IN"/>
          </a:p>
        </p:txBody>
      </p:sp>
    </p:spTree>
    <p:extLst>
      <p:ext uri="{BB962C8B-B14F-4D97-AF65-F5344CB8AC3E}">
        <p14:creationId xmlns:p14="http://schemas.microsoft.com/office/powerpoint/2010/main" val="965992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a:solidFill>
                  <a:srgbClr val="000000"/>
                </a:solidFill>
                <a:effectLst/>
                <a:latin typeface="Arial" panose="020B0604020202020204" pitchFamily="34" charset="0"/>
              </a:rPr>
              <a:t>The question of how we split the decision trees in a random forest is answered using the </a:t>
            </a:r>
            <a:r>
              <a:rPr lang="en-US" sz="1800" b="0" i="0" u="none" strike="noStrike" err="1">
                <a:solidFill>
                  <a:srgbClr val="000000"/>
                </a:solidFill>
                <a:effectLst/>
                <a:latin typeface="Arial" panose="020B0604020202020204" pitchFamily="34" charset="0"/>
              </a:rPr>
              <a:t>criterias</a:t>
            </a:r>
            <a:r>
              <a:rPr lang="en-US" sz="1800" b="0" i="0" u="none" strike="noStrike">
                <a:solidFill>
                  <a:srgbClr val="000000"/>
                </a:solidFill>
                <a:effectLst/>
                <a:latin typeface="Arial" panose="020B0604020202020204" pitchFamily="34" charset="0"/>
              </a:rPr>
              <a:t> – entropy, </a:t>
            </a:r>
            <a:r>
              <a:rPr lang="en-US" sz="1800" b="0" i="0" u="none" strike="noStrike" err="1">
                <a:solidFill>
                  <a:srgbClr val="000000"/>
                </a:solidFill>
                <a:effectLst/>
                <a:latin typeface="Arial" panose="020B0604020202020204" pitchFamily="34" charset="0"/>
              </a:rPr>
              <a:t>gini</a:t>
            </a:r>
            <a:r>
              <a:rPr lang="en-US" sz="1800" b="0" i="0" u="none" strike="noStrike">
                <a:solidFill>
                  <a:srgbClr val="000000"/>
                </a:solidFill>
                <a:effectLst/>
                <a:latin typeface="Arial" panose="020B0604020202020204" pitchFamily="34" charset="0"/>
              </a:rPr>
              <a:t> index and information gain. </a:t>
            </a:r>
          </a:p>
          <a:p>
            <a:pPr rtl="0">
              <a:spcBef>
                <a:spcPts val="0"/>
              </a:spcBef>
              <a:spcAft>
                <a:spcPts val="0"/>
              </a:spcAft>
            </a:pPr>
            <a:r>
              <a:rPr lang="en-US" sz="1800" b="0" i="0" u="none" strike="noStrike">
                <a:solidFill>
                  <a:srgbClr val="000000"/>
                </a:solidFill>
                <a:effectLst/>
                <a:latin typeface="Arial" panose="020B0604020202020204" pitchFamily="34" charset="0"/>
              </a:rPr>
              <a:t>The goal is to split the dataset into different sub groups which are relatively more homogenous from the perspective of the classes. Here, the classes are 1 and 0, 1 being having risk of HD and 0 being having no risk of HD. </a:t>
            </a:r>
            <a:r>
              <a:rPr lang="en-US" sz="1200" b="0" i="0" u="none" strike="noStrike">
                <a:solidFill>
                  <a:srgbClr val="000000"/>
                </a:solidFill>
                <a:effectLst/>
                <a:latin typeface="Arial" panose="020B0604020202020204" pitchFamily="34" charset="0"/>
              </a:rPr>
              <a:t>The goal is to make the data more ‘pure’ so as to either more of 1’s or 0’s. </a:t>
            </a:r>
            <a:endParaRPr lang="en-US" b="0">
              <a:effectLst/>
            </a:endParaRPr>
          </a:p>
          <a:p>
            <a:pPr rtl="0">
              <a:spcBef>
                <a:spcPts val="0"/>
              </a:spcBef>
              <a:spcAft>
                <a:spcPts val="0"/>
              </a:spcAft>
            </a:pPr>
            <a:br>
              <a:rPr lang="en-US" b="0">
                <a:effectLst/>
              </a:rPr>
            </a:br>
            <a:br>
              <a:rPr lang="en-US" b="0">
                <a:effectLst/>
              </a:rPr>
            </a:br>
            <a:r>
              <a:rPr lang="en-US" sz="1800" b="1" i="1" u="none" strike="noStrike">
                <a:solidFill>
                  <a:srgbClr val="000000"/>
                </a:solidFill>
                <a:effectLst/>
                <a:latin typeface="Arial" panose="020B0604020202020204" pitchFamily="34" charset="0"/>
              </a:rPr>
              <a:t>Entropy </a:t>
            </a:r>
          </a:p>
          <a:p>
            <a:pPr marL="0" indent="0" rtl="0">
              <a:spcBef>
                <a:spcPts val="0"/>
              </a:spcBef>
              <a:spcAft>
                <a:spcPts val="0"/>
              </a:spcAft>
              <a:buNone/>
            </a:pPr>
            <a:r>
              <a:rPr lang="en-US" sz="1800" b="0" i="0" u="none" strike="noStrike">
                <a:solidFill>
                  <a:srgbClr val="000000"/>
                </a:solidFill>
                <a:effectLst/>
                <a:latin typeface="Arial" panose="020B0604020202020204" pitchFamily="34" charset="0"/>
              </a:rPr>
              <a:t>Entropy is the measurement of impurities or randomness in the data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rial" panose="020B0604020202020204" pitchFamily="34" charset="0"/>
              </a:rPr>
              <a:t>It is calculated using the formula - ….. , where </a:t>
            </a:r>
            <a:r>
              <a:rPr lang="en-US" sz="1800" b="0" i="0" u="none" strike="noStrike" err="1">
                <a:solidFill>
                  <a:srgbClr val="000000"/>
                </a:solidFill>
                <a:effectLst/>
                <a:latin typeface="Arial" panose="020B0604020202020204" pitchFamily="34" charset="0"/>
              </a:rPr>
              <a:t>pj</a:t>
            </a:r>
            <a:r>
              <a:rPr lang="en-US" sz="1800" b="0" i="0" u="none" strike="noStrike">
                <a:solidFill>
                  <a:srgbClr val="000000"/>
                </a:solidFill>
                <a:effectLst/>
                <a:latin typeface="Arial" panose="020B0604020202020204" pitchFamily="34" charset="0"/>
              </a:rPr>
              <a:t> = … and n = number of classes (here 2)</a:t>
            </a:r>
            <a:r>
              <a:rPr lang="en-US" sz="1800" b="0" i="0" u="none" strike="noStrike">
                <a:solidFill>
                  <a:schemeClr val="tx1"/>
                </a:solidFill>
                <a:effectLst/>
                <a:latin typeface="+mn-lt"/>
              </a:rPr>
              <a:t> – Shannon’s entropy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chemeClr val="tx1"/>
                </a:solidFill>
                <a:effectLst/>
                <a:latin typeface="+mn-lt"/>
              </a:rPr>
              <a:t>Log base 2  - measure information in bits – from information theory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a:solidFill>
                <a:schemeClr val="tx1"/>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err="1">
                <a:solidFill>
                  <a:schemeClr val="tx1"/>
                </a:solidFill>
                <a:effectLst/>
                <a:latin typeface="+mn-lt"/>
              </a:rPr>
              <a:t>Synthesised</a:t>
            </a:r>
            <a:r>
              <a:rPr lang="en-US" sz="1800" b="0" i="0" u="none" strike="noStrike">
                <a:solidFill>
                  <a:schemeClr val="tx1"/>
                </a:solidFill>
                <a:effectLst/>
                <a:latin typeface="+mn-lt"/>
              </a:rPr>
              <a:t> example right hand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rial" panose="020B0604020202020204" pitchFamily="34" charset="0"/>
              </a:rPr>
              <a:t>It is computed between 0 and 1, however, heavily relying on the number of groups or classes present in the data set it can be more than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rial" panose="020B0604020202020204" pitchFamily="34" charset="0"/>
              </a:rPr>
              <a:t>Here, we will compute entropy as an example. – high entropy – high impurity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rial" panose="020B0604020202020204" pitchFamily="34" charset="0"/>
              </a:rPr>
              <a:t>0 is optimum entropy – 1 is impure/random 50/50</a:t>
            </a:r>
          </a:p>
          <a:p>
            <a:pPr rtl="0" fontAlgn="base">
              <a:spcBef>
                <a:spcPts val="0"/>
              </a:spcBef>
              <a:spcAft>
                <a:spcPts val="0"/>
              </a:spcAft>
              <a:buFont typeface="+mj-lt"/>
              <a:buNone/>
            </a:pPr>
            <a:br>
              <a:rPr lang="en-US" sz="1800" b="0" i="0" u="none" strike="noStrike">
                <a:solidFill>
                  <a:srgbClr val="000000"/>
                </a:solidFill>
                <a:effectLst/>
                <a:latin typeface="Arial" panose="020B0604020202020204" pitchFamily="34" charset="0"/>
              </a:rPr>
            </a:br>
            <a:endParaRPr lang="en-US" sz="1800" b="0" i="0" u="none" strike="noStrike">
              <a:solidFill>
                <a:srgbClr val="000000"/>
              </a:solidFill>
              <a:effectLst/>
              <a:latin typeface="Arial" panose="020B0604020202020204" pitchFamily="34" charset="0"/>
            </a:endParaRPr>
          </a:p>
          <a:p>
            <a:br>
              <a:rPr lang="en-US" b="0">
                <a:effectLst/>
              </a:rPr>
            </a:br>
            <a:endParaRPr lang="en-IN"/>
          </a:p>
        </p:txBody>
      </p:sp>
      <p:sp>
        <p:nvSpPr>
          <p:cNvPr id="4" name="Slide Number Placeholder 3"/>
          <p:cNvSpPr>
            <a:spLocks noGrp="1"/>
          </p:cNvSpPr>
          <p:nvPr>
            <p:ph type="sldNum" sz="quarter" idx="5"/>
          </p:nvPr>
        </p:nvSpPr>
        <p:spPr/>
        <p:txBody>
          <a:bodyPr/>
          <a:lstStyle/>
          <a:p>
            <a:fld id="{223D043C-C4B4-4E07-8C90-2FA89FB38E52}" type="slidenum">
              <a:rPr lang="en-IN" smtClean="0"/>
              <a:t>13</a:t>
            </a:fld>
            <a:endParaRPr lang="en-IN"/>
          </a:p>
        </p:txBody>
      </p:sp>
    </p:spTree>
    <p:extLst>
      <p:ext uri="{BB962C8B-B14F-4D97-AF65-F5344CB8AC3E}">
        <p14:creationId xmlns:p14="http://schemas.microsoft.com/office/powerpoint/2010/main" val="2259436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N"/>
              <a:t>Entropy is used to calculate information gain</a:t>
            </a:r>
          </a:p>
          <a:p>
            <a:pPr marL="171450" indent="-171450">
              <a:buFontTx/>
              <a:buChar char="-"/>
            </a:pPr>
            <a:r>
              <a:rPr lang="en-IN"/>
              <a:t>Information gained if we take a specific feature to split on </a:t>
            </a:r>
          </a:p>
          <a:p>
            <a:pPr marL="171450" indent="-171450">
              <a:buFontTx/>
              <a:buChar char="-"/>
            </a:pPr>
            <a:r>
              <a:rPr lang="en-IN"/>
              <a:t>Compare this information gain with other features’ </a:t>
            </a:r>
            <a:r>
              <a:rPr lang="en-IN" err="1"/>
              <a:t>ig</a:t>
            </a:r>
            <a:r>
              <a:rPr lang="en-IN"/>
              <a:t> </a:t>
            </a:r>
          </a:p>
          <a:p>
            <a:pPr marL="171450" indent="-171450">
              <a:buFontTx/>
              <a:buChar char="-"/>
            </a:pPr>
            <a:r>
              <a:rPr lang="en-IN"/>
              <a:t>Highest information gain is taken as the feature for splitting </a:t>
            </a:r>
          </a:p>
          <a:p>
            <a:pPr marL="171450" indent="-171450">
              <a:buFontTx/>
              <a:buChar char="-"/>
            </a:pPr>
            <a:endParaRPr lang="en-IN"/>
          </a:p>
          <a:p>
            <a:pPr marL="171450" indent="-171450">
              <a:buFontTx/>
              <a:buChar char="-"/>
            </a:pPr>
            <a:endParaRPr lang="en-IN"/>
          </a:p>
          <a:p>
            <a:pPr marL="171450" indent="-171450" algn="l">
              <a:buFontTx/>
              <a:buChar char="-"/>
            </a:pPr>
            <a:r>
              <a:rPr lang="en-IN">
                <a:solidFill>
                  <a:srgbClr val="FF0000"/>
                </a:solidFill>
              </a:rPr>
              <a:t>Should I talk about information gain ratio?</a:t>
            </a:r>
          </a:p>
        </p:txBody>
      </p:sp>
      <p:sp>
        <p:nvSpPr>
          <p:cNvPr id="4" name="Slide Number Placeholder 3"/>
          <p:cNvSpPr>
            <a:spLocks noGrp="1"/>
          </p:cNvSpPr>
          <p:nvPr>
            <p:ph type="sldNum" sz="quarter" idx="5"/>
          </p:nvPr>
        </p:nvSpPr>
        <p:spPr/>
        <p:txBody>
          <a:bodyPr/>
          <a:lstStyle/>
          <a:p>
            <a:fld id="{223D043C-C4B4-4E07-8C90-2FA89FB38E52}" type="slidenum">
              <a:rPr lang="en-IN" smtClean="0"/>
              <a:t>14</a:t>
            </a:fld>
            <a:endParaRPr lang="en-IN"/>
          </a:p>
        </p:txBody>
      </p:sp>
    </p:spTree>
    <p:extLst>
      <p:ext uri="{BB962C8B-B14F-4D97-AF65-F5344CB8AC3E}">
        <p14:creationId xmlns:p14="http://schemas.microsoft.com/office/powerpoint/2010/main" val="3644609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solidFill>
                <a:srgbClr val="FF0000"/>
              </a:solidFill>
            </a:endParaRPr>
          </a:p>
          <a:p>
            <a:pPr algn="l"/>
            <a:r>
              <a:rPr lang="en-US" b="0" i="0">
                <a:solidFill>
                  <a:srgbClr val="374151"/>
                </a:solidFill>
                <a:effectLst/>
                <a:latin typeface="Söhne"/>
              </a:rPr>
              <a:t>Information gain tends to favor attributes with a large number of unique values or attributes with many possible splits because they can potentially lead to smaller subsets with low impurity. </a:t>
            </a:r>
          </a:p>
          <a:p>
            <a:pPr algn="l"/>
            <a:endParaRPr lang="en-US" b="0" i="0">
              <a:solidFill>
                <a:srgbClr val="374151"/>
              </a:solidFill>
              <a:effectLst/>
              <a:latin typeface="Söhne"/>
            </a:endParaRPr>
          </a:p>
          <a:p>
            <a:pPr algn="l"/>
            <a:r>
              <a:rPr lang="en-US" b="0" i="0">
                <a:solidFill>
                  <a:srgbClr val="374151"/>
                </a:solidFill>
                <a:effectLst/>
                <a:latin typeface="Söhne"/>
              </a:rPr>
              <a:t>This could result in decision trees that are deeper and more complex, leading to overfitting or less generalization to unseen data.</a:t>
            </a:r>
          </a:p>
          <a:p>
            <a:pPr algn="l"/>
            <a:endParaRPr lang="en-US" b="0" i="0">
              <a:solidFill>
                <a:srgbClr val="374151"/>
              </a:solidFill>
              <a:effectLst/>
              <a:latin typeface="Söhne"/>
            </a:endParaRPr>
          </a:p>
          <a:p>
            <a:pPr algn="l"/>
            <a:r>
              <a:rPr lang="en-US" b="0" i="0">
                <a:solidFill>
                  <a:srgbClr val="374151"/>
                </a:solidFill>
                <a:effectLst/>
                <a:latin typeface="Söhne"/>
              </a:rPr>
              <a:t>To address this bias, Gain ratio modifies the information gain metric by taking into account - number of distinct values and its distribution among the classes. </a:t>
            </a:r>
          </a:p>
          <a:p>
            <a:pPr algn="l"/>
            <a:endParaRPr lang="en-US" b="0" i="0">
              <a:solidFill>
                <a:srgbClr val="374151"/>
              </a:solidFill>
              <a:effectLst/>
              <a:latin typeface="Söhne"/>
            </a:endParaRPr>
          </a:p>
          <a:p>
            <a:pPr algn="l"/>
            <a:r>
              <a:rPr lang="en-US" b="0" i="0">
                <a:solidFill>
                  <a:srgbClr val="374151"/>
                </a:solidFill>
                <a:effectLst/>
                <a:latin typeface="Söhne"/>
              </a:rPr>
              <a:t>It does this by dividing the information gain by a split information term that penalizes attributes with a high number of unique values.</a:t>
            </a:r>
          </a:p>
          <a:p>
            <a:pPr marL="0" indent="0">
              <a:buFontTx/>
              <a:buNone/>
            </a:pPr>
            <a:endParaRPr lang="en-IN">
              <a:solidFill>
                <a:srgbClr val="FF0000"/>
              </a:solidFill>
            </a:endParaRPr>
          </a:p>
        </p:txBody>
      </p:sp>
      <p:sp>
        <p:nvSpPr>
          <p:cNvPr id="4" name="Slide Number Placeholder 3"/>
          <p:cNvSpPr>
            <a:spLocks noGrp="1"/>
          </p:cNvSpPr>
          <p:nvPr>
            <p:ph type="sldNum" sz="quarter" idx="5"/>
          </p:nvPr>
        </p:nvSpPr>
        <p:spPr/>
        <p:txBody>
          <a:bodyPr/>
          <a:lstStyle/>
          <a:p>
            <a:fld id="{223D043C-C4B4-4E07-8C90-2FA89FB38E52}" type="slidenum">
              <a:rPr lang="en-IN" smtClean="0"/>
              <a:t>15</a:t>
            </a:fld>
            <a:endParaRPr lang="en-IN"/>
          </a:p>
        </p:txBody>
      </p:sp>
    </p:spTree>
    <p:extLst>
      <p:ext uri="{BB962C8B-B14F-4D97-AF65-F5344CB8AC3E}">
        <p14:creationId xmlns:p14="http://schemas.microsoft.com/office/powerpoint/2010/main" val="1468879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Like entropy – </a:t>
            </a:r>
            <a:r>
              <a:rPr lang="en-IN" err="1"/>
              <a:t>gini</a:t>
            </a:r>
            <a:r>
              <a:rPr lang="en-IN"/>
              <a:t> index also measures the impurity of the dataset </a:t>
            </a:r>
          </a:p>
          <a:p>
            <a:endParaRPr lang="en-IN"/>
          </a:p>
          <a:p>
            <a:r>
              <a:rPr lang="en-US"/>
              <a:t>Specifically, it measures the frequency at which any element of the dataset will be </a:t>
            </a:r>
            <a:r>
              <a:rPr lang="en-US" err="1"/>
              <a:t>mislabelled</a:t>
            </a:r>
            <a:r>
              <a:rPr lang="en-US"/>
              <a:t> when it is randomly labeled.</a:t>
            </a:r>
          </a:p>
          <a:p>
            <a:endParaRPr lang="en-US"/>
          </a:p>
          <a:p>
            <a:r>
              <a:rPr lang="en-US"/>
              <a:t>Entropy v/s </a:t>
            </a:r>
            <a:r>
              <a:rPr lang="en-US" err="1"/>
              <a:t>gini</a:t>
            </a:r>
            <a:r>
              <a:rPr lang="en-US"/>
              <a:t> </a:t>
            </a:r>
            <a:r>
              <a:rPr lang="en-IN"/>
              <a:t>  - what did we use in our data set</a:t>
            </a:r>
          </a:p>
          <a:p>
            <a:endParaRPr lang="en-IN"/>
          </a:p>
          <a:p>
            <a:r>
              <a:rPr lang="en-US"/>
              <a:t>When considering a binary split, we compute a weighted sum of the impurity of each</a:t>
            </a:r>
          </a:p>
          <a:p>
            <a:r>
              <a:rPr lang="en-US"/>
              <a:t>resulting partition. For example, if a binary split on A partitions D into D1 and D2, the</a:t>
            </a:r>
          </a:p>
          <a:p>
            <a:r>
              <a:rPr lang="en-US"/>
              <a:t>Gini index of D given that partitioning is</a:t>
            </a:r>
          </a:p>
          <a:p>
            <a:endParaRPr lang="en-IN"/>
          </a:p>
          <a:p>
            <a:endParaRPr lang="en-US"/>
          </a:p>
        </p:txBody>
      </p:sp>
      <p:sp>
        <p:nvSpPr>
          <p:cNvPr id="4" name="Slide Number Placeholder 3"/>
          <p:cNvSpPr>
            <a:spLocks noGrp="1"/>
          </p:cNvSpPr>
          <p:nvPr>
            <p:ph type="sldNum" sz="quarter" idx="5"/>
          </p:nvPr>
        </p:nvSpPr>
        <p:spPr/>
        <p:txBody>
          <a:bodyPr/>
          <a:lstStyle/>
          <a:p>
            <a:fld id="{223D043C-C4B4-4E07-8C90-2FA89FB38E52}" type="slidenum">
              <a:rPr lang="en-IN" smtClean="0"/>
              <a:t>16</a:t>
            </a:fld>
            <a:endParaRPr lang="en-IN"/>
          </a:p>
        </p:txBody>
      </p:sp>
    </p:spTree>
    <p:extLst>
      <p:ext uri="{BB962C8B-B14F-4D97-AF65-F5344CB8AC3E}">
        <p14:creationId xmlns:p14="http://schemas.microsoft.com/office/powerpoint/2010/main" val="1965163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FFFFFF"/>
                </a:solidFill>
                <a:effectLst/>
                <a:latin typeface="Nunito" panose="020F0502020204030204" pitchFamily="2" charset="0"/>
              </a:rPr>
              <a:t>A tree is incomplete without a split or child node. </a:t>
            </a:r>
            <a:r>
              <a:rPr lang="en-US" b="0" i="0" err="1">
                <a:solidFill>
                  <a:srgbClr val="FFFFFF"/>
                </a:solidFill>
                <a:effectLst/>
                <a:latin typeface="Nunito" panose="020F0502020204030204" pitchFamily="2" charset="0"/>
              </a:rPr>
              <a:t>max_depth</a:t>
            </a:r>
            <a:r>
              <a:rPr lang="en-US" b="0" i="0">
                <a:solidFill>
                  <a:srgbClr val="FFFFFF"/>
                </a:solidFill>
                <a:effectLst/>
                <a:latin typeface="Nunito" panose="020F0502020204030204" pitchFamily="2" charset="0"/>
              </a:rPr>
              <a:t> determines the maximum number of splits each tree can take. If the </a:t>
            </a:r>
            <a:r>
              <a:rPr lang="en-US" b="0" i="0" err="1">
                <a:solidFill>
                  <a:srgbClr val="FFFFFF"/>
                </a:solidFill>
                <a:effectLst/>
                <a:latin typeface="Nunito" panose="020F0502020204030204" pitchFamily="2" charset="0"/>
              </a:rPr>
              <a:t>max_depth</a:t>
            </a:r>
            <a:r>
              <a:rPr lang="en-US" b="0" i="0">
                <a:solidFill>
                  <a:srgbClr val="FFFFFF"/>
                </a:solidFill>
                <a:effectLst/>
                <a:latin typeface="Nunito" panose="020F0502020204030204" pitchFamily="2" charset="0"/>
              </a:rPr>
              <a:t> is too low, the model will be trained less and have a high bias, leading the model to underfit. In the same way, if the </a:t>
            </a:r>
            <a:r>
              <a:rPr lang="en-US" b="0" i="0" err="1">
                <a:solidFill>
                  <a:srgbClr val="FFFFFF"/>
                </a:solidFill>
                <a:effectLst/>
                <a:latin typeface="Nunito" panose="020F0502020204030204" pitchFamily="2" charset="0"/>
              </a:rPr>
              <a:t>max_depth</a:t>
            </a:r>
            <a:r>
              <a:rPr lang="en-US" b="0" i="0">
                <a:solidFill>
                  <a:srgbClr val="FFFFFF"/>
                </a:solidFill>
                <a:effectLst/>
                <a:latin typeface="Nunito" panose="020F0502020204030204" pitchFamily="2" charset="0"/>
              </a:rPr>
              <a:t> is high, the model learns too much and leads to high variance, leading the model to overfit</a:t>
            </a:r>
          </a:p>
          <a:p>
            <a:endParaRPr lang="en-US" b="0" i="0">
              <a:solidFill>
                <a:srgbClr val="FFFFFF"/>
              </a:solidFill>
              <a:effectLst/>
              <a:latin typeface="Nunito" panose="020F0502020204030204" pitchFamily="2" charset="0"/>
            </a:endParaRPr>
          </a:p>
          <a:p>
            <a:r>
              <a:rPr lang="en-US" b="0" i="0">
                <a:solidFill>
                  <a:srgbClr val="FFFFFF"/>
                </a:solidFill>
                <a:effectLst/>
                <a:latin typeface="Nunito" panose="020F0502020204030204" pitchFamily="2" charset="0"/>
              </a:rPr>
              <a:t>As mentioned before in the rationale behind randomization, the more </a:t>
            </a:r>
            <a:r>
              <a:rPr lang="en-US" b="0" i="0" err="1">
                <a:solidFill>
                  <a:srgbClr val="FFFFFF"/>
                </a:solidFill>
                <a:effectLst/>
                <a:latin typeface="Nunito" panose="020F0502020204030204" pitchFamily="2" charset="0"/>
              </a:rPr>
              <a:t>strees</a:t>
            </a:r>
            <a:r>
              <a:rPr lang="en-US" b="0" i="0">
                <a:solidFill>
                  <a:srgbClr val="FFFFFF"/>
                </a:solidFill>
                <a:effectLst/>
                <a:latin typeface="Nunito" panose="020F0502020204030204" pitchFamily="2" charset="0"/>
              </a:rPr>
              <a:t> we have the random forest performs better. However, having more trees also increases the complexity of the algorithm.</a:t>
            </a:r>
            <a:endParaRPr lang="en-IN"/>
          </a:p>
        </p:txBody>
      </p:sp>
      <p:sp>
        <p:nvSpPr>
          <p:cNvPr id="4" name="Slide Number Placeholder 3"/>
          <p:cNvSpPr>
            <a:spLocks noGrp="1"/>
          </p:cNvSpPr>
          <p:nvPr>
            <p:ph type="sldNum" sz="quarter" idx="5"/>
          </p:nvPr>
        </p:nvSpPr>
        <p:spPr/>
        <p:txBody>
          <a:bodyPr/>
          <a:lstStyle/>
          <a:p>
            <a:fld id="{223D043C-C4B4-4E07-8C90-2FA89FB38E52}" type="slidenum">
              <a:rPr lang="en-IN" smtClean="0"/>
              <a:t>17</a:t>
            </a:fld>
            <a:endParaRPr lang="en-IN"/>
          </a:p>
        </p:txBody>
      </p:sp>
    </p:spTree>
    <p:extLst>
      <p:ext uri="{BB962C8B-B14F-4D97-AF65-F5344CB8AC3E}">
        <p14:creationId xmlns:p14="http://schemas.microsoft.com/office/powerpoint/2010/main" val="2002039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Maximum leaf nodes – We can also restrict the number of leaf nodes any decision tree can have in the random forest – the more the leaf nodes – more the data is overfit </a:t>
            </a:r>
          </a:p>
          <a:p>
            <a:endParaRPr lang="en-US">
              <a:cs typeface="Calibri"/>
            </a:endParaRPr>
          </a:p>
          <a:p>
            <a:r>
              <a:rPr lang="en-US">
                <a:cs typeface="Calibri"/>
              </a:rPr>
              <a:t>Minimum sample leaf - </a:t>
            </a:r>
            <a:endParaRPr lang="en-US"/>
          </a:p>
        </p:txBody>
      </p:sp>
      <p:sp>
        <p:nvSpPr>
          <p:cNvPr id="4" name="Slide Number Placeholder 3"/>
          <p:cNvSpPr>
            <a:spLocks noGrp="1"/>
          </p:cNvSpPr>
          <p:nvPr>
            <p:ph type="sldNum" sz="quarter" idx="5"/>
          </p:nvPr>
        </p:nvSpPr>
        <p:spPr/>
        <p:txBody>
          <a:bodyPr/>
          <a:lstStyle/>
          <a:p>
            <a:fld id="{223D043C-C4B4-4E07-8C90-2FA89FB38E52}" type="slidenum">
              <a:rPr lang="en-IN" smtClean="0"/>
              <a:t>18</a:t>
            </a:fld>
            <a:endParaRPr lang="en-IN"/>
          </a:p>
        </p:txBody>
      </p:sp>
    </p:spTree>
    <p:extLst>
      <p:ext uri="{BB962C8B-B14F-4D97-AF65-F5344CB8AC3E}">
        <p14:creationId xmlns:p14="http://schemas.microsoft.com/office/powerpoint/2010/main" val="266549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margin measures the difference between the average number of votes for the correct class and the maximum average number of votes for any other class.</a:t>
            </a:r>
          </a:p>
          <a:p>
            <a:endParaRPr lang="en-US">
              <a:cs typeface="Calibri"/>
            </a:endParaRPr>
          </a:p>
          <a:p>
            <a:r>
              <a:rPr lang="en-US">
                <a:cs typeface="Calibri"/>
              </a:rPr>
              <a:t>The term </a:t>
            </a:r>
            <a:r>
              <a:rPr lang="en-US" err="1">
                <a:cs typeface="Calibri"/>
              </a:rPr>
              <a:t>avk</a:t>
            </a:r>
            <a:r>
              <a:rPr lang="en-US">
                <a:cs typeface="Calibri"/>
              </a:rPr>
              <a:t> I(</a:t>
            </a:r>
            <a:r>
              <a:rPr lang="en-US" err="1">
                <a:cs typeface="Calibri"/>
              </a:rPr>
              <a:t>hk</a:t>
            </a:r>
            <a:r>
              <a:rPr lang="en-US">
                <a:cs typeface="Calibri"/>
              </a:rPr>
              <a:t>(X) = Y) represents the average number of votes from all the classifiers in the ensemble that correctly predict the class Y for a given input X.</a:t>
            </a:r>
          </a:p>
          <a:p>
            <a:endParaRPr lang="en-US">
              <a:cs typeface="Calibri"/>
            </a:endParaRPr>
          </a:p>
          <a:p>
            <a:r>
              <a:rPr lang="en-US">
                <a:cs typeface="Calibri"/>
              </a:rPr>
              <a:t>The term </a:t>
            </a:r>
            <a:r>
              <a:rPr lang="en-US" err="1">
                <a:cs typeface="Calibri"/>
              </a:rPr>
              <a:t>maxj</a:t>
            </a:r>
            <a:r>
              <a:rPr lang="en-US">
                <a:cs typeface="Calibri"/>
              </a:rPr>
              <a:t> ≠ Y </a:t>
            </a:r>
            <a:r>
              <a:rPr lang="en-US" err="1">
                <a:cs typeface="Calibri"/>
              </a:rPr>
              <a:t>avk</a:t>
            </a:r>
            <a:r>
              <a:rPr lang="en-US">
                <a:cs typeface="Calibri"/>
              </a:rPr>
              <a:t> I(</a:t>
            </a:r>
            <a:r>
              <a:rPr lang="en-US" err="1">
                <a:cs typeface="Calibri"/>
              </a:rPr>
              <a:t>hk</a:t>
            </a:r>
            <a:r>
              <a:rPr lang="en-US">
                <a:cs typeface="Calibri"/>
              </a:rPr>
              <a:t>(X) = j) represents the maximum average number of votes from all the classifiers in the ensemble for any class j other than the correct class Y.</a:t>
            </a:r>
          </a:p>
          <a:p>
            <a:endParaRPr lang="en-US">
              <a:cs typeface="Calibri"/>
            </a:endParaRPr>
          </a:p>
          <a:p>
            <a:r>
              <a:rPr lang="en-US" b="0" i="0">
                <a:solidFill>
                  <a:srgbClr val="D1D5DB"/>
                </a:solidFill>
                <a:effectLst/>
                <a:latin typeface="Söhne"/>
              </a:rPr>
              <a:t>A larger margin indicates higher confidence in the classification</a:t>
            </a:r>
            <a:endParaRPr lang="en-US" b="0" i="0">
              <a:solidFill>
                <a:srgbClr val="D1D5DB"/>
              </a:solidFill>
              <a:effectLst/>
              <a:latin typeface="Söhne"/>
              <a:cs typeface="Calibri"/>
            </a:endParaRPr>
          </a:p>
          <a:p>
            <a:endParaRPr lang="en-US" b="0" i="0">
              <a:solidFill>
                <a:srgbClr val="D1D5DB"/>
              </a:solidFill>
              <a:effectLst/>
              <a:latin typeface="Söhne"/>
              <a:cs typeface="Calibri"/>
            </a:endParaRPr>
          </a:p>
          <a:p>
            <a:r>
              <a:rPr lang="en-US" b="0" i="0">
                <a:solidFill>
                  <a:srgbClr val="D1D5DB"/>
                </a:solidFill>
                <a:effectLst/>
                <a:latin typeface="Söhne"/>
              </a:rPr>
              <a:t>PE quantifies the probability of encountering a negative margin for a randomly drawn input X and its true label Y.</a:t>
            </a:r>
          </a:p>
          <a:p>
            <a:endParaRPr lang="en-US" b="0" i="0">
              <a:solidFill>
                <a:srgbClr val="D1D5DB"/>
              </a:solidFill>
              <a:effectLst/>
              <a:latin typeface="Söhne"/>
              <a:cs typeface="Calibri"/>
            </a:endParaRPr>
          </a:p>
          <a:p>
            <a:endParaRPr lang="en-US">
              <a:cs typeface="Calibri"/>
            </a:endParaRPr>
          </a:p>
          <a:p>
            <a:endParaRPr lang="en-US">
              <a:cs typeface="Calibri"/>
            </a:endParaRPr>
          </a:p>
          <a:p>
            <a:r>
              <a:rPr lang="en-US" b="0" i="0">
                <a:solidFill>
                  <a:srgbClr val="D1D5DB"/>
                </a:solidFill>
                <a:effectLst/>
                <a:latin typeface="Söhne"/>
              </a:rPr>
              <a:t>As the number of trees in the random forest increases, the generalization error converges to the probability of having a negative margin. In other words, as the ensemble size grows, the probability of making an incorrect prediction decreases, resulting in improved classification performance and more confidence in the predictions made by the random forest model.</a:t>
            </a:r>
          </a:p>
          <a:p>
            <a:endParaRPr lang="en-US" b="0" i="0">
              <a:solidFill>
                <a:srgbClr val="D1D5DB"/>
              </a:solidFill>
              <a:effectLst/>
              <a:latin typeface="Söhne"/>
              <a:cs typeface="Calibri"/>
            </a:endParaRPr>
          </a:p>
          <a:p>
            <a:pPr algn="l"/>
            <a:r>
              <a:rPr lang="en-US" sz="1800" b="0" i="0" u="none" strike="noStrike" baseline="0">
                <a:latin typeface="Times New Roman" panose="02020603050405020304" pitchFamily="18" charset="0"/>
              </a:rPr>
              <a:t>This result explains why random forests do not overfit as more trees are added, but produce a limiting value of the generalization error.</a:t>
            </a:r>
            <a:endParaRPr lang="en-US">
              <a:cs typeface="Calibri"/>
            </a:endParaRPr>
          </a:p>
        </p:txBody>
      </p:sp>
      <p:sp>
        <p:nvSpPr>
          <p:cNvPr id="4" name="Slide Number Placeholder 3"/>
          <p:cNvSpPr>
            <a:spLocks noGrp="1"/>
          </p:cNvSpPr>
          <p:nvPr>
            <p:ph type="sldNum" sz="quarter" idx="5"/>
          </p:nvPr>
        </p:nvSpPr>
        <p:spPr/>
        <p:txBody>
          <a:bodyPr/>
          <a:lstStyle/>
          <a:p>
            <a:fld id="{223D043C-C4B4-4E07-8C90-2FA89FB38E52}" type="slidenum">
              <a:rPr lang="en-IN" smtClean="0"/>
              <a:t>19</a:t>
            </a:fld>
            <a:endParaRPr lang="en-IN"/>
          </a:p>
        </p:txBody>
      </p:sp>
    </p:spTree>
    <p:extLst>
      <p:ext uri="{BB962C8B-B14F-4D97-AF65-F5344CB8AC3E}">
        <p14:creationId xmlns:p14="http://schemas.microsoft.com/office/powerpoint/2010/main" val="3341273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decrease in impurity can be calculated using the Gini impurity index, which for a binary classification problem, can be calculated as:</a:t>
            </a:r>
          </a:p>
          <a:p>
            <a:r>
              <a:rPr lang="en-US"/>
              <a:t>Gini(t) = 1 - p² - (1-p)²</a:t>
            </a:r>
          </a:p>
          <a:p>
            <a:r>
              <a:rPr lang="en-US"/>
              <a:t>where p is the proportion of samples in node t that belongs to the positive class.</a:t>
            </a:r>
          </a:p>
          <a:p>
            <a:r>
              <a:rPr lang="en-US"/>
              <a:t>So the decrease in impurity for a split at node t, using feature X, is given by:</a:t>
            </a:r>
          </a:p>
          <a:p>
            <a:r>
              <a:rPr lang="en-US"/>
              <a:t>DI(t, X) = Gini(t) - </a:t>
            </a:r>
            <a:r>
              <a:rPr lang="en-US" err="1"/>
              <a:t>p_left</a:t>
            </a:r>
            <a:r>
              <a:rPr lang="en-US"/>
              <a:t> * Gini(</a:t>
            </a:r>
            <a:r>
              <a:rPr lang="en-US" err="1"/>
              <a:t>t_left</a:t>
            </a:r>
            <a:r>
              <a:rPr lang="en-US"/>
              <a:t>) - </a:t>
            </a:r>
            <a:r>
              <a:rPr lang="en-US" err="1"/>
              <a:t>p_right</a:t>
            </a:r>
            <a:r>
              <a:rPr lang="en-US"/>
              <a:t> * Gini(</a:t>
            </a:r>
            <a:r>
              <a:rPr lang="en-US" err="1"/>
              <a:t>t_right</a:t>
            </a:r>
            <a:r>
              <a:rPr lang="en-US"/>
              <a:t>)</a:t>
            </a:r>
          </a:p>
          <a:p>
            <a:r>
              <a:rPr lang="en-US"/>
              <a:t>where </a:t>
            </a:r>
            <a:r>
              <a:rPr lang="en-US" err="1"/>
              <a:t>t_left</a:t>
            </a:r>
            <a:r>
              <a:rPr lang="en-US"/>
              <a:t> and </a:t>
            </a:r>
            <a:r>
              <a:rPr lang="en-US" err="1"/>
              <a:t>t_right</a:t>
            </a:r>
            <a:r>
              <a:rPr lang="en-US"/>
              <a:t> are the left and right child nodes of t respectively, and </a:t>
            </a:r>
            <a:r>
              <a:rPr lang="en-US" err="1"/>
              <a:t>p_left</a:t>
            </a:r>
            <a:r>
              <a:rPr lang="en-US"/>
              <a:t> and </a:t>
            </a:r>
            <a:r>
              <a:rPr lang="en-US" err="1"/>
              <a:t>p_right</a:t>
            </a:r>
            <a:r>
              <a:rPr lang="en-US"/>
              <a:t> are the proportions of samples that reach those nodes.</a:t>
            </a:r>
          </a:p>
          <a:p>
            <a:r>
              <a:rPr lang="en-US"/>
              <a:t>Then, for each feature, we sum the decrease in impurity over all nodes where that feature is used for splitting, and over all trees in the forest:</a:t>
            </a:r>
          </a:p>
          <a:p>
            <a:r>
              <a:rPr lang="en-US"/>
              <a:t>MDI(X) = sum_{all t in all trees, where feature X splits t} [DI(t, X)]</a:t>
            </a:r>
          </a:p>
          <a:p>
            <a:r>
              <a:rPr lang="en-US"/>
              <a:t>Finally, to make it an average (mean), we divide by the total number of nodes where feature X is used for splitting across all trees:</a:t>
            </a:r>
          </a:p>
          <a:p>
            <a:r>
              <a:rPr lang="en-US"/>
              <a:t>Mean Decrease Impurity (MDI) or Gini Importance of feature X = MDI(X) / total number of nodes where X splits</a:t>
            </a:r>
          </a:p>
          <a:p>
            <a:r>
              <a:rPr lang="en-US"/>
              <a:t>This gives us a measure of how important feature X is, on average, in the ensemble of trees that make up the Random Forest. A higher MDI indicates a more important feature.</a:t>
            </a:r>
          </a:p>
          <a:p>
            <a:endParaRPr lang="en-US">
              <a:cs typeface="Calibri"/>
            </a:endParaRPr>
          </a:p>
        </p:txBody>
      </p:sp>
      <p:sp>
        <p:nvSpPr>
          <p:cNvPr id="4" name="Slide Number Placeholder 3"/>
          <p:cNvSpPr>
            <a:spLocks noGrp="1"/>
          </p:cNvSpPr>
          <p:nvPr>
            <p:ph type="sldNum" sz="quarter" idx="5"/>
          </p:nvPr>
        </p:nvSpPr>
        <p:spPr/>
        <p:txBody>
          <a:bodyPr/>
          <a:lstStyle/>
          <a:p>
            <a:fld id="{223D043C-C4B4-4E07-8C90-2FA89FB38E52}" type="slidenum">
              <a:rPr lang="en-IN" smtClean="0"/>
              <a:t>23</a:t>
            </a:fld>
            <a:endParaRPr lang="en-IN"/>
          </a:p>
        </p:txBody>
      </p:sp>
    </p:spTree>
    <p:extLst>
      <p:ext uri="{BB962C8B-B14F-4D97-AF65-F5344CB8AC3E}">
        <p14:creationId xmlns:p14="http://schemas.microsoft.com/office/powerpoint/2010/main" val="415833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3D043C-C4B4-4E07-8C90-2FA89FB38E52}" type="slidenum">
              <a:rPr lang="en-IN" smtClean="0"/>
              <a:t>2</a:t>
            </a:fld>
            <a:endParaRPr lang="en-IN"/>
          </a:p>
        </p:txBody>
      </p:sp>
    </p:spTree>
    <p:extLst>
      <p:ext uri="{BB962C8B-B14F-4D97-AF65-F5344CB8AC3E}">
        <p14:creationId xmlns:p14="http://schemas.microsoft.com/office/powerpoint/2010/main" val="1652498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conclude…</a:t>
            </a:r>
          </a:p>
          <a:p>
            <a:endParaRPr lang="en-US"/>
          </a:p>
          <a:p>
            <a:pPr marL="285750" indent="-285750">
              <a:buFont typeface="Arial,Sans-Serif"/>
              <a:buChar char="•"/>
            </a:pPr>
            <a:r>
              <a:rPr lang="en-US"/>
              <a:t>Offers significant advantages in accuracy, robustness, and interpretability. </a:t>
            </a:r>
          </a:p>
          <a:p>
            <a:endParaRPr lang="en-US"/>
          </a:p>
          <a:p>
            <a:pPr marL="285750" indent="-285750">
              <a:buFont typeface="Arial,Sans-Serif"/>
              <a:buChar char="•"/>
            </a:pPr>
            <a:r>
              <a:rPr lang="en-US"/>
              <a:t>Due to Bootstrapping, we consider all combinations of features and data samples which helps to make more reliable and accurate predictions. </a:t>
            </a:r>
          </a:p>
          <a:p>
            <a:endParaRPr lang="en-US"/>
          </a:p>
          <a:p>
            <a:pPr marL="285750" indent="-285750">
              <a:buFont typeface="Arial,Sans-Serif"/>
              <a:buChar char="•"/>
            </a:pPr>
            <a:r>
              <a:rPr lang="en-US"/>
              <a:t>Early and accurate detection of heart disease can lead to timely interventions, improved patient outcomes, and reduced healthcare costs.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23D043C-C4B4-4E07-8C90-2FA89FB38E52}" type="slidenum">
              <a:rPr lang="en-IN" smtClean="0"/>
              <a:t>25</a:t>
            </a:fld>
            <a:endParaRPr lang="en-IN"/>
          </a:p>
        </p:txBody>
      </p:sp>
    </p:spTree>
    <p:extLst>
      <p:ext uri="{BB962C8B-B14F-4D97-AF65-F5344CB8AC3E}">
        <p14:creationId xmlns:p14="http://schemas.microsoft.com/office/powerpoint/2010/main" val="3460978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The future of heart disease prediction using Random Forest holds promising developments. Here are some future predictions:</a:t>
            </a:r>
          </a:p>
          <a:p>
            <a:endParaRPr lang="en-US"/>
          </a:p>
          <a:p>
            <a:pPr marL="285750" indent="-285750">
              <a:buFont typeface="Arial,Sans-Serif"/>
              <a:buChar char="•"/>
            </a:pPr>
            <a:r>
              <a:rPr lang="en-US" b="1" u="sng"/>
              <a:t>Ensemble of Hybrid Models:</a:t>
            </a:r>
            <a:r>
              <a:rPr lang="en-US"/>
              <a:t> Combining Random Forest with other advanced machine learning techniques, such as deep learning or hybrid models, to further enhance heart disease prediction accuracy. This ensemble approach could leverage the strengths of different algorithms, leading to even better performance.</a:t>
            </a:r>
          </a:p>
          <a:p>
            <a:pPr marL="285750" indent="-285750">
              <a:buFont typeface="Arial,Sans-Serif"/>
              <a:buChar char="•"/>
            </a:pPr>
            <a:endParaRPr lang="en-US"/>
          </a:p>
          <a:p>
            <a:pPr marL="285750" indent="-285750">
              <a:buFont typeface="Arial,Sans-Serif"/>
              <a:buChar char="•"/>
            </a:pPr>
            <a:r>
              <a:rPr lang="en-US" b="1" u="sng"/>
              <a:t>Random Forest with Feature Selection:</a:t>
            </a:r>
            <a:r>
              <a:rPr lang="en-US"/>
              <a:t> Feature selection techniques can be incorporated into the Random Forest algorithm to identify the most informative features for heart disease prediction. Methods like Recursive Feature Elimination (RFE) or feature importance ranking can be applied to select a subset of relevant features before constructing the Random Forest model. This approach can improve the model's efficiency and interpretability.  (important feature neglected)</a:t>
            </a:r>
          </a:p>
          <a:p>
            <a:endParaRPr lang="en-US"/>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223D043C-C4B4-4E07-8C90-2FA89FB38E52}" type="slidenum">
              <a:rPr lang="en-IN" smtClean="0"/>
              <a:t>26</a:t>
            </a:fld>
            <a:endParaRPr lang="en-IN"/>
          </a:p>
        </p:txBody>
      </p:sp>
    </p:spTree>
    <p:extLst>
      <p:ext uri="{BB962C8B-B14F-4D97-AF65-F5344CB8AC3E}">
        <p14:creationId xmlns:p14="http://schemas.microsoft.com/office/powerpoint/2010/main" val="2280792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The future of heart disease prediction using Random Forest holds promising developments. Here are some future predictions:</a:t>
            </a:r>
          </a:p>
          <a:p>
            <a:endParaRPr lang="en-US"/>
          </a:p>
          <a:p>
            <a:pPr marL="285750" indent="-285750">
              <a:buFont typeface="Arial,Sans-Serif"/>
              <a:buChar char="•"/>
            </a:pPr>
            <a:r>
              <a:rPr lang="en-US" b="1" u="sng"/>
              <a:t>Ensemble of Hybrid Models:</a:t>
            </a:r>
            <a:r>
              <a:rPr lang="en-US"/>
              <a:t> Combining Random Forest with other advanced machine learning techniques, such as deep learning or hybrid models, to further enhance heart disease prediction accuracy. This ensemble approach could leverage the strengths of different algorithms, leading to even better performance.</a:t>
            </a:r>
          </a:p>
          <a:p>
            <a:pPr marL="285750" indent="-285750">
              <a:buFont typeface="Arial,Sans-Serif"/>
              <a:buChar char="•"/>
            </a:pPr>
            <a:endParaRPr lang="en-US"/>
          </a:p>
          <a:p>
            <a:pPr marL="285750" indent="-285750">
              <a:buFont typeface="Arial,Sans-Serif"/>
              <a:buChar char="•"/>
            </a:pPr>
            <a:r>
              <a:rPr lang="en-US" b="1" u="sng"/>
              <a:t>Random Forest with Feature Selection:</a:t>
            </a:r>
            <a:r>
              <a:rPr lang="en-US"/>
              <a:t> Feature selection techniques can be incorporated into the Random Forest algorithm to identify the most informative features for heart disease prediction. Methods like Recursive Feature Elimination (RFE) or feature importance ranking can be applied to select a subset of relevant features before constructing the Random Forest model. This approach can improve the model's efficiency and interpretability.  (important feature neglected)</a:t>
            </a:r>
          </a:p>
          <a:p>
            <a:endParaRPr lang="en-US"/>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223D043C-C4B4-4E07-8C90-2FA89FB38E52}" type="slidenum">
              <a:rPr lang="en-IN" smtClean="0"/>
              <a:t>27</a:t>
            </a:fld>
            <a:endParaRPr lang="en-IN"/>
          </a:p>
        </p:txBody>
      </p:sp>
    </p:spTree>
    <p:extLst>
      <p:ext uri="{BB962C8B-B14F-4D97-AF65-F5344CB8AC3E}">
        <p14:creationId xmlns:p14="http://schemas.microsoft.com/office/powerpoint/2010/main" val="3204112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afternoon, Professor </a:t>
            </a:r>
            <a:r>
              <a:rPr lang="en-US" err="1"/>
              <a:t>Zuazua</a:t>
            </a:r>
            <a:r>
              <a:rPr lang="en-US"/>
              <a:t>, Doctor Song, and fellow students.</a:t>
            </a:r>
            <a:br>
              <a:rPr lang="en-US">
                <a:cs typeface="+mn-lt"/>
              </a:rPr>
            </a:br>
            <a:r>
              <a:rPr lang="en-US"/>
              <a:t> </a:t>
            </a:r>
            <a:br>
              <a:rPr lang="en-US">
                <a:cs typeface="+mn-lt"/>
              </a:rPr>
            </a:br>
            <a:r>
              <a:rPr lang="en-US"/>
              <a:t>Today we are presenting on the topic, Heart </a:t>
            </a:r>
            <a:r>
              <a:rPr lang="en-US" err="1"/>
              <a:t>Diesease</a:t>
            </a:r>
            <a:r>
              <a:rPr lang="en-US"/>
              <a:t> Detection using Random forest. </a:t>
            </a:r>
            <a:br>
              <a:rPr lang="en-US">
                <a:cs typeface="+mn-lt"/>
              </a:rPr>
            </a:br>
            <a:br>
              <a:rPr lang="en-US">
                <a:cs typeface="+mn-lt"/>
              </a:rPr>
            </a:br>
            <a:r>
              <a:rPr lang="en-US"/>
              <a:t>I want to start this presentation with 3 whys. </a:t>
            </a:r>
            <a:br>
              <a:rPr lang="en-US">
                <a:cs typeface="+mn-lt"/>
              </a:rPr>
            </a:br>
            <a:r>
              <a:rPr lang="en-US"/>
              <a:t>Why did we choose Heart Disease . </a:t>
            </a:r>
            <a:br>
              <a:rPr lang="en-US">
                <a:cs typeface="+mn-lt"/>
              </a:rPr>
            </a:br>
            <a:r>
              <a:rPr lang="en-US"/>
              <a:t>Why we think ML algorithm has a potential use case. </a:t>
            </a:r>
            <a:br>
              <a:rPr lang="en-US">
                <a:cs typeface="+mn-lt"/>
              </a:rPr>
            </a:br>
            <a:r>
              <a:rPr lang="en-US"/>
              <a:t>And why did we choose Random Forest over everything else....</a:t>
            </a:r>
          </a:p>
          <a:p>
            <a:endParaRPr lang="en-US">
              <a:cs typeface="Calibri"/>
            </a:endParaRPr>
          </a:p>
        </p:txBody>
      </p:sp>
      <p:sp>
        <p:nvSpPr>
          <p:cNvPr id="4" name="Slide Number Placeholder 3"/>
          <p:cNvSpPr>
            <a:spLocks noGrp="1"/>
          </p:cNvSpPr>
          <p:nvPr>
            <p:ph type="sldNum" sz="quarter" idx="5"/>
          </p:nvPr>
        </p:nvSpPr>
        <p:spPr/>
        <p:txBody>
          <a:bodyPr/>
          <a:lstStyle/>
          <a:p>
            <a:fld id="{223D043C-C4B4-4E07-8C90-2FA89FB38E52}" type="slidenum">
              <a:rPr lang="en-IN" smtClean="0"/>
              <a:t>28</a:t>
            </a:fld>
            <a:endParaRPr lang="en-IN"/>
          </a:p>
        </p:txBody>
      </p:sp>
    </p:spTree>
    <p:extLst>
      <p:ext uri="{BB962C8B-B14F-4D97-AF65-F5344CB8AC3E}">
        <p14:creationId xmlns:p14="http://schemas.microsoft.com/office/powerpoint/2010/main" val="2833076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b="0" i="0">
                <a:solidFill>
                  <a:srgbClr val="374151"/>
                </a:solidFill>
                <a:effectLst/>
                <a:latin typeface="Söhne"/>
              </a:rPr>
              <a:t>Heart disease is the leading cause of death globally.</a:t>
            </a:r>
            <a:endParaRPr lang="en-US"/>
          </a:p>
          <a:p>
            <a:pPr marL="285750" indent="-285750">
              <a:buFont typeface="Arial"/>
              <a:buChar char="•"/>
            </a:pPr>
            <a:r>
              <a:rPr lang="en-US"/>
              <a:t>WHO has estimated 12 million deaths worldwide are due to cardio vascular diseases. </a:t>
            </a:r>
          </a:p>
          <a:p>
            <a:pPr marL="285750" indent="-285750">
              <a:buFont typeface="Arial"/>
              <a:buChar char="•"/>
            </a:pPr>
            <a:r>
              <a:rPr lang="en-US"/>
              <a:t>In Europe it is seen that the death due to cardio vascular disease is 49% when compared to other causes.</a:t>
            </a:r>
          </a:p>
          <a:p>
            <a:pPr algn="l">
              <a:buFont typeface="Arial" panose="020B0604020202020204" pitchFamily="34" charset="0"/>
              <a:buChar char="•"/>
            </a:pPr>
            <a:r>
              <a:rPr lang="en-US" b="0" i="0">
                <a:solidFill>
                  <a:srgbClr val="374151"/>
                </a:solidFill>
                <a:effectLst/>
                <a:latin typeface="Söhne"/>
              </a:rPr>
              <a:t>Millions of people are at risk and early detection is crucial for effective treatment and prevention.</a:t>
            </a:r>
          </a:p>
          <a:p>
            <a:pPr marL="0" marR="0" indent="0" algn="l" defTabSz="685800" rtl="0" eaLnBrk="1" fontAlgn="auto" latinLnBrk="0" hangingPunct="1">
              <a:lnSpc>
                <a:spcPct val="110000"/>
              </a:lnSpc>
              <a:spcBef>
                <a:spcPts val="0"/>
              </a:spcBef>
              <a:spcAft>
                <a:spcPts val="800"/>
              </a:spcAft>
              <a:buClrTx/>
              <a:buSzTx/>
              <a:buFont typeface="Arial" panose="020B0604020202020204" pitchFamily="34" charset="0"/>
              <a:buNone/>
              <a:tabLst/>
            </a:pPr>
            <a:r>
              <a:rPr lang="en-US"/>
              <a:t>In this presentation, we are predicting </a:t>
            </a:r>
            <a:r>
              <a:rPr lang="en-US" sz="1200" b="0" i="0">
                <a:solidFill>
                  <a:srgbClr val="3C4043"/>
                </a:solidFill>
                <a:effectLst/>
              </a:rPr>
              <a:t>whether the patient has 10-year risk of future coronary heart disease (CHD)</a:t>
            </a:r>
            <a:endParaRPr kumimoji="0" lang="en-IN" sz="1200" b="0" i="0" u="none" strike="noStrike" kern="1200" cap="none" spc="0" normalizeH="0" baseline="0" noProof="0">
              <a:ln>
                <a:noFill/>
              </a:ln>
              <a:solidFill>
                <a:prstClr val="black"/>
              </a:solidFill>
              <a:effectLst/>
              <a:uLnTx/>
              <a:uFillTx/>
              <a:ea typeface="+mn-ea"/>
              <a:cs typeface="+mn-cs"/>
            </a:endParaRPr>
          </a:p>
          <a:p>
            <a:endParaRPr lang="en-US"/>
          </a:p>
        </p:txBody>
      </p:sp>
      <p:sp>
        <p:nvSpPr>
          <p:cNvPr id="4" name="Slide Number Placeholder 3"/>
          <p:cNvSpPr>
            <a:spLocks noGrp="1"/>
          </p:cNvSpPr>
          <p:nvPr>
            <p:ph type="sldNum" sz="quarter" idx="5"/>
          </p:nvPr>
        </p:nvSpPr>
        <p:spPr/>
        <p:txBody>
          <a:bodyPr/>
          <a:lstStyle/>
          <a:p>
            <a:fld id="{223D043C-C4B4-4E07-8C90-2FA89FB38E52}" type="slidenum">
              <a:rPr lang="en-IN" smtClean="0"/>
              <a:t>3</a:t>
            </a:fld>
            <a:endParaRPr lang="en-IN"/>
          </a:p>
        </p:txBody>
      </p:sp>
    </p:spTree>
    <p:extLst>
      <p:ext uri="{BB962C8B-B14F-4D97-AF65-F5344CB8AC3E}">
        <p14:creationId xmlns:p14="http://schemas.microsoft.com/office/powerpoint/2010/main" val="88166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8EAED"/>
                </a:solidFill>
                <a:effectLst/>
                <a:latin typeface="Google Sans"/>
              </a:rPr>
              <a:t>Random forest is </a:t>
            </a:r>
            <a:r>
              <a:rPr lang="en-US" b="0" i="0">
                <a:solidFill>
                  <a:srgbClr val="E2EEFF"/>
                </a:solidFill>
                <a:effectLst/>
                <a:latin typeface="Google Sans"/>
              </a:rPr>
              <a:t>a commonly-used machine learning algorithm, which combines the output of multiple decision trees to reach a single result</a:t>
            </a:r>
            <a:endParaRPr lang="en-IN"/>
          </a:p>
          <a:p>
            <a:r>
              <a:rPr lang="en-IN"/>
              <a:t>Random forest – multiple decision trees to predict</a:t>
            </a:r>
          </a:p>
          <a:p>
            <a:r>
              <a:rPr lang="en-US" b="1" i="0">
                <a:solidFill>
                  <a:srgbClr val="374151"/>
                </a:solidFill>
                <a:effectLst/>
                <a:latin typeface="Söhne"/>
              </a:rPr>
              <a:t>Robustness to Overfitting</a:t>
            </a:r>
            <a:r>
              <a:rPr lang="en-US" b="0" i="0">
                <a:solidFill>
                  <a:srgbClr val="374151"/>
                </a:solidFill>
                <a:effectLst/>
                <a:latin typeface="Söhne"/>
              </a:rPr>
              <a:t>: One key reason to choose Random Forest over some other machine learning algorithms is its robustness to overfitting. Overfitting is a common problem in machine learning where a model performs well on the training data but poorly on unseen data (like the test set or new data in production).</a:t>
            </a:r>
          </a:p>
          <a:p>
            <a:pPr algn="l"/>
            <a:r>
              <a:rPr lang="en-US" b="0" i="0">
                <a:solidFill>
                  <a:srgbClr val="374151"/>
                </a:solidFill>
                <a:effectLst/>
                <a:latin typeface="Söhne"/>
              </a:rPr>
              <a:t>A single decision tree, for example, can easily overfit the training data by creating complex rules that fit the training data very well but fail to generalize to new data. Random Forests, decision trees can be trained independently, allowing for parallel processing and faster training, It mitigate this by averaging predictions from a large number of independently grown trees. This ensemble approach leads to a model that captures the underlying patterns in the data well without fitting the noise in the training data too closely, thus providing better performance on unseen data. </a:t>
            </a:r>
          </a:p>
          <a:p>
            <a:pPr algn="l"/>
            <a:endParaRPr lang="en-US" b="0" i="0">
              <a:solidFill>
                <a:srgbClr val="374151"/>
              </a:solidFill>
              <a:effectLst/>
              <a:latin typeface="Söhne"/>
            </a:endParaRPr>
          </a:p>
          <a:p>
            <a:pPr algn="l"/>
            <a:r>
              <a:rPr lang="en-US" b="1" i="0">
                <a:effectLst/>
                <a:latin typeface="Söhne"/>
              </a:rPr>
              <a:t>Interpretability</a:t>
            </a:r>
            <a:r>
              <a:rPr lang="en-US" b="0" i="0">
                <a:solidFill>
                  <a:srgbClr val="374151"/>
                </a:solidFill>
                <a:effectLst/>
                <a:latin typeface="Söhne"/>
              </a:rPr>
              <a:t>: Another key reason to choose Random Forest, or indeed any tree-based method, is its interpretability. In the complex landscape of machine learning algorithms, many powerful models (like neural networks) are often referred to as "black boxes" because while they can generate very accurate predictions, it's hard to understand how they arrived at a particular decision.</a:t>
            </a:r>
          </a:p>
          <a:p>
            <a:pPr algn="l"/>
            <a:endParaRPr lang="en-US" b="0" i="0">
              <a:solidFill>
                <a:srgbClr val="374151"/>
              </a:solidFill>
              <a:effectLst/>
              <a:latin typeface="Söhne"/>
            </a:endParaRPr>
          </a:p>
          <a:p>
            <a:r>
              <a:rPr lang="en-US" b="0" i="0">
                <a:solidFill>
                  <a:srgbClr val="374151"/>
                </a:solidFill>
                <a:effectLst/>
                <a:latin typeface="Söhne"/>
              </a:rPr>
              <a:t>Furthermore, Random Forests provide measures of feature importance which give an overview of which features are most influential in making predictions across all the trees. This kind of information can be invaluable in understanding the model and making decisions about feature engineering and selection.</a:t>
            </a:r>
          </a:p>
          <a:p>
            <a:endParaRPr lang="en-IN"/>
          </a:p>
        </p:txBody>
      </p:sp>
      <p:sp>
        <p:nvSpPr>
          <p:cNvPr id="4" name="Slide Number Placeholder 3"/>
          <p:cNvSpPr>
            <a:spLocks noGrp="1"/>
          </p:cNvSpPr>
          <p:nvPr>
            <p:ph type="sldNum" sz="quarter" idx="5"/>
          </p:nvPr>
        </p:nvSpPr>
        <p:spPr/>
        <p:txBody>
          <a:bodyPr/>
          <a:lstStyle/>
          <a:p>
            <a:fld id="{223D043C-C4B4-4E07-8C90-2FA89FB38E52}" type="slidenum">
              <a:rPr lang="en-IN" smtClean="0"/>
              <a:t>4</a:t>
            </a:fld>
            <a:endParaRPr lang="en-IN"/>
          </a:p>
        </p:txBody>
      </p:sp>
    </p:spTree>
    <p:extLst>
      <p:ext uri="{BB962C8B-B14F-4D97-AF65-F5344CB8AC3E}">
        <p14:creationId xmlns:p14="http://schemas.microsoft.com/office/powerpoint/2010/main" val="1985572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are inputting several attributes  which are potential risk for CHD into the model</a:t>
            </a:r>
          </a:p>
          <a:p>
            <a:r>
              <a:rPr lang="en-US"/>
              <a:t>Using RF algo we can classify the data into having risk or no risk</a:t>
            </a:r>
          </a:p>
        </p:txBody>
      </p:sp>
      <p:sp>
        <p:nvSpPr>
          <p:cNvPr id="4" name="Slide Number Placeholder 3"/>
          <p:cNvSpPr>
            <a:spLocks noGrp="1"/>
          </p:cNvSpPr>
          <p:nvPr>
            <p:ph type="sldNum" sz="quarter" idx="5"/>
          </p:nvPr>
        </p:nvSpPr>
        <p:spPr/>
        <p:txBody>
          <a:bodyPr/>
          <a:lstStyle/>
          <a:p>
            <a:fld id="{223D043C-C4B4-4E07-8C90-2FA89FB38E52}" type="slidenum">
              <a:rPr lang="en-IN" smtClean="0"/>
              <a:t>5</a:t>
            </a:fld>
            <a:endParaRPr lang="en-IN"/>
          </a:p>
        </p:txBody>
      </p:sp>
    </p:spTree>
    <p:extLst>
      <p:ext uri="{BB962C8B-B14F-4D97-AF65-F5344CB8AC3E}">
        <p14:creationId xmlns:p14="http://schemas.microsoft.com/office/powerpoint/2010/main" val="4018805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374151"/>
                </a:solidFill>
                <a:effectLst/>
                <a:latin typeface="Söhne"/>
              </a:rPr>
              <a:t>First, the individual decision trees can be trained independently, allowing for parallel processing and faster training. Second, the randomness in feature selection and data sampling helps to reduce overfitting and improve the generalization of the model. Finally, by combining the predictions of multiple trees, the random forest tends to produce more robust and accurate results compared to a single decision tree.</a:t>
            </a:r>
          </a:p>
          <a:p>
            <a:pPr algn="l"/>
            <a:r>
              <a:rPr lang="en-US" b="0" i="0">
                <a:solidFill>
                  <a:srgbClr val="374151"/>
                </a:solidFill>
                <a:effectLst/>
                <a:latin typeface="Söhne"/>
              </a:rPr>
              <a:t>Overall, a random forest is like a team of decision-making experts that work together to solve a problem by combining their individual predictions. This teamwork and diversity in predictions make the random forest a powerful and reliable machine learning model.</a:t>
            </a:r>
          </a:p>
          <a:p>
            <a:pPr algn="l"/>
            <a:endParaRPr lang="en-US" b="0" i="0">
              <a:solidFill>
                <a:srgbClr val="374151"/>
              </a:solidFill>
              <a:effectLst/>
              <a:latin typeface="Söhne"/>
            </a:endParaRPr>
          </a:p>
          <a:p>
            <a:pPr algn="l"/>
            <a:r>
              <a:rPr lang="en-US" b="0" i="0">
                <a:solidFill>
                  <a:srgbClr val="374151"/>
                </a:solidFill>
                <a:effectLst/>
                <a:latin typeface="Söhne"/>
              </a:rPr>
              <a:t>, we start with a set of training data, which includes input features and their corresponding labels.</a:t>
            </a:r>
          </a:p>
          <a:p>
            <a:pPr algn="l"/>
            <a:r>
              <a:rPr lang="en-US" b="0" i="0">
                <a:solidFill>
                  <a:srgbClr val="374151"/>
                </a:solidFill>
                <a:effectLst/>
                <a:latin typeface="Söhne"/>
              </a:rPr>
              <a:t>In bootstrapping we have Random subsets of the training data are called bootstrap samples and each subset selects random input features from the full set of features. This is feature randomization. It helps introduce diversity among the trees in the random forest.</a:t>
            </a:r>
          </a:p>
          <a:p>
            <a:pPr algn="l"/>
            <a:r>
              <a:rPr lang="en-US" b="0" i="0">
                <a:solidFill>
                  <a:srgbClr val="374151"/>
                </a:solidFill>
                <a:effectLst/>
                <a:latin typeface="Söhne"/>
              </a:rPr>
              <a:t>Using each bootstrapped samples and random feature selection , decision trees are created.</a:t>
            </a:r>
          </a:p>
          <a:p>
            <a:pPr algn="l"/>
            <a:endParaRPr lang="en-US" b="0" i="0">
              <a:solidFill>
                <a:srgbClr val="374151"/>
              </a:solidFill>
              <a:effectLst/>
              <a:latin typeface="Söhne"/>
            </a:endParaRPr>
          </a:p>
          <a:p>
            <a:pPr algn="l"/>
            <a:r>
              <a:rPr lang="en-US" b="0" i="0">
                <a:solidFill>
                  <a:srgbClr val="374151"/>
                </a:solidFill>
                <a:effectLst/>
                <a:latin typeface="Söhne"/>
              </a:rPr>
              <a:t>Once all the decision trees are created they can work together to make prediction. </a:t>
            </a:r>
          </a:p>
          <a:p>
            <a:pPr algn="l">
              <a:buFont typeface="Arial" panose="020B0604020202020204" pitchFamily="34" charset="0"/>
              <a:buChar char="•"/>
            </a:pPr>
            <a:r>
              <a:rPr lang="en-US" b="0" i="0">
                <a:solidFill>
                  <a:srgbClr val="374151"/>
                </a:solidFill>
                <a:effectLst/>
                <a:latin typeface="Söhne"/>
              </a:rPr>
              <a:t>When a new input (test data) is given, it is passed through ensemble model with n decision trees</a:t>
            </a:r>
          </a:p>
          <a:p>
            <a:pPr algn="l">
              <a:buFont typeface="Arial" panose="020B0604020202020204" pitchFamily="34" charset="0"/>
              <a:buChar char="•"/>
            </a:pPr>
            <a:r>
              <a:rPr lang="en-US" b="0" i="0">
                <a:solidFill>
                  <a:srgbClr val="374151"/>
                </a:solidFill>
                <a:effectLst/>
                <a:latin typeface="Söhne"/>
              </a:rPr>
              <a:t>Each decision tree independently predicts the target label based on its own set of rules and the input features</a:t>
            </a:r>
          </a:p>
          <a:p>
            <a:pPr algn="l"/>
            <a:endParaRPr lang="en-US" b="0" i="0">
              <a:solidFill>
                <a:srgbClr val="374151"/>
              </a:solidFill>
              <a:effectLst/>
              <a:latin typeface="Söhne"/>
            </a:endParaRPr>
          </a:p>
          <a:p>
            <a:pPr algn="l"/>
            <a:r>
              <a:rPr lang="en-US" b="0" i="0">
                <a:solidFill>
                  <a:srgbClr val="374151"/>
                </a:solidFill>
                <a:effectLst/>
                <a:latin typeface="Söhne"/>
              </a:rPr>
              <a:t>The idea behind the random forest architecture is that by combining the predictions of multiple decision trees, the ensemble can capture more diverse patterns in the data and make more accurate predictions. The randomness introduced during training, such as bootstrap sampling and feature bagging, helps prevent overfitting and improves the generalization ability of the random forest.</a:t>
            </a:r>
          </a:p>
        </p:txBody>
      </p:sp>
      <p:sp>
        <p:nvSpPr>
          <p:cNvPr id="4" name="Slide Number Placeholder 3"/>
          <p:cNvSpPr>
            <a:spLocks noGrp="1"/>
          </p:cNvSpPr>
          <p:nvPr>
            <p:ph type="sldNum" sz="quarter" idx="5"/>
          </p:nvPr>
        </p:nvSpPr>
        <p:spPr/>
        <p:txBody>
          <a:bodyPr/>
          <a:lstStyle/>
          <a:p>
            <a:fld id="{223D043C-C4B4-4E07-8C90-2FA89FB38E52}" type="slidenum">
              <a:rPr lang="en-IN" smtClean="0"/>
              <a:t>6</a:t>
            </a:fld>
            <a:endParaRPr lang="en-IN"/>
          </a:p>
        </p:txBody>
      </p:sp>
    </p:spTree>
    <p:extLst>
      <p:ext uri="{BB962C8B-B14F-4D97-AF65-F5344CB8AC3E}">
        <p14:creationId xmlns:p14="http://schemas.microsoft.com/office/powerpoint/2010/main" val="133425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Bagging includes 2 main process.</a:t>
            </a:r>
          </a:p>
          <a:p>
            <a:r>
              <a:rPr lang="en-US">
                <a:cs typeface="Calibri"/>
              </a:rPr>
              <a:t>First one is the Bootstrapping where samples are selected randomly with </a:t>
            </a:r>
            <a:r>
              <a:rPr lang="en-IN">
                <a:cs typeface="Calibri"/>
              </a:rPr>
              <a:t>replacement and selecting random features for each decision tree.</a:t>
            </a:r>
          </a:p>
          <a:p>
            <a:r>
              <a:rPr lang="en-IN">
                <a:cs typeface="Calibri"/>
              </a:rPr>
              <a:t>The second step is the aggregation step used for final class prediction of the new data using the ensemble model which is discussed later.</a:t>
            </a:r>
          </a:p>
          <a:p>
            <a:endParaRPr lang="en-IN">
              <a:cs typeface="Calibri"/>
            </a:endParaRPr>
          </a:p>
          <a:p>
            <a:r>
              <a:rPr lang="en-IN">
                <a:cs typeface="Calibri"/>
              </a:rPr>
              <a:t>Advantage with bagging is multiple decision trees are trained at the same time that is the process happens in parallel which reduces training time.</a:t>
            </a:r>
            <a:endParaRPr lang="en-US">
              <a:cs typeface="Calibri"/>
            </a:endParaRPr>
          </a:p>
        </p:txBody>
      </p:sp>
      <p:sp>
        <p:nvSpPr>
          <p:cNvPr id="4" name="Slide Number Placeholder 3"/>
          <p:cNvSpPr>
            <a:spLocks noGrp="1"/>
          </p:cNvSpPr>
          <p:nvPr>
            <p:ph type="sldNum" sz="quarter" idx="5"/>
          </p:nvPr>
        </p:nvSpPr>
        <p:spPr/>
        <p:txBody>
          <a:bodyPr/>
          <a:lstStyle/>
          <a:p>
            <a:fld id="{223D043C-C4B4-4E07-8C90-2FA89FB38E52}" type="slidenum">
              <a:rPr lang="en-IN" smtClean="0"/>
              <a:t>7</a:t>
            </a:fld>
            <a:endParaRPr lang="en-IN"/>
          </a:p>
        </p:txBody>
      </p:sp>
    </p:spTree>
    <p:extLst>
      <p:ext uri="{BB962C8B-B14F-4D97-AF65-F5344CB8AC3E}">
        <p14:creationId xmlns:p14="http://schemas.microsoft.com/office/powerpoint/2010/main" val="3786666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lets see y we need randomization?</a:t>
            </a:r>
          </a:p>
          <a:p>
            <a:endParaRPr lang="en-US">
              <a:cs typeface="Calibri"/>
            </a:endParaRPr>
          </a:p>
          <a:p>
            <a:r>
              <a:rPr lang="en-US">
                <a:cs typeface="Calibri"/>
              </a:rPr>
              <a:t>For n statistically independent and identically distributed trees, the variance is given by</a:t>
            </a:r>
            <a:r>
              <a:rPr lang="en-US"/>
              <a:t> average of n </a:t>
            </a:r>
            <a:r>
              <a:rPr lang="en-US" err="1"/>
              <a:t>i.i.d.</a:t>
            </a:r>
            <a:r>
              <a:rPr lang="en-US"/>
              <a:t> random variables, each with variance σ2.</a:t>
            </a:r>
          </a:p>
          <a:p>
            <a:endParaRPr lang="en-US">
              <a:cs typeface="Calibri"/>
            </a:endParaRPr>
          </a:p>
          <a:p>
            <a:r>
              <a:rPr lang="en-US">
                <a:cs typeface="Calibri"/>
              </a:rPr>
              <a:t>Since bagging selects samples with </a:t>
            </a:r>
            <a:r>
              <a:rPr lang="en-IN">
                <a:cs typeface="Calibri"/>
              </a:rPr>
              <a:t>replacement independence is gone and only identically distributed variables with pairwise correlation rho is considered.</a:t>
            </a:r>
          </a:p>
          <a:p>
            <a:r>
              <a:rPr lang="en-IN">
                <a:cs typeface="Calibri"/>
              </a:rPr>
              <a:t>The total </a:t>
            </a:r>
            <a:r>
              <a:rPr lang="en-US"/>
              <a:t>variance of all decision trees depends on correlation rho and </a:t>
            </a:r>
            <a:r>
              <a:rPr lang="en-US" err="1"/>
              <a:t>no.of</a:t>
            </a:r>
            <a:r>
              <a:rPr lang="en-US"/>
              <a:t> trees N</a:t>
            </a:r>
          </a:p>
          <a:p>
            <a:endParaRPr lang="en-US">
              <a:cs typeface="Calibri"/>
            </a:endParaRPr>
          </a:p>
          <a:p>
            <a:r>
              <a:rPr lang="en-US">
                <a:cs typeface="Calibri"/>
              </a:rPr>
              <a:t>As </a:t>
            </a:r>
            <a:r>
              <a:rPr lang="en-US" err="1">
                <a:cs typeface="Calibri"/>
              </a:rPr>
              <a:t>no.of</a:t>
            </a:r>
            <a:r>
              <a:rPr lang="en-US">
                <a:cs typeface="Calibri"/>
              </a:rPr>
              <a:t> trees increases,  the variance decrease but from the equation it is seen that the variance depends on the correlation factor so reducing correlation gives low variance so bootstrapping helps to avoid overfitting. </a:t>
            </a:r>
          </a:p>
          <a:p>
            <a:endParaRPr lang="en-US">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cs typeface="Calibri"/>
              </a:rPr>
              <a:t>Generally we </a:t>
            </a:r>
            <a:r>
              <a:rPr lang="en-IN">
                <a:cs typeface="Calibri"/>
              </a:rPr>
              <a:t>believe that the more the data the better model we get. But in this case suppose if data set contains one very strong predictor along with other moderate predictor then all trees would look similar as they consider the same predictor in the top which can be avoided by random selecting features which decorrelates trees.</a:t>
            </a:r>
            <a:br>
              <a:rPr lang="en-IN">
                <a:cs typeface="Calibri"/>
              </a:rPr>
            </a:br>
            <a:br>
              <a:rPr lang="en-IN">
                <a:cs typeface="Calibri"/>
              </a:rPr>
            </a:br>
            <a:r>
              <a:rPr lang="en-IN">
                <a:cs typeface="Calibri"/>
              </a:rPr>
              <a:t>What do you mean by decorrelate?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23D043C-C4B4-4E07-8C90-2FA89FB38E52}" type="slidenum">
              <a:rPr lang="en-IN" smtClean="0"/>
              <a:t>8</a:t>
            </a:fld>
            <a:endParaRPr lang="en-IN"/>
          </a:p>
        </p:txBody>
      </p:sp>
    </p:spTree>
    <p:extLst>
      <p:ext uri="{BB962C8B-B14F-4D97-AF65-F5344CB8AC3E}">
        <p14:creationId xmlns:p14="http://schemas.microsoft.com/office/powerpoint/2010/main" val="1879042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a:ea typeface="+mn-lt"/>
                <a:cs typeface="+mn-lt"/>
              </a:rPr>
              <a:t>Bagging enables cross-validation without a separate validation set: Use Out-of-bag samples, i.e., samples not part of the bag of each tree, for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atin typeface="Arial"/>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a:ea typeface="+mn-lt"/>
                <a:cs typeface="+mn-lt"/>
              </a:rPr>
              <a:t>Based on the splitting criteria of </a:t>
            </a:r>
            <a:r>
              <a:rPr lang="en-IN">
                <a:latin typeface="Arial"/>
                <a:ea typeface="+mn-lt"/>
                <a:cs typeface="+mn-lt"/>
              </a:rPr>
              <a:t>the selected features and bootstrapped samples decisions are constructed. Splitting criteria will be discussed later. </a:t>
            </a:r>
            <a:endParaRPr lang="en-IN"/>
          </a:p>
        </p:txBody>
      </p:sp>
      <p:sp>
        <p:nvSpPr>
          <p:cNvPr id="4" name="Slide Number Placeholder 3"/>
          <p:cNvSpPr>
            <a:spLocks noGrp="1"/>
          </p:cNvSpPr>
          <p:nvPr>
            <p:ph type="sldNum" sz="quarter" idx="5"/>
          </p:nvPr>
        </p:nvSpPr>
        <p:spPr/>
        <p:txBody>
          <a:bodyPr/>
          <a:lstStyle/>
          <a:p>
            <a:fld id="{223D043C-C4B4-4E07-8C90-2FA89FB38E52}" type="slidenum">
              <a:rPr lang="en-IN" smtClean="0"/>
              <a:t>9</a:t>
            </a:fld>
            <a:endParaRPr lang="en-IN"/>
          </a:p>
        </p:txBody>
      </p:sp>
    </p:spTree>
    <p:extLst>
      <p:ext uri="{BB962C8B-B14F-4D97-AF65-F5344CB8AC3E}">
        <p14:creationId xmlns:p14="http://schemas.microsoft.com/office/powerpoint/2010/main" val="15158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17432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1183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47148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B4FCF17-48A0-4939-9B86-4A0E590241E6}" type="datetime4">
              <a:rPr lang="de-DE" smtClean="0"/>
              <a:t>6.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
        <p:nvSpPr>
          <p:cNvPr id="11" name="Textplatzhalter 9">
            <a:extLst>
              <a:ext uri="{FF2B5EF4-FFF2-40B4-BE49-F238E27FC236}">
                <a16:creationId xmlns:a16="http://schemas.microsoft.com/office/drawing/2014/main" id="{28AE96D7-C3C8-4590-B13B-86D938A7890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Tree>
    <p:extLst>
      <p:ext uri="{BB962C8B-B14F-4D97-AF65-F5344CB8AC3E}">
        <p14:creationId xmlns:p14="http://schemas.microsoft.com/office/powerpoint/2010/main" val="224530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8840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58540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3767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0092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72079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467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2862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4351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63732409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8.jpe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8.jpe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microsoft.com/office/2018/10/relationships/comments" Target="../comments/modernComment_1B9_AF523F2C.xml"/><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microsoft.com/office/2018/10/relationships/comments" Target="../comments/modernComment_1A2_F4445ADF.xm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microsoft.com/office/2018/10/relationships/comments" Target="../comments/modernComment_1A4_BC5083E8.xm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8/10/relationships/comments" Target="../comments/modernComment_1A7_75B9B80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microsoft.com/office/2018/10/relationships/comments" Target="../comments/modernComment_1B4_7E22BC6E.xml"/><Relationship Id="rId7"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50.png"/><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hyperlink" Target="http://www.kaggle.com/" TargetMode="External"/><Relationship Id="rId4" Type="http://schemas.openxmlformats.org/officeDocument/2006/relationships/hyperlink" Target="http://www.who.in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8" name="Footer Placeholder 5">
            <a:extLst>
              <a:ext uri="{FF2B5EF4-FFF2-40B4-BE49-F238E27FC236}">
                <a16:creationId xmlns:a16="http://schemas.microsoft.com/office/drawing/2014/main" id="{6864E2D2-B984-0E5E-70AC-68FD1228C008}"/>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1</a:t>
            </a:fld>
            <a:endParaRPr lang="en-IN">
              <a:solidFill>
                <a:schemeClr val="tx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2" name="Footer Placeholder 5">
            <a:extLst>
              <a:ext uri="{FF2B5EF4-FFF2-40B4-BE49-F238E27FC236}">
                <a16:creationId xmlns:a16="http://schemas.microsoft.com/office/drawing/2014/main" id="{77795EE0-A8BC-C5C2-E258-435AD08C0FA5}"/>
              </a:ext>
            </a:extLst>
          </p:cNvPr>
          <p:cNvSpPr txBox="1">
            <a:spLocks/>
          </p:cNvSpPr>
          <p:nvPr/>
        </p:nvSpPr>
        <p:spPr>
          <a:xfrm>
            <a:off x="1850922" y="2351239"/>
            <a:ext cx="8490154" cy="178235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i="1">
                <a:solidFill>
                  <a:schemeClr val="tx1"/>
                </a:solidFill>
                <a:latin typeface="Arial" panose="020B0604020202020204" pitchFamily="34" charset="0"/>
                <a:cs typeface="Arial" panose="020B0604020202020204" pitchFamily="34" charset="0"/>
              </a:rPr>
              <a:t>Leveraging Random Forest For Heart Disease Prediction</a:t>
            </a:r>
            <a:endParaRPr lang="en-IN" sz="4400" i="1">
              <a:solidFill>
                <a:schemeClr val="tx1"/>
              </a:solidFill>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B0A01439-44CD-B61C-2FD7-BE528E35E39C}"/>
              </a:ext>
            </a:extLst>
          </p:cNvPr>
          <p:cNvCxnSpPr>
            <a:cxnSpLocks/>
          </p:cNvCxnSpPr>
          <p:nvPr/>
        </p:nvCxnSpPr>
        <p:spPr>
          <a:xfrm>
            <a:off x="1428750" y="4177234"/>
            <a:ext cx="9334500" cy="0"/>
          </a:xfrm>
          <a:prstGeom prst="line">
            <a:avLst/>
          </a:prstGeom>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0BB28883-9931-9B7F-5514-035695656338}"/>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2C26725-84A2-F0E8-CC64-52C8EF74F0EE}"/>
              </a:ext>
            </a:extLst>
          </p:cNvPr>
          <p:cNvSpPr txBox="1"/>
          <p:nvPr/>
        </p:nvSpPr>
        <p:spPr>
          <a:xfrm>
            <a:off x="6434795" y="4469567"/>
            <a:ext cx="2959248" cy="1938992"/>
          </a:xfrm>
          <a:prstGeom prst="rect">
            <a:avLst/>
          </a:prstGeom>
          <a:noFill/>
        </p:spPr>
        <p:txBody>
          <a:bodyPr wrap="square" lIns="0" tIns="0" rIns="0" bIns="0" rtlCol="0" anchor="t">
            <a:spAutoFit/>
          </a:bodyPr>
          <a:lstStyle/>
          <a:p>
            <a:r>
              <a:rPr lang="en-IN" u="sng">
                <a:latin typeface="Arial"/>
                <a:cs typeface="Arial"/>
              </a:rPr>
              <a:t>Group 14:</a:t>
            </a:r>
          </a:p>
          <a:p>
            <a:r>
              <a:rPr lang="en-IN">
                <a:latin typeface="Arial"/>
                <a:cs typeface="Arial"/>
              </a:rPr>
              <a:t>Alisha </a:t>
            </a:r>
            <a:r>
              <a:rPr lang="en-IN" err="1">
                <a:latin typeface="Arial"/>
                <a:cs typeface="Arial"/>
              </a:rPr>
              <a:t>Mund</a:t>
            </a:r>
            <a:endParaRPr lang="en-IN">
              <a:latin typeface="Arial"/>
              <a:cs typeface="Arial"/>
            </a:endParaRPr>
          </a:p>
          <a:p>
            <a:r>
              <a:rPr lang="en-IN" err="1">
                <a:latin typeface="Arial"/>
                <a:cs typeface="Arial"/>
              </a:rPr>
              <a:t>Anuraag</a:t>
            </a:r>
            <a:r>
              <a:rPr lang="en-IN">
                <a:latin typeface="Arial"/>
                <a:cs typeface="Arial"/>
              </a:rPr>
              <a:t> Mishra</a:t>
            </a:r>
          </a:p>
          <a:p>
            <a:r>
              <a:rPr lang="en-IN">
                <a:latin typeface="Arial"/>
                <a:cs typeface="Arial"/>
              </a:rPr>
              <a:t>Harini Sankaran</a:t>
            </a:r>
          </a:p>
          <a:p>
            <a:r>
              <a:rPr lang="en-IN">
                <a:latin typeface="Arial"/>
                <a:cs typeface="Arial"/>
              </a:rPr>
              <a:t>Malavika Radhakrishnan</a:t>
            </a:r>
          </a:p>
          <a:p>
            <a:r>
              <a:rPr lang="en-IN" err="1">
                <a:latin typeface="Arial"/>
                <a:cs typeface="Arial"/>
              </a:rPr>
              <a:t>Shriya</a:t>
            </a:r>
            <a:r>
              <a:rPr lang="en-IN">
                <a:latin typeface="Arial"/>
                <a:cs typeface="Arial"/>
              </a:rPr>
              <a:t> </a:t>
            </a:r>
            <a:r>
              <a:rPr lang="en-IN" err="1">
                <a:latin typeface="Arial"/>
                <a:cs typeface="Arial"/>
              </a:rPr>
              <a:t>Mittapalli</a:t>
            </a:r>
            <a:r>
              <a:rPr lang="en-IN">
                <a:latin typeface="Arial"/>
                <a:cs typeface="Arial"/>
              </a:rPr>
              <a:t>      </a:t>
            </a:r>
            <a:endParaRPr lang="en-IN">
              <a:latin typeface="Arial" panose="020B0604020202020204" pitchFamily="34" charset="0"/>
              <a:cs typeface="Arial" panose="020B0604020202020204" pitchFamily="34" charset="0"/>
            </a:endParaRPr>
          </a:p>
          <a:p>
            <a:endParaRPr lang="en-IN">
              <a:solidFill>
                <a:schemeClr val="accent1">
                  <a:lumMod val="7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B747582F-BA6C-CB24-3A84-98259B2B8A5D}"/>
              </a:ext>
            </a:extLst>
          </p:cNvPr>
          <p:cNvCxnSpPr>
            <a:cxnSpLocks/>
          </p:cNvCxnSpPr>
          <p:nvPr/>
        </p:nvCxnSpPr>
        <p:spPr>
          <a:xfrm>
            <a:off x="6095999" y="4488948"/>
            <a:ext cx="0" cy="1566135"/>
          </a:xfrm>
          <a:prstGeom prst="line">
            <a:avLst/>
          </a:prstGeom>
          <a:ln/>
        </p:spPr>
        <p:style>
          <a:lnRef idx="3">
            <a:schemeClr val="dk1"/>
          </a:lnRef>
          <a:fillRef idx="0">
            <a:schemeClr val="dk1"/>
          </a:fillRef>
          <a:effectRef idx="2">
            <a:schemeClr val="dk1"/>
          </a:effectRef>
          <a:fontRef idx="minor">
            <a:schemeClr val="tx1"/>
          </a:fontRef>
        </p:style>
      </p:cxnSp>
      <p:pic>
        <p:nvPicPr>
          <p:cNvPr id="44" name="Picture 43">
            <a:extLst>
              <a:ext uri="{FF2B5EF4-FFF2-40B4-BE49-F238E27FC236}">
                <a16:creationId xmlns:a16="http://schemas.microsoft.com/office/drawing/2014/main" id="{34D4D9C7-1A2E-C483-C671-70F6F4E73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3120" y="-75680"/>
            <a:ext cx="1290285" cy="1290285"/>
          </a:xfrm>
          <a:prstGeom prst="rect">
            <a:avLst/>
          </a:prstGeom>
        </p:spPr>
      </p:pic>
      <p:pic>
        <p:nvPicPr>
          <p:cNvPr id="5" name="Picture Placeholder 78">
            <a:extLst>
              <a:ext uri="{FF2B5EF4-FFF2-40B4-BE49-F238E27FC236}">
                <a16:creationId xmlns:a16="http://schemas.microsoft.com/office/drawing/2014/main" id="{519B680B-79F3-7FBC-8281-C28CB2DA077D}"/>
              </a:ext>
            </a:extLst>
          </p:cNvPr>
          <p:cNvPicPr>
            <a:picLocks noChangeAspect="1"/>
          </p:cNvPicPr>
          <p:nvPr/>
        </p:nvPicPr>
        <p:blipFill>
          <a:blip r:embed="rId4"/>
          <a:srcRect t="1511" b="1511"/>
          <a:stretch>
            <a:fillRect/>
          </a:stretch>
        </p:blipFill>
        <p:spPr>
          <a:xfrm>
            <a:off x="668595" y="183721"/>
            <a:ext cx="2000610" cy="714925"/>
          </a:xfrm>
          <a:prstGeom prst="rect">
            <a:avLst/>
          </a:prstGeom>
        </p:spPr>
      </p:pic>
      <p:sp>
        <p:nvSpPr>
          <p:cNvPr id="45" name="Slide Number Placeholder 6">
            <a:extLst>
              <a:ext uri="{FF2B5EF4-FFF2-40B4-BE49-F238E27FC236}">
                <a16:creationId xmlns:a16="http://schemas.microsoft.com/office/drawing/2014/main" id="{41260C18-1CAE-33A5-7C03-9D56186EB668}"/>
              </a:ext>
            </a:extLst>
          </p:cNvPr>
          <p:cNvSpPr txBox="1">
            <a:spLocks/>
          </p:cNvSpPr>
          <p:nvPr/>
        </p:nvSpPr>
        <p:spPr>
          <a:xfrm>
            <a:off x="8656159" y="6351227"/>
            <a:ext cx="286724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solidFill>
                <a:schemeClr val="tx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63AD784-995E-FB00-7847-3ED2D37FC8B4}"/>
              </a:ext>
            </a:extLst>
          </p:cNvPr>
          <p:cNvSpPr txBox="1"/>
          <p:nvPr/>
        </p:nvSpPr>
        <p:spPr>
          <a:xfrm>
            <a:off x="2115668" y="4523955"/>
            <a:ext cx="3731187" cy="1107996"/>
          </a:xfrm>
          <a:prstGeom prst="rect">
            <a:avLst/>
          </a:prstGeom>
          <a:noFill/>
        </p:spPr>
        <p:txBody>
          <a:bodyPr wrap="square" lIns="0" tIns="0" rIns="0" bIns="0" rtlCol="0" anchor="t">
            <a:spAutoFit/>
          </a:bodyPr>
          <a:lstStyle/>
          <a:p>
            <a:pPr algn="r"/>
            <a:endParaRPr lang="en-IN">
              <a:latin typeface="Arial" panose="020B0604020202020204" pitchFamily="34" charset="0"/>
              <a:cs typeface="Arial" panose="020B0604020202020204" pitchFamily="34" charset="0"/>
            </a:endParaRPr>
          </a:p>
          <a:p>
            <a:pPr algn="r">
              <a:buFont typeface="Calibri"/>
            </a:pPr>
            <a:r>
              <a:rPr lang="en-IN">
                <a:latin typeface="Arial"/>
                <a:cs typeface="Arial"/>
              </a:rPr>
              <a:t>Prof. </a:t>
            </a:r>
            <a:r>
              <a:rPr lang="en-IN" err="1">
                <a:latin typeface="Arial"/>
                <a:cs typeface="Arial"/>
              </a:rPr>
              <a:t>Dr.</a:t>
            </a:r>
            <a:r>
              <a:rPr lang="en-IN">
                <a:latin typeface="Arial"/>
                <a:cs typeface="Arial"/>
              </a:rPr>
              <a:t> </a:t>
            </a:r>
            <a:r>
              <a:rPr lang="en-IN" err="1">
                <a:latin typeface="Arial"/>
                <a:cs typeface="Arial"/>
              </a:rPr>
              <a:t>DhC</a:t>
            </a:r>
            <a:r>
              <a:rPr lang="en-IN">
                <a:latin typeface="Arial"/>
                <a:cs typeface="Arial"/>
              </a:rPr>
              <a:t>. Enrique </a:t>
            </a:r>
            <a:r>
              <a:rPr lang="en-IN" err="1">
                <a:latin typeface="Arial"/>
                <a:cs typeface="Arial"/>
              </a:rPr>
              <a:t>Zuazua</a:t>
            </a:r>
            <a:endParaRPr lang="en-IN"/>
          </a:p>
          <a:p>
            <a:pPr algn="r"/>
            <a:r>
              <a:rPr lang="en-IN" err="1">
                <a:latin typeface="Arial"/>
                <a:cs typeface="Arial"/>
              </a:rPr>
              <a:t>Dr.</a:t>
            </a:r>
            <a:r>
              <a:rPr lang="en-IN">
                <a:latin typeface="Arial"/>
                <a:cs typeface="Arial"/>
              </a:rPr>
              <a:t> </a:t>
            </a:r>
            <a:r>
              <a:rPr lang="en-IN" err="1">
                <a:latin typeface="Arial"/>
                <a:cs typeface="Arial"/>
              </a:rPr>
              <a:t>Yongcun</a:t>
            </a:r>
            <a:r>
              <a:rPr lang="en-IN">
                <a:latin typeface="Arial"/>
                <a:cs typeface="Arial"/>
              </a:rPr>
              <a:t> Song</a:t>
            </a:r>
          </a:p>
          <a:p>
            <a:pPr algn="r"/>
            <a:endParaRPr lang="en-IN">
              <a:latin typeface="Arial" panose="020B0604020202020204" pitchFamily="34" charset="0"/>
              <a:cs typeface="Arial" panose="020B0604020202020204" pitchFamily="34" charset="0"/>
            </a:endParaRPr>
          </a:p>
        </p:txBody>
      </p:sp>
      <p:sp>
        <p:nvSpPr>
          <p:cNvPr id="6" name="Footer Placeholder 5">
            <a:extLst>
              <a:ext uri="{FF2B5EF4-FFF2-40B4-BE49-F238E27FC236}">
                <a16:creationId xmlns:a16="http://schemas.microsoft.com/office/drawing/2014/main" id="{A869C8CC-1824-EB0B-6F7F-79329A0EE879}"/>
              </a:ext>
            </a:extLst>
          </p:cNvPr>
          <p:cNvSpPr txBox="1">
            <a:spLocks/>
          </p:cNvSpPr>
          <p:nvPr/>
        </p:nvSpPr>
        <p:spPr>
          <a:xfrm>
            <a:off x="668595" y="1281449"/>
            <a:ext cx="10854810" cy="178235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3600" i="1">
              <a:solidFill>
                <a:schemeClr val="tx1"/>
              </a:solidFill>
              <a:latin typeface="Arial"/>
              <a:cs typeface="Arial"/>
            </a:endParaRPr>
          </a:p>
        </p:txBody>
      </p:sp>
      <p:sp>
        <p:nvSpPr>
          <p:cNvPr id="8" name="TextBox 1">
            <a:extLst>
              <a:ext uri="{FF2B5EF4-FFF2-40B4-BE49-F238E27FC236}">
                <a16:creationId xmlns:a16="http://schemas.microsoft.com/office/drawing/2014/main" id="{42F948A9-FC31-1969-EB37-855B00A234FB}"/>
              </a:ext>
            </a:extLst>
          </p:cNvPr>
          <p:cNvSpPr txBox="1"/>
          <p:nvPr/>
        </p:nvSpPr>
        <p:spPr>
          <a:xfrm>
            <a:off x="1428751" y="1334001"/>
            <a:ext cx="9334499"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latin typeface="Arial" panose="020B0604020202020204" pitchFamily="34" charset="0"/>
                <a:cs typeface="Arial" panose="020B0604020202020204" pitchFamily="34" charset="0"/>
              </a:rPr>
              <a:t>CML: Control, Machine Learning, and </a:t>
            </a:r>
            <a:r>
              <a:rPr lang="en-US" sz="2000" err="1">
                <a:latin typeface="Arial" panose="020B0604020202020204" pitchFamily="34" charset="0"/>
                <a:cs typeface="Arial" panose="020B0604020202020204" pitchFamily="34" charset="0"/>
              </a:rPr>
              <a:t>Numerics</a:t>
            </a:r>
            <a:r>
              <a:rPr lang="en-US" sz="2000">
                <a:latin typeface="Arial" panose="020B0604020202020204" pitchFamily="34" charset="0"/>
                <a:cs typeface="Arial" panose="020B0604020202020204" pitchFamily="34" charset="0"/>
              </a:rPr>
              <a:t> </a:t>
            </a:r>
          </a:p>
          <a:p>
            <a:pPr algn="ctr"/>
            <a:r>
              <a:rPr lang="en-US" sz="2000" err="1">
                <a:latin typeface="Arial" panose="020B0604020202020204" pitchFamily="34" charset="0"/>
                <a:cs typeface="Arial" panose="020B0604020202020204" pitchFamily="34" charset="0"/>
              </a:rPr>
              <a:t>SoSe</a:t>
            </a:r>
            <a:r>
              <a:rPr lang="en-US" sz="2000">
                <a:latin typeface="Arial" panose="020B0604020202020204" pitchFamily="34" charset="0"/>
                <a:cs typeface="Arial" panose="020B0604020202020204" pitchFamily="34" charset="0"/>
              </a:rPr>
              <a:t> 2023</a:t>
            </a:r>
            <a:endParaRPr lang="en-IN" sz="200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8EB24B61-9FC1-2529-2751-ED8F95B72FF6}"/>
              </a:ext>
            </a:extLst>
          </p:cNvPr>
          <p:cNvCxnSpPr>
            <a:cxnSpLocks/>
          </p:cNvCxnSpPr>
          <p:nvPr/>
        </p:nvCxnSpPr>
        <p:spPr>
          <a:xfrm>
            <a:off x="1374672" y="2325698"/>
            <a:ext cx="9334500" cy="0"/>
          </a:xfrm>
          <a:prstGeom prst="line">
            <a:avLst/>
          </a:prstGeom>
          <a:ln/>
        </p:spPr>
        <p:style>
          <a:lnRef idx="3">
            <a:schemeClr val="dk1"/>
          </a:lnRef>
          <a:fillRef idx="0">
            <a:schemeClr val="dk1"/>
          </a:fillRef>
          <a:effectRef idx="2">
            <a:schemeClr val="dk1"/>
          </a:effectRef>
          <a:fontRef idx="minor">
            <a:schemeClr val="tx1"/>
          </a:fontRef>
        </p:style>
      </p:cxnSp>
      <p:sp>
        <p:nvSpPr>
          <p:cNvPr id="10" name="Slide Number Placeholder 6">
            <a:extLst>
              <a:ext uri="{FF2B5EF4-FFF2-40B4-BE49-F238E27FC236}">
                <a16:creationId xmlns:a16="http://schemas.microsoft.com/office/drawing/2014/main" id="{9C92E142-E45E-4195-1663-A63B18F86D71}"/>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Tree>
    <p:extLst>
      <p:ext uri="{BB962C8B-B14F-4D97-AF65-F5344CB8AC3E}">
        <p14:creationId xmlns:p14="http://schemas.microsoft.com/office/powerpoint/2010/main" val="60193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10</a:t>
            </a:fld>
            <a:endParaRPr lang="en-IN">
              <a:solidFill>
                <a:schemeClr val="tx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0" name="Footer Placeholder 5">
            <a:extLst>
              <a:ext uri="{FF2B5EF4-FFF2-40B4-BE49-F238E27FC236}">
                <a16:creationId xmlns:a16="http://schemas.microsoft.com/office/drawing/2014/main" id="{DF397613-1E9C-3EC4-C630-D9FF11A40390}"/>
              </a:ext>
            </a:extLst>
          </p:cNvPr>
          <p:cNvSpPr txBox="1">
            <a:spLocks/>
          </p:cNvSpPr>
          <p:nvPr/>
        </p:nvSpPr>
        <p:spPr>
          <a:xfrm>
            <a:off x="3996090" y="4628791"/>
            <a:ext cx="2559505" cy="9348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600" i="1">
              <a:solidFill>
                <a:schemeClr val="tx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2">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565A575-A22C-EA4B-437A-0BE475A01226}"/>
                  </a:ext>
                </a:extLst>
              </p:cNvPr>
              <p:cNvSpPr txBox="1"/>
              <p:nvPr/>
            </p:nvSpPr>
            <p:spPr>
              <a:xfrm>
                <a:off x="478572" y="1242896"/>
                <a:ext cx="11230075" cy="55265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de-DE" i="1" u="sng">
                  <a:latin typeface="Arial"/>
                  <a:cs typeface="Arial"/>
                </a:endParaRPr>
              </a:p>
              <a:p>
                <a:r>
                  <a:rPr lang="de-DE" b="1" i="1" u="sng">
                    <a:latin typeface="Arial"/>
                    <a:cs typeface="Arial"/>
                  </a:rPr>
                  <a:t>Ensemble Model</a:t>
                </a:r>
                <a:r>
                  <a:rPr lang="de-DE" b="1" i="1">
                    <a:latin typeface="Arial"/>
                    <a:cs typeface="Arial"/>
                  </a:rPr>
                  <a:t> </a:t>
                </a:r>
                <a:r>
                  <a:rPr lang="de-DE">
                    <a:latin typeface="Arial"/>
                    <a:cs typeface="Arial"/>
                  </a:rPr>
                  <a:t>: Collection of trained trees, designed</a:t>
                </a:r>
                <a:r>
                  <a:rPr lang="en-US">
                    <a:latin typeface="Arial"/>
                    <a:cs typeface="Arial"/>
                  </a:rPr>
                  <a:t> to capture different aspects of the data for a better prediction.</a:t>
                </a:r>
                <a:r>
                  <a:rPr lang="de-DE">
                    <a:latin typeface="Arial"/>
                    <a:cs typeface="Arial"/>
                  </a:rPr>
                  <a:t> </a:t>
                </a:r>
              </a:p>
              <a:p>
                <a:pPr marL="800100" lvl="1" indent="-342900">
                  <a:buFont typeface="Arial"/>
                  <a:buChar char="•"/>
                </a:pPr>
                <a:endParaRPr lang="en-US">
                  <a:latin typeface="Arial"/>
                  <a:ea typeface="Calibri"/>
                  <a:cs typeface="Arial"/>
                </a:endParaRPr>
              </a:p>
              <a:p>
                <a:pPr marL="800100" lvl="1" indent="-342900">
                  <a:buFont typeface="Arial"/>
                  <a:buChar char="•"/>
                </a:pPr>
                <a:r>
                  <a:rPr lang="en-US" i="1">
                    <a:latin typeface="Arial"/>
                    <a:ea typeface="Calibri"/>
                    <a:cs typeface="Arial"/>
                  </a:rPr>
                  <a:t>Averaging</a:t>
                </a:r>
                <a:r>
                  <a:rPr lang="en-US">
                    <a:latin typeface="Arial"/>
                    <a:ea typeface="Calibri" panose="020F0502020204030204"/>
                    <a:cs typeface="Arial"/>
                  </a:rPr>
                  <a:t> operation is done to produce distributions which are heavily influenced by the most confident trees, which are eventually selected for the ensemble.</a:t>
                </a:r>
              </a:p>
              <a:p>
                <a:pPr marL="800100" lvl="1" indent="-342900">
                  <a:buFont typeface="Arial"/>
                  <a:buChar char="•"/>
                </a:pPr>
                <a:endParaRPr lang="en-US">
                  <a:latin typeface="Arial"/>
                  <a:ea typeface="Calibri" panose="020F0502020204030204"/>
                  <a:cs typeface="Arial"/>
                </a:endParaRPr>
              </a:p>
              <a:p>
                <a:pPr lvl="1" algn="ctr">
                  <a:lnSpc>
                    <a:spcPct val="150000"/>
                  </a:lnSpc>
                </a:pPr>
                <a:r>
                  <a:rPr lang="en-US">
                    <a:latin typeface="Arial"/>
                    <a:ea typeface="Calibri" panose="020F0502020204030204"/>
                    <a:cs typeface="Arial"/>
                  </a:rPr>
                  <a:t> </a:t>
                </a:r>
                <a14:m>
                  <m:oMath xmlns:m="http://schemas.openxmlformats.org/officeDocument/2006/math">
                    <m:r>
                      <a:rPr lang="en-IN" b="1" i="1" smtClean="0">
                        <a:solidFill>
                          <a:schemeClr val="tx1"/>
                        </a:solidFill>
                        <a:latin typeface="Cambria Math" panose="02040503050406030204" pitchFamily="18" charset="0"/>
                      </a:rPr>
                      <m:t>𝑷</m:t>
                    </m:r>
                    <m:d>
                      <m:dPr>
                        <m:ctrlPr>
                          <a:rPr lang="en-IN" b="1" i="1">
                            <a:solidFill>
                              <a:schemeClr val="tx1"/>
                            </a:solidFill>
                            <a:latin typeface="Cambria Math" panose="02040503050406030204" pitchFamily="18" charset="0"/>
                          </a:rPr>
                        </m:ctrlPr>
                      </m:dPr>
                      <m:e>
                        <m:d>
                          <m:dPr>
                            <m:begChr m:val=""/>
                            <m:endChr m:val="|"/>
                            <m:ctrlPr>
                              <a:rPr lang="en-IN" b="1" i="1">
                                <a:solidFill>
                                  <a:schemeClr val="tx1"/>
                                </a:solidFill>
                                <a:latin typeface="Cambria Math" panose="02040503050406030204" pitchFamily="18" charset="0"/>
                              </a:rPr>
                            </m:ctrlPr>
                          </m:dPr>
                          <m:e>
                            <m:r>
                              <a:rPr lang="en-US" b="1" i="1" smtClean="0">
                                <a:solidFill>
                                  <a:schemeClr val="tx1"/>
                                </a:solidFill>
                                <a:latin typeface="Cambria Math" panose="02040503050406030204" pitchFamily="18" charset="0"/>
                              </a:rPr>
                              <m:t>𝒄</m:t>
                            </m:r>
                          </m:e>
                        </m:d>
                        <m:r>
                          <a:rPr lang="en-IN" b="1" i="1">
                            <a:solidFill>
                              <a:schemeClr val="tx1"/>
                            </a:solidFill>
                            <a:latin typeface="Cambria Math" panose="02040503050406030204" pitchFamily="18" charset="0"/>
                          </a:rPr>
                          <m:t>𝒗</m:t>
                        </m:r>
                      </m:e>
                    </m:d>
                    <m:r>
                      <a:rPr lang="en-IN" b="1" i="0">
                        <a:solidFill>
                          <a:schemeClr val="tx1"/>
                        </a:solidFill>
                        <a:latin typeface="Cambria Math" panose="02040503050406030204" pitchFamily="18" charset="0"/>
                      </a:rPr>
                      <m:t>=</m:t>
                    </m:r>
                    <m:f>
                      <m:fPr>
                        <m:ctrlPr>
                          <a:rPr lang="en-IN" b="1" i="1">
                            <a:solidFill>
                              <a:schemeClr val="tx1"/>
                            </a:solidFill>
                            <a:latin typeface="Cambria Math" panose="02040503050406030204" pitchFamily="18" charset="0"/>
                          </a:rPr>
                        </m:ctrlPr>
                      </m:fPr>
                      <m:num>
                        <m:r>
                          <a:rPr lang="en-IN" b="1" i="0">
                            <a:solidFill>
                              <a:schemeClr val="tx1"/>
                            </a:solidFill>
                            <a:latin typeface="Cambria Math" panose="02040503050406030204" pitchFamily="18" charset="0"/>
                          </a:rPr>
                          <m:t>𝟏</m:t>
                        </m:r>
                      </m:num>
                      <m:den>
                        <m:r>
                          <a:rPr lang="en-IN" b="1" i="1" smtClean="0">
                            <a:solidFill>
                              <a:schemeClr val="tx1"/>
                            </a:solidFill>
                            <a:latin typeface="Cambria Math" panose="02040503050406030204" pitchFamily="18" charset="0"/>
                          </a:rPr>
                          <m:t>𝑵</m:t>
                        </m:r>
                      </m:den>
                    </m:f>
                    <m:nary>
                      <m:naryPr>
                        <m:chr m:val="∑"/>
                        <m:limLoc m:val="undOvr"/>
                        <m:grow m:val="on"/>
                        <m:ctrlPr>
                          <a:rPr lang="en-IN" b="1" i="1">
                            <a:solidFill>
                              <a:schemeClr val="tx1"/>
                            </a:solidFill>
                            <a:latin typeface="Cambria Math" panose="02040503050406030204" pitchFamily="18" charset="0"/>
                          </a:rPr>
                        </m:ctrlPr>
                      </m:naryPr>
                      <m:sub>
                        <m:r>
                          <a:rPr lang="en-IN" b="1" i="1" smtClean="0">
                            <a:solidFill>
                              <a:schemeClr val="tx1"/>
                            </a:solidFill>
                            <a:latin typeface="Cambria Math" panose="02040503050406030204" pitchFamily="18" charset="0"/>
                          </a:rPr>
                          <m:t>𝒏</m:t>
                        </m:r>
                        <m:r>
                          <a:rPr lang="en-IN" b="1" i="0">
                            <a:solidFill>
                              <a:schemeClr val="tx1"/>
                            </a:solidFill>
                            <a:latin typeface="Cambria Math" panose="02040503050406030204" pitchFamily="18" charset="0"/>
                          </a:rPr>
                          <m:t>=</m:t>
                        </m:r>
                        <m:r>
                          <a:rPr lang="en-IN" b="1" i="0">
                            <a:solidFill>
                              <a:schemeClr val="tx1"/>
                            </a:solidFill>
                            <a:latin typeface="Cambria Math" panose="02040503050406030204" pitchFamily="18" charset="0"/>
                          </a:rPr>
                          <m:t>𝟏</m:t>
                        </m:r>
                      </m:sub>
                      <m:sup>
                        <m:r>
                          <a:rPr lang="en-IN" b="1" i="1" smtClean="0">
                            <a:solidFill>
                              <a:schemeClr val="tx1"/>
                            </a:solidFill>
                            <a:latin typeface="Cambria Math" panose="02040503050406030204" pitchFamily="18" charset="0"/>
                          </a:rPr>
                          <m:t>𝑵</m:t>
                        </m:r>
                      </m:sup>
                      <m:e>
                        <m:r>
                          <m:rPr>
                            <m:nor/>
                          </m:rPr>
                          <a:rPr lang="en-US" b="1" dirty="0">
                            <a:latin typeface="Cambria Math" panose="02040503050406030204" pitchFamily="18" charset="0"/>
                            <a:ea typeface="Cambria Math" panose="02040503050406030204" pitchFamily="18" charset="0"/>
                            <a:cs typeface="Arial"/>
                          </a:rPr>
                          <m:t>P</m:t>
                        </m:r>
                        <m:r>
                          <m:rPr>
                            <m:nor/>
                          </m:rPr>
                          <a:rPr lang="en-IN" b="1" i="0" baseline="-25000" dirty="0" smtClean="0">
                            <a:latin typeface="Cambria Math" panose="02040503050406030204" pitchFamily="18" charset="0"/>
                            <a:ea typeface="Cambria Math" panose="02040503050406030204" pitchFamily="18" charset="0"/>
                            <a:cs typeface="Arial"/>
                          </a:rPr>
                          <m:t>n</m:t>
                        </m:r>
                        <m:d>
                          <m:dPr>
                            <m:ctrlPr>
                              <a:rPr lang="en-IN" b="1" i="1">
                                <a:latin typeface="Cambria Math" panose="02040503050406030204" pitchFamily="18" charset="0"/>
                                <a:ea typeface="Cambria Math" panose="02040503050406030204" pitchFamily="18" charset="0"/>
                              </a:rPr>
                            </m:ctrlPr>
                          </m:dPr>
                          <m:e>
                            <m:d>
                              <m:dPr>
                                <m:begChr m:val=""/>
                                <m:endChr m:val="|"/>
                                <m:ctrlPr>
                                  <a:rPr lang="en-IN"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𝒄</m:t>
                                </m:r>
                              </m:e>
                            </m:d>
                            <m:r>
                              <a:rPr lang="en-IN" b="1" i="1">
                                <a:latin typeface="Cambria Math" panose="02040503050406030204" pitchFamily="18" charset="0"/>
                                <a:ea typeface="Cambria Math" panose="02040503050406030204" pitchFamily="18" charset="0"/>
                              </a:rPr>
                              <m:t>𝒗</m:t>
                            </m:r>
                          </m:e>
                        </m:d>
                      </m:e>
                    </m:nary>
                  </m:oMath>
                </a14:m>
                <a:endParaRPr lang="en-US" b="1">
                  <a:latin typeface="Arial"/>
                  <a:ea typeface="Calibri" panose="020F0502020204030204"/>
                  <a:cs typeface="Arial"/>
                </a:endParaRPr>
              </a:p>
              <a:p>
                <a:pPr lvl="1" algn="ctr">
                  <a:lnSpc>
                    <a:spcPct val="150000"/>
                  </a:lnSpc>
                </a:pPr>
                <a:endParaRPr lang="en-US">
                  <a:latin typeface="Arial"/>
                  <a:ea typeface="Calibri" panose="020F0502020204030204"/>
                  <a:cs typeface="Arial"/>
                </a:endParaRPr>
              </a:p>
              <a:p>
                <a:pPr lvl="1"/>
                <a:r>
                  <a:rPr lang="en-US">
                    <a:latin typeface="Arial"/>
                    <a:ea typeface="Calibri" panose="020F0502020204030204"/>
                    <a:cs typeface="Arial"/>
                  </a:rPr>
                  <a:t>                                where </a:t>
                </a:r>
                <a:r>
                  <a:rPr lang="en-US" err="1">
                    <a:latin typeface="Cambria Math" panose="02040503050406030204" pitchFamily="18" charset="0"/>
                    <a:ea typeface="Cambria Math" panose="02040503050406030204" pitchFamily="18" charset="0"/>
                    <a:cs typeface="Arial"/>
                  </a:rPr>
                  <a:t>P</a:t>
                </a:r>
                <a:r>
                  <a:rPr lang="en-US" baseline="-25000" err="1">
                    <a:latin typeface="Cambria Math" panose="02040503050406030204" pitchFamily="18" charset="0"/>
                    <a:ea typeface="Cambria Math" panose="02040503050406030204" pitchFamily="18" charset="0"/>
                    <a:cs typeface="Arial"/>
                  </a:rPr>
                  <a:t>n</a:t>
                </a:r>
                <a14:m>
                  <m:oMath xmlns:m="http://schemas.openxmlformats.org/officeDocument/2006/math">
                    <m:d>
                      <m:dPr>
                        <m:ctrlPr>
                          <a:rPr lang="en-IN" i="1">
                            <a:solidFill>
                              <a:schemeClr val="tx1"/>
                            </a:solidFill>
                            <a:latin typeface="Cambria Math" panose="02040503050406030204" pitchFamily="18" charset="0"/>
                            <a:ea typeface="Cambria Math" panose="02040503050406030204" pitchFamily="18" charset="0"/>
                          </a:rPr>
                        </m:ctrlPr>
                      </m:dPr>
                      <m:e>
                        <m:d>
                          <m:dPr>
                            <m:begChr m:val=""/>
                            <m:endChr m:val="|"/>
                            <m:ctrlPr>
                              <a:rPr lang="en-IN" i="1">
                                <a:solidFill>
                                  <a:schemeClr val="tx1"/>
                                </a:solidFill>
                                <a:latin typeface="Cambria Math" panose="02040503050406030204" pitchFamily="18" charset="0"/>
                                <a:ea typeface="Cambria Math" panose="02040503050406030204" pitchFamily="18" charset="0"/>
                              </a:rPr>
                            </m:ctrlPr>
                          </m:dPr>
                          <m:e>
                            <m:r>
                              <a:rPr lang="en-US" b="0" i="1">
                                <a:solidFill>
                                  <a:schemeClr val="tx1"/>
                                </a:solidFill>
                                <a:latin typeface="Cambria Math" panose="02040503050406030204" pitchFamily="18" charset="0"/>
                                <a:ea typeface="Cambria Math" panose="02040503050406030204" pitchFamily="18" charset="0"/>
                              </a:rPr>
                              <m:t>𝑐</m:t>
                            </m:r>
                          </m:e>
                        </m:d>
                        <m:r>
                          <a:rPr lang="en-IN" b="0" i="1">
                            <a:solidFill>
                              <a:schemeClr val="tx1"/>
                            </a:solidFill>
                            <a:latin typeface="Cambria Math" panose="02040503050406030204" pitchFamily="18" charset="0"/>
                            <a:ea typeface="Cambria Math" panose="02040503050406030204" pitchFamily="18" charset="0"/>
                          </a:rPr>
                          <m:t>𝑣</m:t>
                        </m:r>
                      </m:e>
                    </m:d>
                    <m:r>
                      <a:rPr lang="en-IN" b="0" i="1">
                        <a:solidFill>
                          <a:schemeClr val="tx1"/>
                        </a:solidFill>
                        <a:latin typeface="Cambria Math" panose="02040503050406030204" pitchFamily="18" charset="0"/>
                        <a:ea typeface="Cambria Math" panose="02040503050406030204" pitchFamily="18" charset="0"/>
                      </a:rPr>
                      <m:t> </m:t>
                    </m:r>
                  </m:oMath>
                </a14:m>
                <a:r>
                  <a:rPr lang="en-US">
                    <a:latin typeface="Arial"/>
                    <a:ea typeface="Calibri" panose="020F0502020204030204"/>
                    <a:cs typeface="Arial"/>
                  </a:rPr>
                  <a:t>denotes the posterior distribution obtained by the n-</a:t>
                </a:r>
                <a:r>
                  <a:rPr lang="en-US" err="1">
                    <a:latin typeface="Arial"/>
                    <a:ea typeface="Calibri" panose="020F0502020204030204"/>
                    <a:cs typeface="Arial"/>
                  </a:rPr>
                  <a:t>th</a:t>
                </a:r>
                <a:r>
                  <a:rPr lang="en-US">
                    <a:latin typeface="Arial"/>
                    <a:ea typeface="Calibri" panose="020F0502020204030204"/>
                    <a:cs typeface="Arial"/>
                  </a:rPr>
                  <a:t> tree.</a:t>
                </a:r>
              </a:p>
              <a:p>
                <a:pPr lvl="1"/>
                <a:endParaRPr lang="en-US">
                  <a:latin typeface="Arial"/>
                  <a:ea typeface="Calibri" panose="020F0502020204030204"/>
                  <a:cs typeface="Arial"/>
                </a:endParaRPr>
              </a:p>
              <a:p>
                <a:pPr lvl="1"/>
                <a:endParaRPr lang="en-US">
                  <a:latin typeface="Arial"/>
                  <a:ea typeface="Calibri" panose="020F0502020204030204"/>
                  <a:cs typeface="Arial"/>
                </a:endParaRPr>
              </a:p>
              <a:p>
                <a:r>
                  <a:rPr lang="de-DE" b="1" i="1" u="sng">
                    <a:latin typeface="Arial"/>
                    <a:cs typeface="Arial"/>
                  </a:rPr>
                  <a:t>Aggregation</a:t>
                </a:r>
                <a:r>
                  <a:rPr lang="de-DE" b="1" i="1">
                    <a:latin typeface="Arial"/>
                    <a:cs typeface="Arial"/>
                  </a:rPr>
                  <a:t> :</a:t>
                </a:r>
                <a:r>
                  <a:rPr lang="en-US" b="1" i="1">
                    <a:latin typeface="Arial"/>
                    <a:cs typeface="Arial"/>
                  </a:rPr>
                  <a:t> </a:t>
                </a:r>
                <a:r>
                  <a:rPr lang="de-DE" i="1">
                    <a:latin typeface="Arial"/>
                    <a:cs typeface="Arial"/>
                  </a:rPr>
                  <a:t>Majority Voting</a:t>
                </a:r>
              </a:p>
              <a:p>
                <a:endParaRPr lang="de-DE" i="1">
                  <a:latin typeface="Arial"/>
                  <a:ea typeface="Calibri"/>
                  <a:cs typeface="Arial"/>
                </a:endParaRPr>
              </a:p>
              <a:p>
                <a:pPr marL="742950" lvl="1" indent="-285750">
                  <a:buFont typeface="Arial,Sans-Serif"/>
                  <a:buChar char="•"/>
                </a:pPr>
                <a:r>
                  <a:rPr lang="en-US">
                    <a:latin typeface="Arial"/>
                    <a:ea typeface="Calibri" panose="020F0502020204030204"/>
                    <a:cs typeface="Arial"/>
                  </a:rPr>
                  <a:t>Each decision tree independently predicts the target class</a:t>
                </a:r>
                <a:endParaRPr lang="de-DE">
                  <a:latin typeface="Arial"/>
                  <a:ea typeface="Calibri"/>
                  <a:cs typeface="Arial"/>
                </a:endParaRPr>
              </a:p>
              <a:p>
                <a:pPr marL="742950" lvl="1" indent="-285750">
                  <a:buFont typeface="Arial,Sans-Serif"/>
                  <a:buChar char="•"/>
                </a:pPr>
                <a:r>
                  <a:rPr lang="en-US">
                    <a:latin typeface="Arial"/>
                    <a:ea typeface="Calibri" panose="020F0502020204030204"/>
                    <a:cs typeface="Arial"/>
                  </a:rPr>
                  <a:t>Most voted class becomes the final prediction.</a:t>
                </a:r>
                <a:endParaRPr lang="en-US">
                  <a:latin typeface="Cambria Math"/>
                  <a:ea typeface="Cambria Math"/>
                  <a:cs typeface="Arial"/>
                </a:endParaRPr>
              </a:p>
              <a:p>
                <a:pPr lvl="1"/>
                <a:r>
                  <a:rPr lang="en-US">
                    <a:latin typeface="Arial"/>
                    <a:ea typeface="Calibri" panose="020F0502020204030204"/>
                    <a:cs typeface="Arial"/>
                  </a:rPr>
                  <a:t>     </a:t>
                </a:r>
                <a:endParaRPr lang="en-US">
                  <a:latin typeface="Calibri" panose="020F0502020204030204"/>
                  <a:ea typeface="Calibri" panose="020F0502020204030204"/>
                  <a:cs typeface="Calibri"/>
                </a:endParaRPr>
              </a:p>
              <a:p>
                <a:endParaRPr lang="en-US">
                  <a:latin typeface="Calibri" panose="020F0502020204030204"/>
                  <a:ea typeface="Calibri" panose="020F0502020204030204"/>
                  <a:cs typeface="Calibri"/>
                </a:endParaRPr>
              </a:p>
            </p:txBody>
          </p:sp>
        </mc:Choice>
        <mc:Fallback xmlns="">
          <p:sp>
            <p:nvSpPr>
              <p:cNvPr id="20" name="TextBox 19">
                <a:extLst>
                  <a:ext uri="{FF2B5EF4-FFF2-40B4-BE49-F238E27FC236}">
                    <a16:creationId xmlns:a16="http://schemas.microsoft.com/office/drawing/2014/main" id="{8565A575-A22C-EA4B-437A-0BE475A01226}"/>
                  </a:ext>
                </a:extLst>
              </p:cNvPr>
              <p:cNvSpPr txBox="1">
                <a:spLocks noRot="1" noChangeAspect="1" noMove="1" noResize="1" noEditPoints="1" noAdjustHandles="1" noChangeArrowheads="1" noChangeShapeType="1" noTextEdit="1"/>
              </p:cNvSpPr>
              <p:nvPr/>
            </p:nvSpPr>
            <p:spPr>
              <a:xfrm>
                <a:off x="478572" y="1242896"/>
                <a:ext cx="11230075" cy="5526513"/>
              </a:xfrm>
              <a:prstGeom prst="rect">
                <a:avLst/>
              </a:prstGeom>
              <a:blipFill>
                <a:blip r:embed="rId3"/>
                <a:stretch>
                  <a:fillRect l="-489"/>
                </a:stretch>
              </a:blipFill>
            </p:spPr>
            <p:txBody>
              <a:bodyPr/>
              <a:lstStyle/>
              <a:p>
                <a:r>
                  <a:rPr lang="en-US">
                    <a:noFill/>
                  </a:rPr>
                  <a:t> </a:t>
                </a:r>
              </a:p>
            </p:txBody>
          </p:sp>
        </mc:Fallback>
      </mc:AlternateContent>
      <p:sp>
        <p:nvSpPr>
          <p:cNvPr id="3" name="Slide Number Placeholder 6">
            <a:extLst>
              <a:ext uri="{FF2B5EF4-FFF2-40B4-BE49-F238E27FC236}">
                <a16:creationId xmlns:a16="http://schemas.microsoft.com/office/drawing/2014/main" id="{1EC81519-7E24-3297-D29A-2DAC0FCCE2E8}"/>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
        <p:nvSpPr>
          <p:cNvPr id="8" name="Rectangle 7">
            <a:extLst>
              <a:ext uri="{FF2B5EF4-FFF2-40B4-BE49-F238E27FC236}">
                <a16:creationId xmlns:a16="http://schemas.microsoft.com/office/drawing/2014/main" id="{47F8E3AF-C551-E1AC-28DB-9300BEAEDFBD}"/>
              </a:ext>
            </a:extLst>
          </p:cNvPr>
          <p:cNvSpPr/>
          <p:nvPr/>
        </p:nvSpPr>
        <p:spPr>
          <a:xfrm>
            <a:off x="4734972" y="3134965"/>
            <a:ext cx="3447393" cy="775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5">
            <a:extLst>
              <a:ext uri="{FF2B5EF4-FFF2-40B4-BE49-F238E27FC236}">
                <a16:creationId xmlns:a16="http://schemas.microsoft.com/office/drawing/2014/main" id="{BC859F8A-060E-FD20-87A3-B3B98D0943FA}"/>
              </a:ext>
            </a:extLst>
          </p:cNvPr>
          <p:cNvSpPr txBox="1">
            <a:spLocks/>
          </p:cNvSpPr>
          <p:nvPr/>
        </p:nvSpPr>
        <p:spPr>
          <a:xfrm>
            <a:off x="460568" y="323706"/>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a:solidFill>
                  <a:schemeClr val="tx1"/>
                </a:solidFill>
                <a:latin typeface="Arial"/>
                <a:cs typeface="Arial"/>
              </a:rPr>
              <a:t>Bagging – </a:t>
            </a:r>
            <a:r>
              <a:rPr lang="en-IN" sz="2800" i="1">
                <a:solidFill>
                  <a:schemeClr val="tx1"/>
                </a:solidFill>
                <a:latin typeface="Arial"/>
                <a:cs typeface="Arial"/>
              </a:rPr>
              <a:t>Aggregation</a:t>
            </a:r>
          </a:p>
        </p:txBody>
      </p:sp>
    </p:spTree>
    <p:extLst>
      <p:ext uri="{BB962C8B-B14F-4D97-AF65-F5344CB8AC3E}">
        <p14:creationId xmlns:p14="http://schemas.microsoft.com/office/powerpoint/2010/main" val="576875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11</a:t>
            </a:fld>
            <a:endParaRPr lang="en-IN">
              <a:solidFill>
                <a:schemeClr val="tx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3">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graphicFrame>
        <p:nvGraphicFramePr>
          <p:cNvPr id="71" name="Table 64">
            <a:extLst>
              <a:ext uri="{FF2B5EF4-FFF2-40B4-BE49-F238E27FC236}">
                <a16:creationId xmlns:a16="http://schemas.microsoft.com/office/drawing/2014/main" id="{9C5E8725-9139-5B3F-1B18-1BCB704D4627}"/>
              </a:ext>
            </a:extLst>
          </p:cNvPr>
          <p:cNvGraphicFramePr>
            <a:graphicFrameLocks noGrp="1"/>
          </p:cNvGraphicFramePr>
          <p:nvPr>
            <p:extLst>
              <p:ext uri="{D42A27DB-BD31-4B8C-83A1-F6EECF244321}">
                <p14:modId xmlns:p14="http://schemas.microsoft.com/office/powerpoint/2010/main" val="2646643081"/>
              </p:ext>
            </p:extLst>
          </p:nvPr>
        </p:nvGraphicFramePr>
        <p:xfrm>
          <a:off x="2147398" y="1212527"/>
          <a:ext cx="8400571" cy="605656"/>
        </p:xfrm>
        <a:graphic>
          <a:graphicData uri="http://schemas.openxmlformats.org/drawingml/2006/table">
            <a:tbl>
              <a:tblPr firstRow="1" bandRow="1"/>
              <a:tblGrid>
                <a:gridCol w="412072">
                  <a:extLst>
                    <a:ext uri="{9D8B030D-6E8A-4147-A177-3AD203B41FA5}">
                      <a16:colId xmlns:a16="http://schemas.microsoft.com/office/drawing/2014/main" val="2318936165"/>
                    </a:ext>
                  </a:extLst>
                </a:gridCol>
                <a:gridCol w="686820">
                  <a:extLst>
                    <a:ext uri="{9D8B030D-6E8A-4147-A177-3AD203B41FA5}">
                      <a16:colId xmlns:a16="http://schemas.microsoft.com/office/drawing/2014/main" val="3114982793"/>
                    </a:ext>
                  </a:extLst>
                </a:gridCol>
                <a:gridCol w="603822">
                  <a:extLst>
                    <a:ext uri="{9D8B030D-6E8A-4147-A177-3AD203B41FA5}">
                      <a16:colId xmlns:a16="http://schemas.microsoft.com/office/drawing/2014/main" val="3383631614"/>
                    </a:ext>
                  </a:extLst>
                </a:gridCol>
                <a:gridCol w="950894">
                  <a:extLst>
                    <a:ext uri="{9D8B030D-6E8A-4147-A177-3AD203B41FA5}">
                      <a16:colId xmlns:a16="http://schemas.microsoft.com/office/drawing/2014/main" val="847138914"/>
                    </a:ext>
                  </a:extLst>
                </a:gridCol>
                <a:gridCol w="825612">
                  <a:extLst>
                    <a:ext uri="{9D8B030D-6E8A-4147-A177-3AD203B41FA5}">
                      <a16:colId xmlns:a16="http://schemas.microsoft.com/office/drawing/2014/main" val="2877031061"/>
                    </a:ext>
                  </a:extLst>
                </a:gridCol>
                <a:gridCol w="856190">
                  <a:extLst>
                    <a:ext uri="{9D8B030D-6E8A-4147-A177-3AD203B41FA5}">
                      <a16:colId xmlns:a16="http://schemas.microsoft.com/office/drawing/2014/main" val="4159526525"/>
                    </a:ext>
                  </a:extLst>
                </a:gridCol>
                <a:gridCol w="854122">
                  <a:extLst>
                    <a:ext uri="{9D8B030D-6E8A-4147-A177-3AD203B41FA5}">
                      <a16:colId xmlns:a16="http://schemas.microsoft.com/office/drawing/2014/main" val="1851690885"/>
                    </a:ext>
                  </a:extLst>
                </a:gridCol>
                <a:gridCol w="758868">
                  <a:extLst>
                    <a:ext uri="{9D8B030D-6E8A-4147-A177-3AD203B41FA5}">
                      <a16:colId xmlns:a16="http://schemas.microsoft.com/office/drawing/2014/main" val="5424302"/>
                    </a:ext>
                  </a:extLst>
                </a:gridCol>
                <a:gridCol w="857747">
                  <a:extLst>
                    <a:ext uri="{9D8B030D-6E8A-4147-A177-3AD203B41FA5}">
                      <a16:colId xmlns:a16="http://schemas.microsoft.com/office/drawing/2014/main" val="2850745090"/>
                    </a:ext>
                  </a:extLst>
                </a:gridCol>
                <a:gridCol w="793476">
                  <a:extLst>
                    <a:ext uri="{9D8B030D-6E8A-4147-A177-3AD203B41FA5}">
                      <a16:colId xmlns:a16="http://schemas.microsoft.com/office/drawing/2014/main" val="2294877443"/>
                    </a:ext>
                  </a:extLst>
                </a:gridCol>
                <a:gridCol w="800948">
                  <a:extLst>
                    <a:ext uri="{9D8B030D-6E8A-4147-A177-3AD203B41FA5}">
                      <a16:colId xmlns:a16="http://schemas.microsoft.com/office/drawing/2014/main" val="3742106405"/>
                    </a:ext>
                  </a:extLst>
                </a:gridCol>
              </a:tblGrid>
              <a:tr h="360662">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a:solidFill>
                            <a:schemeClr val="bg1"/>
                          </a:solidFill>
                          <a:effectLst/>
                          <a:latin typeface="Arial"/>
                          <a:cs typeface="Arial"/>
                        </a:rPr>
                        <a:t>ID </a:t>
                      </a:r>
                      <a:endParaRPr lang="en-US" sz="1200" b="1" i="0" u="none" strike="noStrike">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a:solidFill>
                            <a:schemeClr val="bg1"/>
                          </a:solidFill>
                          <a:effectLst/>
                          <a:latin typeface="Arial"/>
                          <a:cs typeface="Arial"/>
                        </a:rPr>
                        <a:t>M</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a:solidFill>
                            <a:schemeClr val="bg1"/>
                          </a:solidFill>
                          <a:effectLst/>
                          <a:latin typeface="Arial"/>
                          <a:cs typeface="Arial"/>
                        </a:rPr>
                        <a:t>A</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a:solidFill>
                            <a:schemeClr val="bg1"/>
                          </a:solidFill>
                          <a:effectLst/>
                          <a:latin typeface="Arial"/>
                          <a:cs typeface="Arial"/>
                        </a:rPr>
                        <a:t>S</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a:solidFill>
                            <a:schemeClr val="bg1"/>
                          </a:solidFill>
                          <a:effectLst/>
                          <a:latin typeface="Arial"/>
                          <a:cs typeface="Arial"/>
                        </a:rPr>
                        <a:t>Diabetes</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a:solidFill>
                            <a:schemeClr val="bg1"/>
                          </a:solidFill>
                          <a:effectLst/>
                          <a:latin typeface="Arial"/>
                          <a:cs typeface="Arial"/>
                        </a:rPr>
                        <a:t>T</a:t>
                      </a:r>
                      <a:endParaRPr lang="en-US" sz="1200" b="1" i="0" u="none" strike="noStrike">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err="1">
                          <a:solidFill>
                            <a:schemeClr val="bg1"/>
                          </a:solidFill>
                          <a:effectLst/>
                          <a:latin typeface="Arial" panose="020B0604020202020204" pitchFamily="34" charset="0"/>
                          <a:cs typeface="Arial" panose="020B0604020202020204" pitchFamily="34" charset="0"/>
                        </a:rPr>
                        <a:t>sysBP</a:t>
                      </a:r>
                      <a:endParaRPr lang="en-US" sz="1200" b="1" i="0" u="none" strike="noStrike">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a:solidFill>
                            <a:schemeClr val="bg1"/>
                          </a:solidFill>
                          <a:effectLst/>
                          <a:latin typeface="Arial"/>
                          <a:cs typeface="Arial"/>
                        </a:rPr>
                        <a:t>B</a:t>
                      </a:r>
                      <a:endParaRPr lang="en-US" sz="1200" b="1" i="0" u="none" strike="noStrike">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err="1">
                          <a:solidFill>
                            <a:schemeClr val="bg1"/>
                          </a:solidFill>
                          <a:effectLst/>
                          <a:latin typeface="Arial" panose="020B0604020202020204" pitchFamily="34" charset="0"/>
                          <a:cs typeface="Arial" panose="020B0604020202020204" pitchFamily="34" charset="0"/>
                        </a:rPr>
                        <a:t>HeartRate</a:t>
                      </a:r>
                      <a:endParaRPr lang="en-US" sz="1200" b="1" i="0" u="none" strike="noStrike">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a:solidFill>
                            <a:schemeClr val="bg1"/>
                          </a:solidFill>
                          <a:effectLst/>
                          <a:latin typeface="Arial"/>
                          <a:cs typeface="Arial"/>
                        </a:rPr>
                        <a:t>G</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a:solidFill>
                            <a:schemeClr val="bg1"/>
                          </a:solidFill>
                          <a:effectLst/>
                          <a:latin typeface="Arial"/>
                          <a:cs typeface="Arial"/>
                        </a:rPr>
                        <a:t>CHD</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64355621"/>
                  </a:ext>
                </a:extLst>
              </a:tr>
              <a:tr h="244994">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a:t>
                      </a:r>
                    </a:p>
                  </a:txBody>
                  <a:tcPr marL="7620" marR="7620" marT="762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55</a:t>
                      </a:r>
                    </a:p>
                  </a:txBody>
                  <a:tcPr marL="7620" marR="7620" marT="762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a:t>
                      </a:r>
                    </a:p>
                  </a:txBody>
                  <a:tcPr marL="7620" marR="7620" marT="762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250</a:t>
                      </a:r>
                    </a:p>
                  </a:txBody>
                  <a:tcPr marL="7620" marR="7620" marT="762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121</a:t>
                      </a:r>
                    </a:p>
                  </a:txBody>
                  <a:tcPr marL="7620" marR="7620" marT="762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81</a:t>
                      </a:r>
                    </a:p>
                  </a:txBody>
                  <a:tcPr marL="7620" marR="7620" marT="762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95</a:t>
                      </a:r>
                    </a:p>
                  </a:txBody>
                  <a:tcPr marL="7620" marR="7620" marT="762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76</a:t>
                      </a:r>
                    </a:p>
                  </a:txBody>
                  <a:tcPr marL="7620" marR="7620" marT="762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855005390"/>
                  </a:ext>
                </a:extLst>
              </a:tr>
            </a:tbl>
          </a:graphicData>
        </a:graphic>
      </p:graphicFrame>
      <p:sp>
        <p:nvSpPr>
          <p:cNvPr id="86" name="TextBox 85">
            <a:extLst>
              <a:ext uri="{FF2B5EF4-FFF2-40B4-BE49-F238E27FC236}">
                <a16:creationId xmlns:a16="http://schemas.microsoft.com/office/drawing/2014/main" id="{60E01F80-AE50-22F2-24C0-F6FC865BBD56}"/>
              </a:ext>
            </a:extLst>
          </p:cNvPr>
          <p:cNvSpPr txBox="1"/>
          <p:nvPr/>
        </p:nvSpPr>
        <p:spPr>
          <a:xfrm>
            <a:off x="737852" y="1344232"/>
            <a:ext cx="123233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a:latin typeface="Arial"/>
                <a:cs typeface="Calibri"/>
              </a:rPr>
              <a:t>Test Data</a:t>
            </a:r>
            <a:endParaRPr lang="en-US" sz="1600" b="1" i="1">
              <a:latin typeface="Arial"/>
              <a:cs typeface="Arial"/>
            </a:endParaRPr>
          </a:p>
        </p:txBody>
      </p:sp>
      <p:grpSp>
        <p:nvGrpSpPr>
          <p:cNvPr id="4" name="Group 3">
            <a:extLst>
              <a:ext uri="{FF2B5EF4-FFF2-40B4-BE49-F238E27FC236}">
                <a16:creationId xmlns:a16="http://schemas.microsoft.com/office/drawing/2014/main" id="{198012B6-AEB6-3034-EBE8-E00FE9CD6177}"/>
              </a:ext>
            </a:extLst>
          </p:cNvPr>
          <p:cNvGrpSpPr/>
          <p:nvPr/>
        </p:nvGrpSpPr>
        <p:grpSpPr>
          <a:xfrm>
            <a:off x="630424" y="2801674"/>
            <a:ext cx="10507817" cy="1336520"/>
            <a:chOff x="630424" y="2801674"/>
            <a:chExt cx="10507817" cy="1336520"/>
          </a:xfrm>
        </p:grpSpPr>
        <p:grpSp>
          <p:nvGrpSpPr>
            <p:cNvPr id="54" name="Group 53">
              <a:extLst>
                <a:ext uri="{FF2B5EF4-FFF2-40B4-BE49-F238E27FC236}">
                  <a16:creationId xmlns:a16="http://schemas.microsoft.com/office/drawing/2014/main" id="{445C13EB-3554-B3E8-3256-AA8D4595BA4B}"/>
                </a:ext>
              </a:extLst>
            </p:cNvPr>
            <p:cNvGrpSpPr/>
            <p:nvPr/>
          </p:nvGrpSpPr>
          <p:grpSpPr>
            <a:xfrm>
              <a:off x="2800255" y="2810616"/>
              <a:ext cx="1605977" cy="937068"/>
              <a:chOff x="1886430" y="4767524"/>
              <a:chExt cx="2137389" cy="1227579"/>
            </a:xfrm>
          </p:grpSpPr>
          <p:sp>
            <p:nvSpPr>
              <p:cNvPr id="45" name="Flowchart: Connector 44">
                <a:extLst>
                  <a:ext uri="{FF2B5EF4-FFF2-40B4-BE49-F238E27FC236}">
                    <a16:creationId xmlns:a16="http://schemas.microsoft.com/office/drawing/2014/main" id="{F92E20E9-EFFB-D82C-7AD1-FE8FB89044DE}"/>
                  </a:ext>
                </a:extLst>
              </p:cNvPr>
              <p:cNvSpPr/>
              <p:nvPr/>
            </p:nvSpPr>
            <p:spPr>
              <a:xfrm>
                <a:off x="3272171" y="5500059"/>
                <a:ext cx="453024" cy="495044"/>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1</a:t>
                </a:r>
              </a:p>
            </p:txBody>
          </p:sp>
          <p:sp>
            <p:nvSpPr>
              <p:cNvPr id="46" name="Flowchart: Connector 45">
                <a:extLst>
                  <a:ext uri="{FF2B5EF4-FFF2-40B4-BE49-F238E27FC236}">
                    <a16:creationId xmlns:a16="http://schemas.microsoft.com/office/drawing/2014/main" id="{8033C062-D2AF-E734-C979-3425C8ADD4AD}"/>
                  </a:ext>
                </a:extLst>
              </p:cNvPr>
              <p:cNvSpPr/>
              <p:nvPr/>
            </p:nvSpPr>
            <p:spPr>
              <a:xfrm>
                <a:off x="2600718" y="4767524"/>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G</a:t>
                </a:r>
              </a:p>
            </p:txBody>
          </p:sp>
          <p:cxnSp>
            <p:nvCxnSpPr>
              <p:cNvPr id="47" name="Straight Arrow Connector 46">
                <a:extLst>
                  <a:ext uri="{FF2B5EF4-FFF2-40B4-BE49-F238E27FC236}">
                    <a16:creationId xmlns:a16="http://schemas.microsoft.com/office/drawing/2014/main" id="{E902EF72-36B2-0514-50BB-058C545CD963}"/>
                  </a:ext>
                </a:extLst>
              </p:cNvPr>
              <p:cNvCxnSpPr>
                <a:cxnSpLocks/>
              </p:cNvCxnSpPr>
              <p:nvPr/>
            </p:nvCxnSpPr>
            <p:spPr>
              <a:xfrm>
                <a:off x="2987398" y="5190070"/>
                <a:ext cx="400684" cy="320807"/>
              </a:xfrm>
              <a:prstGeom prst="straightConnector1">
                <a:avLst/>
              </a:prstGeom>
              <a:noFill/>
              <a:ln w="6350" cap="flat" cmpd="sng" algn="ctr">
                <a:solidFill>
                  <a:srgbClr val="5B9BD5"/>
                </a:solidFill>
                <a:prstDash val="solid"/>
                <a:miter lim="800000"/>
                <a:tailEnd type="triangle"/>
              </a:ln>
              <a:effectLst/>
            </p:spPr>
          </p:cxnSp>
          <p:sp>
            <p:nvSpPr>
              <p:cNvPr id="49" name="Flowchart: Connector 48">
                <a:extLst>
                  <a:ext uri="{FF2B5EF4-FFF2-40B4-BE49-F238E27FC236}">
                    <a16:creationId xmlns:a16="http://schemas.microsoft.com/office/drawing/2014/main" id="{F720BDCC-F4F8-BF7F-9302-3D16EA4D03B2}"/>
                  </a:ext>
                </a:extLst>
              </p:cNvPr>
              <p:cNvSpPr/>
              <p:nvPr/>
            </p:nvSpPr>
            <p:spPr>
              <a:xfrm>
                <a:off x="1976627" y="5458639"/>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0</a:t>
                </a:r>
              </a:p>
            </p:txBody>
          </p:sp>
          <p:cxnSp>
            <p:nvCxnSpPr>
              <p:cNvPr id="50" name="Straight Arrow Connector 49">
                <a:extLst>
                  <a:ext uri="{FF2B5EF4-FFF2-40B4-BE49-F238E27FC236}">
                    <a16:creationId xmlns:a16="http://schemas.microsoft.com/office/drawing/2014/main" id="{539DF82C-1913-D9CA-B0D6-FE489288209C}"/>
                  </a:ext>
                </a:extLst>
              </p:cNvPr>
              <p:cNvCxnSpPr>
                <a:cxnSpLocks/>
              </p:cNvCxnSpPr>
              <p:nvPr/>
            </p:nvCxnSpPr>
            <p:spPr>
              <a:xfrm flipH="1">
                <a:off x="2332790" y="5185553"/>
                <a:ext cx="306452" cy="298826"/>
              </a:xfrm>
              <a:prstGeom prst="straightConnector1">
                <a:avLst/>
              </a:prstGeom>
              <a:noFill/>
              <a:ln w="6350" cap="flat" cmpd="sng" algn="ctr">
                <a:solidFill>
                  <a:srgbClr val="5B9BD5"/>
                </a:solidFill>
                <a:prstDash val="solid"/>
                <a:miter lim="800000"/>
                <a:tailEnd type="triangle"/>
              </a:ln>
              <a:effectLst/>
            </p:spPr>
          </p:cxnSp>
          <p:sp>
            <p:nvSpPr>
              <p:cNvPr id="51" name="TextBox 50">
                <a:extLst>
                  <a:ext uri="{FF2B5EF4-FFF2-40B4-BE49-F238E27FC236}">
                    <a16:creationId xmlns:a16="http://schemas.microsoft.com/office/drawing/2014/main" id="{C9457567-395B-27E7-E43C-6CA2E7027AA9}"/>
                  </a:ext>
                </a:extLst>
              </p:cNvPr>
              <p:cNvSpPr txBox="1"/>
              <p:nvPr/>
            </p:nvSpPr>
            <p:spPr>
              <a:xfrm>
                <a:off x="3125226" y="4997670"/>
                <a:ext cx="898593" cy="284635"/>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&gt;= 100</a:t>
                </a:r>
              </a:p>
            </p:txBody>
          </p:sp>
          <p:sp>
            <p:nvSpPr>
              <p:cNvPr id="53" name="TextBox 52">
                <a:extLst>
                  <a:ext uri="{FF2B5EF4-FFF2-40B4-BE49-F238E27FC236}">
                    <a16:creationId xmlns:a16="http://schemas.microsoft.com/office/drawing/2014/main" id="{B84A0B33-D7EB-C2E9-A9E9-14F7255B8946}"/>
                  </a:ext>
                </a:extLst>
              </p:cNvPr>
              <p:cNvSpPr txBox="1"/>
              <p:nvPr/>
            </p:nvSpPr>
            <p:spPr>
              <a:xfrm flipH="1">
                <a:off x="1886430" y="5023993"/>
                <a:ext cx="907564" cy="362874"/>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&lt; 100</a:t>
                </a:r>
              </a:p>
            </p:txBody>
          </p:sp>
        </p:grpSp>
        <p:grpSp>
          <p:nvGrpSpPr>
            <p:cNvPr id="70" name="Group 69">
              <a:extLst>
                <a:ext uri="{FF2B5EF4-FFF2-40B4-BE49-F238E27FC236}">
                  <a16:creationId xmlns:a16="http://schemas.microsoft.com/office/drawing/2014/main" id="{006DE3A1-4985-1247-7ADC-964EE3BD8E05}"/>
                </a:ext>
              </a:extLst>
            </p:cNvPr>
            <p:cNvGrpSpPr/>
            <p:nvPr/>
          </p:nvGrpSpPr>
          <p:grpSpPr>
            <a:xfrm>
              <a:off x="630424" y="2815852"/>
              <a:ext cx="1958174" cy="1313812"/>
              <a:chOff x="1941726" y="4767524"/>
              <a:chExt cx="2880502" cy="1895216"/>
            </a:xfrm>
          </p:grpSpPr>
          <p:sp>
            <p:nvSpPr>
              <p:cNvPr id="56" name="Flowchart: Connector 55">
                <a:extLst>
                  <a:ext uri="{FF2B5EF4-FFF2-40B4-BE49-F238E27FC236}">
                    <a16:creationId xmlns:a16="http://schemas.microsoft.com/office/drawing/2014/main" id="{964890B3-5D72-0C73-856F-B5D0B562F13E}"/>
                  </a:ext>
                </a:extLst>
              </p:cNvPr>
              <p:cNvSpPr/>
              <p:nvPr/>
            </p:nvSpPr>
            <p:spPr>
              <a:xfrm>
                <a:off x="3272171" y="5500059"/>
                <a:ext cx="453024" cy="495044"/>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kern="0">
                    <a:solidFill>
                      <a:prstClr val="white"/>
                    </a:solidFill>
                    <a:latin typeface="Arial" panose="020B0604020202020204" pitchFamily="34" charset="0"/>
                    <a:cs typeface="Arial" panose="020B0604020202020204" pitchFamily="34" charset="0"/>
                  </a:rPr>
                  <a:t>B</a:t>
                </a:r>
                <a:endPar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7" name="Flowchart: Connector 56">
                <a:extLst>
                  <a:ext uri="{FF2B5EF4-FFF2-40B4-BE49-F238E27FC236}">
                    <a16:creationId xmlns:a16="http://schemas.microsoft.com/office/drawing/2014/main" id="{68825411-D968-5708-DFA4-17A58A491B0C}"/>
                  </a:ext>
                </a:extLst>
              </p:cNvPr>
              <p:cNvSpPr/>
              <p:nvPr/>
            </p:nvSpPr>
            <p:spPr>
              <a:xfrm>
                <a:off x="2600718" y="4767524"/>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M</a:t>
                </a:r>
              </a:p>
            </p:txBody>
          </p:sp>
          <p:cxnSp>
            <p:nvCxnSpPr>
              <p:cNvPr id="58" name="Straight Arrow Connector 57">
                <a:extLst>
                  <a:ext uri="{FF2B5EF4-FFF2-40B4-BE49-F238E27FC236}">
                    <a16:creationId xmlns:a16="http://schemas.microsoft.com/office/drawing/2014/main" id="{5C089654-4FBE-262B-71A6-9C8A260E6654}"/>
                  </a:ext>
                </a:extLst>
              </p:cNvPr>
              <p:cNvCxnSpPr>
                <a:cxnSpLocks/>
              </p:cNvCxnSpPr>
              <p:nvPr/>
            </p:nvCxnSpPr>
            <p:spPr>
              <a:xfrm>
                <a:off x="2987398" y="5190070"/>
                <a:ext cx="400684" cy="320807"/>
              </a:xfrm>
              <a:prstGeom prst="straightConnector1">
                <a:avLst/>
              </a:prstGeom>
              <a:noFill/>
              <a:ln w="6350" cap="flat" cmpd="sng" algn="ctr">
                <a:solidFill>
                  <a:srgbClr val="5B9BD5"/>
                </a:solidFill>
                <a:prstDash val="solid"/>
                <a:miter lim="800000"/>
                <a:tailEnd type="triangle"/>
              </a:ln>
              <a:effectLst/>
            </p:spPr>
          </p:cxnSp>
          <p:sp>
            <p:nvSpPr>
              <p:cNvPr id="59" name="Flowchart: Connector 58">
                <a:extLst>
                  <a:ext uri="{FF2B5EF4-FFF2-40B4-BE49-F238E27FC236}">
                    <a16:creationId xmlns:a16="http://schemas.microsoft.com/office/drawing/2014/main" id="{84D7C277-FEE8-141D-EA18-779A992FABE3}"/>
                  </a:ext>
                </a:extLst>
              </p:cNvPr>
              <p:cNvSpPr/>
              <p:nvPr/>
            </p:nvSpPr>
            <p:spPr>
              <a:xfrm>
                <a:off x="3912689" y="6146574"/>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0</a:t>
                </a:r>
              </a:p>
            </p:txBody>
          </p:sp>
          <p:sp>
            <p:nvSpPr>
              <p:cNvPr id="61" name="Flowchart: Connector 60">
                <a:extLst>
                  <a:ext uri="{FF2B5EF4-FFF2-40B4-BE49-F238E27FC236}">
                    <a16:creationId xmlns:a16="http://schemas.microsoft.com/office/drawing/2014/main" id="{369F0174-5A92-F9C9-2B71-2BD991474DBE}"/>
                  </a:ext>
                </a:extLst>
              </p:cNvPr>
              <p:cNvSpPr/>
              <p:nvPr/>
            </p:nvSpPr>
            <p:spPr>
              <a:xfrm>
                <a:off x="2718396" y="6167697"/>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1</a:t>
                </a:r>
              </a:p>
            </p:txBody>
          </p:sp>
          <p:sp>
            <p:nvSpPr>
              <p:cNvPr id="62" name="Flowchart: Connector 61">
                <a:extLst>
                  <a:ext uri="{FF2B5EF4-FFF2-40B4-BE49-F238E27FC236}">
                    <a16:creationId xmlns:a16="http://schemas.microsoft.com/office/drawing/2014/main" id="{E4033A8B-9B04-ED3C-167F-F2417E2F6304}"/>
                  </a:ext>
                </a:extLst>
              </p:cNvPr>
              <p:cNvSpPr/>
              <p:nvPr/>
            </p:nvSpPr>
            <p:spPr>
              <a:xfrm>
                <a:off x="1976627" y="5458639"/>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0</a:t>
                </a:r>
              </a:p>
            </p:txBody>
          </p:sp>
          <p:cxnSp>
            <p:nvCxnSpPr>
              <p:cNvPr id="63" name="Straight Arrow Connector 62">
                <a:extLst>
                  <a:ext uri="{FF2B5EF4-FFF2-40B4-BE49-F238E27FC236}">
                    <a16:creationId xmlns:a16="http://schemas.microsoft.com/office/drawing/2014/main" id="{9AEDD8EE-74B9-E253-917A-86C77C1C41A4}"/>
                  </a:ext>
                </a:extLst>
              </p:cNvPr>
              <p:cNvCxnSpPr>
                <a:cxnSpLocks/>
              </p:cNvCxnSpPr>
              <p:nvPr/>
            </p:nvCxnSpPr>
            <p:spPr>
              <a:xfrm flipH="1">
                <a:off x="2332790" y="5185553"/>
                <a:ext cx="306452" cy="298826"/>
              </a:xfrm>
              <a:prstGeom prst="straightConnector1">
                <a:avLst/>
              </a:prstGeom>
              <a:noFill/>
              <a:ln w="6350" cap="flat" cmpd="sng" algn="ctr">
                <a:solidFill>
                  <a:srgbClr val="5B9BD5"/>
                </a:solidFill>
                <a:prstDash val="solid"/>
                <a:miter lim="800000"/>
                <a:tailEnd type="triangle"/>
              </a:ln>
              <a:effectLst/>
            </p:spPr>
          </p:cxnSp>
          <p:cxnSp>
            <p:nvCxnSpPr>
              <p:cNvPr id="64" name="Straight Arrow Connector 63">
                <a:extLst>
                  <a:ext uri="{FF2B5EF4-FFF2-40B4-BE49-F238E27FC236}">
                    <a16:creationId xmlns:a16="http://schemas.microsoft.com/office/drawing/2014/main" id="{9CF555BA-D4DD-C9C4-2070-D923B18F7A67}"/>
                  </a:ext>
                </a:extLst>
              </p:cNvPr>
              <p:cNvCxnSpPr>
                <a:cxnSpLocks/>
                <a:stCxn id="39" idx="5"/>
              </p:cNvCxnSpPr>
              <p:nvPr/>
            </p:nvCxnSpPr>
            <p:spPr>
              <a:xfrm>
                <a:off x="3658851" y="5922605"/>
                <a:ext cx="320182" cy="296466"/>
              </a:xfrm>
              <a:prstGeom prst="straightConnector1">
                <a:avLst/>
              </a:prstGeom>
              <a:noFill/>
              <a:ln w="6350" cap="flat" cmpd="sng" algn="ctr">
                <a:solidFill>
                  <a:srgbClr val="5B9BD5"/>
                </a:solidFill>
                <a:prstDash val="solid"/>
                <a:miter lim="800000"/>
                <a:tailEnd type="triangle"/>
              </a:ln>
              <a:effectLst/>
            </p:spPr>
          </p:cxnSp>
          <p:cxnSp>
            <p:nvCxnSpPr>
              <p:cNvPr id="65" name="Straight Arrow Connector 64">
                <a:extLst>
                  <a:ext uri="{FF2B5EF4-FFF2-40B4-BE49-F238E27FC236}">
                    <a16:creationId xmlns:a16="http://schemas.microsoft.com/office/drawing/2014/main" id="{DAE03220-2149-152F-EF88-0BF5DE8E5AC1}"/>
                  </a:ext>
                </a:extLst>
              </p:cNvPr>
              <p:cNvCxnSpPr>
                <a:cxnSpLocks/>
              </p:cNvCxnSpPr>
              <p:nvPr/>
            </p:nvCxnSpPr>
            <p:spPr>
              <a:xfrm flipH="1">
                <a:off x="3074643" y="5927498"/>
                <a:ext cx="234847" cy="281414"/>
              </a:xfrm>
              <a:prstGeom prst="straightConnector1">
                <a:avLst/>
              </a:prstGeom>
              <a:noFill/>
              <a:ln w="6350" cap="flat" cmpd="sng" algn="ctr">
                <a:solidFill>
                  <a:srgbClr val="5B9BD5"/>
                </a:solidFill>
                <a:prstDash val="solid"/>
                <a:miter lim="800000"/>
                <a:tailEnd type="triangle"/>
              </a:ln>
              <a:effectLst/>
            </p:spPr>
          </p:cxnSp>
          <p:sp>
            <p:nvSpPr>
              <p:cNvPr id="66" name="TextBox 65">
                <a:extLst>
                  <a:ext uri="{FF2B5EF4-FFF2-40B4-BE49-F238E27FC236}">
                    <a16:creationId xmlns:a16="http://schemas.microsoft.com/office/drawing/2014/main" id="{537C4532-1D25-C06C-2FA1-7B1609B26334}"/>
                  </a:ext>
                </a:extLst>
              </p:cNvPr>
              <p:cNvSpPr txBox="1"/>
              <p:nvPr/>
            </p:nvSpPr>
            <p:spPr>
              <a:xfrm>
                <a:off x="3194309" y="4990247"/>
                <a:ext cx="731584" cy="399580"/>
              </a:xfrm>
              <a:prstGeom prst="rect">
                <a:avLst/>
              </a:prstGeom>
              <a:noFill/>
            </p:spPr>
            <p:txBody>
              <a:bodyPr wrap="square" lIns="91440" tIns="45720" rIns="91440" bIns="45720" rtlCol="0" anchor="t">
                <a:spAutoFit/>
              </a:bodyPr>
              <a:lstStyle/>
              <a:p>
                <a:r>
                  <a:rPr lang="en-IN" sz="1200" b="1">
                    <a:latin typeface="Arial"/>
                    <a:cs typeface="Arial"/>
                  </a:rPr>
                  <a:t>Yes</a:t>
                </a:r>
                <a:endParaRPr lang="en-IN" sz="1200" b="1">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AF730A00-7755-2979-A11C-0DA9A42BFA52}"/>
                  </a:ext>
                </a:extLst>
              </p:cNvPr>
              <p:cNvSpPr txBox="1"/>
              <p:nvPr/>
            </p:nvSpPr>
            <p:spPr>
              <a:xfrm flipH="1">
                <a:off x="1941726" y="5002934"/>
                <a:ext cx="728596" cy="399580"/>
              </a:xfrm>
              <a:prstGeom prst="rect">
                <a:avLst/>
              </a:prstGeom>
              <a:noFill/>
            </p:spPr>
            <p:txBody>
              <a:bodyPr wrap="square" lIns="91440" tIns="45720" rIns="91440" bIns="45720" rtlCol="0" anchor="t">
                <a:spAutoFit/>
              </a:bodyPr>
              <a:lstStyle/>
              <a:p>
                <a:r>
                  <a:rPr lang="en-IN" sz="1200" b="1">
                    <a:latin typeface="Arial"/>
                    <a:cs typeface="Arial"/>
                  </a:rPr>
                  <a:t>No</a:t>
                </a:r>
                <a:endParaRPr lang="en-IN" sz="1200" b="1">
                  <a:solidFill>
                    <a:prstClr val="black"/>
                  </a:solidFill>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9C4A8E25-8219-FFA7-8940-51A46C02220F}"/>
                  </a:ext>
                </a:extLst>
              </p:cNvPr>
              <p:cNvSpPr txBox="1"/>
              <p:nvPr/>
            </p:nvSpPr>
            <p:spPr>
              <a:xfrm flipH="1">
                <a:off x="3754386" y="5774542"/>
                <a:ext cx="1067842" cy="313490"/>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&lt; 85</a:t>
                </a:r>
              </a:p>
            </p:txBody>
          </p:sp>
          <p:sp>
            <p:nvSpPr>
              <p:cNvPr id="69" name="TextBox 68">
                <a:extLst>
                  <a:ext uri="{FF2B5EF4-FFF2-40B4-BE49-F238E27FC236}">
                    <a16:creationId xmlns:a16="http://schemas.microsoft.com/office/drawing/2014/main" id="{C08EEF53-2C08-9827-9475-C47A0723B005}"/>
                  </a:ext>
                </a:extLst>
              </p:cNvPr>
              <p:cNvSpPr txBox="1"/>
              <p:nvPr/>
            </p:nvSpPr>
            <p:spPr>
              <a:xfrm flipH="1">
                <a:off x="2524112" y="5770250"/>
                <a:ext cx="1042417" cy="313490"/>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&gt;= 85</a:t>
                </a:r>
              </a:p>
            </p:txBody>
          </p:sp>
        </p:grpSp>
        <p:grpSp>
          <p:nvGrpSpPr>
            <p:cNvPr id="55" name="Group 54">
              <a:extLst>
                <a:ext uri="{FF2B5EF4-FFF2-40B4-BE49-F238E27FC236}">
                  <a16:creationId xmlns:a16="http://schemas.microsoft.com/office/drawing/2014/main" id="{033284F8-54AB-072C-746F-34CD2660F571}"/>
                </a:ext>
              </a:extLst>
            </p:cNvPr>
            <p:cNvGrpSpPr/>
            <p:nvPr/>
          </p:nvGrpSpPr>
          <p:grpSpPr>
            <a:xfrm>
              <a:off x="7098278" y="2807019"/>
              <a:ext cx="2046843" cy="1331175"/>
              <a:chOff x="1941726" y="4752120"/>
              <a:chExt cx="2912790" cy="1910620"/>
            </a:xfrm>
          </p:grpSpPr>
          <p:sp>
            <p:nvSpPr>
              <p:cNvPr id="87" name="Flowchart: Connector 86">
                <a:extLst>
                  <a:ext uri="{FF2B5EF4-FFF2-40B4-BE49-F238E27FC236}">
                    <a16:creationId xmlns:a16="http://schemas.microsoft.com/office/drawing/2014/main" id="{9C376EE8-B4A2-8EA7-7802-544372FF0541}"/>
                  </a:ext>
                </a:extLst>
              </p:cNvPr>
              <p:cNvSpPr/>
              <p:nvPr/>
            </p:nvSpPr>
            <p:spPr>
              <a:xfrm>
                <a:off x="3272171" y="5500059"/>
                <a:ext cx="453024" cy="495044"/>
              </a:xfrm>
              <a:prstGeom prst="flowChartConnector">
                <a:avLst/>
              </a:prstGeom>
              <a:solidFill>
                <a:srgbClr val="5B9BD5"/>
              </a:solidFill>
              <a:ln w="12700" cap="flat" cmpd="sng" algn="ctr">
                <a:solidFill>
                  <a:srgbClr val="5B9BD5">
                    <a:shade val="15000"/>
                  </a:srgbClr>
                </a:solid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kern="0">
                    <a:solidFill>
                      <a:schemeClr val="bg1"/>
                    </a:solidFill>
                    <a:latin typeface="Arial" panose="020B0604020202020204" pitchFamily="34" charset="0"/>
                    <a:cs typeface="Arial" panose="020B0604020202020204" pitchFamily="34" charset="0"/>
                  </a:rPr>
                  <a:t>S</a:t>
                </a:r>
                <a:endParaRPr lang="en-IN" sz="1200" b="0"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88" name="Flowchart: Connector 87">
                <a:extLst>
                  <a:ext uri="{FF2B5EF4-FFF2-40B4-BE49-F238E27FC236}">
                    <a16:creationId xmlns:a16="http://schemas.microsoft.com/office/drawing/2014/main" id="{72B9D8F6-7A6A-3180-88AA-33597B131490}"/>
                  </a:ext>
                </a:extLst>
              </p:cNvPr>
              <p:cNvSpPr/>
              <p:nvPr/>
            </p:nvSpPr>
            <p:spPr>
              <a:xfrm>
                <a:off x="2615990" y="4752120"/>
                <a:ext cx="453024" cy="495042"/>
              </a:xfrm>
              <a:prstGeom prst="flowChartConnector">
                <a:avLst/>
              </a:prstGeom>
              <a:solidFill>
                <a:srgbClr val="5B9BD5"/>
              </a:solidFill>
              <a:ln w="12700" cap="flat" cmpd="sng" algn="ctr">
                <a:solidFill>
                  <a:srgbClr val="5B9BD5">
                    <a:shade val="15000"/>
                  </a:srgbClr>
                </a:solid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kern="0">
                    <a:solidFill>
                      <a:schemeClr val="bg1"/>
                    </a:solidFill>
                    <a:latin typeface="Arial"/>
                    <a:cs typeface="Arial"/>
                  </a:rPr>
                  <a:t>B</a:t>
                </a:r>
                <a:endParaRPr lang="en-IN" sz="1200" b="0" i="0" u="none" strike="noStrike" kern="0" cap="none" spc="0" normalizeH="0" baseline="0" noProof="0">
                  <a:ln>
                    <a:noFill/>
                  </a:ln>
                  <a:solidFill>
                    <a:schemeClr val="bg1"/>
                  </a:solidFill>
                  <a:effectLst/>
                  <a:uLnTx/>
                  <a:uFillTx/>
                  <a:latin typeface="Arial"/>
                  <a:cs typeface="Arial"/>
                </a:endParaRPr>
              </a:p>
            </p:txBody>
          </p:sp>
          <p:cxnSp>
            <p:nvCxnSpPr>
              <p:cNvPr id="89" name="Straight Arrow Connector 88">
                <a:extLst>
                  <a:ext uri="{FF2B5EF4-FFF2-40B4-BE49-F238E27FC236}">
                    <a16:creationId xmlns:a16="http://schemas.microsoft.com/office/drawing/2014/main" id="{2D417062-315F-ACCD-022E-051F37747416}"/>
                  </a:ext>
                </a:extLst>
              </p:cNvPr>
              <p:cNvCxnSpPr>
                <a:cxnSpLocks/>
              </p:cNvCxnSpPr>
              <p:nvPr/>
            </p:nvCxnSpPr>
            <p:spPr>
              <a:xfrm>
                <a:off x="2987398" y="5190070"/>
                <a:ext cx="400684" cy="320807"/>
              </a:xfrm>
              <a:prstGeom prst="straightConnector1">
                <a:avLst/>
              </a:prstGeom>
              <a:noFill/>
              <a:ln w="6350" cap="flat" cmpd="sng" algn="ctr">
                <a:solidFill>
                  <a:srgbClr val="5B9BD5"/>
                </a:solidFill>
                <a:prstDash val="solid"/>
                <a:miter lim="800000"/>
                <a:tailEnd type="triangle"/>
              </a:ln>
              <a:effectLst/>
            </p:spPr>
          </p:cxnSp>
          <p:sp>
            <p:nvSpPr>
              <p:cNvPr id="90" name="Flowchart: Connector 89">
                <a:extLst>
                  <a:ext uri="{FF2B5EF4-FFF2-40B4-BE49-F238E27FC236}">
                    <a16:creationId xmlns:a16="http://schemas.microsoft.com/office/drawing/2014/main" id="{746B6612-155C-3743-D257-4D348EC1F292}"/>
                  </a:ext>
                </a:extLst>
              </p:cNvPr>
              <p:cNvSpPr/>
              <p:nvPr/>
            </p:nvSpPr>
            <p:spPr>
              <a:xfrm>
                <a:off x="3912689" y="6146574"/>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0</a:t>
                </a:r>
              </a:p>
            </p:txBody>
          </p:sp>
          <p:sp>
            <p:nvSpPr>
              <p:cNvPr id="91" name="Flowchart: Connector 90">
                <a:extLst>
                  <a:ext uri="{FF2B5EF4-FFF2-40B4-BE49-F238E27FC236}">
                    <a16:creationId xmlns:a16="http://schemas.microsoft.com/office/drawing/2014/main" id="{DF77EC94-0A46-622F-51D9-983CAEADDFCE}"/>
                  </a:ext>
                </a:extLst>
              </p:cNvPr>
              <p:cNvSpPr/>
              <p:nvPr/>
            </p:nvSpPr>
            <p:spPr>
              <a:xfrm>
                <a:off x="2718396" y="6167697"/>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1</a:t>
                </a:r>
              </a:p>
            </p:txBody>
          </p:sp>
          <p:sp>
            <p:nvSpPr>
              <p:cNvPr id="92" name="Flowchart: Connector 91">
                <a:extLst>
                  <a:ext uri="{FF2B5EF4-FFF2-40B4-BE49-F238E27FC236}">
                    <a16:creationId xmlns:a16="http://schemas.microsoft.com/office/drawing/2014/main" id="{F3839684-A728-455C-D7CD-91DB958311A2}"/>
                  </a:ext>
                </a:extLst>
              </p:cNvPr>
              <p:cNvSpPr/>
              <p:nvPr/>
            </p:nvSpPr>
            <p:spPr>
              <a:xfrm>
                <a:off x="1976627" y="5458639"/>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0</a:t>
                </a:r>
              </a:p>
            </p:txBody>
          </p:sp>
          <p:cxnSp>
            <p:nvCxnSpPr>
              <p:cNvPr id="93" name="Straight Arrow Connector 92">
                <a:extLst>
                  <a:ext uri="{FF2B5EF4-FFF2-40B4-BE49-F238E27FC236}">
                    <a16:creationId xmlns:a16="http://schemas.microsoft.com/office/drawing/2014/main" id="{ABF4CD06-9F10-B527-41ED-9B351AC7DDE1}"/>
                  </a:ext>
                </a:extLst>
              </p:cNvPr>
              <p:cNvCxnSpPr>
                <a:cxnSpLocks/>
              </p:cNvCxnSpPr>
              <p:nvPr/>
            </p:nvCxnSpPr>
            <p:spPr>
              <a:xfrm flipH="1">
                <a:off x="2332790" y="5185553"/>
                <a:ext cx="306452" cy="298826"/>
              </a:xfrm>
              <a:prstGeom prst="straightConnector1">
                <a:avLst/>
              </a:prstGeom>
              <a:noFill/>
              <a:ln w="6350" cap="flat" cmpd="sng" algn="ctr">
                <a:solidFill>
                  <a:srgbClr val="5B9BD5"/>
                </a:solidFill>
                <a:prstDash val="solid"/>
                <a:miter lim="800000"/>
                <a:tailEnd type="triangle"/>
              </a:ln>
              <a:effectLst/>
            </p:spPr>
          </p:cxnSp>
          <p:cxnSp>
            <p:nvCxnSpPr>
              <p:cNvPr id="94" name="Straight Arrow Connector 93">
                <a:extLst>
                  <a:ext uri="{FF2B5EF4-FFF2-40B4-BE49-F238E27FC236}">
                    <a16:creationId xmlns:a16="http://schemas.microsoft.com/office/drawing/2014/main" id="{D54F45EF-DCC1-E75E-F766-0518D67084EF}"/>
                  </a:ext>
                </a:extLst>
              </p:cNvPr>
              <p:cNvCxnSpPr>
                <a:cxnSpLocks/>
              </p:cNvCxnSpPr>
              <p:nvPr/>
            </p:nvCxnSpPr>
            <p:spPr>
              <a:xfrm>
                <a:off x="3658851" y="5922605"/>
                <a:ext cx="320182" cy="296466"/>
              </a:xfrm>
              <a:prstGeom prst="straightConnector1">
                <a:avLst/>
              </a:prstGeom>
              <a:noFill/>
              <a:ln w="6350" cap="flat" cmpd="sng" algn="ctr">
                <a:solidFill>
                  <a:srgbClr val="5B9BD5"/>
                </a:solidFill>
                <a:prstDash val="solid"/>
                <a:miter lim="800000"/>
                <a:tailEnd type="triangle"/>
              </a:ln>
              <a:effectLst/>
            </p:spPr>
          </p:cxnSp>
          <p:cxnSp>
            <p:nvCxnSpPr>
              <p:cNvPr id="95" name="Straight Arrow Connector 94">
                <a:extLst>
                  <a:ext uri="{FF2B5EF4-FFF2-40B4-BE49-F238E27FC236}">
                    <a16:creationId xmlns:a16="http://schemas.microsoft.com/office/drawing/2014/main" id="{07976C90-0BE1-BF97-BC17-F3CB7DECD8E9}"/>
                  </a:ext>
                </a:extLst>
              </p:cNvPr>
              <p:cNvCxnSpPr>
                <a:cxnSpLocks/>
              </p:cNvCxnSpPr>
              <p:nvPr/>
            </p:nvCxnSpPr>
            <p:spPr>
              <a:xfrm flipH="1">
                <a:off x="3074643" y="5927498"/>
                <a:ext cx="234847" cy="281414"/>
              </a:xfrm>
              <a:prstGeom prst="straightConnector1">
                <a:avLst/>
              </a:prstGeom>
              <a:noFill/>
              <a:ln w="6350" cap="flat" cmpd="sng" algn="ctr">
                <a:solidFill>
                  <a:srgbClr val="5B9BD5"/>
                </a:solidFill>
                <a:prstDash val="solid"/>
                <a:miter lim="800000"/>
                <a:tailEnd type="triangle"/>
              </a:ln>
              <a:effectLst/>
            </p:spPr>
          </p:cxnSp>
          <p:sp>
            <p:nvSpPr>
              <p:cNvPr id="96" name="TextBox 95">
                <a:extLst>
                  <a:ext uri="{FF2B5EF4-FFF2-40B4-BE49-F238E27FC236}">
                    <a16:creationId xmlns:a16="http://schemas.microsoft.com/office/drawing/2014/main" id="{8ABA0703-247D-DD91-0D7F-89EA86FB1BD5}"/>
                  </a:ext>
                </a:extLst>
              </p:cNvPr>
              <p:cNvSpPr txBox="1"/>
              <p:nvPr/>
            </p:nvSpPr>
            <p:spPr>
              <a:xfrm>
                <a:off x="3151492" y="5002932"/>
                <a:ext cx="789587" cy="397573"/>
              </a:xfrm>
              <a:prstGeom prst="rect">
                <a:avLst/>
              </a:prstGeom>
              <a:noFill/>
            </p:spPr>
            <p:txBody>
              <a:bodyPr wrap="square" lIns="91440" tIns="45720" rIns="91440" bIns="45720" rtlCol="0" anchor="t">
                <a:spAutoFit/>
              </a:bodyPr>
              <a:lstStyle/>
              <a:p>
                <a:r>
                  <a:rPr lang="en-IN" sz="1200" b="1">
                    <a:latin typeface="Arial"/>
                    <a:cs typeface="Arial"/>
                  </a:rPr>
                  <a:t>&gt;=85</a:t>
                </a:r>
                <a:endParaRPr lang="en-IN" sz="1200" b="1">
                  <a:solidFill>
                    <a:prstClr val="black"/>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68A8A81D-CE62-67F8-0FC1-FF08F85AE682}"/>
                  </a:ext>
                </a:extLst>
              </p:cNvPr>
              <p:cNvSpPr txBox="1"/>
              <p:nvPr/>
            </p:nvSpPr>
            <p:spPr>
              <a:xfrm flipH="1">
                <a:off x="1941726" y="5002933"/>
                <a:ext cx="728596" cy="397573"/>
              </a:xfrm>
              <a:prstGeom prst="rect">
                <a:avLst/>
              </a:prstGeom>
              <a:noFill/>
            </p:spPr>
            <p:txBody>
              <a:bodyPr wrap="square" lIns="91440" tIns="45720" rIns="91440" bIns="45720" rtlCol="0" anchor="t">
                <a:spAutoFit/>
              </a:bodyPr>
              <a:lstStyle/>
              <a:p>
                <a:r>
                  <a:rPr lang="en-IN" sz="1200" b="1">
                    <a:latin typeface="Arial"/>
                    <a:cs typeface="Arial"/>
                  </a:rPr>
                  <a:t>&lt;85</a:t>
                </a:r>
                <a:endParaRPr lang="en-IN" sz="1200" b="1">
                  <a:solidFill>
                    <a:prstClr val="black"/>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82EC9607-B9A9-C39C-C2D1-D331AD68344C}"/>
                  </a:ext>
                </a:extLst>
              </p:cNvPr>
              <p:cNvSpPr txBox="1"/>
              <p:nvPr/>
            </p:nvSpPr>
            <p:spPr>
              <a:xfrm flipH="1">
                <a:off x="3786674" y="5759954"/>
                <a:ext cx="1067842" cy="397573"/>
              </a:xfrm>
              <a:prstGeom prst="rect">
                <a:avLst/>
              </a:prstGeom>
              <a:noFill/>
            </p:spPr>
            <p:txBody>
              <a:bodyPr wrap="square" lIns="91440" tIns="45720" rIns="91440" bIns="45720" rtlCol="0" anchor="t">
                <a:spAutoFit/>
              </a:bodyPr>
              <a:lstStyle/>
              <a:p>
                <a:r>
                  <a:rPr lang="en-IN" sz="1200" b="1">
                    <a:latin typeface="Arial"/>
                    <a:cs typeface="Arial"/>
                  </a:rPr>
                  <a:t>No</a:t>
                </a:r>
              </a:p>
            </p:txBody>
          </p:sp>
          <p:sp>
            <p:nvSpPr>
              <p:cNvPr id="99" name="TextBox 98">
                <a:extLst>
                  <a:ext uri="{FF2B5EF4-FFF2-40B4-BE49-F238E27FC236}">
                    <a16:creationId xmlns:a16="http://schemas.microsoft.com/office/drawing/2014/main" id="{6D3DECCD-B62F-61DA-F3E6-7CB395A337E5}"/>
                  </a:ext>
                </a:extLst>
              </p:cNvPr>
              <p:cNvSpPr txBox="1"/>
              <p:nvPr/>
            </p:nvSpPr>
            <p:spPr>
              <a:xfrm flipH="1">
                <a:off x="2502022" y="5710951"/>
                <a:ext cx="798052" cy="397573"/>
              </a:xfrm>
              <a:prstGeom prst="rect">
                <a:avLst/>
              </a:prstGeom>
              <a:noFill/>
            </p:spPr>
            <p:txBody>
              <a:bodyPr wrap="square" lIns="91440" tIns="45720" rIns="91440" bIns="45720" rtlCol="0" anchor="t">
                <a:spAutoFit/>
              </a:bodyPr>
              <a:lstStyle/>
              <a:p>
                <a:r>
                  <a:rPr lang="en-IN" sz="1200" b="1">
                    <a:latin typeface="Arial"/>
                    <a:cs typeface="Arial"/>
                  </a:rPr>
                  <a:t>Yes</a:t>
                </a:r>
              </a:p>
            </p:txBody>
          </p:sp>
        </p:grpSp>
        <p:grpSp>
          <p:nvGrpSpPr>
            <p:cNvPr id="114" name="Group 113">
              <a:extLst>
                <a:ext uri="{FF2B5EF4-FFF2-40B4-BE49-F238E27FC236}">
                  <a16:creationId xmlns:a16="http://schemas.microsoft.com/office/drawing/2014/main" id="{E275761B-AAA6-FD06-339D-79A9AA474D68}"/>
                </a:ext>
              </a:extLst>
            </p:cNvPr>
            <p:cNvGrpSpPr/>
            <p:nvPr/>
          </p:nvGrpSpPr>
          <p:grpSpPr>
            <a:xfrm>
              <a:off x="4762717" y="2801674"/>
              <a:ext cx="2224434" cy="1320443"/>
              <a:chOff x="1976627" y="4767524"/>
              <a:chExt cx="2888136" cy="1895216"/>
            </a:xfrm>
          </p:grpSpPr>
          <p:sp>
            <p:nvSpPr>
              <p:cNvPr id="101" name="Flowchart: Connector 100">
                <a:extLst>
                  <a:ext uri="{FF2B5EF4-FFF2-40B4-BE49-F238E27FC236}">
                    <a16:creationId xmlns:a16="http://schemas.microsoft.com/office/drawing/2014/main" id="{1E6B5705-693A-B250-1F5F-55A77D6C2762}"/>
                  </a:ext>
                </a:extLst>
              </p:cNvPr>
              <p:cNvSpPr/>
              <p:nvPr/>
            </p:nvSpPr>
            <p:spPr>
              <a:xfrm>
                <a:off x="3272171" y="5500059"/>
                <a:ext cx="453024" cy="495044"/>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A</a:t>
                </a:r>
              </a:p>
            </p:txBody>
          </p:sp>
          <p:sp>
            <p:nvSpPr>
              <p:cNvPr id="102" name="Flowchart: Connector 101">
                <a:extLst>
                  <a:ext uri="{FF2B5EF4-FFF2-40B4-BE49-F238E27FC236}">
                    <a16:creationId xmlns:a16="http://schemas.microsoft.com/office/drawing/2014/main" id="{C7EADD37-BB7C-49A0-7EF0-DEAEFBDD3A10}"/>
                  </a:ext>
                </a:extLst>
              </p:cNvPr>
              <p:cNvSpPr/>
              <p:nvPr/>
            </p:nvSpPr>
            <p:spPr>
              <a:xfrm>
                <a:off x="2600718" y="4767524"/>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S</a:t>
                </a:r>
              </a:p>
            </p:txBody>
          </p:sp>
          <p:cxnSp>
            <p:nvCxnSpPr>
              <p:cNvPr id="103" name="Straight Arrow Connector 102">
                <a:extLst>
                  <a:ext uri="{FF2B5EF4-FFF2-40B4-BE49-F238E27FC236}">
                    <a16:creationId xmlns:a16="http://schemas.microsoft.com/office/drawing/2014/main" id="{B93A3C57-33BB-1263-2E2B-9EC95329521A}"/>
                  </a:ext>
                </a:extLst>
              </p:cNvPr>
              <p:cNvCxnSpPr>
                <a:cxnSpLocks/>
                <a:stCxn id="26" idx="5"/>
              </p:cNvCxnSpPr>
              <p:nvPr/>
            </p:nvCxnSpPr>
            <p:spPr>
              <a:xfrm>
                <a:off x="2987398" y="5190070"/>
                <a:ext cx="400684" cy="320807"/>
              </a:xfrm>
              <a:prstGeom prst="straightConnector1">
                <a:avLst/>
              </a:prstGeom>
              <a:noFill/>
              <a:ln w="6350" cap="flat" cmpd="sng" algn="ctr">
                <a:solidFill>
                  <a:srgbClr val="5B9BD5"/>
                </a:solidFill>
                <a:prstDash val="solid"/>
                <a:miter lim="800000"/>
                <a:tailEnd type="triangle"/>
              </a:ln>
              <a:effectLst/>
            </p:spPr>
          </p:cxnSp>
          <p:sp>
            <p:nvSpPr>
              <p:cNvPr id="104" name="Flowchart: Connector 103">
                <a:extLst>
                  <a:ext uri="{FF2B5EF4-FFF2-40B4-BE49-F238E27FC236}">
                    <a16:creationId xmlns:a16="http://schemas.microsoft.com/office/drawing/2014/main" id="{09AC4B4D-654D-F4BA-0B29-1E37639D0B9E}"/>
                  </a:ext>
                </a:extLst>
              </p:cNvPr>
              <p:cNvSpPr/>
              <p:nvPr/>
            </p:nvSpPr>
            <p:spPr>
              <a:xfrm>
                <a:off x="3912689" y="6146574"/>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kern="0">
                    <a:solidFill>
                      <a:prstClr val="white"/>
                    </a:solidFill>
                    <a:latin typeface="Arial" panose="020B0604020202020204" pitchFamily="34" charset="0"/>
                    <a:cs typeface="Arial" panose="020B0604020202020204" pitchFamily="34" charset="0"/>
                  </a:rPr>
                  <a:t>1</a:t>
                </a:r>
                <a:endPar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105" name="Flowchart: Connector 104">
                <a:extLst>
                  <a:ext uri="{FF2B5EF4-FFF2-40B4-BE49-F238E27FC236}">
                    <a16:creationId xmlns:a16="http://schemas.microsoft.com/office/drawing/2014/main" id="{1D88EE9A-8D11-D7DA-8D90-CAE6ABB9B54F}"/>
                  </a:ext>
                </a:extLst>
              </p:cNvPr>
              <p:cNvSpPr/>
              <p:nvPr/>
            </p:nvSpPr>
            <p:spPr>
              <a:xfrm>
                <a:off x="2718396" y="6167697"/>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kern="0">
                    <a:solidFill>
                      <a:prstClr val="white"/>
                    </a:solidFill>
                    <a:latin typeface="Arial" panose="020B0604020202020204" pitchFamily="34" charset="0"/>
                    <a:cs typeface="Arial" panose="020B0604020202020204" pitchFamily="34" charset="0"/>
                  </a:rPr>
                  <a:t>0</a:t>
                </a:r>
                <a:endPar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106" name="Flowchart: Connector 105">
                <a:extLst>
                  <a:ext uri="{FF2B5EF4-FFF2-40B4-BE49-F238E27FC236}">
                    <a16:creationId xmlns:a16="http://schemas.microsoft.com/office/drawing/2014/main" id="{D431B432-834E-419C-F9D7-CB11F7ADEA1A}"/>
                  </a:ext>
                </a:extLst>
              </p:cNvPr>
              <p:cNvSpPr/>
              <p:nvPr/>
            </p:nvSpPr>
            <p:spPr>
              <a:xfrm>
                <a:off x="1976627" y="5458639"/>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kern="0">
                    <a:solidFill>
                      <a:schemeClr val="bg1"/>
                    </a:solidFill>
                    <a:latin typeface="Arial" panose="020B0604020202020204" pitchFamily="34" charset="0"/>
                    <a:cs typeface="Arial" panose="020B0604020202020204" pitchFamily="34" charset="0"/>
                  </a:rPr>
                  <a:t>1</a:t>
                </a:r>
                <a:endParaRPr lang="en-IN" sz="1200" b="0" i="0" u="none" strike="noStrike" kern="0" cap="none" spc="0" normalizeH="0" baseline="0" noProof="0">
                  <a:ln>
                    <a:noFill/>
                  </a:ln>
                  <a:effectLst/>
                  <a:uLnTx/>
                  <a:uFillTx/>
                  <a:latin typeface="Arial" panose="020B0604020202020204" pitchFamily="34" charset="0"/>
                  <a:cs typeface="Arial" panose="020B0604020202020204" pitchFamily="34" charset="0"/>
                </a:endParaRPr>
              </a:p>
            </p:txBody>
          </p:sp>
          <p:cxnSp>
            <p:nvCxnSpPr>
              <p:cNvPr id="107" name="Straight Arrow Connector 106">
                <a:extLst>
                  <a:ext uri="{FF2B5EF4-FFF2-40B4-BE49-F238E27FC236}">
                    <a16:creationId xmlns:a16="http://schemas.microsoft.com/office/drawing/2014/main" id="{F6EFB717-20FC-B322-AC38-3CF62C4A967E}"/>
                  </a:ext>
                </a:extLst>
              </p:cNvPr>
              <p:cNvCxnSpPr>
                <a:cxnSpLocks/>
              </p:cNvCxnSpPr>
              <p:nvPr/>
            </p:nvCxnSpPr>
            <p:spPr>
              <a:xfrm flipH="1">
                <a:off x="2332790" y="5185553"/>
                <a:ext cx="306452" cy="298826"/>
              </a:xfrm>
              <a:prstGeom prst="straightConnector1">
                <a:avLst/>
              </a:prstGeom>
              <a:noFill/>
              <a:ln w="6350" cap="flat" cmpd="sng" algn="ctr">
                <a:solidFill>
                  <a:srgbClr val="5B9BD5"/>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A40B0A3A-F9D3-0B23-0A44-FDCA84C56B59}"/>
                  </a:ext>
                </a:extLst>
              </p:cNvPr>
              <p:cNvCxnSpPr>
                <a:cxnSpLocks/>
                <a:stCxn id="25" idx="5"/>
                <a:endCxn id="28" idx="1"/>
              </p:cNvCxnSpPr>
              <p:nvPr/>
            </p:nvCxnSpPr>
            <p:spPr>
              <a:xfrm>
                <a:off x="3658851" y="5922605"/>
                <a:ext cx="320182" cy="296466"/>
              </a:xfrm>
              <a:prstGeom prst="straightConnector1">
                <a:avLst/>
              </a:prstGeom>
              <a:noFill/>
              <a:ln w="6350" cap="flat" cmpd="sng" algn="ctr">
                <a:solidFill>
                  <a:srgbClr val="5B9BD5"/>
                </a:solidFill>
                <a:prstDash val="solid"/>
                <a:miter lim="800000"/>
                <a:tailEnd type="triangle"/>
              </a:ln>
              <a:effectLst/>
            </p:spPr>
          </p:cxnSp>
          <p:cxnSp>
            <p:nvCxnSpPr>
              <p:cNvPr id="109" name="Straight Arrow Connector 108">
                <a:extLst>
                  <a:ext uri="{FF2B5EF4-FFF2-40B4-BE49-F238E27FC236}">
                    <a16:creationId xmlns:a16="http://schemas.microsoft.com/office/drawing/2014/main" id="{614033D2-95ED-4C14-CECD-011C15E22E11}"/>
                  </a:ext>
                </a:extLst>
              </p:cNvPr>
              <p:cNvCxnSpPr>
                <a:cxnSpLocks/>
              </p:cNvCxnSpPr>
              <p:nvPr/>
            </p:nvCxnSpPr>
            <p:spPr>
              <a:xfrm flipH="1">
                <a:off x="3074643" y="5927498"/>
                <a:ext cx="234847" cy="281414"/>
              </a:xfrm>
              <a:prstGeom prst="straightConnector1">
                <a:avLst/>
              </a:prstGeom>
              <a:noFill/>
              <a:ln w="6350" cap="flat" cmpd="sng" algn="ctr">
                <a:solidFill>
                  <a:srgbClr val="5B9BD5"/>
                </a:solidFill>
                <a:prstDash val="solid"/>
                <a:miter lim="800000"/>
                <a:tailEnd type="triangle"/>
              </a:ln>
              <a:effectLst/>
            </p:spPr>
          </p:cxnSp>
          <p:sp>
            <p:nvSpPr>
              <p:cNvPr id="110" name="TextBox 109">
                <a:extLst>
                  <a:ext uri="{FF2B5EF4-FFF2-40B4-BE49-F238E27FC236}">
                    <a16:creationId xmlns:a16="http://schemas.microsoft.com/office/drawing/2014/main" id="{E0F7BE0D-AB2F-8D9C-8375-4F132DA11ED8}"/>
                  </a:ext>
                </a:extLst>
              </p:cNvPr>
              <p:cNvSpPr txBox="1"/>
              <p:nvPr/>
            </p:nvSpPr>
            <p:spPr>
              <a:xfrm>
                <a:off x="3141071" y="5023190"/>
                <a:ext cx="636860" cy="313490"/>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Yes</a:t>
                </a:r>
              </a:p>
            </p:txBody>
          </p:sp>
          <p:sp>
            <p:nvSpPr>
              <p:cNvPr id="111" name="TextBox 110">
                <a:extLst>
                  <a:ext uri="{FF2B5EF4-FFF2-40B4-BE49-F238E27FC236}">
                    <a16:creationId xmlns:a16="http://schemas.microsoft.com/office/drawing/2014/main" id="{CC7B678A-B0CB-44DD-846E-EF3DD1EFF38E}"/>
                  </a:ext>
                </a:extLst>
              </p:cNvPr>
              <p:cNvSpPr txBox="1"/>
              <p:nvPr/>
            </p:nvSpPr>
            <p:spPr>
              <a:xfrm flipH="1">
                <a:off x="2065352" y="4982401"/>
                <a:ext cx="728597" cy="313490"/>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No</a:t>
                </a:r>
              </a:p>
            </p:txBody>
          </p:sp>
          <p:sp>
            <p:nvSpPr>
              <p:cNvPr id="112" name="TextBox 111">
                <a:extLst>
                  <a:ext uri="{FF2B5EF4-FFF2-40B4-BE49-F238E27FC236}">
                    <a16:creationId xmlns:a16="http://schemas.microsoft.com/office/drawing/2014/main" id="{3BA4F15F-D7E7-27FB-03B0-0D5B098D32A9}"/>
                  </a:ext>
                </a:extLst>
              </p:cNvPr>
              <p:cNvSpPr txBox="1"/>
              <p:nvPr/>
            </p:nvSpPr>
            <p:spPr>
              <a:xfrm flipH="1">
                <a:off x="3796921" y="5774037"/>
                <a:ext cx="1067842" cy="313490"/>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&gt;= 50</a:t>
                </a:r>
              </a:p>
            </p:txBody>
          </p:sp>
          <p:sp>
            <p:nvSpPr>
              <p:cNvPr id="113" name="TextBox 112">
                <a:extLst>
                  <a:ext uri="{FF2B5EF4-FFF2-40B4-BE49-F238E27FC236}">
                    <a16:creationId xmlns:a16="http://schemas.microsoft.com/office/drawing/2014/main" id="{ACBC82B5-A37D-2776-3F58-3ABAC546F1F1}"/>
                  </a:ext>
                </a:extLst>
              </p:cNvPr>
              <p:cNvSpPr txBox="1"/>
              <p:nvPr/>
            </p:nvSpPr>
            <p:spPr>
              <a:xfrm flipH="1">
                <a:off x="2517670" y="5761761"/>
                <a:ext cx="1042417" cy="313490"/>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&lt; 50</a:t>
                </a:r>
              </a:p>
            </p:txBody>
          </p:sp>
        </p:grpSp>
        <p:grpSp>
          <p:nvGrpSpPr>
            <p:cNvPr id="100" name="Group 99">
              <a:extLst>
                <a:ext uri="{FF2B5EF4-FFF2-40B4-BE49-F238E27FC236}">
                  <a16:creationId xmlns:a16="http://schemas.microsoft.com/office/drawing/2014/main" id="{63CBA558-8B4F-9D13-79CD-249A02588072}"/>
                </a:ext>
              </a:extLst>
            </p:cNvPr>
            <p:cNvGrpSpPr/>
            <p:nvPr/>
          </p:nvGrpSpPr>
          <p:grpSpPr>
            <a:xfrm>
              <a:off x="9583128" y="2821347"/>
              <a:ext cx="1555113" cy="937068"/>
              <a:chOff x="1886430" y="4767524"/>
              <a:chExt cx="2069694" cy="1227579"/>
            </a:xfrm>
          </p:grpSpPr>
          <p:sp>
            <p:nvSpPr>
              <p:cNvPr id="115" name="Flowchart: Connector 114">
                <a:extLst>
                  <a:ext uri="{FF2B5EF4-FFF2-40B4-BE49-F238E27FC236}">
                    <a16:creationId xmlns:a16="http://schemas.microsoft.com/office/drawing/2014/main" id="{E1600AAF-4BEF-5529-FBA0-B94A71719BCC}"/>
                  </a:ext>
                </a:extLst>
              </p:cNvPr>
              <p:cNvSpPr/>
              <p:nvPr/>
            </p:nvSpPr>
            <p:spPr>
              <a:xfrm>
                <a:off x="3272171" y="5500059"/>
                <a:ext cx="453024" cy="495044"/>
              </a:xfrm>
              <a:prstGeom prst="flowChartConnector">
                <a:avLst/>
              </a:prstGeom>
              <a:solidFill>
                <a:srgbClr val="5B9BD5"/>
              </a:solidFill>
              <a:ln w="12700" cap="flat" cmpd="sng" algn="ctr">
                <a:solidFill>
                  <a:srgbClr val="5B9BD5">
                    <a:shade val="15000"/>
                  </a:srgbClr>
                </a:solid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kern="0">
                    <a:solidFill>
                      <a:schemeClr val="bg1"/>
                    </a:solidFill>
                    <a:latin typeface="Arial" panose="020B0604020202020204" pitchFamily="34" charset="0"/>
                    <a:cs typeface="Arial" panose="020B0604020202020204" pitchFamily="34" charset="0"/>
                  </a:rPr>
                  <a:t>0</a:t>
                </a:r>
                <a:endParaRPr lang="en-IN" sz="1200" b="0" i="0" u="none" strike="noStrike" kern="0" cap="none" spc="0" normalizeH="0" baseline="0" noProof="0">
                  <a:ln>
                    <a:noFill/>
                  </a:ln>
                  <a:effectLst/>
                  <a:uLnTx/>
                  <a:uFillTx/>
                  <a:latin typeface="Arial" panose="020B0604020202020204" pitchFamily="34" charset="0"/>
                  <a:cs typeface="Arial" panose="020B0604020202020204" pitchFamily="34" charset="0"/>
                </a:endParaRPr>
              </a:p>
            </p:txBody>
          </p:sp>
          <p:sp>
            <p:nvSpPr>
              <p:cNvPr id="116" name="Flowchart: Connector 115">
                <a:extLst>
                  <a:ext uri="{FF2B5EF4-FFF2-40B4-BE49-F238E27FC236}">
                    <a16:creationId xmlns:a16="http://schemas.microsoft.com/office/drawing/2014/main" id="{94E839C4-2729-0841-39A6-9BEB09100416}"/>
                  </a:ext>
                </a:extLst>
              </p:cNvPr>
              <p:cNvSpPr/>
              <p:nvPr/>
            </p:nvSpPr>
            <p:spPr>
              <a:xfrm>
                <a:off x="2600718" y="4767524"/>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kern="0">
                    <a:solidFill>
                      <a:schemeClr val="bg1"/>
                    </a:solidFill>
                    <a:latin typeface="Arial" panose="020B0604020202020204" pitchFamily="34" charset="0"/>
                    <a:cs typeface="Arial" panose="020B0604020202020204" pitchFamily="34" charset="0"/>
                  </a:rPr>
                  <a:t>T</a:t>
                </a:r>
                <a:endParaRPr lang="en-IN" sz="1200" b="0" i="0" u="none" strike="noStrike" kern="0" cap="none" spc="0" normalizeH="0" baseline="0" noProof="0">
                  <a:ln>
                    <a:noFill/>
                  </a:ln>
                  <a:effectLst/>
                  <a:uLnTx/>
                  <a:uFillTx/>
                  <a:latin typeface="Arial" panose="020B0604020202020204" pitchFamily="34" charset="0"/>
                  <a:cs typeface="Arial" panose="020B0604020202020204" pitchFamily="34" charset="0"/>
                </a:endParaRPr>
              </a:p>
            </p:txBody>
          </p:sp>
          <p:cxnSp>
            <p:nvCxnSpPr>
              <p:cNvPr id="117" name="Straight Arrow Connector 116">
                <a:extLst>
                  <a:ext uri="{FF2B5EF4-FFF2-40B4-BE49-F238E27FC236}">
                    <a16:creationId xmlns:a16="http://schemas.microsoft.com/office/drawing/2014/main" id="{FA4D6C96-E058-0DBC-3FC1-003CF549504F}"/>
                  </a:ext>
                </a:extLst>
              </p:cNvPr>
              <p:cNvCxnSpPr>
                <a:cxnSpLocks/>
              </p:cNvCxnSpPr>
              <p:nvPr/>
            </p:nvCxnSpPr>
            <p:spPr>
              <a:xfrm>
                <a:off x="2987398" y="5190070"/>
                <a:ext cx="400684" cy="320807"/>
              </a:xfrm>
              <a:prstGeom prst="straightConnector1">
                <a:avLst/>
              </a:prstGeom>
              <a:noFill/>
              <a:ln w="6350" cap="flat" cmpd="sng" algn="ctr">
                <a:solidFill>
                  <a:srgbClr val="5B9BD5"/>
                </a:solidFill>
                <a:prstDash val="solid"/>
                <a:miter lim="800000"/>
                <a:tailEnd type="triangle"/>
              </a:ln>
              <a:effectLst/>
            </p:spPr>
          </p:cxnSp>
          <p:sp>
            <p:nvSpPr>
              <p:cNvPr id="118" name="Flowchart: Connector 117">
                <a:extLst>
                  <a:ext uri="{FF2B5EF4-FFF2-40B4-BE49-F238E27FC236}">
                    <a16:creationId xmlns:a16="http://schemas.microsoft.com/office/drawing/2014/main" id="{64C982D5-6552-FB79-4DBE-DBB5AB00751D}"/>
                  </a:ext>
                </a:extLst>
              </p:cNvPr>
              <p:cNvSpPr/>
              <p:nvPr/>
            </p:nvSpPr>
            <p:spPr>
              <a:xfrm>
                <a:off x="1976627" y="5458639"/>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kern="0">
                    <a:solidFill>
                      <a:schemeClr val="bg1"/>
                    </a:solidFill>
                    <a:latin typeface="Arial" panose="020B0604020202020204" pitchFamily="34" charset="0"/>
                    <a:cs typeface="Arial" panose="020B0604020202020204" pitchFamily="34" charset="0"/>
                  </a:rPr>
                  <a:t>1</a:t>
                </a:r>
                <a:endParaRPr lang="en-IN" sz="1200" b="0" i="0" u="none" strike="noStrike" kern="0" cap="none" spc="0" normalizeH="0" baseline="0" noProof="0">
                  <a:ln>
                    <a:noFill/>
                  </a:ln>
                  <a:effectLst/>
                  <a:uLnTx/>
                  <a:uFillTx/>
                  <a:latin typeface="Arial" panose="020B0604020202020204" pitchFamily="34" charset="0"/>
                  <a:cs typeface="Arial" panose="020B0604020202020204" pitchFamily="34" charset="0"/>
                </a:endParaRPr>
              </a:p>
            </p:txBody>
          </p:sp>
          <p:cxnSp>
            <p:nvCxnSpPr>
              <p:cNvPr id="119" name="Straight Arrow Connector 118">
                <a:extLst>
                  <a:ext uri="{FF2B5EF4-FFF2-40B4-BE49-F238E27FC236}">
                    <a16:creationId xmlns:a16="http://schemas.microsoft.com/office/drawing/2014/main" id="{7C2A7CD9-1FE2-4D4C-0A8C-6FC6A303D1E5}"/>
                  </a:ext>
                </a:extLst>
              </p:cNvPr>
              <p:cNvCxnSpPr>
                <a:cxnSpLocks/>
              </p:cNvCxnSpPr>
              <p:nvPr/>
            </p:nvCxnSpPr>
            <p:spPr>
              <a:xfrm flipH="1">
                <a:off x="2332790" y="5185553"/>
                <a:ext cx="306452" cy="298826"/>
              </a:xfrm>
              <a:prstGeom prst="straightConnector1">
                <a:avLst/>
              </a:prstGeom>
              <a:noFill/>
              <a:ln w="6350" cap="flat" cmpd="sng" algn="ctr">
                <a:solidFill>
                  <a:srgbClr val="5B9BD5"/>
                </a:solidFill>
                <a:prstDash val="solid"/>
                <a:miter lim="800000"/>
                <a:tailEnd type="triangle"/>
              </a:ln>
              <a:effectLst/>
            </p:spPr>
          </p:cxnSp>
          <p:sp>
            <p:nvSpPr>
              <p:cNvPr id="120" name="TextBox 119">
                <a:extLst>
                  <a:ext uri="{FF2B5EF4-FFF2-40B4-BE49-F238E27FC236}">
                    <a16:creationId xmlns:a16="http://schemas.microsoft.com/office/drawing/2014/main" id="{4409BEB2-03CE-0166-CE3A-B025A4322182}"/>
                  </a:ext>
                </a:extLst>
              </p:cNvPr>
              <p:cNvSpPr txBox="1"/>
              <p:nvPr/>
            </p:nvSpPr>
            <p:spPr>
              <a:xfrm>
                <a:off x="3057531" y="4996391"/>
                <a:ext cx="898593" cy="362875"/>
              </a:xfrm>
              <a:prstGeom prst="rect">
                <a:avLst/>
              </a:prstGeom>
              <a:noFill/>
            </p:spPr>
            <p:txBody>
              <a:bodyPr wrap="square" lIns="91440" tIns="45720" rIns="91440" bIns="45720" rtlCol="0" anchor="t">
                <a:spAutoFit/>
              </a:bodyPr>
              <a:lstStyle/>
              <a:p>
                <a:r>
                  <a:rPr lang="en-IN" sz="1200" b="1">
                    <a:latin typeface="Arial"/>
                    <a:cs typeface="Arial"/>
                  </a:rPr>
                  <a:t>&lt;= 150</a:t>
                </a:r>
                <a:endParaRPr lang="en-IN" sz="1200" b="1">
                  <a:solidFill>
                    <a:prstClr val="black"/>
                  </a:solidFill>
                  <a:latin typeface="Arial" panose="020B0604020202020204" pitchFamily="34" charset="0"/>
                  <a:cs typeface="Arial" panose="020B0604020202020204" pitchFamily="34" charset="0"/>
                </a:endParaRPr>
              </a:p>
            </p:txBody>
          </p:sp>
          <p:sp>
            <p:nvSpPr>
              <p:cNvPr id="121" name="TextBox 120">
                <a:extLst>
                  <a:ext uri="{FF2B5EF4-FFF2-40B4-BE49-F238E27FC236}">
                    <a16:creationId xmlns:a16="http://schemas.microsoft.com/office/drawing/2014/main" id="{FE3B7B83-A7F5-AD5F-7584-D442FA42AE6C}"/>
                  </a:ext>
                </a:extLst>
              </p:cNvPr>
              <p:cNvSpPr txBox="1"/>
              <p:nvPr/>
            </p:nvSpPr>
            <p:spPr>
              <a:xfrm flipH="1">
                <a:off x="1886430" y="5023993"/>
                <a:ext cx="862821" cy="362875"/>
              </a:xfrm>
              <a:prstGeom prst="rect">
                <a:avLst/>
              </a:prstGeom>
              <a:noFill/>
            </p:spPr>
            <p:txBody>
              <a:bodyPr wrap="square" lIns="91440" tIns="45720" rIns="91440" bIns="45720" rtlCol="0" anchor="t">
                <a:spAutoFit/>
              </a:bodyPr>
              <a:lstStyle/>
              <a:p>
                <a:r>
                  <a:rPr lang="en-IN" sz="1200" b="1">
                    <a:latin typeface="Arial"/>
                    <a:cs typeface="Arial"/>
                  </a:rPr>
                  <a:t>&gt; 150</a:t>
                </a:r>
              </a:p>
            </p:txBody>
          </p:sp>
        </p:grpSp>
      </p:grpSp>
      <p:sp>
        <p:nvSpPr>
          <p:cNvPr id="122" name="TextBox 121">
            <a:extLst>
              <a:ext uri="{FF2B5EF4-FFF2-40B4-BE49-F238E27FC236}">
                <a16:creationId xmlns:a16="http://schemas.microsoft.com/office/drawing/2014/main" id="{E6ECC30E-0E43-A14C-125A-2F93FEE7E5A0}"/>
              </a:ext>
            </a:extLst>
          </p:cNvPr>
          <p:cNvSpPr txBox="1"/>
          <p:nvPr/>
        </p:nvSpPr>
        <p:spPr>
          <a:xfrm>
            <a:off x="633212" y="2210872"/>
            <a:ext cx="1354964" cy="33855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a:latin typeface="Arial"/>
                <a:cs typeface="Calibri"/>
              </a:rPr>
              <a:t>Classifier 1</a:t>
            </a:r>
            <a:endParaRPr lang="en-US" sz="1600" b="1" i="1">
              <a:latin typeface="Arial"/>
              <a:cs typeface="Arial"/>
            </a:endParaRPr>
          </a:p>
        </p:txBody>
      </p:sp>
      <p:sp>
        <p:nvSpPr>
          <p:cNvPr id="128" name="TextBox 127">
            <a:extLst>
              <a:ext uri="{FF2B5EF4-FFF2-40B4-BE49-F238E27FC236}">
                <a16:creationId xmlns:a16="http://schemas.microsoft.com/office/drawing/2014/main" id="{6194CE04-0276-78ED-C1E2-C30E121BAA3E}"/>
              </a:ext>
            </a:extLst>
          </p:cNvPr>
          <p:cNvSpPr txBox="1"/>
          <p:nvPr/>
        </p:nvSpPr>
        <p:spPr>
          <a:xfrm>
            <a:off x="2850240" y="2210872"/>
            <a:ext cx="1354964" cy="33855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a:latin typeface="Arial"/>
                <a:cs typeface="Calibri"/>
              </a:rPr>
              <a:t>Classifier 2</a:t>
            </a:r>
            <a:endParaRPr lang="en-US" sz="1600" b="1" i="1">
              <a:latin typeface="Arial"/>
              <a:cs typeface="Arial"/>
            </a:endParaRPr>
          </a:p>
        </p:txBody>
      </p:sp>
      <p:sp>
        <p:nvSpPr>
          <p:cNvPr id="129" name="TextBox 128">
            <a:extLst>
              <a:ext uri="{FF2B5EF4-FFF2-40B4-BE49-F238E27FC236}">
                <a16:creationId xmlns:a16="http://schemas.microsoft.com/office/drawing/2014/main" id="{51D70ED5-9003-2FB3-811E-283A5F00ECD3}"/>
              </a:ext>
            </a:extLst>
          </p:cNvPr>
          <p:cNvSpPr txBox="1"/>
          <p:nvPr/>
        </p:nvSpPr>
        <p:spPr>
          <a:xfrm>
            <a:off x="4951422" y="2210872"/>
            <a:ext cx="1354964" cy="33855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a:latin typeface="Arial"/>
                <a:cs typeface="Calibri"/>
              </a:rPr>
              <a:t>Classifier 3</a:t>
            </a:r>
            <a:endParaRPr lang="en-US" sz="1600" b="1" i="1">
              <a:latin typeface="Arial"/>
              <a:cs typeface="Arial"/>
            </a:endParaRPr>
          </a:p>
        </p:txBody>
      </p:sp>
      <p:sp>
        <p:nvSpPr>
          <p:cNvPr id="130" name="TextBox 129">
            <a:extLst>
              <a:ext uri="{FF2B5EF4-FFF2-40B4-BE49-F238E27FC236}">
                <a16:creationId xmlns:a16="http://schemas.microsoft.com/office/drawing/2014/main" id="{EECE2A63-FAD6-F2BE-5F31-D8D5B09563E1}"/>
              </a:ext>
            </a:extLst>
          </p:cNvPr>
          <p:cNvSpPr txBox="1"/>
          <p:nvPr/>
        </p:nvSpPr>
        <p:spPr>
          <a:xfrm>
            <a:off x="7095060" y="2210872"/>
            <a:ext cx="1354964" cy="33855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a:latin typeface="Arial"/>
                <a:cs typeface="Calibri"/>
              </a:rPr>
              <a:t>Classifier 4</a:t>
            </a:r>
            <a:endParaRPr lang="en-US" sz="1600" b="1" i="1">
              <a:latin typeface="Arial"/>
              <a:cs typeface="Arial"/>
            </a:endParaRPr>
          </a:p>
        </p:txBody>
      </p:sp>
      <p:sp>
        <p:nvSpPr>
          <p:cNvPr id="131" name="TextBox 130">
            <a:extLst>
              <a:ext uri="{FF2B5EF4-FFF2-40B4-BE49-F238E27FC236}">
                <a16:creationId xmlns:a16="http://schemas.microsoft.com/office/drawing/2014/main" id="{5C44800C-CDE2-1547-9CD0-1DB482DC38A0}"/>
              </a:ext>
            </a:extLst>
          </p:cNvPr>
          <p:cNvSpPr txBox="1"/>
          <p:nvPr/>
        </p:nvSpPr>
        <p:spPr>
          <a:xfrm>
            <a:off x="9530366" y="2210872"/>
            <a:ext cx="1354964" cy="33855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a:latin typeface="Arial"/>
                <a:cs typeface="Calibri"/>
              </a:rPr>
              <a:t>Classifier 5</a:t>
            </a:r>
            <a:endParaRPr lang="en-US" sz="1600" b="1" i="1">
              <a:latin typeface="Arial"/>
              <a:cs typeface="Arial"/>
            </a:endParaRPr>
          </a:p>
        </p:txBody>
      </p:sp>
      <p:grpSp>
        <p:nvGrpSpPr>
          <p:cNvPr id="137" name="Group 136">
            <a:extLst>
              <a:ext uri="{FF2B5EF4-FFF2-40B4-BE49-F238E27FC236}">
                <a16:creationId xmlns:a16="http://schemas.microsoft.com/office/drawing/2014/main" id="{0C1A1B6A-C6A5-CFBD-8CF7-31ED068615A7}"/>
              </a:ext>
            </a:extLst>
          </p:cNvPr>
          <p:cNvGrpSpPr/>
          <p:nvPr/>
        </p:nvGrpSpPr>
        <p:grpSpPr>
          <a:xfrm>
            <a:off x="1212759" y="4321925"/>
            <a:ext cx="9173852" cy="436286"/>
            <a:chOff x="1212759" y="4493643"/>
            <a:chExt cx="9173852" cy="436286"/>
          </a:xfrm>
        </p:grpSpPr>
        <p:sp>
          <p:nvSpPr>
            <p:cNvPr id="3" name="Arrow: Down 2">
              <a:extLst>
                <a:ext uri="{FF2B5EF4-FFF2-40B4-BE49-F238E27FC236}">
                  <a16:creationId xmlns:a16="http://schemas.microsoft.com/office/drawing/2014/main" id="{91097E97-479F-D44A-3074-08926F5ECD28}"/>
                </a:ext>
              </a:extLst>
            </p:cNvPr>
            <p:cNvSpPr/>
            <p:nvPr/>
          </p:nvSpPr>
          <p:spPr>
            <a:xfrm>
              <a:off x="1212759" y="4494189"/>
              <a:ext cx="193183" cy="429295"/>
            </a:xfrm>
            <a:prstGeom prst="downArrow">
              <a:avLst/>
            </a:prstGeom>
            <a:solidFill>
              <a:srgbClr val="F2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Arrow: Down 132">
              <a:extLst>
                <a:ext uri="{FF2B5EF4-FFF2-40B4-BE49-F238E27FC236}">
                  <a16:creationId xmlns:a16="http://schemas.microsoft.com/office/drawing/2014/main" id="{9FA0F6CC-AEB9-EF7D-25F4-89B31B6364B0}"/>
                </a:ext>
              </a:extLst>
            </p:cNvPr>
            <p:cNvSpPr/>
            <p:nvPr/>
          </p:nvSpPr>
          <p:spPr>
            <a:xfrm>
              <a:off x="3412900" y="4494189"/>
              <a:ext cx="193183" cy="429295"/>
            </a:xfrm>
            <a:prstGeom prst="downArrow">
              <a:avLst/>
            </a:prstGeom>
            <a:solidFill>
              <a:srgbClr val="F2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Arrow: Down 133">
              <a:extLst>
                <a:ext uri="{FF2B5EF4-FFF2-40B4-BE49-F238E27FC236}">
                  <a16:creationId xmlns:a16="http://schemas.microsoft.com/office/drawing/2014/main" id="{1C831039-480C-5C43-CE97-71F2A51B46BD}"/>
                </a:ext>
              </a:extLst>
            </p:cNvPr>
            <p:cNvSpPr/>
            <p:nvPr/>
          </p:nvSpPr>
          <p:spPr>
            <a:xfrm>
              <a:off x="7720783" y="4500634"/>
              <a:ext cx="193183" cy="429295"/>
            </a:xfrm>
            <a:prstGeom prst="downArrow">
              <a:avLst/>
            </a:prstGeom>
            <a:solidFill>
              <a:srgbClr val="F2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Arrow: Down 134">
              <a:extLst>
                <a:ext uri="{FF2B5EF4-FFF2-40B4-BE49-F238E27FC236}">
                  <a16:creationId xmlns:a16="http://schemas.microsoft.com/office/drawing/2014/main" id="{5F233208-FEC9-29C5-E90E-CA3A9BB3BB81}"/>
                </a:ext>
              </a:extLst>
            </p:cNvPr>
            <p:cNvSpPr/>
            <p:nvPr/>
          </p:nvSpPr>
          <p:spPr>
            <a:xfrm>
              <a:off x="5441322" y="4494189"/>
              <a:ext cx="193183" cy="429295"/>
            </a:xfrm>
            <a:prstGeom prst="downArrow">
              <a:avLst/>
            </a:prstGeom>
            <a:solidFill>
              <a:srgbClr val="F2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Arrow: Down 135">
              <a:extLst>
                <a:ext uri="{FF2B5EF4-FFF2-40B4-BE49-F238E27FC236}">
                  <a16:creationId xmlns:a16="http://schemas.microsoft.com/office/drawing/2014/main" id="{0B4F9E4B-9895-ED3C-58C6-2AECE141FFEE}"/>
                </a:ext>
              </a:extLst>
            </p:cNvPr>
            <p:cNvSpPr/>
            <p:nvPr/>
          </p:nvSpPr>
          <p:spPr>
            <a:xfrm>
              <a:off x="10193428" y="4493643"/>
              <a:ext cx="193183" cy="429295"/>
            </a:xfrm>
            <a:prstGeom prst="downArrow">
              <a:avLst/>
            </a:prstGeom>
            <a:solidFill>
              <a:srgbClr val="F268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a:extLst>
              <a:ext uri="{FF2B5EF4-FFF2-40B4-BE49-F238E27FC236}">
                <a16:creationId xmlns:a16="http://schemas.microsoft.com/office/drawing/2014/main" id="{80440A24-996D-86D8-8A65-4438E58B21B5}"/>
              </a:ext>
            </a:extLst>
          </p:cNvPr>
          <p:cNvSpPr txBox="1"/>
          <p:nvPr/>
        </p:nvSpPr>
        <p:spPr>
          <a:xfrm>
            <a:off x="625161" y="4923486"/>
            <a:ext cx="1481070" cy="584775"/>
          </a:xfrm>
          <a:prstGeom prst="rect">
            <a:avLst/>
          </a:prstGeom>
          <a:solidFill>
            <a:schemeClr val="accent6">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rial"/>
                <a:cs typeface="Calibri"/>
              </a:rPr>
              <a:t>Prediction: 0</a:t>
            </a:r>
          </a:p>
          <a:p>
            <a:r>
              <a:rPr lang="en-US" sz="1600">
                <a:latin typeface="Arial"/>
                <a:cs typeface="Calibri"/>
              </a:rPr>
              <a:t>   No Risk</a:t>
            </a:r>
          </a:p>
        </p:txBody>
      </p:sp>
      <p:sp>
        <p:nvSpPr>
          <p:cNvPr id="141" name="TextBox 140">
            <a:extLst>
              <a:ext uri="{FF2B5EF4-FFF2-40B4-BE49-F238E27FC236}">
                <a16:creationId xmlns:a16="http://schemas.microsoft.com/office/drawing/2014/main" id="{31C39EA0-3A97-1315-20CC-6B6BD72C1FE6}"/>
              </a:ext>
            </a:extLst>
          </p:cNvPr>
          <p:cNvSpPr txBox="1"/>
          <p:nvPr/>
        </p:nvSpPr>
        <p:spPr>
          <a:xfrm>
            <a:off x="2846767" y="4923486"/>
            <a:ext cx="1481070" cy="584775"/>
          </a:xfrm>
          <a:prstGeom prst="rect">
            <a:avLst/>
          </a:prstGeom>
          <a:solidFill>
            <a:schemeClr val="accent6">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rial"/>
                <a:cs typeface="Calibri"/>
              </a:rPr>
              <a:t>Prediction: 0</a:t>
            </a:r>
          </a:p>
          <a:p>
            <a:r>
              <a:rPr lang="en-US" sz="1600">
                <a:latin typeface="Arial"/>
                <a:cs typeface="Calibri"/>
              </a:rPr>
              <a:t>   No Risk</a:t>
            </a:r>
          </a:p>
        </p:txBody>
      </p:sp>
      <p:sp>
        <p:nvSpPr>
          <p:cNvPr id="143" name="TextBox 142">
            <a:extLst>
              <a:ext uri="{FF2B5EF4-FFF2-40B4-BE49-F238E27FC236}">
                <a16:creationId xmlns:a16="http://schemas.microsoft.com/office/drawing/2014/main" id="{DFD0A7B9-432B-8A13-DC56-283380FFF706}"/>
              </a:ext>
            </a:extLst>
          </p:cNvPr>
          <p:cNvSpPr txBox="1"/>
          <p:nvPr/>
        </p:nvSpPr>
        <p:spPr>
          <a:xfrm>
            <a:off x="7123909" y="4923485"/>
            <a:ext cx="1481070" cy="584775"/>
          </a:xfrm>
          <a:prstGeom prst="rect">
            <a:avLst/>
          </a:prstGeom>
          <a:solidFill>
            <a:schemeClr val="accent6">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rial"/>
                <a:cs typeface="Calibri"/>
              </a:rPr>
              <a:t>Prediction: 0</a:t>
            </a:r>
          </a:p>
          <a:p>
            <a:r>
              <a:rPr lang="en-US" sz="1600">
                <a:latin typeface="Arial"/>
                <a:cs typeface="Calibri"/>
              </a:rPr>
              <a:t>   No Risk</a:t>
            </a:r>
          </a:p>
        </p:txBody>
      </p:sp>
      <p:sp>
        <p:nvSpPr>
          <p:cNvPr id="144" name="TextBox 143">
            <a:extLst>
              <a:ext uri="{FF2B5EF4-FFF2-40B4-BE49-F238E27FC236}">
                <a16:creationId xmlns:a16="http://schemas.microsoft.com/office/drawing/2014/main" id="{5DF47753-A927-7504-6C5D-2CBD5118B673}"/>
              </a:ext>
            </a:extLst>
          </p:cNvPr>
          <p:cNvSpPr txBox="1"/>
          <p:nvPr/>
        </p:nvSpPr>
        <p:spPr>
          <a:xfrm>
            <a:off x="9531002" y="4923484"/>
            <a:ext cx="1481070" cy="584775"/>
          </a:xfrm>
          <a:prstGeom prst="rect">
            <a:avLst/>
          </a:prstGeom>
          <a:solidFill>
            <a:srgbClr val="EDA1A1">
              <a:alpha val="86000"/>
            </a:srgb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rial"/>
                <a:cs typeface="Calibri"/>
              </a:rPr>
              <a:t>Prediction: 1</a:t>
            </a:r>
          </a:p>
          <a:p>
            <a:r>
              <a:rPr lang="en-US" sz="1600">
                <a:latin typeface="Arial"/>
                <a:cs typeface="Calibri"/>
              </a:rPr>
              <a:t>       Risk</a:t>
            </a:r>
          </a:p>
        </p:txBody>
      </p:sp>
      <p:sp>
        <p:nvSpPr>
          <p:cNvPr id="146" name="TextBox 145">
            <a:extLst>
              <a:ext uri="{FF2B5EF4-FFF2-40B4-BE49-F238E27FC236}">
                <a16:creationId xmlns:a16="http://schemas.microsoft.com/office/drawing/2014/main" id="{9DA0355A-8CE1-F639-7E4C-963255090391}"/>
              </a:ext>
            </a:extLst>
          </p:cNvPr>
          <p:cNvSpPr txBox="1"/>
          <p:nvPr/>
        </p:nvSpPr>
        <p:spPr>
          <a:xfrm>
            <a:off x="4896654" y="4923485"/>
            <a:ext cx="1481070" cy="584775"/>
          </a:xfrm>
          <a:prstGeom prst="rect">
            <a:avLst/>
          </a:prstGeom>
          <a:solidFill>
            <a:srgbClr val="EDA1A1">
              <a:alpha val="86000"/>
            </a:srgb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rial"/>
                <a:cs typeface="Calibri"/>
              </a:rPr>
              <a:t>Prediction: 1</a:t>
            </a:r>
          </a:p>
          <a:p>
            <a:r>
              <a:rPr lang="en-US" sz="1600">
                <a:latin typeface="Arial"/>
                <a:cs typeface="Calibri"/>
              </a:rPr>
              <a:t>       Risk</a:t>
            </a:r>
          </a:p>
        </p:txBody>
      </p:sp>
      <p:sp>
        <p:nvSpPr>
          <p:cNvPr id="147" name="TextBox 146">
            <a:extLst>
              <a:ext uri="{FF2B5EF4-FFF2-40B4-BE49-F238E27FC236}">
                <a16:creationId xmlns:a16="http://schemas.microsoft.com/office/drawing/2014/main" id="{244B3CCC-A4DF-712D-CD08-1A29807F9E1C}"/>
              </a:ext>
            </a:extLst>
          </p:cNvPr>
          <p:cNvSpPr txBox="1"/>
          <p:nvPr/>
        </p:nvSpPr>
        <p:spPr>
          <a:xfrm>
            <a:off x="4273702" y="5775765"/>
            <a:ext cx="3019559" cy="369332"/>
          </a:xfrm>
          <a:prstGeom prst="rect">
            <a:avLst/>
          </a:prstGeom>
          <a:solidFill>
            <a:schemeClr val="accent6">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latin typeface="Arial"/>
                <a:cs typeface="Calibri"/>
              </a:rPr>
              <a:t>Final Prediction : No Risk</a:t>
            </a:r>
            <a:endParaRPr lang="en-US" b="1" i="1">
              <a:latin typeface="Arial"/>
            </a:endParaRPr>
          </a:p>
        </p:txBody>
      </p:sp>
      <p:sp>
        <p:nvSpPr>
          <p:cNvPr id="140" name="Slide Number Placeholder 6">
            <a:extLst>
              <a:ext uri="{FF2B5EF4-FFF2-40B4-BE49-F238E27FC236}">
                <a16:creationId xmlns:a16="http://schemas.microsoft.com/office/drawing/2014/main" id="{E54E37E3-1442-73F0-ADD8-A442B235A824}"/>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
        <p:nvSpPr>
          <p:cNvPr id="145" name="Footer Placeholder 5">
            <a:extLst>
              <a:ext uri="{FF2B5EF4-FFF2-40B4-BE49-F238E27FC236}">
                <a16:creationId xmlns:a16="http://schemas.microsoft.com/office/drawing/2014/main" id="{193D9FA6-C0F2-C793-A28A-704BE87F4C53}"/>
              </a:ext>
            </a:extLst>
          </p:cNvPr>
          <p:cNvSpPr txBox="1">
            <a:spLocks/>
          </p:cNvSpPr>
          <p:nvPr/>
        </p:nvSpPr>
        <p:spPr>
          <a:xfrm>
            <a:off x="451322" y="264274"/>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a:solidFill>
                  <a:schemeClr val="tx1"/>
                </a:solidFill>
                <a:latin typeface="Arial"/>
                <a:cs typeface="Arial"/>
              </a:rPr>
              <a:t>Bagging – </a:t>
            </a:r>
            <a:r>
              <a:rPr lang="en-IN" sz="2800" i="1">
                <a:solidFill>
                  <a:schemeClr val="tx1"/>
                </a:solidFill>
                <a:latin typeface="Arial"/>
                <a:cs typeface="Arial"/>
              </a:rPr>
              <a:t>Aggregation</a:t>
            </a:r>
          </a:p>
        </p:txBody>
      </p:sp>
    </p:spTree>
    <p:extLst>
      <p:ext uri="{BB962C8B-B14F-4D97-AF65-F5344CB8AC3E}">
        <p14:creationId xmlns:p14="http://schemas.microsoft.com/office/powerpoint/2010/main" val="261787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anim calcmode="lin" valueType="num">
                                      <p:cBhvr additive="base">
                                        <p:cTn id="7" dur="500" fill="hold"/>
                                        <p:tgtEl>
                                          <p:spTgt spid="147"/>
                                        </p:tgtEl>
                                        <p:attrNameLst>
                                          <p:attrName>ppt_x</p:attrName>
                                        </p:attrNameLst>
                                      </p:cBhvr>
                                      <p:tavLst>
                                        <p:tav tm="0">
                                          <p:val>
                                            <p:strVal val="#ppt_x"/>
                                          </p:val>
                                        </p:tav>
                                        <p:tav tm="100000">
                                          <p:val>
                                            <p:strVal val="#ppt_x"/>
                                          </p:val>
                                        </p:tav>
                                      </p:tavLst>
                                    </p:anim>
                                    <p:anim calcmode="lin" valueType="num">
                                      <p:cBhvr additive="base">
                                        <p:cTn id="8"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12</a:t>
            </a:fld>
            <a:endParaRPr lang="en-IN">
              <a:solidFill>
                <a:schemeClr val="tx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0" name="Footer Placeholder 5">
            <a:extLst>
              <a:ext uri="{FF2B5EF4-FFF2-40B4-BE49-F238E27FC236}">
                <a16:creationId xmlns:a16="http://schemas.microsoft.com/office/drawing/2014/main" id="{DF397613-1E9C-3EC4-C630-D9FF11A40390}"/>
              </a:ext>
            </a:extLst>
          </p:cNvPr>
          <p:cNvSpPr txBox="1">
            <a:spLocks/>
          </p:cNvSpPr>
          <p:nvPr/>
        </p:nvSpPr>
        <p:spPr>
          <a:xfrm>
            <a:off x="3996090" y="4628791"/>
            <a:ext cx="2559505" cy="9348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600" i="1">
              <a:solidFill>
                <a:schemeClr val="tx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3">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sp>
        <p:nvSpPr>
          <p:cNvPr id="4" name="Textplatzhalter 4">
            <a:extLst>
              <a:ext uri="{FF2B5EF4-FFF2-40B4-BE49-F238E27FC236}">
                <a16:creationId xmlns:a16="http://schemas.microsoft.com/office/drawing/2014/main" id="{14030A23-1B72-73E9-6D1D-94D6EECA9950}"/>
              </a:ext>
            </a:extLst>
          </p:cNvPr>
          <p:cNvSpPr>
            <a:spLocks noGrp="1"/>
          </p:cNvSpPr>
          <p:nvPr/>
        </p:nvSpPr>
        <p:spPr>
          <a:xfrm>
            <a:off x="4490413" y="2028206"/>
            <a:ext cx="3779992" cy="218586"/>
          </a:xfrm>
          <a:prstGeom prst="rect">
            <a:avLst/>
          </a:prstGeom>
        </p:spPr>
        <p:txBody>
          <a:bodyPr vert="horz" wrap="square" lIns="0" tIns="0" rIns="360000" bIns="0" rtlCol="0" anchor="t" anchorCtr="0">
            <a:noAutofit/>
          </a:bodyPr>
          <a:lstStyle>
            <a:lvl1pPr marL="0" indent="0" algn="l" defTabSz="685800" rtl="0" eaLnBrk="1" latinLnBrk="0" hangingPunct="1">
              <a:lnSpc>
                <a:spcPct val="110000"/>
              </a:lnSpc>
              <a:spcBef>
                <a:spcPts val="0"/>
              </a:spcBef>
              <a:spcAft>
                <a:spcPts val="800"/>
              </a:spcAft>
              <a:buFont typeface="Arial" panose="020B0604020202020204" pitchFamily="34" charset="0"/>
              <a:buNone/>
              <a:defRPr sz="1400" kern="1200">
                <a:solidFill>
                  <a:sysClr val="windowText" lastClr="000000"/>
                </a:solidFill>
                <a:latin typeface="Arial"/>
              </a:defRPr>
            </a:lvl1pPr>
            <a:lvl2pPr marL="1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400" kern="1200">
                <a:solidFill>
                  <a:sysClr val="windowText" lastClr="000000"/>
                </a:solidFill>
                <a:latin typeface="Arial"/>
              </a:defRPr>
            </a:lvl2pPr>
            <a:lvl3pPr marL="3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3pPr>
            <a:lvl4pPr marL="5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4pPr>
            <a:lvl5pPr marL="72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5pPr>
            <a:lvl6pPr marL="90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6pPr>
            <a:lvl7pPr marL="10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7pPr>
            <a:lvl8pPr marL="12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8pPr>
            <a:lvl9pPr marL="14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9pPr>
          </a:lstStyle>
          <a:p>
            <a:endParaRPr lang="en-US" sz="1800"/>
          </a:p>
        </p:txBody>
      </p:sp>
      <p:sp>
        <p:nvSpPr>
          <p:cNvPr id="11" name="Textplatzhalter 8">
            <a:extLst>
              <a:ext uri="{FF2B5EF4-FFF2-40B4-BE49-F238E27FC236}">
                <a16:creationId xmlns:a16="http://schemas.microsoft.com/office/drawing/2014/main" id="{958EC8F9-5DBC-E951-175B-EDBC65BA51B4}"/>
              </a:ext>
            </a:extLst>
          </p:cNvPr>
          <p:cNvSpPr>
            <a:spLocks noGrp="1"/>
          </p:cNvSpPr>
          <p:nvPr/>
        </p:nvSpPr>
        <p:spPr>
          <a:xfrm>
            <a:off x="3828933" y="2593862"/>
            <a:ext cx="3779992" cy="218586"/>
          </a:xfrm>
          <a:prstGeom prst="rect">
            <a:avLst/>
          </a:prstGeom>
        </p:spPr>
        <p:txBody>
          <a:bodyPr vert="horz" wrap="square" lIns="0" tIns="0" rIns="360000" bIns="0" rtlCol="0" anchor="t" anchorCtr="0">
            <a:noAutofit/>
          </a:bodyPr>
          <a:lstStyle>
            <a:lvl1pPr marL="0" indent="0" algn="l" defTabSz="685800" rtl="0" eaLnBrk="1" latinLnBrk="0" hangingPunct="1">
              <a:lnSpc>
                <a:spcPct val="110000"/>
              </a:lnSpc>
              <a:spcBef>
                <a:spcPts val="0"/>
              </a:spcBef>
              <a:spcAft>
                <a:spcPts val="800"/>
              </a:spcAft>
              <a:buFont typeface="Arial" panose="020B0604020202020204" pitchFamily="34" charset="0"/>
              <a:buNone/>
              <a:defRPr sz="1400" kern="1200">
                <a:solidFill>
                  <a:sysClr val="windowText" lastClr="000000"/>
                </a:solidFill>
                <a:latin typeface="Arial"/>
              </a:defRPr>
            </a:lvl1pPr>
            <a:lvl2pPr marL="1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400" kern="1200">
                <a:solidFill>
                  <a:sysClr val="windowText" lastClr="000000"/>
                </a:solidFill>
                <a:latin typeface="Arial"/>
              </a:defRPr>
            </a:lvl2pPr>
            <a:lvl3pPr marL="3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3pPr>
            <a:lvl4pPr marL="5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4pPr>
            <a:lvl5pPr marL="72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5pPr>
            <a:lvl6pPr marL="90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6pPr>
            <a:lvl7pPr marL="10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7pPr>
            <a:lvl8pPr marL="12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8pPr>
            <a:lvl9pPr marL="14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9pPr>
          </a:lstStyle>
          <a:p>
            <a:endParaRPr lang="de-DE" sz="1800">
              <a:cs typeface="FAUSans Office" panose="020B0504010101010104" pitchFamily="34" charset="77"/>
            </a:endParaRPr>
          </a:p>
        </p:txBody>
      </p:sp>
      <p:sp>
        <p:nvSpPr>
          <p:cNvPr id="12" name="Textplatzhalter 10">
            <a:extLst>
              <a:ext uri="{FF2B5EF4-FFF2-40B4-BE49-F238E27FC236}">
                <a16:creationId xmlns:a16="http://schemas.microsoft.com/office/drawing/2014/main" id="{87B49D81-AA78-0421-4642-634F12F08A0C}"/>
              </a:ext>
            </a:extLst>
          </p:cNvPr>
          <p:cNvSpPr>
            <a:spLocks noGrp="1"/>
          </p:cNvSpPr>
          <p:nvPr/>
        </p:nvSpPr>
        <p:spPr>
          <a:xfrm>
            <a:off x="4665599" y="3699309"/>
            <a:ext cx="3779992" cy="218586"/>
          </a:xfrm>
          <a:prstGeom prst="rect">
            <a:avLst/>
          </a:prstGeom>
        </p:spPr>
        <p:txBody>
          <a:bodyPr vert="horz" wrap="square" lIns="0" tIns="0" rIns="360000" bIns="0" rtlCol="0" anchor="t" anchorCtr="0">
            <a:noAutofit/>
          </a:bodyPr>
          <a:lstStyle>
            <a:lvl1pPr marL="0" indent="0" algn="l" defTabSz="685800" rtl="0" eaLnBrk="1" latinLnBrk="0" hangingPunct="1">
              <a:lnSpc>
                <a:spcPct val="110000"/>
              </a:lnSpc>
              <a:spcBef>
                <a:spcPts val="0"/>
              </a:spcBef>
              <a:spcAft>
                <a:spcPts val="800"/>
              </a:spcAft>
              <a:buFont typeface="Arial" panose="020B0604020202020204" pitchFamily="34" charset="0"/>
              <a:buNone/>
              <a:defRPr sz="1400" kern="1200">
                <a:solidFill>
                  <a:sysClr val="windowText" lastClr="000000"/>
                </a:solidFill>
                <a:latin typeface="Arial"/>
              </a:defRPr>
            </a:lvl1pPr>
            <a:lvl2pPr marL="1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400" kern="1200">
                <a:solidFill>
                  <a:sysClr val="windowText" lastClr="000000"/>
                </a:solidFill>
                <a:latin typeface="Arial"/>
              </a:defRPr>
            </a:lvl2pPr>
            <a:lvl3pPr marL="3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3pPr>
            <a:lvl4pPr marL="5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4pPr>
            <a:lvl5pPr marL="72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5pPr>
            <a:lvl6pPr marL="90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6pPr>
            <a:lvl7pPr marL="10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7pPr>
            <a:lvl8pPr marL="12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8pPr>
            <a:lvl9pPr marL="14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9pPr>
          </a:lstStyle>
          <a:p>
            <a:endParaRPr lang="de-DE" sz="1800">
              <a:cs typeface="FAUSans Office" panose="020B0504010101010104" pitchFamily="34" charset="77"/>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9D52628-7A75-20B4-7989-48AE07341C0E}"/>
                  </a:ext>
                </a:extLst>
              </p:cNvPr>
              <p:cNvSpPr txBox="1"/>
              <p:nvPr/>
            </p:nvSpPr>
            <p:spPr>
              <a:xfrm>
                <a:off x="560439" y="1356564"/>
                <a:ext cx="11326905" cy="45373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latin typeface="Arial"/>
                    <a:cs typeface="Calibri"/>
                  </a:rPr>
                  <a:t>If there are d samples in a data set,</a:t>
                </a:r>
              </a:p>
              <a:p>
                <a:pPr marL="285750" indent="-285750">
                  <a:lnSpc>
                    <a:spcPct val="150000"/>
                  </a:lnSpc>
                  <a:buFont typeface="Arial" panose="020B0604020202020204" pitchFamily="34" charset="0"/>
                  <a:buChar char="•"/>
                </a:pPr>
                <a:r>
                  <a:rPr lang="en-US" dirty="0">
                    <a:latin typeface="Arial"/>
                    <a:ea typeface="+mn-lt"/>
                    <a:cs typeface="+mn-lt"/>
                  </a:rPr>
                  <a:t>probability of selecting each sample </a:t>
                </a:r>
                <a:r>
                  <a:rPr lang="en-US" sz="2000" dirty="0">
                    <a:latin typeface="Arial"/>
                    <a:ea typeface="+mn-lt"/>
                    <a:cs typeface="+mn-lt"/>
                  </a:rPr>
                  <a:t>= </a:t>
                </a:r>
                <a14:m>
                  <m:oMath xmlns:m="http://schemas.openxmlformats.org/officeDocument/2006/math">
                    <m:f>
                      <m:fPr>
                        <m:ctrlPr>
                          <a:rPr lang="en-IN" sz="200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𝑑</m:t>
                        </m:r>
                      </m:den>
                    </m:f>
                  </m:oMath>
                </a14:m>
                <a:endParaRPr lang="en-US" dirty="0">
                  <a:latin typeface="Arial"/>
                  <a:ea typeface="+mn-lt"/>
                  <a:cs typeface="+mn-lt"/>
                </a:endParaRPr>
              </a:p>
              <a:p>
                <a:pPr marL="285750" indent="-285750">
                  <a:lnSpc>
                    <a:spcPct val="150000"/>
                  </a:lnSpc>
                  <a:buFont typeface="Arial" panose="020B0604020202020204" pitchFamily="34" charset="0"/>
                  <a:buChar char="•"/>
                </a:pPr>
                <a:r>
                  <a:rPr lang="en-US" dirty="0">
                    <a:latin typeface="Arial"/>
                    <a:ea typeface="+mn-lt"/>
                    <a:cs typeface="+mn-lt"/>
                  </a:rPr>
                  <a:t>probability of sample not being chosen = </a:t>
                </a:r>
                <a:r>
                  <a:rPr lang="en-US" sz="2000" dirty="0">
                    <a:latin typeface="Arial"/>
                    <a:ea typeface="+mn-lt"/>
                    <a:cs typeface="+mn-lt"/>
                  </a:rPr>
                  <a:t>(</a:t>
                </a:r>
                <a:r>
                  <a:rPr lang="en-US" sz="2000" dirty="0">
                    <a:latin typeface="Cambria Math" panose="02040503050406030204" pitchFamily="18" charset="0"/>
                    <a:ea typeface="Cambria Math" panose="02040503050406030204" pitchFamily="18" charset="0"/>
                    <a:cs typeface="+mn-lt"/>
                  </a:rPr>
                  <a:t>1 -</a:t>
                </a:r>
                <a:r>
                  <a:rPr lang="en-US" sz="2000" dirty="0">
                    <a:latin typeface="Arial"/>
                    <a:ea typeface="+mn-lt"/>
                    <a:cs typeface="+mn-lt"/>
                  </a:rPr>
                  <a:t> </a:t>
                </a:r>
                <a14:m>
                  <m:oMath xmlns:m="http://schemas.openxmlformats.org/officeDocument/2006/math">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𝑑</m:t>
                        </m:r>
                      </m:den>
                    </m:f>
                  </m:oMath>
                </a14:m>
                <a:r>
                  <a:rPr lang="en-IN" sz="2000" dirty="0"/>
                  <a:t> )</a:t>
                </a:r>
                <a:endParaRPr lang="en-US" dirty="0">
                  <a:latin typeface="Arial"/>
                  <a:ea typeface="+mn-lt"/>
                  <a:cs typeface="+mn-lt"/>
                </a:endParaRPr>
              </a:p>
              <a:p>
                <a:pPr marL="285750" indent="-285750">
                  <a:lnSpc>
                    <a:spcPct val="150000"/>
                  </a:lnSpc>
                  <a:buFont typeface="Arial" panose="020B0604020202020204" pitchFamily="34" charset="0"/>
                  <a:buChar char="•"/>
                </a:pPr>
                <a:r>
                  <a:rPr lang="en-US" dirty="0">
                    <a:latin typeface="Arial"/>
                    <a:ea typeface="+mn-lt"/>
                    <a:cs typeface="+mn-lt"/>
                  </a:rPr>
                  <a:t>probability that a sample will not be chosen during whole d time = </a:t>
                </a:r>
                <a:r>
                  <a:rPr lang="en-US" sz="2000" dirty="0">
                    <a:latin typeface="Arial"/>
                    <a:ea typeface="+mn-lt"/>
                    <a:cs typeface="+mn-lt"/>
                  </a:rPr>
                  <a:t>(</a:t>
                </a:r>
                <a:r>
                  <a:rPr lang="en-US" sz="2000" dirty="0">
                    <a:latin typeface="Cambria Math" panose="02040503050406030204" pitchFamily="18" charset="0"/>
                    <a:ea typeface="Cambria Math" panose="02040503050406030204" pitchFamily="18" charset="0"/>
                    <a:cs typeface="+mn-lt"/>
                  </a:rPr>
                  <a:t>1 -</a:t>
                </a:r>
                <a:r>
                  <a:rPr lang="en-US" sz="2000" dirty="0">
                    <a:latin typeface="Arial"/>
                    <a:ea typeface="+mn-lt"/>
                    <a:cs typeface="+mn-lt"/>
                  </a:rPr>
                  <a:t> </a:t>
                </a:r>
                <a14:m>
                  <m:oMath xmlns:m="http://schemas.openxmlformats.org/officeDocument/2006/math">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𝑑</m:t>
                        </m:r>
                      </m:den>
                    </m:f>
                  </m:oMath>
                </a14:m>
                <a:r>
                  <a:rPr lang="en-IN" sz="2000" dirty="0"/>
                  <a:t> )</a:t>
                </a:r>
                <a14:m>
                  <m:oMath xmlns:m="http://schemas.openxmlformats.org/officeDocument/2006/math">
                    <m:sSup>
                      <m:sSupPr>
                        <m:ctrlPr>
                          <a:rPr lang="en-IN" sz="2000" i="1" baseline="30000" smtClean="0">
                            <a:latin typeface="Cambria Math" panose="02040503050406030204" pitchFamily="18" charset="0"/>
                          </a:rPr>
                        </m:ctrlPr>
                      </m:sSupPr>
                      <m:e>
                        <m:r>
                          <a:rPr lang="en-IN" sz="2000" b="0" i="1" baseline="30000" smtClean="0">
                            <a:latin typeface="Cambria Math" panose="02040503050406030204" pitchFamily="18" charset="0"/>
                          </a:rPr>
                          <m:t>𝑑</m:t>
                        </m:r>
                      </m:e>
                      <m:sup/>
                    </m:sSup>
                  </m:oMath>
                </a14:m>
                <a:r>
                  <a:rPr lang="en-US" sz="2000" baseline="30000" dirty="0">
                    <a:latin typeface="Arial"/>
                    <a:ea typeface="+mn-lt"/>
                    <a:cs typeface="+mn-lt"/>
                  </a:rPr>
                  <a:t>   </a:t>
                </a:r>
              </a:p>
              <a:p>
                <a:pPr>
                  <a:lnSpc>
                    <a:spcPct val="150000"/>
                  </a:lnSpc>
                </a:pPr>
                <a:r>
                  <a:rPr lang="en-US" dirty="0">
                    <a:latin typeface="Arial"/>
                    <a:ea typeface="+mn-lt"/>
                    <a:cs typeface="+mn-lt"/>
                  </a:rPr>
                  <a:t>When d is large, we have the probabilities as below,</a:t>
                </a:r>
              </a:p>
              <a:p>
                <a:pPr>
                  <a:lnSpc>
                    <a:spcPct val="150000"/>
                  </a:lnSpc>
                </a:pPr>
                <a:r>
                  <a:rPr lang="en-US" dirty="0">
                    <a:latin typeface="Cambria Math" panose="02040503050406030204" pitchFamily="18" charset="0"/>
                    <a:ea typeface="Cambria Math" panose="02040503050406030204" pitchFamily="18" charset="0"/>
                    <a:cs typeface="+mn-lt"/>
                  </a:rPr>
                  <a:t>                                    </a:t>
                </a:r>
                <a14:m>
                  <m:oMath xmlns:m="http://schemas.openxmlformats.org/officeDocument/2006/math">
                    <m:limLow>
                      <m:limLowPr>
                        <m:ctrlPr>
                          <a:rPr lang="en-IN" sz="2000" i="1" smtClean="0">
                            <a:solidFill>
                              <a:srgbClr val="836967"/>
                            </a:solidFill>
                            <a:latin typeface="Cambria Math" panose="02040503050406030204" pitchFamily="18" charset="0"/>
                            <a:ea typeface="Cambria Math" panose="02040503050406030204" pitchFamily="18" charset="0"/>
                          </a:rPr>
                        </m:ctrlPr>
                      </m:limLowPr>
                      <m:e>
                        <m:r>
                          <m:rPr>
                            <m:sty m:val="p"/>
                          </m:rPr>
                          <a:rPr lang="en-IN" sz="2000">
                            <a:latin typeface="Cambria Math" panose="02040503050406030204" pitchFamily="18" charset="0"/>
                            <a:ea typeface="Cambria Math" panose="02040503050406030204" pitchFamily="18" charset="0"/>
                          </a:rPr>
                          <m:t>lim</m:t>
                        </m:r>
                      </m:e>
                      <m:lim>
                        <m:r>
                          <a:rPr lang="en-IN" sz="2000" i="1">
                            <a:latin typeface="Cambria Math" panose="02040503050406030204" pitchFamily="18" charset="0"/>
                            <a:ea typeface="Cambria Math" panose="02040503050406030204" pitchFamily="18" charset="0"/>
                          </a:rPr>
                          <m:t>𝑑</m:t>
                        </m:r>
                        <m:r>
                          <a:rPr lang="en-IN" sz="2000" i="0">
                            <a:latin typeface="Cambria Math" panose="02040503050406030204" pitchFamily="18" charset="0"/>
                            <a:ea typeface="Cambria Math" panose="02040503050406030204" pitchFamily="18" charset="0"/>
                          </a:rPr>
                          <m:t>→∞</m:t>
                        </m:r>
                      </m:lim>
                    </m:limLow>
                    <m:sSup>
                      <m:sSupPr>
                        <m:ctrlPr>
                          <a:rPr lang="en-IN" sz="2000" i="1">
                            <a:solidFill>
                              <a:srgbClr val="836967"/>
                            </a:solidFill>
                            <a:latin typeface="Cambria Math" panose="02040503050406030204" pitchFamily="18" charset="0"/>
                            <a:ea typeface="Cambria Math" panose="02040503050406030204" pitchFamily="18" charset="0"/>
                          </a:rPr>
                        </m:ctrlPr>
                      </m:sSupPr>
                      <m:e>
                        <m:d>
                          <m:dPr>
                            <m:ctrlPr>
                              <a:rPr lang="en-IN" sz="2000" i="1">
                                <a:solidFill>
                                  <a:srgbClr val="836967"/>
                                </a:solidFill>
                                <a:latin typeface="Cambria Math" panose="02040503050406030204" pitchFamily="18" charset="0"/>
                                <a:ea typeface="Cambria Math" panose="02040503050406030204" pitchFamily="18" charset="0"/>
                              </a:rPr>
                            </m:ctrlPr>
                          </m:dPr>
                          <m:e>
                            <m:r>
                              <a:rPr lang="en-IN" sz="2000" i="0">
                                <a:latin typeface="Cambria Math" panose="02040503050406030204" pitchFamily="18" charset="0"/>
                                <a:ea typeface="Cambria Math" panose="02040503050406030204" pitchFamily="18" charset="0"/>
                              </a:rPr>
                              <m:t>1−</m:t>
                            </m:r>
                            <m:f>
                              <m:fPr>
                                <m:ctrlPr>
                                  <a:rPr lang="en-IN" sz="2000" i="1">
                                    <a:solidFill>
                                      <a:srgbClr val="836967"/>
                                    </a:solidFill>
                                    <a:latin typeface="Cambria Math" panose="02040503050406030204" pitchFamily="18" charset="0"/>
                                    <a:ea typeface="Cambria Math" panose="02040503050406030204" pitchFamily="18" charset="0"/>
                                  </a:rPr>
                                </m:ctrlPr>
                              </m:fPr>
                              <m:num>
                                <m:r>
                                  <a:rPr lang="en-IN" sz="2000" i="0">
                                    <a:latin typeface="Cambria Math" panose="02040503050406030204" pitchFamily="18" charset="0"/>
                                    <a:ea typeface="Cambria Math" panose="02040503050406030204" pitchFamily="18" charset="0"/>
                                  </a:rPr>
                                  <m:t>1</m:t>
                                </m:r>
                              </m:num>
                              <m:den>
                                <m:r>
                                  <a:rPr lang="en-IN" sz="2000" i="1">
                                    <a:latin typeface="Cambria Math" panose="02040503050406030204" pitchFamily="18" charset="0"/>
                                    <a:ea typeface="Cambria Math" panose="02040503050406030204" pitchFamily="18" charset="0"/>
                                  </a:rPr>
                                  <m:t>𝑑</m:t>
                                </m:r>
                              </m:den>
                            </m:f>
                          </m:e>
                        </m:d>
                      </m:e>
                      <m:sup>
                        <m:r>
                          <a:rPr lang="en-IN" sz="2000" i="1">
                            <a:latin typeface="Cambria Math" panose="02040503050406030204" pitchFamily="18" charset="0"/>
                            <a:ea typeface="Cambria Math" panose="02040503050406030204" pitchFamily="18" charset="0"/>
                          </a:rPr>
                          <m:t>𝑑</m:t>
                        </m:r>
                      </m:sup>
                    </m:sSup>
                    <m:r>
                      <a:rPr lang="en-IN" sz="2000" i="0">
                        <a:latin typeface="Cambria Math" panose="02040503050406030204" pitchFamily="18" charset="0"/>
                        <a:ea typeface="Cambria Math" panose="02040503050406030204" pitchFamily="18" charset="0"/>
                      </a:rPr>
                      <m:t>=</m:t>
                    </m:r>
                    <m:sSup>
                      <m:sSupPr>
                        <m:ctrlPr>
                          <a:rPr lang="en-IN" sz="2000" i="1">
                            <a:solidFill>
                              <a:srgbClr val="836967"/>
                            </a:solidFill>
                            <a:latin typeface="Cambria Math" panose="02040503050406030204" pitchFamily="18" charset="0"/>
                            <a:ea typeface="Cambria Math" panose="02040503050406030204" pitchFamily="18" charset="0"/>
                          </a:rPr>
                        </m:ctrlPr>
                      </m:sSupPr>
                      <m:e>
                        <m:r>
                          <a:rPr lang="en-IN" sz="2000" i="0">
                            <a:latin typeface="Cambria Math" panose="02040503050406030204" pitchFamily="18" charset="0"/>
                            <a:ea typeface="Cambria Math" panose="02040503050406030204" pitchFamily="18" charset="0"/>
                          </a:rPr>
                          <m:t>ⅇ</m:t>
                        </m:r>
                      </m:e>
                      <m:sup>
                        <m:r>
                          <a:rPr lang="en-IN" sz="2000" b="0" i="0" smtClean="0">
                            <a:latin typeface="Cambria Math" panose="02040503050406030204" pitchFamily="18" charset="0"/>
                            <a:ea typeface="Cambria Math" panose="02040503050406030204" pitchFamily="18" charset="0"/>
                          </a:rPr>
                          <m:t>−</m:t>
                        </m:r>
                        <m:r>
                          <a:rPr lang="en-IN" sz="2000" i="0">
                            <a:latin typeface="Cambria Math" panose="02040503050406030204" pitchFamily="18" charset="0"/>
                            <a:ea typeface="Cambria Math" panose="02040503050406030204" pitchFamily="18" charset="0"/>
                          </a:rPr>
                          <m:t>1</m:t>
                        </m:r>
                      </m:sup>
                    </m:sSup>
                  </m:oMath>
                </a14:m>
                <a:r>
                  <a:rPr lang="en-IN" sz="2000" dirty="0">
                    <a:latin typeface="Cambria Math" panose="02040503050406030204" pitchFamily="18" charset="0"/>
                    <a:ea typeface="Cambria Math" panose="02040503050406030204" pitchFamily="18" charset="0"/>
                  </a:rPr>
                  <a:t> = 0.368</a:t>
                </a:r>
                <a:r>
                  <a:rPr lang="en-US" dirty="0">
                    <a:latin typeface="Arial"/>
                    <a:ea typeface="+mn-lt"/>
                    <a:cs typeface="+mn-lt"/>
                  </a:rPr>
                  <a:t> </a:t>
                </a:r>
              </a:p>
              <a:p>
                <a:endParaRPr lang="en-US" dirty="0">
                  <a:latin typeface="Arial"/>
                  <a:ea typeface="+mn-lt"/>
                  <a:cs typeface="+mn-lt"/>
                </a:endParaRPr>
              </a:p>
              <a:p>
                <a:pPr marL="285750" indent="-285750">
                  <a:buFont typeface="Arial" panose="020B0604020202020204" pitchFamily="34" charset="0"/>
                  <a:buChar char="•"/>
                </a:pPr>
                <a:r>
                  <a:rPr lang="en-US" b="1" dirty="0">
                    <a:solidFill>
                      <a:schemeClr val="accent1">
                        <a:lumMod val="75000"/>
                      </a:schemeClr>
                    </a:solidFill>
                    <a:latin typeface="Arial"/>
                    <a:ea typeface="+mn-lt"/>
                    <a:cs typeface="+mn-lt"/>
                  </a:rPr>
                  <a:t>36.8%</a:t>
                </a:r>
                <a:r>
                  <a:rPr lang="en-US" dirty="0">
                    <a:latin typeface="Arial"/>
                    <a:ea typeface="+mn-lt"/>
                    <a:cs typeface="+mn-lt"/>
                  </a:rPr>
                  <a:t> of samples are not selected and form the validation set</a:t>
                </a:r>
              </a:p>
              <a:p>
                <a:pPr marL="285750" indent="-285750">
                  <a:buFont typeface="Arial" panose="020B0604020202020204" pitchFamily="34" charset="0"/>
                  <a:buChar char="•"/>
                </a:pPr>
                <a:r>
                  <a:rPr lang="en-US" b="1" dirty="0">
                    <a:solidFill>
                      <a:schemeClr val="accent1">
                        <a:lumMod val="75000"/>
                      </a:schemeClr>
                    </a:solidFill>
                    <a:latin typeface="Arial"/>
                    <a:ea typeface="+mn-lt"/>
                    <a:cs typeface="+mn-lt"/>
                  </a:rPr>
                  <a:t>63.2%</a:t>
                </a:r>
                <a:r>
                  <a:rPr lang="en-US" dirty="0">
                    <a:latin typeface="Arial"/>
                    <a:ea typeface="+mn-lt"/>
                    <a:cs typeface="+mn-lt"/>
                  </a:rPr>
                  <a:t> will form the training set</a:t>
                </a:r>
                <a:endParaRPr lang="en-US" dirty="0">
                  <a:latin typeface="Arial"/>
                  <a:cs typeface="Calibri"/>
                </a:endParaRPr>
              </a:p>
            </p:txBody>
          </p:sp>
        </mc:Choice>
        <mc:Fallback xmlns="">
          <p:sp>
            <p:nvSpPr>
              <p:cNvPr id="2" name="TextBox 1">
                <a:extLst>
                  <a:ext uri="{FF2B5EF4-FFF2-40B4-BE49-F238E27FC236}">
                    <a16:creationId xmlns:a16="http://schemas.microsoft.com/office/drawing/2014/main" id="{79D52628-7A75-20B4-7989-48AE07341C0E}"/>
                  </a:ext>
                </a:extLst>
              </p:cNvPr>
              <p:cNvSpPr txBox="1">
                <a:spLocks noRot="1" noChangeAspect="1" noMove="1" noResize="1" noEditPoints="1" noAdjustHandles="1" noChangeArrowheads="1" noChangeShapeType="1" noTextEdit="1"/>
              </p:cNvSpPr>
              <p:nvPr/>
            </p:nvSpPr>
            <p:spPr>
              <a:xfrm>
                <a:off x="560439" y="1356564"/>
                <a:ext cx="11326905" cy="4537396"/>
              </a:xfrm>
              <a:prstGeom prst="rect">
                <a:avLst/>
              </a:prstGeom>
              <a:blipFill>
                <a:blip r:embed="rId4"/>
                <a:stretch>
                  <a:fillRect l="-484" b="-1344"/>
                </a:stretch>
              </a:blipFill>
            </p:spPr>
            <p:txBody>
              <a:bodyPr/>
              <a:lstStyle/>
              <a:p>
                <a:r>
                  <a:rPr lang="en-IN">
                    <a:noFill/>
                  </a:rPr>
                  <a:t> </a:t>
                </a:r>
              </a:p>
            </p:txBody>
          </p:sp>
        </mc:Fallback>
      </mc:AlternateContent>
      <p:sp>
        <p:nvSpPr>
          <p:cNvPr id="13" name="Slide Number Placeholder 6">
            <a:extLst>
              <a:ext uri="{FF2B5EF4-FFF2-40B4-BE49-F238E27FC236}">
                <a16:creationId xmlns:a16="http://schemas.microsoft.com/office/drawing/2014/main" id="{8C9C461C-E90D-1858-138E-3C3DFC7C8D28}"/>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
        <p:nvSpPr>
          <p:cNvPr id="3" name="Footer Placeholder 5">
            <a:extLst>
              <a:ext uri="{FF2B5EF4-FFF2-40B4-BE49-F238E27FC236}">
                <a16:creationId xmlns:a16="http://schemas.microsoft.com/office/drawing/2014/main" id="{AD0016C7-33DB-AA16-43A3-F5625F440205}"/>
              </a:ext>
            </a:extLst>
          </p:cNvPr>
          <p:cNvSpPr txBox="1">
            <a:spLocks/>
          </p:cNvSpPr>
          <p:nvPr/>
        </p:nvSpPr>
        <p:spPr>
          <a:xfrm>
            <a:off x="460568" y="323706"/>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a:solidFill>
                  <a:schemeClr val="tx1"/>
                </a:solidFill>
                <a:latin typeface="Arial"/>
                <a:cs typeface="Arial"/>
              </a:rPr>
              <a:t>Bagging – </a:t>
            </a:r>
            <a:r>
              <a:rPr lang="en-IN" sz="2800" i="1">
                <a:solidFill>
                  <a:schemeClr val="tx1"/>
                </a:solidFill>
                <a:latin typeface="Arial"/>
                <a:cs typeface="Arial"/>
              </a:rPr>
              <a:t>Out of Bag Samples</a:t>
            </a:r>
          </a:p>
        </p:txBody>
      </p:sp>
    </p:spTree>
    <p:extLst>
      <p:ext uri="{BB962C8B-B14F-4D97-AF65-F5344CB8AC3E}">
        <p14:creationId xmlns:p14="http://schemas.microsoft.com/office/powerpoint/2010/main" val="27516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    </a:t>
            </a:r>
            <a:fld id="{A4AED694-19BB-4AB6-B6D0-F122545C5E07}" type="slidenum">
              <a:rPr lang="en-IN" smtClean="0">
                <a:solidFill>
                  <a:schemeClr val="tx1"/>
                </a:solidFill>
                <a:latin typeface="Arial" panose="020B0604020202020204" pitchFamily="34" charset="0"/>
                <a:cs typeface="Arial" panose="020B0604020202020204" pitchFamily="34" charset="0"/>
              </a:rPr>
              <a:t>13</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60568" y="323706"/>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a:solidFill>
                  <a:schemeClr val="tx1"/>
                </a:solidFill>
                <a:latin typeface="Arial"/>
                <a:cs typeface="Arial"/>
              </a:rPr>
              <a:t>Splitting Criteria – </a:t>
            </a:r>
            <a:r>
              <a:rPr lang="en-IN" sz="2800" i="1">
                <a:solidFill>
                  <a:schemeClr val="tx1"/>
                </a:solidFill>
                <a:latin typeface="Arial"/>
                <a:cs typeface="Arial"/>
              </a:rPr>
              <a:t>Entropy</a:t>
            </a: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A6085C4-4B20-7343-DFCB-C2771E273885}"/>
                  </a:ext>
                </a:extLst>
              </p:cNvPr>
              <p:cNvSpPr txBox="1"/>
              <p:nvPr/>
            </p:nvSpPr>
            <p:spPr>
              <a:xfrm>
                <a:off x="624830" y="1714241"/>
                <a:ext cx="5754757" cy="369332"/>
              </a:xfrm>
              <a:prstGeom prst="rect">
                <a:avLst/>
              </a:prstGeom>
              <a:noFill/>
            </p:spPr>
            <p:txBody>
              <a:bodyPr wrap="square" lIns="0" tIns="0" rIns="0" bIns="0" rtlCol="0">
                <a:spAutoFit/>
              </a:bodyPr>
              <a:lstStyle/>
              <a:p>
                <a:r>
                  <a:rPr lang="en-IN" sz="2400" b="1" i="1">
                    <a:solidFill>
                      <a:schemeClr val="tx1"/>
                    </a:solidFill>
                    <a:latin typeface="Arial" panose="020B0604020202020204" pitchFamily="34" charset="0"/>
                    <a:cs typeface="Arial" panose="020B0604020202020204" pitchFamily="34" charset="0"/>
                  </a:rPr>
                  <a:t> Entropy:  </a:t>
                </a:r>
                <a:r>
                  <a:rPr lang="en-IN" sz="2400" i="1">
                    <a:solidFill>
                      <a:schemeClr val="tx1"/>
                    </a:solidFill>
                    <a:latin typeface="Arial" panose="020B0604020202020204" pitchFamily="34" charset="0"/>
                    <a:cs typeface="Arial" panose="020B0604020202020204" pitchFamily="34" charset="0"/>
                  </a:rPr>
                  <a:t>Info(D)</a:t>
                </a:r>
                <a:r>
                  <a:rPr lang="en-IN" sz="2400" b="1" i="1">
                    <a:solidFill>
                      <a:schemeClr val="tx1"/>
                    </a:solidFill>
                    <a:latin typeface="Arial" panose="020B0604020202020204" pitchFamily="34" charset="0"/>
                    <a:cs typeface="Arial" panose="020B0604020202020204" pitchFamily="34" charset="0"/>
                  </a:rPr>
                  <a:t> </a:t>
                </a:r>
                <a14:m>
                  <m:oMath xmlns:m="http://schemas.openxmlformats.org/officeDocument/2006/math">
                    <m:r>
                      <a:rPr lang="en-IN" sz="2400" i="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m:t>
                    </m:r>
                    <m:nary>
                      <m:naryPr>
                        <m:chr m:val="∑"/>
                        <m:ctrlPr>
                          <a:rPr lang="pt-BR" sz="2400" i="1" smtClean="0">
                            <a:solidFill>
                              <a:schemeClr val="tx1"/>
                            </a:solidFill>
                            <a:latin typeface="Cambria Math" panose="02040503050406030204" pitchFamily="18" charset="0"/>
                          </a:rPr>
                        </m:ctrlPr>
                      </m:naryPr>
                      <m:sub>
                        <m:r>
                          <a:rPr lang="en-IN" sz="2400" b="0" i="1" smtClean="0">
                            <a:solidFill>
                              <a:schemeClr val="tx1"/>
                            </a:solidFill>
                            <a:latin typeface="Cambria Math" panose="02040503050406030204" pitchFamily="18" charset="0"/>
                          </a:rPr>
                          <m:t>𝑖</m:t>
                        </m:r>
                        <m:r>
                          <a:rPr lang="pt-BR" sz="240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1</m:t>
                        </m:r>
                      </m:sub>
                      <m:sup>
                        <m:r>
                          <a:rPr lang="en-IN" sz="2400" b="0" i="1" smtClean="0">
                            <a:solidFill>
                              <a:schemeClr val="tx1"/>
                            </a:solidFill>
                            <a:latin typeface="Cambria Math" panose="02040503050406030204" pitchFamily="18" charset="0"/>
                          </a:rPr>
                          <m:t>𝑚</m:t>
                        </m:r>
                      </m:sup>
                      <m:e>
                        <m:sSub>
                          <m:sSubPr>
                            <m:ctrlPr>
                              <a:rPr lang="pt-BR" sz="240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𝑝</m:t>
                            </m:r>
                          </m:e>
                          <m:sub>
                            <m:r>
                              <a:rPr lang="en-IN" sz="2400" b="0" i="1" smtClean="0">
                                <a:solidFill>
                                  <a:schemeClr val="tx1"/>
                                </a:solidFill>
                                <a:latin typeface="Cambria Math" panose="02040503050406030204" pitchFamily="18" charset="0"/>
                              </a:rPr>
                              <m:t>𝑖</m:t>
                            </m:r>
                          </m:sub>
                        </m:sSub>
                        <m:sSub>
                          <m:sSubPr>
                            <m:ctrlPr>
                              <a:rPr lang="pt-BR" sz="240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𝑙𝑜𝑔</m:t>
                            </m:r>
                          </m:e>
                          <m:sub>
                            <m:r>
                              <a:rPr lang="en-IN" sz="2400" b="0" i="1" smtClean="0">
                                <a:solidFill>
                                  <a:schemeClr val="tx1"/>
                                </a:solidFill>
                                <a:latin typeface="Cambria Math" panose="02040503050406030204" pitchFamily="18" charset="0"/>
                              </a:rPr>
                              <m:t>2</m:t>
                            </m:r>
                          </m:sub>
                        </m:sSub>
                        <m:r>
                          <a:rPr lang="en-IN" sz="2400" b="0" i="1" smtClean="0">
                            <a:solidFill>
                              <a:schemeClr val="tx1"/>
                            </a:solidFill>
                            <a:latin typeface="Cambria Math" panose="02040503050406030204" pitchFamily="18" charset="0"/>
                          </a:rPr>
                          <m:t>(</m:t>
                        </m:r>
                        <m:sSub>
                          <m:sSubPr>
                            <m:ctrlPr>
                              <a:rPr lang="pt-BR" sz="240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𝑝</m:t>
                            </m:r>
                          </m:e>
                          <m:sub>
                            <m:r>
                              <a:rPr lang="en-IN" sz="2400" b="0" i="1" smtClean="0">
                                <a:solidFill>
                                  <a:schemeClr val="tx1"/>
                                </a:solidFill>
                                <a:latin typeface="Cambria Math" panose="02040503050406030204" pitchFamily="18" charset="0"/>
                              </a:rPr>
                              <m:t>𝑖</m:t>
                            </m:r>
                          </m:sub>
                        </m:sSub>
                        <m:r>
                          <a:rPr lang="en-IN" sz="2400" b="0" i="1" smtClean="0">
                            <a:solidFill>
                              <a:schemeClr val="tx1"/>
                            </a:solidFill>
                            <a:latin typeface="Cambria Math" panose="02040503050406030204" pitchFamily="18" charset="0"/>
                          </a:rPr>
                          <m:t>)</m:t>
                        </m:r>
                      </m:e>
                    </m:nary>
                  </m:oMath>
                </a14:m>
                <a:endParaRPr lang="en-IN" sz="2400">
                  <a:solidFill>
                    <a:schemeClr val="tx1"/>
                  </a:solidFill>
                </a:endParaRPr>
              </a:p>
            </p:txBody>
          </p:sp>
        </mc:Choice>
        <mc:Fallback xmlns="">
          <p:sp>
            <p:nvSpPr>
              <p:cNvPr id="2" name="TextBox 1">
                <a:extLst>
                  <a:ext uri="{FF2B5EF4-FFF2-40B4-BE49-F238E27FC236}">
                    <a16:creationId xmlns:a16="http://schemas.microsoft.com/office/drawing/2014/main" id="{3A6085C4-4B20-7343-DFCB-C2771E273885}"/>
                  </a:ext>
                </a:extLst>
              </p:cNvPr>
              <p:cNvSpPr txBox="1">
                <a:spLocks noRot="1" noChangeAspect="1" noMove="1" noResize="1" noEditPoints="1" noAdjustHandles="1" noChangeArrowheads="1" noChangeShapeType="1" noTextEdit="1"/>
              </p:cNvSpPr>
              <p:nvPr/>
            </p:nvSpPr>
            <p:spPr>
              <a:xfrm>
                <a:off x="624830" y="1714241"/>
                <a:ext cx="5754757" cy="369332"/>
              </a:xfrm>
              <a:prstGeom prst="rect">
                <a:avLst/>
              </a:prstGeom>
              <a:blipFill>
                <a:blip r:embed="rId3"/>
                <a:stretch>
                  <a:fillRect l="-1693" t="-173770" b="-255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Footer Placeholder 5">
                <a:extLst>
                  <a:ext uri="{FF2B5EF4-FFF2-40B4-BE49-F238E27FC236}">
                    <a16:creationId xmlns:a16="http://schemas.microsoft.com/office/drawing/2014/main" id="{EB7D8B9B-10A8-85E6-5CFE-441A9C6FEB7B}"/>
                  </a:ext>
                </a:extLst>
              </p:cNvPr>
              <p:cNvSpPr txBox="1">
                <a:spLocks/>
              </p:cNvSpPr>
              <p:nvPr/>
            </p:nvSpPr>
            <p:spPr>
              <a:xfrm>
                <a:off x="6171313" y="1532965"/>
                <a:ext cx="5591412" cy="118463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600" i="1">
                    <a:solidFill>
                      <a:schemeClr val="tx1"/>
                    </a:solidFill>
                    <a:latin typeface="Arial" panose="020B0604020202020204" pitchFamily="34" charset="0"/>
                    <a:cs typeface="Arial" panose="020B0604020202020204" pitchFamily="34" charset="0"/>
                  </a:rPr>
                  <a:t>D = samples in the splitting node</a:t>
                </a:r>
              </a:p>
              <a:p>
                <a:pPr algn="l"/>
                <a:r>
                  <a:rPr lang="en-IN" sz="1600" i="1">
                    <a:solidFill>
                      <a:schemeClr val="tx1"/>
                    </a:solidFill>
                    <a:latin typeface="Arial" panose="020B0604020202020204" pitchFamily="34" charset="0"/>
                    <a:cs typeface="Arial" panose="020B0604020202020204" pitchFamily="34" charset="0"/>
                  </a:rPr>
                  <a:t>m = number of classes</a:t>
                </a:r>
              </a:p>
              <a:p>
                <a:pPr algn="l"/>
                <a14:m>
                  <m:oMath xmlns:m="http://schemas.openxmlformats.org/officeDocument/2006/math">
                    <m:sSub>
                      <m:sSubPr>
                        <m:ctrlPr>
                          <a:rPr lang="pt-BR" sz="160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i="1">
                            <a:solidFill>
                              <a:schemeClr val="tx1"/>
                            </a:solidFill>
                            <a:latin typeface="Cambria Math" panose="02040503050406030204" pitchFamily="18" charset="0"/>
                          </a:rPr>
                          <m:t>𝑖</m:t>
                        </m:r>
                      </m:sub>
                    </m:sSub>
                  </m:oMath>
                </a14:m>
                <a:r>
                  <a:rPr lang="en-IN" sz="1600" i="1">
                    <a:solidFill>
                      <a:schemeClr val="tx1"/>
                    </a:solidFill>
                    <a:latin typeface="Arial" panose="020B0604020202020204" pitchFamily="34" charset="0"/>
                    <a:cs typeface="Arial" panose="020B0604020202020204" pitchFamily="34" charset="0"/>
                  </a:rPr>
                  <a:t> = Class from </a:t>
                </a:r>
                <a:r>
                  <a:rPr lang="en-IN" sz="1600" i="1" err="1">
                    <a:solidFill>
                      <a:schemeClr val="tx1"/>
                    </a:solidFill>
                    <a:latin typeface="Arial" panose="020B0604020202020204" pitchFamily="34" charset="0"/>
                    <a:cs typeface="Arial" panose="020B0604020202020204" pitchFamily="34" charset="0"/>
                  </a:rPr>
                  <a:t>i</a:t>
                </a:r>
                <a:r>
                  <a:rPr lang="en-IN" sz="1600" i="1">
                    <a:solidFill>
                      <a:schemeClr val="tx1"/>
                    </a:solidFill>
                    <a:latin typeface="Arial" panose="020B0604020202020204" pitchFamily="34" charset="0"/>
                    <a:cs typeface="Arial" panose="020B0604020202020204" pitchFamily="34" charset="0"/>
                  </a:rPr>
                  <a:t> = 1 to m</a:t>
                </a:r>
              </a:p>
              <a:p>
                <a:pPr algn="l"/>
                <a14:m>
                  <m:oMath xmlns:m="http://schemas.openxmlformats.org/officeDocument/2006/math">
                    <m:sSubSup>
                      <m:sSubSupPr>
                        <m:ctrlPr>
                          <a:rPr lang="en-IN" sz="1600" i="1" smtClean="0">
                            <a:solidFill>
                              <a:schemeClr val="tx1"/>
                            </a:solidFill>
                            <a:latin typeface="Cambria Math" panose="02040503050406030204" pitchFamily="18" charset="0"/>
                          </a:rPr>
                        </m:ctrlPr>
                      </m:sSubSupPr>
                      <m:e>
                        <m:r>
                          <a:rPr lang="en-IN" sz="1600" i="1">
                            <a:solidFill>
                              <a:schemeClr val="tx1"/>
                            </a:solidFill>
                            <a:latin typeface="Cambria Math" panose="02040503050406030204" pitchFamily="18" charset="0"/>
                          </a:rPr>
                          <m:t>𝑝</m:t>
                        </m:r>
                      </m:e>
                      <m:sub>
                        <m:r>
                          <a:rPr lang="en-IN" sz="1600" b="0" i="1" smtClean="0">
                            <a:solidFill>
                              <a:schemeClr val="tx1"/>
                            </a:solidFill>
                            <a:latin typeface="Cambria Math" panose="02040503050406030204" pitchFamily="18" charset="0"/>
                          </a:rPr>
                          <m:t>𝑖</m:t>
                        </m:r>
                      </m:sub>
                      <m:sup/>
                    </m:sSubSup>
                  </m:oMath>
                </a14:m>
                <a:r>
                  <a:rPr lang="en-IN" sz="1600" i="1">
                    <a:solidFill>
                      <a:schemeClr val="tx1"/>
                    </a:solidFill>
                    <a:latin typeface="Arial" panose="020B0604020202020204" pitchFamily="34" charset="0"/>
                    <a:cs typeface="Arial" panose="020B0604020202020204" pitchFamily="34" charset="0"/>
                  </a:rPr>
                  <a:t>= proportion of samples in D belonging to </a:t>
                </a:r>
                <a14:m>
                  <m:oMath xmlns:m="http://schemas.openxmlformats.org/officeDocument/2006/math">
                    <m:sSub>
                      <m:sSubPr>
                        <m:ctrlPr>
                          <a:rPr lang="pt-BR" sz="160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i="1">
                            <a:solidFill>
                              <a:schemeClr val="tx1"/>
                            </a:solidFill>
                            <a:latin typeface="Cambria Math" panose="02040503050406030204" pitchFamily="18" charset="0"/>
                          </a:rPr>
                          <m:t>𝑖</m:t>
                        </m:r>
                      </m:sub>
                    </m:sSub>
                  </m:oMath>
                </a14:m>
                <a:r>
                  <a:rPr lang="en-IN" sz="1600" i="1">
                    <a:solidFill>
                      <a:schemeClr val="tx1"/>
                    </a:solidFill>
                    <a:latin typeface="Arial" panose="020B0604020202020204" pitchFamily="34" charset="0"/>
                    <a:cs typeface="Arial" panose="020B0604020202020204" pitchFamily="34" charset="0"/>
                  </a:rPr>
                  <a:t> </a:t>
                </a:r>
              </a:p>
              <a:p>
                <a:pPr algn="l"/>
                <a:endParaRPr lang="en-IN" sz="1600" i="1">
                  <a:solidFill>
                    <a:schemeClr val="tx1"/>
                  </a:solidFill>
                  <a:latin typeface="Arial" panose="020B0604020202020204" pitchFamily="34" charset="0"/>
                  <a:cs typeface="Arial" panose="020B0604020202020204" pitchFamily="34" charset="0"/>
                </a:endParaRPr>
              </a:p>
            </p:txBody>
          </p:sp>
        </mc:Choice>
        <mc:Fallback xmlns="">
          <p:sp>
            <p:nvSpPr>
              <p:cNvPr id="3" name="Footer Placeholder 5">
                <a:extLst>
                  <a:ext uri="{FF2B5EF4-FFF2-40B4-BE49-F238E27FC236}">
                    <a16:creationId xmlns:a16="http://schemas.microsoft.com/office/drawing/2014/main" id="{EB7D8B9B-10A8-85E6-5CFE-441A9C6FEB7B}"/>
                  </a:ext>
                </a:extLst>
              </p:cNvPr>
              <p:cNvSpPr txBox="1">
                <a:spLocks noRot="1" noChangeAspect="1" noMove="1" noResize="1" noEditPoints="1" noAdjustHandles="1" noChangeArrowheads="1" noChangeShapeType="1" noTextEdit="1"/>
              </p:cNvSpPr>
              <p:nvPr/>
            </p:nvSpPr>
            <p:spPr>
              <a:xfrm>
                <a:off x="6171313" y="1532965"/>
                <a:ext cx="5591412" cy="1184638"/>
              </a:xfrm>
              <a:prstGeom prst="rect">
                <a:avLst/>
              </a:prstGeom>
              <a:blipFill>
                <a:blip r:embed="rId4"/>
                <a:stretch>
                  <a:fillRect l="-545" t="-8205"/>
                </a:stretch>
              </a:blipFill>
            </p:spPr>
            <p:txBody>
              <a:bodyPr/>
              <a:lstStyle/>
              <a:p>
                <a:r>
                  <a:rPr lang="en-US">
                    <a:noFill/>
                  </a:rPr>
                  <a:t> </a:t>
                </a:r>
              </a:p>
            </p:txBody>
          </p:sp>
        </mc:Fallback>
      </mc:AlternateContent>
      <p:sp>
        <p:nvSpPr>
          <p:cNvPr id="4" name="Footer Placeholder 5">
            <a:extLst>
              <a:ext uri="{FF2B5EF4-FFF2-40B4-BE49-F238E27FC236}">
                <a16:creationId xmlns:a16="http://schemas.microsoft.com/office/drawing/2014/main" id="{48EFD712-A318-1292-0B82-6F4170869704}"/>
              </a:ext>
            </a:extLst>
          </p:cNvPr>
          <p:cNvSpPr txBox="1">
            <a:spLocks/>
          </p:cNvSpPr>
          <p:nvPr/>
        </p:nvSpPr>
        <p:spPr>
          <a:xfrm>
            <a:off x="516299" y="3085603"/>
            <a:ext cx="5015383" cy="23656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IN" sz="1800">
                <a:solidFill>
                  <a:schemeClr val="tx1"/>
                </a:solidFill>
                <a:latin typeface="Arial" panose="020B0604020202020204" pitchFamily="34" charset="0"/>
                <a:cs typeface="Arial" panose="020B0604020202020204" pitchFamily="34" charset="0"/>
              </a:rPr>
              <a:t>Measures</a:t>
            </a:r>
            <a:r>
              <a:rPr lang="en-IN" sz="1800" i="1">
                <a:solidFill>
                  <a:schemeClr val="tx1"/>
                </a:solidFill>
                <a:latin typeface="Arial" panose="020B0604020202020204" pitchFamily="34" charset="0"/>
                <a:cs typeface="Arial" panose="020B0604020202020204" pitchFamily="34" charset="0"/>
              </a:rPr>
              <a:t> </a:t>
            </a:r>
            <a:r>
              <a:rPr lang="en-IN" sz="1800">
                <a:solidFill>
                  <a:schemeClr val="tx1"/>
                </a:solidFill>
                <a:latin typeface="Arial" panose="020B0604020202020204" pitchFamily="34" charset="0"/>
                <a:cs typeface="Arial" panose="020B0604020202020204" pitchFamily="34" charset="0"/>
              </a:rPr>
              <a:t>the disorder of the feature with the target</a:t>
            </a:r>
          </a:p>
          <a:p>
            <a:pPr algn="l"/>
            <a:endParaRPr lang="en-IN" sz="1800">
              <a:solidFill>
                <a:schemeClr val="tx1"/>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800">
                <a:solidFill>
                  <a:schemeClr val="tx1"/>
                </a:solidFill>
                <a:latin typeface="Arial" panose="020B0604020202020204" pitchFamily="34" charset="0"/>
                <a:cs typeface="Arial" panose="020B0604020202020204" pitchFamily="34" charset="0"/>
              </a:rPr>
              <a:t>Ranges from 0 to 1 (usually), </a:t>
            </a:r>
            <a:r>
              <a:rPr lang="en-IN" sz="1800" u="sng">
                <a:solidFill>
                  <a:schemeClr val="tx1"/>
                </a:solidFill>
                <a:latin typeface="Arial" panose="020B0604020202020204" pitchFamily="34" charset="0"/>
                <a:cs typeface="Arial" panose="020B0604020202020204" pitchFamily="34" charset="0"/>
              </a:rPr>
              <a:t>0 being the optimum</a:t>
            </a:r>
          </a:p>
          <a:p>
            <a:pPr algn="l"/>
            <a:endParaRPr lang="en-IN" sz="1800">
              <a:solidFill>
                <a:schemeClr val="tx1"/>
              </a:solidFill>
              <a:latin typeface="Arial" panose="020B0604020202020204" pitchFamily="34" charset="0"/>
              <a:cs typeface="Arial" panose="020B0604020202020204" pitchFamily="34" charset="0"/>
            </a:endParaRPr>
          </a:p>
          <a:p>
            <a:pPr algn="l"/>
            <a:endParaRPr lang="en-IN" sz="1800" i="1">
              <a:solidFill>
                <a:schemeClr val="tx1"/>
              </a:solidFill>
              <a:latin typeface="Arial" panose="020B0604020202020204" pitchFamily="34" charset="0"/>
              <a:cs typeface="Arial" panose="020B0604020202020204" pitchFamily="34" charset="0"/>
            </a:endParaRPr>
          </a:p>
        </p:txBody>
      </p:sp>
      <p:pic>
        <p:nvPicPr>
          <p:cNvPr id="153" name="Picture 152">
            <a:extLst>
              <a:ext uri="{FF2B5EF4-FFF2-40B4-BE49-F238E27FC236}">
                <a16:creationId xmlns:a16="http://schemas.microsoft.com/office/drawing/2014/main" id="{284C8D38-4AA9-683B-51E2-33B8FE136C5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grpSp>
        <p:nvGrpSpPr>
          <p:cNvPr id="159" name="Group 158">
            <a:extLst>
              <a:ext uri="{FF2B5EF4-FFF2-40B4-BE49-F238E27FC236}">
                <a16:creationId xmlns:a16="http://schemas.microsoft.com/office/drawing/2014/main" id="{0582D014-BC6A-4D21-7A00-3BCB7B574BA5}"/>
              </a:ext>
            </a:extLst>
          </p:cNvPr>
          <p:cNvGrpSpPr/>
          <p:nvPr/>
        </p:nvGrpSpPr>
        <p:grpSpPr>
          <a:xfrm>
            <a:off x="7092830" y="3661699"/>
            <a:ext cx="1420357" cy="1405364"/>
            <a:chOff x="799498" y="4158253"/>
            <a:chExt cx="1876507" cy="1818984"/>
          </a:xfrm>
        </p:grpSpPr>
        <p:sp>
          <p:nvSpPr>
            <p:cNvPr id="160" name="Oval 159">
              <a:extLst>
                <a:ext uri="{FF2B5EF4-FFF2-40B4-BE49-F238E27FC236}">
                  <a16:creationId xmlns:a16="http://schemas.microsoft.com/office/drawing/2014/main" id="{2949224B-DEB5-2225-7BC9-D0CD3D170AE8}"/>
                </a:ext>
              </a:extLst>
            </p:cNvPr>
            <p:cNvSpPr/>
            <p:nvPr/>
          </p:nvSpPr>
          <p:spPr>
            <a:xfrm>
              <a:off x="799498" y="4158253"/>
              <a:ext cx="1876507" cy="181898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1" name="Group 160">
              <a:extLst>
                <a:ext uri="{FF2B5EF4-FFF2-40B4-BE49-F238E27FC236}">
                  <a16:creationId xmlns:a16="http://schemas.microsoft.com/office/drawing/2014/main" id="{536D980A-B8E5-668A-6278-76E9B73353BC}"/>
                </a:ext>
              </a:extLst>
            </p:cNvPr>
            <p:cNvGrpSpPr/>
            <p:nvPr/>
          </p:nvGrpSpPr>
          <p:grpSpPr>
            <a:xfrm>
              <a:off x="890363" y="4536458"/>
              <a:ext cx="1639632" cy="1164405"/>
              <a:chOff x="890363" y="4536458"/>
              <a:chExt cx="1639632" cy="1164405"/>
            </a:xfrm>
          </p:grpSpPr>
          <p:sp>
            <p:nvSpPr>
              <p:cNvPr id="162" name="Oval 161">
                <a:extLst>
                  <a:ext uri="{FF2B5EF4-FFF2-40B4-BE49-F238E27FC236}">
                    <a16:creationId xmlns:a16="http://schemas.microsoft.com/office/drawing/2014/main" id="{138EE39F-BB30-574C-DFC7-68ABB757EF52}"/>
                  </a:ext>
                </a:extLst>
              </p:cNvPr>
              <p:cNvSpPr/>
              <p:nvPr/>
            </p:nvSpPr>
            <p:spPr>
              <a:xfrm>
                <a:off x="1511610" y="4580708"/>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 name="Oval 162">
                <a:extLst>
                  <a:ext uri="{FF2B5EF4-FFF2-40B4-BE49-F238E27FC236}">
                    <a16:creationId xmlns:a16="http://schemas.microsoft.com/office/drawing/2014/main" id="{6C4D8D01-4EC7-ED9C-C4FF-E1F4052BB40C}"/>
                  </a:ext>
                </a:extLst>
              </p:cNvPr>
              <p:cNvSpPr/>
              <p:nvPr/>
            </p:nvSpPr>
            <p:spPr>
              <a:xfrm>
                <a:off x="1669131" y="4913948"/>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 name="Oval 163">
                <a:extLst>
                  <a:ext uri="{FF2B5EF4-FFF2-40B4-BE49-F238E27FC236}">
                    <a16:creationId xmlns:a16="http://schemas.microsoft.com/office/drawing/2014/main" id="{A262772C-63A0-6C81-607A-8C0DD9CB5654}"/>
                  </a:ext>
                </a:extLst>
              </p:cNvPr>
              <p:cNvSpPr/>
              <p:nvPr/>
            </p:nvSpPr>
            <p:spPr>
              <a:xfrm>
                <a:off x="1894899" y="5229354"/>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 name="Oval 164">
                <a:extLst>
                  <a:ext uri="{FF2B5EF4-FFF2-40B4-BE49-F238E27FC236}">
                    <a16:creationId xmlns:a16="http://schemas.microsoft.com/office/drawing/2014/main" id="{2E56BCD0-0F67-8804-3832-D58E42C86C0B}"/>
                  </a:ext>
                </a:extLst>
              </p:cNvPr>
              <p:cNvSpPr/>
              <p:nvPr/>
            </p:nvSpPr>
            <p:spPr>
              <a:xfrm>
                <a:off x="2027419" y="4944049"/>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Oval 165">
                <a:extLst>
                  <a:ext uri="{FF2B5EF4-FFF2-40B4-BE49-F238E27FC236}">
                    <a16:creationId xmlns:a16="http://schemas.microsoft.com/office/drawing/2014/main" id="{E34DC859-E7A3-3524-893B-A2090970D655}"/>
                  </a:ext>
                </a:extLst>
              </p:cNvPr>
              <p:cNvSpPr/>
              <p:nvPr/>
            </p:nvSpPr>
            <p:spPr>
              <a:xfrm>
                <a:off x="2184754" y="5397263"/>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Oval 166">
                <a:extLst>
                  <a:ext uri="{FF2B5EF4-FFF2-40B4-BE49-F238E27FC236}">
                    <a16:creationId xmlns:a16="http://schemas.microsoft.com/office/drawing/2014/main" id="{539C1926-CA26-C782-2237-C2FBDEABBCE9}"/>
                  </a:ext>
                </a:extLst>
              </p:cNvPr>
              <p:cNvSpPr/>
              <p:nvPr/>
            </p:nvSpPr>
            <p:spPr>
              <a:xfrm>
                <a:off x="2303853" y="4944049"/>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Oval 167">
                <a:extLst>
                  <a:ext uri="{FF2B5EF4-FFF2-40B4-BE49-F238E27FC236}">
                    <a16:creationId xmlns:a16="http://schemas.microsoft.com/office/drawing/2014/main" id="{D109E17C-8CDF-BA72-030B-C8AA95F8CE0A}"/>
                  </a:ext>
                </a:extLst>
              </p:cNvPr>
              <p:cNvSpPr/>
              <p:nvPr/>
            </p:nvSpPr>
            <p:spPr>
              <a:xfrm>
                <a:off x="2081881" y="4574441"/>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 name="Oval 168">
                <a:extLst>
                  <a:ext uri="{FF2B5EF4-FFF2-40B4-BE49-F238E27FC236}">
                    <a16:creationId xmlns:a16="http://schemas.microsoft.com/office/drawing/2014/main" id="{01F0470A-7EC4-5BC4-4E5F-6D4AF11CBB13}"/>
                  </a:ext>
                </a:extLst>
              </p:cNvPr>
              <p:cNvSpPr/>
              <p:nvPr/>
            </p:nvSpPr>
            <p:spPr>
              <a:xfrm>
                <a:off x="1241050" y="4869466"/>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Oval 169">
                <a:extLst>
                  <a:ext uri="{FF2B5EF4-FFF2-40B4-BE49-F238E27FC236}">
                    <a16:creationId xmlns:a16="http://schemas.microsoft.com/office/drawing/2014/main" id="{FCC3FCB5-A9CB-3C3D-9BEB-1C489649A5BF}"/>
                  </a:ext>
                </a:extLst>
              </p:cNvPr>
              <p:cNvSpPr/>
              <p:nvPr/>
            </p:nvSpPr>
            <p:spPr>
              <a:xfrm>
                <a:off x="1840095" y="4699283"/>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 name="Oval 170">
                <a:extLst>
                  <a:ext uri="{FF2B5EF4-FFF2-40B4-BE49-F238E27FC236}">
                    <a16:creationId xmlns:a16="http://schemas.microsoft.com/office/drawing/2014/main" id="{D961DB10-7DB5-4213-5549-44CCA62E1BA5}"/>
                  </a:ext>
                </a:extLst>
              </p:cNvPr>
              <p:cNvSpPr/>
              <p:nvPr/>
            </p:nvSpPr>
            <p:spPr>
              <a:xfrm>
                <a:off x="1402259" y="5152331"/>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 name="Oval 171">
                <a:extLst>
                  <a:ext uri="{FF2B5EF4-FFF2-40B4-BE49-F238E27FC236}">
                    <a16:creationId xmlns:a16="http://schemas.microsoft.com/office/drawing/2014/main" id="{0B3513BD-3628-6C69-D177-4CF52FB64EF1}"/>
                  </a:ext>
                </a:extLst>
              </p:cNvPr>
              <p:cNvSpPr/>
              <p:nvPr/>
            </p:nvSpPr>
            <p:spPr>
              <a:xfrm>
                <a:off x="1042868" y="5152331"/>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 name="Oval 172">
                <a:extLst>
                  <a:ext uri="{FF2B5EF4-FFF2-40B4-BE49-F238E27FC236}">
                    <a16:creationId xmlns:a16="http://schemas.microsoft.com/office/drawing/2014/main" id="{7E046CF5-09FA-AB5A-3DA8-DE91D7B48F0E}"/>
                  </a:ext>
                </a:extLst>
              </p:cNvPr>
              <p:cNvSpPr/>
              <p:nvPr/>
            </p:nvSpPr>
            <p:spPr>
              <a:xfrm>
                <a:off x="890363" y="4819323"/>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Oval 173">
                <a:extLst>
                  <a:ext uri="{FF2B5EF4-FFF2-40B4-BE49-F238E27FC236}">
                    <a16:creationId xmlns:a16="http://schemas.microsoft.com/office/drawing/2014/main" id="{6BDDEF86-7775-B619-4C7B-9C7BBFA6D591}"/>
                  </a:ext>
                </a:extLst>
              </p:cNvPr>
              <p:cNvSpPr/>
              <p:nvPr/>
            </p:nvSpPr>
            <p:spPr>
              <a:xfrm>
                <a:off x="1098144" y="4536458"/>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Oval 174">
                <a:extLst>
                  <a:ext uri="{FF2B5EF4-FFF2-40B4-BE49-F238E27FC236}">
                    <a16:creationId xmlns:a16="http://schemas.microsoft.com/office/drawing/2014/main" id="{FE21B21C-654D-3913-EED6-7E7AF44989BD}"/>
                  </a:ext>
                </a:extLst>
              </p:cNvPr>
              <p:cNvSpPr/>
              <p:nvPr/>
            </p:nvSpPr>
            <p:spPr>
              <a:xfrm>
                <a:off x="1630963" y="5452441"/>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76" name="Group 175">
            <a:extLst>
              <a:ext uri="{FF2B5EF4-FFF2-40B4-BE49-F238E27FC236}">
                <a16:creationId xmlns:a16="http://schemas.microsoft.com/office/drawing/2014/main" id="{315E1CBE-2645-A7BD-B60A-254FDBB38DE6}"/>
              </a:ext>
            </a:extLst>
          </p:cNvPr>
          <p:cNvGrpSpPr/>
          <p:nvPr/>
        </p:nvGrpSpPr>
        <p:grpSpPr>
          <a:xfrm>
            <a:off x="9637928" y="3589419"/>
            <a:ext cx="1420357" cy="1443237"/>
            <a:chOff x="4136391" y="4158253"/>
            <a:chExt cx="1876507" cy="1818984"/>
          </a:xfrm>
        </p:grpSpPr>
        <p:sp>
          <p:nvSpPr>
            <p:cNvPr id="177" name="Oval 176">
              <a:extLst>
                <a:ext uri="{FF2B5EF4-FFF2-40B4-BE49-F238E27FC236}">
                  <a16:creationId xmlns:a16="http://schemas.microsoft.com/office/drawing/2014/main" id="{5595CBA4-733C-AB2F-AA9E-0D2B5D5A82DF}"/>
                </a:ext>
              </a:extLst>
            </p:cNvPr>
            <p:cNvSpPr/>
            <p:nvPr/>
          </p:nvSpPr>
          <p:spPr>
            <a:xfrm>
              <a:off x="4136391" y="4158253"/>
              <a:ext cx="1876507" cy="181898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8" name="Group 177">
              <a:extLst>
                <a:ext uri="{FF2B5EF4-FFF2-40B4-BE49-F238E27FC236}">
                  <a16:creationId xmlns:a16="http://schemas.microsoft.com/office/drawing/2014/main" id="{8116D3C0-1D5D-CE82-E0DB-AEF8CD4A4404}"/>
                </a:ext>
              </a:extLst>
            </p:cNvPr>
            <p:cNvGrpSpPr/>
            <p:nvPr/>
          </p:nvGrpSpPr>
          <p:grpSpPr>
            <a:xfrm>
              <a:off x="4227256" y="4536458"/>
              <a:ext cx="1639632" cy="1164405"/>
              <a:chOff x="4227256" y="4536458"/>
              <a:chExt cx="1639632" cy="1164405"/>
            </a:xfrm>
          </p:grpSpPr>
          <p:sp>
            <p:nvSpPr>
              <p:cNvPr id="179" name="Oval 178">
                <a:extLst>
                  <a:ext uri="{FF2B5EF4-FFF2-40B4-BE49-F238E27FC236}">
                    <a16:creationId xmlns:a16="http://schemas.microsoft.com/office/drawing/2014/main" id="{B289CCCF-3C1E-FF6E-826D-C9859CDD8E4D}"/>
                  </a:ext>
                </a:extLst>
              </p:cNvPr>
              <p:cNvSpPr/>
              <p:nvPr/>
            </p:nvSpPr>
            <p:spPr>
              <a:xfrm>
                <a:off x="4848503" y="4580708"/>
                <a:ext cx="226142" cy="248422"/>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Oval 179">
                <a:extLst>
                  <a:ext uri="{FF2B5EF4-FFF2-40B4-BE49-F238E27FC236}">
                    <a16:creationId xmlns:a16="http://schemas.microsoft.com/office/drawing/2014/main" id="{B39AEDA4-38B4-A14E-FECF-AD5CC6BB038A}"/>
                  </a:ext>
                </a:extLst>
              </p:cNvPr>
              <p:cNvSpPr/>
              <p:nvPr/>
            </p:nvSpPr>
            <p:spPr>
              <a:xfrm>
                <a:off x="5006024" y="4913948"/>
                <a:ext cx="226142" cy="248422"/>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 name="Oval 180">
                <a:extLst>
                  <a:ext uri="{FF2B5EF4-FFF2-40B4-BE49-F238E27FC236}">
                    <a16:creationId xmlns:a16="http://schemas.microsoft.com/office/drawing/2014/main" id="{FC67E023-089E-3CB4-2AA0-F5B984530D5C}"/>
                  </a:ext>
                </a:extLst>
              </p:cNvPr>
              <p:cNvSpPr/>
              <p:nvPr/>
            </p:nvSpPr>
            <p:spPr>
              <a:xfrm>
                <a:off x="5231792" y="5229354"/>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 name="Oval 181">
                <a:extLst>
                  <a:ext uri="{FF2B5EF4-FFF2-40B4-BE49-F238E27FC236}">
                    <a16:creationId xmlns:a16="http://schemas.microsoft.com/office/drawing/2014/main" id="{0862E0E6-DDCF-AF45-26B2-D5343F2A328E}"/>
                  </a:ext>
                </a:extLst>
              </p:cNvPr>
              <p:cNvSpPr/>
              <p:nvPr/>
            </p:nvSpPr>
            <p:spPr>
              <a:xfrm>
                <a:off x="5364312" y="4944049"/>
                <a:ext cx="226142" cy="248422"/>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 name="Oval 182">
                <a:extLst>
                  <a:ext uri="{FF2B5EF4-FFF2-40B4-BE49-F238E27FC236}">
                    <a16:creationId xmlns:a16="http://schemas.microsoft.com/office/drawing/2014/main" id="{08E26BD1-AED4-7AA7-9B91-F179F221B268}"/>
                  </a:ext>
                </a:extLst>
              </p:cNvPr>
              <p:cNvSpPr/>
              <p:nvPr/>
            </p:nvSpPr>
            <p:spPr>
              <a:xfrm>
                <a:off x="5521647" y="5397263"/>
                <a:ext cx="226142" cy="248422"/>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 name="Oval 183">
                <a:extLst>
                  <a:ext uri="{FF2B5EF4-FFF2-40B4-BE49-F238E27FC236}">
                    <a16:creationId xmlns:a16="http://schemas.microsoft.com/office/drawing/2014/main" id="{B539EABE-FE8E-48F6-BF3F-02E0519F343C}"/>
                  </a:ext>
                </a:extLst>
              </p:cNvPr>
              <p:cNvSpPr/>
              <p:nvPr/>
            </p:nvSpPr>
            <p:spPr>
              <a:xfrm>
                <a:off x="5640746" y="4944049"/>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 name="Oval 184">
                <a:extLst>
                  <a:ext uri="{FF2B5EF4-FFF2-40B4-BE49-F238E27FC236}">
                    <a16:creationId xmlns:a16="http://schemas.microsoft.com/office/drawing/2014/main" id="{BD99042F-6608-9A7E-2A6C-0EDCCD071A47}"/>
                  </a:ext>
                </a:extLst>
              </p:cNvPr>
              <p:cNvSpPr/>
              <p:nvPr/>
            </p:nvSpPr>
            <p:spPr>
              <a:xfrm>
                <a:off x="5418774" y="4574441"/>
                <a:ext cx="226142" cy="248422"/>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Oval 185">
                <a:extLst>
                  <a:ext uri="{FF2B5EF4-FFF2-40B4-BE49-F238E27FC236}">
                    <a16:creationId xmlns:a16="http://schemas.microsoft.com/office/drawing/2014/main" id="{6539D7E2-EF03-AE16-39DF-5DBEBC391753}"/>
                  </a:ext>
                </a:extLst>
              </p:cNvPr>
              <p:cNvSpPr/>
              <p:nvPr/>
            </p:nvSpPr>
            <p:spPr>
              <a:xfrm>
                <a:off x="4577943" y="4869466"/>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Oval 186">
                <a:extLst>
                  <a:ext uri="{FF2B5EF4-FFF2-40B4-BE49-F238E27FC236}">
                    <a16:creationId xmlns:a16="http://schemas.microsoft.com/office/drawing/2014/main" id="{9DBAC31B-BA4D-780B-0FC0-084E8316366E}"/>
                  </a:ext>
                </a:extLst>
              </p:cNvPr>
              <p:cNvSpPr/>
              <p:nvPr/>
            </p:nvSpPr>
            <p:spPr>
              <a:xfrm>
                <a:off x="5176988" y="4699283"/>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Oval 187">
                <a:extLst>
                  <a:ext uri="{FF2B5EF4-FFF2-40B4-BE49-F238E27FC236}">
                    <a16:creationId xmlns:a16="http://schemas.microsoft.com/office/drawing/2014/main" id="{52127867-CF64-2182-7A57-DEE5FDD2130A}"/>
                  </a:ext>
                </a:extLst>
              </p:cNvPr>
              <p:cNvSpPr/>
              <p:nvPr/>
            </p:nvSpPr>
            <p:spPr>
              <a:xfrm>
                <a:off x="4739152" y="5152331"/>
                <a:ext cx="226142" cy="248422"/>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Oval 188">
                <a:extLst>
                  <a:ext uri="{FF2B5EF4-FFF2-40B4-BE49-F238E27FC236}">
                    <a16:creationId xmlns:a16="http://schemas.microsoft.com/office/drawing/2014/main" id="{612EC355-7C8E-A6DC-9616-6CD9EC125925}"/>
                  </a:ext>
                </a:extLst>
              </p:cNvPr>
              <p:cNvSpPr/>
              <p:nvPr/>
            </p:nvSpPr>
            <p:spPr>
              <a:xfrm>
                <a:off x="4379761" y="5152331"/>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Oval 189">
                <a:extLst>
                  <a:ext uri="{FF2B5EF4-FFF2-40B4-BE49-F238E27FC236}">
                    <a16:creationId xmlns:a16="http://schemas.microsoft.com/office/drawing/2014/main" id="{9C616318-91D9-33E3-FA35-EEE69428B4E1}"/>
                  </a:ext>
                </a:extLst>
              </p:cNvPr>
              <p:cNvSpPr/>
              <p:nvPr/>
            </p:nvSpPr>
            <p:spPr>
              <a:xfrm>
                <a:off x="4227256" y="4819323"/>
                <a:ext cx="226142" cy="248422"/>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 name="Oval 190">
                <a:extLst>
                  <a:ext uri="{FF2B5EF4-FFF2-40B4-BE49-F238E27FC236}">
                    <a16:creationId xmlns:a16="http://schemas.microsoft.com/office/drawing/2014/main" id="{48FD388C-ACC5-F625-C508-F7A875E6904E}"/>
                  </a:ext>
                </a:extLst>
              </p:cNvPr>
              <p:cNvSpPr/>
              <p:nvPr/>
            </p:nvSpPr>
            <p:spPr>
              <a:xfrm>
                <a:off x="4435037" y="4536458"/>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 name="Oval 191">
                <a:extLst>
                  <a:ext uri="{FF2B5EF4-FFF2-40B4-BE49-F238E27FC236}">
                    <a16:creationId xmlns:a16="http://schemas.microsoft.com/office/drawing/2014/main" id="{8F7FEA36-903F-9306-57B1-28E7F9DE0402}"/>
                  </a:ext>
                </a:extLst>
              </p:cNvPr>
              <p:cNvSpPr/>
              <p:nvPr/>
            </p:nvSpPr>
            <p:spPr>
              <a:xfrm>
                <a:off x="4967856" y="5452441"/>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93" name="TextBox 192">
            <a:extLst>
              <a:ext uri="{FF2B5EF4-FFF2-40B4-BE49-F238E27FC236}">
                <a16:creationId xmlns:a16="http://schemas.microsoft.com/office/drawing/2014/main" id="{144456C9-0BDD-48C1-5260-3A1B28D6F5BC}"/>
              </a:ext>
            </a:extLst>
          </p:cNvPr>
          <p:cNvSpPr txBox="1"/>
          <p:nvPr/>
        </p:nvSpPr>
        <p:spPr>
          <a:xfrm>
            <a:off x="7161607" y="5166790"/>
            <a:ext cx="1420357" cy="369332"/>
          </a:xfrm>
          <a:prstGeom prst="rect">
            <a:avLst/>
          </a:prstGeom>
          <a:noFill/>
        </p:spPr>
        <p:txBody>
          <a:bodyPr wrap="square">
            <a:spAutoFit/>
          </a:bodyPr>
          <a:lstStyle/>
          <a:p>
            <a:pPr algn="ctr"/>
            <a:r>
              <a:rPr lang="en-IN">
                <a:latin typeface="Arial" panose="020B0604020202020204" pitchFamily="34" charset="0"/>
                <a:cs typeface="Arial" panose="020B0604020202020204" pitchFamily="34" charset="0"/>
              </a:rPr>
              <a:t>Info(D) = 0</a:t>
            </a:r>
          </a:p>
        </p:txBody>
      </p:sp>
      <p:sp>
        <p:nvSpPr>
          <p:cNvPr id="194" name="TextBox 193">
            <a:extLst>
              <a:ext uri="{FF2B5EF4-FFF2-40B4-BE49-F238E27FC236}">
                <a16:creationId xmlns:a16="http://schemas.microsoft.com/office/drawing/2014/main" id="{7D31D7A4-FE28-E9CE-61B3-D6054F8456BF}"/>
              </a:ext>
            </a:extLst>
          </p:cNvPr>
          <p:cNvSpPr txBox="1"/>
          <p:nvPr/>
        </p:nvSpPr>
        <p:spPr>
          <a:xfrm>
            <a:off x="9822138" y="5133804"/>
            <a:ext cx="1536252" cy="369332"/>
          </a:xfrm>
          <a:prstGeom prst="rect">
            <a:avLst/>
          </a:prstGeom>
          <a:noFill/>
        </p:spPr>
        <p:txBody>
          <a:bodyPr wrap="square">
            <a:spAutoFit/>
          </a:bodyPr>
          <a:lstStyle/>
          <a:p>
            <a:pPr algn="ctr"/>
            <a:r>
              <a:rPr lang="en-IN">
                <a:latin typeface="Arial" panose="020B0604020202020204" pitchFamily="34" charset="0"/>
                <a:cs typeface="Arial" panose="020B0604020202020204" pitchFamily="34" charset="0"/>
              </a:rPr>
              <a:t>Info(D) = 1</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385AE63-31C0-59D5-A7CE-673459E6C069}"/>
                  </a:ext>
                </a:extLst>
              </p:cNvPr>
              <p:cNvSpPr txBox="1"/>
              <p:nvPr/>
            </p:nvSpPr>
            <p:spPr>
              <a:xfrm>
                <a:off x="1543322" y="2297856"/>
                <a:ext cx="2301530" cy="745717"/>
              </a:xfrm>
              <a:prstGeom prst="rect">
                <a:avLst/>
              </a:prstGeom>
              <a:noFill/>
            </p:spPr>
            <p:txBody>
              <a:bodyPr wrap="square" rtlCol="0">
                <a:spAutoFit/>
              </a:bodyPr>
              <a:lstStyle/>
              <a:p>
                <a14:m>
                  <m:oMath xmlns:m="http://schemas.openxmlformats.org/officeDocument/2006/math">
                    <m:sSub>
                      <m:sSubPr>
                        <m:ctrlPr>
                          <a:rPr lang="pt-BR" sz="240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𝑝</m:t>
                        </m:r>
                      </m:e>
                      <m:sub>
                        <m:r>
                          <a:rPr lang="en-IN" sz="2400" b="0" i="1" smtClean="0">
                            <a:solidFill>
                              <a:schemeClr val="tx1"/>
                            </a:solidFill>
                            <a:latin typeface="Cambria Math" panose="02040503050406030204" pitchFamily="18" charset="0"/>
                          </a:rPr>
                          <m:t>𝑖</m:t>
                        </m:r>
                      </m:sub>
                    </m:sSub>
                  </m:oMath>
                </a14:m>
                <a:r>
                  <a:rPr lang="en-IN" sz="2400">
                    <a:solidFill>
                      <a:schemeClr val="tx1"/>
                    </a:solidFill>
                  </a:rPr>
                  <a:t> = </a:t>
                </a:r>
                <a14:m>
                  <m:oMath xmlns:m="http://schemas.openxmlformats.org/officeDocument/2006/math">
                    <m:f>
                      <m:fPr>
                        <m:ctrlPr>
                          <a:rPr lang="en-IN" sz="2400" i="1">
                            <a:solidFill>
                              <a:schemeClr val="tx1"/>
                            </a:solidFill>
                            <a:latin typeface="Cambria Math" panose="02040503050406030204" pitchFamily="18" charset="0"/>
                          </a:rPr>
                        </m:ctrlPr>
                      </m:fPr>
                      <m:num>
                        <m:r>
                          <m:rPr>
                            <m:nor/>
                          </m:rPr>
                          <a:rPr lang="en-IN" sz="2400" dirty="0">
                            <a:solidFill>
                              <a:schemeClr val="tx1"/>
                            </a:solidFill>
                          </a:rPr>
                          <m:t>|</m:t>
                        </m:r>
                        <m:sSub>
                          <m:sSubPr>
                            <m:ctrlPr>
                              <a:rPr lang="pt-BR"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𝐶</m:t>
                            </m:r>
                          </m:e>
                          <m:sub>
                            <m:r>
                              <a:rPr lang="en-IN" sz="2400" i="1">
                                <a:solidFill>
                                  <a:schemeClr val="tx1"/>
                                </a:solidFill>
                                <a:latin typeface="Cambria Math" panose="02040503050406030204" pitchFamily="18" charset="0"/>
                              </a:rPr>
                              <m:t>𝑖</m:t>
                            </m:r>
                          </m:sub>
                        </m:sSub>
                        <m:r>
                          <m:rPr>
                            <m:nor/>
                          </m:rPr>
                          <a:rPr lang="en-IN" sz="2400" dirty="0">
                            <a:solidFill>
                              <a:schemeClr val="tx1"/>
                            </a:solidFill>
                          </a:rPr>
                          <m:t>|</m:t>
                        </m:r>
                      </m:num>
                      <m:den>
                        <m:r>
                          <m:rPr>
                            <m:nor/>
                          </m:rPr>
                          <a:rPr lang="en-IN" sz="2400" dirty="0">
                            <a:solidFill>
                              <a:schemeClr val="tx1"/>
                            </a:solidFill>
                          </a:rPr>
                          <m:t>|</m:t>
                        </m:r>
                        <m:r>
                          <m:rPr>
                            <m:nor/>
                          </m:rPr>
                          <a:rPr lang="en-IN" sz="2400" dirty="0">
                            <a:solidFill>
                              <a:schemeClr val="tx1"/>
                            </a:solidFill>
                          </a:rPr>
                          <m:t>D</m:t>
                        </m:r>
                        <m:r>
                          <m:rPr>
                            <m:nor/>
                          </m:rPr>
                          <a:rPr lang="en-IN" sz="2400" dirty="0">
                            <a:solidFill>
                              <a:schemeClr val="tx1"/>
                            </a:solidFill>
                          </a:rPr>
                          <m:t>|</m:t>
                        </m:r>
                      </m:den>
                    </m:f>
                  </m:oMath>
                </a14:m>
                <a:r>
                  <a:rPr lang="en-IN" sz="2400">
                    <a:solidFill>
                      <a:schemeClr val="tx1"/>
                    </a:solidFill>
                  </a:rPr>
                  <a:t> </a:t>
                </a:r>
              </a:p>
            </p:txBody>
          </p:sp>
        </mc:Choice>
        <mc:Fallback xmlns="">
          <p:sp>
            <p:nvSpPr>
              <p:cNvPr id="26" name="TextBox 25">
                <a:extLst>
                  <a:ext uri="{FF2B5EF4-FFF2-40B4-BE49-F238E27FC236}">
                    <a16:creationId xmlns:a16="http://schemas.microsoft.com/office/drawing/2014/main" id="{F385AE63-31C0-59D5-A7CE-673459E6C069}"/>
                  </a:ext>
                </a:extLst>
              </p:cNvPr>
              <p:cNvSpPr txBox="1">
                <a:spLocks noRot="1" noChangeAspect="1" noMove="1" noResize="1" noEditPoints="1" noAdjustHandles="1" noChangeArrowheads="1" noChangeShapeType="1" noTextEdit="1"/>
              </p:cNvSpPr>
              <p:nvPr/>
            </p:nvSpPr>
            <p:spPr>
              <a:xfrm>
                <a:off x="1543322" y="2297856"/>
                <a:ext cx="2301530" cy="745717"/>
              </a:xfrm>
              <a:prstGeom prst="rect">
                <a:avLst/>
              </a:prstGeom>
              <a:blipFill>
                <a:blip r:embed="rId6"/>
                <a:stretch>
                  <a:fillRect b="-820"/>
                </a:stretch>
              </a:blipFill>
            </p:spPr>
            <p:txBody>
              <a:bodyPr/>
              <a:lstStyle/>
              <a:p>
                <a:r>
                  <a:rPr lang="en-US">
                    <a:noFill/>
                  </a:rPr>
                  <a:t> </a:t>
                </a:r>
              </a:p>
            </p:txBody>
          </p:sp>
        </mc:Fallback>
      </mc:AlternateContent>
    </p:spTree>
    <p:extLst>
      <p:ext uri="{BB962C8B-B14F-4D97-AF65-F5344CB8AC3E}">
        <p14:creationId xmlns:p14="http://schemas.microsoft.com/office/powerpoint/2010/main" val="19745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14</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47913" y="302843"/>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a:solidFill>
                  <a:schemeClr val="tx1"/>
                </a:solidFill>
                <a:latin typeface="Arial"/>
                <a:cs typeface="Arial"/>
              </a:rPr>
              <a:t>Splitting Criteria – </a:t>
            </a:r>
            <a:r>
              <a:rPr lang="en-IN" sz="2800" i="1">
                <a:solidFill>
                  <a:schemeClr val="tx1"/>
                </a:solidFill>
                <a:latin typeface="Arial"/>
                <a:cs typeface="Arial"/>
              </a:rPr>
              <a:t>Information gain</a:t>
            </a: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46" name="Footer Placeholder 5">
            <a:extLst>
              <a:ext uri="{FF2B5EF4-FFF2-40B4-BE49-F238E27FC236}">
                <a16:creationId xmlns:a16="http://schemas.microsoft.com/office/drawing/2014/main" id="{22B544F2-1687-42F5-BBF9-120D9CBE2DD5}"/>
              </a:ext>
            </a:extLst>
          </p:cNvPr>
          <p:cNvSpPr txBox="1">
            <a:spLocks/>
          </p:cNvSpPr>
          <p:nvPr/>
        </p:nvSpPr>
        <p:spPr>
          <a:xfrm>
            <a:off x="572167" y="3400715"/>
            <a:ext cx="6895514" cy="23656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a:solidFill>
                  <a:schemeClr val="tx1"/>
                </a:solidFill>
                <a:latin typeface="Arial" panose="020B0604020202020204" pitchFamily="34" charset="0"/>
                <a:cs typeface="Arial" panose="020B0604020202020204" pitchFamily="34" charset="0"/>
              </a:rPr>
              <a:t>Helps to determine the order of attributes in the nodes</a:t>
            </a:r>
          </a:p>
          <a:p>
            <a:pPr algn="l"/>
            <a:endParaRPr lang="en-US" sz="1800">
              <a:solidFill>
                <a:schemeClr val="tx1"/>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800">
                <a:solidFill>
                  <a:schemeClr val="tx1"/>
                </a:solidFill>
                <a:latin typeface="Arial" panose="020B0604020202020204" pitchFamily="34" charset="0"/>
                <a:cs typeface="Arial" panose="020B0604020202020204" pitchFamily="34" charset="0"/>
              </a:rPr>
              <a:t>Choose attribute with </a:t>
            </a:r>
            <a:r>
              <a:rPr lang="en-US" sz="1800" u="sng">
                <a:solidFill>
                  <a:schemeClr val="tx1"/>
                </a:solidFill>
                <a:latin typeface="Arial" panose="020B0604020202020204" pitchFamily="34" charset="0"/>
                <a:cs typeface="Arial" panose="020B0604020202020204" pitchFamily="34" charset="0"/>
              </a:rPr>
              <a:t>highest information gain</a:t>
            </a:r>
            <a:endParaRPr lang="en-IN" sz="1800" u="sng">
              <a:solidFill>
                <a:schemeClr val="tx1"/>
              </a:solidFill>
              <a:latin typeface="Arial" panose="020B0604020202020204" pitchFamily="34" charset="0"/>
              <a:cs typeface="Arial" panose="020B0604020202020204" pitchFamily="34" charset="0"/>
            </a:endParaRPr>
          </a:p>
          <a:p>
            <a:pPr algn="l"/>
            <a:endParaRPr lang="en-IN" sz="1800" i="1">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9E5BE0B-7C69-3DDE-54CF-6516DCDA1898}"/>
                  </a:ext>
                </a:extLst>
              </p:cNvPr>
              <p:cNvSpPr txBox="1"/>
              <p:nvPr/>
            </p:nvSpPr>
            <p:spPr>
              <a:xfrm>
                <a:off x="402291" y="1637025"/>
                <a:ext cx="6792724" cy="369332"/>
              </a:xfrm>
              <a:prstGeom prst="rect">
                <a:avLst/>
              </a:prstGeom>
              <a:noFill/>
            </p:spPr>
            <p:txBody>
              <a:bodyPr wrap="square" lIns="0" tIns="0" rIns="0" bIns="0" rtlCol="0">
                <a:spAutoFit/>
              </a:bodyPr>
              <a:lstStyle/>
              <a:p>
                <a:pPr algn="ctr"/>
                <a:r>
                  <a:rPr lang="en-IN" sz="2400" b="1" i="1">
                    <a:latin typeface="Arial" panose="020B0604020202020204" pitchFamily="34" charset="0"/>
                    <a:cs typeface="Arial" panose="020B0604020202020204" pitchFamily="34" charset="0"/>
                  </a:rPr>
                  <a:t>Information Gain</a:t>
                </a:r>
                <a:r>
                  <a:rPr lang="en-IN" sz="2400" i="1">
                    <a:latin typeface="Arial" panose="020B0604020202020204" pitchFamily="34" charset="0"/>
                    <a:cs typeface="Arial" panose="020B0604020202020204" pitchFamily="34" charset="0"/>
                  </a:rPr>
                  <a:t>: </a:t>
                </a:r>
                <a:r>
                  <a:rPr lang="en-IN" sz="2400" i="1">
                    <a:latin typeface="Cambria Math" panose="02040503050406030204" pitchFamily="18" charset="0"/>
                    <a:ea typeface="Cambria Math" panose="02040503050406030204" pitchFamily="18" charset="0"/>
                    <a:cs typeface="Arial" panose="020B0604020202020204" pitchFamily="34" charset="0"/>
                  </a:rPr>
                  <a:t>Gain(A) = Info(D) – </a:t>
                </a:r>
                <a14:m>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𝐼𝑛𝑓𝑜</m:t>
                        </m:r>
                      </m:e>
                      <m:sub>
                        <m:r>
                          <a:rPr lang="en-IN" sz="2400" b="0" i="1" smtClean="0">
                            <a:latin typeface="Cambria Math" panose="02040503050406030204" pitchFamily="18" charset="0"/>
                            <a:ea typeface="Cambria Math" panose="02040503050406030204" pitchFamily="18" charset="0"/>
                          </a:rPr>
                          <m:t>𝐴</m:t>
                        </m:r>
                      </m:sub>
                    </m:sSub>
                  </m:oMath>
                </a14:m>
                <a:r>
                  <a:rPr lang="en-IN" sz="2400">
                    <a:latin typeface="Cambria Math" panose="02040503050406030204" pitchFamily="18" charset="0"/>
                    <a:ea typeface="Cambria Math" panose="02040503050406030204" pitchFamily="18" charset="0"/>
                  </a:rPr>
                  <a:t>(D) </a:t>
                </a:r>
                <a:endParaRPr lang="en-IN" sz="2400" i="1">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47" name="TextBox 46">
                <a:extLst>
                  <a:ext uri="{FF2B5EF4-FFF2-40B4-BE49-F238E27FC236}">
                    <a16:creationId xmlns:a16="http://schemas.microsoft.com/office/drawing/2014/main" id="{79E5BE0B-7C69-3DDE-54CF-6516DCDA1898}"/>
                  </a:ext>
                </a:extLst>
              </p:cNvPr>
              <p:cNvSpPr txBox="1">
                <a:spLocks noRot="1" noChangeAspect="1" noMove="1" noResize="1" noEditPoints="1" noAdjustHandles="1" noChangeArrowheads="1" noChangeShapeType="1" noTextEdit="1"/>
              </p:cNvSpPr>
              <p:nvPr/>
            </p:nvSpPr>
            <p:spPr>
              <a:xfrm>
                <a:off x="402291" y="1637025"/>
                <a:ext cx="6792724" cy="369332"/>
              </a:xfrm>
              <a:prstGeom prst="rect">
                <a:avLst/>
              </a:prstGeom>
              <a:blipFill>
                <a:blip r:embed="rId3"/>
                <a:stretch>
                  <a:fillRect l="-449" t="-26667" r="-1526" b="-51667"/>
                </a:stretch>
              </a:blipFill>
            </p:spPr>
            <p:txBody>
              <a:bodyPr/>
              <a:lstStyle/>
              <a:p>
                <a:r>
                  <a:rPr lang="en-US">
                    <a:noFill/>
                  </a:rPr>
                  <a:t> </a:t>
                </a:r>
              </a:p>
            </p:txBody>
          </p:sp>
        </mc:Fallback>
      </mc:AlternateContent>
      <p:sp>
        <p:nvSpPr>
          <p:cNvPr id="48" name="Footer Placeholder 5">
            <a:extLst>
              <a:ext uri="{FF2B5EF4-FFF2-40B4-BE49-F238E27FC236}">
                <a16:creationId xmlns:a16="http://schemas.microsoft.com/office/drawing/2014/main" id="{DDE99454-C903-C395-14BA-0CBBE8ED0CF9}"/>
              </a:ext>
            </a:extLst>
          </p:cNvPr>
          <p:cNvSpPr txBox="1">
            <a:spLocks/>
          </p:cNvSpPr>
          <p:nvPr/>
        </p:nvSpPr>
        <p:spPr>
          <a:xfrm>
            <a:off x="546536" y="669819"/>
            <a:ext cx="5297782" cy="23656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400">
              <a:solidFill>
                <a:schemeClr val="tx1"/>
              </a:solidFill>
              <a:latin typeface="Arial" panose="020B0604020202020204" pitchFamily="34" charset="0"/>
              <a:cs typeface="Arial" panose="020B0604020202020204" pitchFamily="34" charset="0"/>
            </a:endParaRPr>
          </a:p>
          <a:p>
            <a:pPr algn="l"/>
            <a:endParaRPr lang="en-IN" sz="1600" i="1">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5" name="Footer Placeholder 5">
                <a:extLst>
                  <a:ext uri="{FF2B5EF4-FFF2-40B4-BE49-F238E27FC236}">
                    <a16:creationId xmlns:a16="http://schemas.microsoft.com/office/drawing/2014/main" id="{793B367A-C960-D7B7-7664-E7175E15B120}"/>
                  </a:ext>
                </a:extLst>
              </p:cNvPr>
              <p:cNvSpPr txBox="1">
                <a:spLocks/>
              </p:cNvSpPr>
              <p:nvPr/>
            </p:nvSpPr>
            <p:spPr>
              <a:xfrm>
                <a:off x="572167" y="3193800"/>
                <a:ext cx="11144205" cy="9348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a:solidFill>
                      <a:schemeClr val="tx1"/>
                    </a:solidFill>
                    <a:latin typeface="Arial" panose="020B0604020202020204" pitchFamily="34" charset="0"/>
                    <a:cs typeface="Arial" panose="020B0604020202020204" pitchFamily="34" charset="0"/>
                  </a:rPr>
                  <a:t>It is the difference between </a:t>
                </a:r>
                <a:r>
                  <a:rPr lang="en-US" sz="1800" err="1">
                    <a:solidFill>
                      <a:schemeClr val="tx1"/>
                    </a:solidFill>
                    <a:latin typeface="Arial" panose="020B0604020202020204" pitchFamily="34" charset="0"/>
                    <a:cs typeface="Arial" panose="020B0604020202020204" pitchFamily="34" charset="0"/>
                  </a:rPr>
                  <a:t>apriori</a:t>
                </a:r>
                <a:r>
                  <a:rPr lang="en-US" sz="1800">
                    <a:solidFill>
                      <a:schemeClr val="tx1"/>
                    </a:solidFill>
                    <a:latin typeface="Arial" panose="020B0604020202020204" pitchFamily="34" charset="0"/>
                    <a:cs typeface="Arial" panose="020B0604020202020204" pitchFamily="34" charset="0"/>
                  </a:rPr>
                  <a:t> Shannon entropy </a:t>
                </a:r>
                <a:r>
                  <a:rPr lang="en-IN" sz="1800" i="1">
                    <a:solidFill>
                      <a:schemeClr val="tx1"/>
                    </a:solidFill>
                    <a:latin typeface="Cambria Math" panose="02040503050406030204" pitchFamily="18" charset="0"/>
                    <a:ea typeface="Cambria Math" panose="02040503050406030204" pitchFamily="18" charset="0"/>
                    <a:cs typeface="Arial" panose="020B0604020202020204" pitchFamily="34" charset="0"/>
                  </a:rPr>
                  <a:t>Info(D)  </a:t>
                </a:r>
                <a:r>
                  <a:rPr lang="en-US" sz="1800">
                    <a:solidFill>
                      <a:schemeClr val="tx1"/>
                    </a:solidFill>
                    <a:latin typeface="Arial" panose="020B0604020202020204" pitchFamily="34" charset="0"/>
                    <a:cs typeface="Arial" panose="020B0604020202020204" pitchFamily="34" charset="0"/>
                  </a:rPr>
                  <a:t>and the conditional entropy </a:t>
                </a:r>
                <a14:m>
                  <m:oMath xmlns:m="http://schemas.openxmlformats.org/officeDocument/2006/math">
                    <m:sSub>
                      <m:sSubPr>
                        <m:ctrlPr>
                          <a:rPr lang="pt-BR" sz="1800" i="1" smtClean="0">
                            <a:solidFill>
                              <a:schemeClr val="tx1"/>
                            </a:solidFill>
                            <a:latin typeface="Cambria Math" panose="02040503050406030204" pitchFamily="18" charset="0"/>
                            <a:ea typeface="Cambria Math" panose="02040503050406030204" pitchFamily="18" charset="0"/>
                          </a:rPr>
                        </m:ctrlPr>
                      </m:sSubPr>
                      <m:e>
                        <m:r>
                          <a:rPr lang="en-IN" sz="1800" b="0" i="1" smtClean="0">
                            <a:solidFill>
                              <a:schemeClr val="tx1"/>
                            </a:solidFill>
                            <a:latin typeface="Cambria Math" panose="02040503050406030204" pitchFamily="18" charset="0"/>
                            <a:ea typeface="Cambria Math" panose="02040503050406030204" pitchFamily="18" charset="0"/>
                          </a:rPr>
                          <m:t>𝐼𝑛𝑓𝑜</m:t>
                        </m:r>
                      </m:e>
                      <m:sub>
                        <m:r>
                          <a:rPr lang="en-IN" sz="1800" b="0" i="1" smtClean="0">
                            <a:solidFill>
                              <a:schemeClr val="tx1"/>
                            </a:solidFill>
                            <a:latin typeface="Cambria Math" panose="02040503050406030204" pitchFamily="18" charset="0"/>
                            <a:ea typeface="Cambria Math" panose="02040503050406030204" pitchFamily="18" charset="0"/>
                          </a:rPr>
                          <m:t>𝐴</m:t>
                        </m:r>
                      </m:sub>
                    </m:sSub>
                  </m:oMath>
                </a14:m>
                <a:r>
                  <a:rPr lang="en-IN" sz="1800">
                    <a:solidFill>
                      <a:schemeClr val="tx1"/>
                    </a:solidFill>
                    <a:latin typeface="Cambria Math" panose="02040503050406030204" pitchFamily="18" charset="0"/>
                    <a:ea typeface="Cambria Math" panose="02040503050406030204" pitchFamily="18" charset="0"/>
                  </a:rPr>
                  <a:t>(D) </a:t>
                </a:r>
                <a:endParaRPr lang="en-US" sz="1800">
                  <a:solidFill>
                    <a:schemeClr val="tx1"/>
                  </a:solidFill>
                  <a:latin typeface="Arial" panose="020B0604020202020204" pitchFamily="34" charset="0"/>
                  <a:cs typeface="Arial" panose="020B0604020202020204" pitchFamily="34" charset="0"/>
                </a:endParaRPr>
              </a:p>
              <a:p>
                <a:pPr algn="l"/>
                <a:endParaRPr lang="en-IN" sz="1800" i="1">
                  <a:solidFill>
                    <a:schemeClr val="tx1"/>
                  </a:solidFill>
                  <a:latin typeface="Arial" panose="020B0604020202020204" pitchFamily="34" charset="0"/>
                  <a:cs typeface="Arial" panose="020B0604020202020204" pitchFamily="34" charset="0"/>
                </a:endParaRPr>
              </a:p>
              <a:p>
                <a:pPr algn="l"/>
                <a:endParaRPr lang="en-IN" sz="1800" i="1">
                  <a:solidFill>
                    <a:schemeClr val="tx1"/>
                  </a:solidFill>
                  <a:latin typeface="Arial" panose="020B0604020202020204" pitchFamily="34" charset="0"/>
                  <a:cs typeface="Arial" panose="020B0604020202020204" pitchFamily="34" charset="0"/>
                </a:endParaRPr>
              </a:p>
            </p:txBody>
          </p:sp>
        </mc:Choice>
        <mc:Fallback xmlns="">
          <p:sp>
            <p:nvSpPr>
              <p:cNvPr id="65" name="Footer Placeholder 5">
                <a:extLst>
                  <a:ext uri="{FF2B5EF4-FFF2-40B4-BE49-F238E27FC236}">
                    <a16:creationId xmlns:a16="http://schemas.microsoft.com/office/drawing/2014/main" id="{793B367A-C960-D7B7-7664-E7175E15B120}"/>
                  </a:ext>
                </a:extLst>
              </p:cNvPr>
              <p:cNvSpPr txBox="1">
                <a:spLocks noRot="1" noChangeAspect="1" noMove="1" noResize="1" noEditPoints="1" noAdjustHandles="1" noChangeArrowheads="1" noChangeShapeType="1" noTextEdit="1"/>
              </p:cNvSpPr>
              <p:nvPr/>
            </p:nvSpPr>
            <p:spPr>
              <a:xfrm>
                <a:off x="572167" y="3193800"/>
                <a:ext cx="11144205" cy="934826"/>
              </a:xfrm>
              <a:prstGeom prst="rect">
                <a:avLst/>
              </a:prstGeom>
              <a:blipFill>
                <a:blip r:embed="rId4"/>
                <a:stretch>
                  <a:fillRect l="-492" t="-3268"/>
                </a:stretch>
              </a:blipFill>
            </p:spPr>
            <p:txBody>
              <a:bodyPr/>
              <a:lstStyle/>
              <a:p>
                <a:r>
                  <a:rPr lang="en-US">
                    <a:noFill/>
                  </a:rPr>
                  <a:t> </a:t>
                </a:r>
              </a:p>
            </p:txBody>
          </p:sp>
        </mc:Fallback>
      </mc:AlternateContent>
      <p:pic>
        <p:nvPicPr>
          <p:cNvPr id="153" name="Picture 152">
            <a:extLst>
              <a:ext uri="{FF2B5EF4-FFF2-40B4-BE49-F238E27FC236}">
                <a16:creationId xmlns:a16="http://schemas.microsoft.com/office/drawing/2014/main" id="{284C8D38-4AA9-683B-51E2-33B8FE136C5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F161A92-9205-6958-79E9-7FC5C986047D}"/>
                  </a:ext>
                </a:extLst>
              </p:cNvPr>
              <p:cNvSpPr txBox="1"/>
              <p:nvPr/>
            </p:nvSpPr>
            <p:spPr>
              <a:xfrm>
                <a:off x="3094209" y="2186067"/>
                <a:ext cx="4277779" cy="657424"/>
              </a:xfrm>
              <a:prstGeom prst="rect">
                <a:avLst/>
              </a:prstGeom>
              <a:noFill/>
            </p:spPr>
            <p:txBody>
              <a:bodyPr wrap="square" rtlCol="0">
                <a:spAutoFit/>
              </a:bodyPr>
              <a:lstStyle/>
              <a:p>
                <a14:m>
                  <m:oMath xmlns:m="http://schemas.openxmlformats.org/officeDocument/2006/math">
                    <m:sSub>
                      <m:sSubPr>
                        <m:ctrlPr>
                          <a:rPr lang="pt-BR" sz="2200" i="1" smtClean="0">
                            <a:solidFill>
                              <a:schemeClr val="tx1"/>
                            </a:solidFill>
                            <a:latin typeface="Cambria Math" panose="02040503050406030204" pitchFamily="18" charset="0"/>
                          </a:rPr>
                        </m:ctrlPr>
                      </m:sSubPr>
                      <m:e>
                        <m:r>
                          <a:rPr lang="en-IN" sz="2200" b="0" i="1" smtClean="0">
                            <a:solidFill>
                              <a:schemeClr val="tx1"/>
                            </a:solidFill>
                            <a:latin typeface="Cambria Math" panose="02040503050406030204" pitchFamily="18" charset="0"/>
                          </a:rPr>
                          <m:t>𝐼𝑛𝑓𝑜</m:t>
                        </m:r>
                      </m:e>
                      <m:sub>
                        <m:r>
                          <a:rPr lang="en-IN" sz="2200" b="0" i="1" smtClean="0">
                            <a:solidFill>
                              <a:schemeClr val="tx1"/>
                            </a:solidFill>
                            <a:latin typeface="Cambria Math" panose="02040503050406030204" pitchFamily="18" charset="0"/>
                          </a:rPr>
                          <m:t>𝐴</m:t>
                        </m:r>
                      </m:sub>
                    </m:sSub>
                  </m:oMath>
                </a14:m>
                <a:r>
                  <a:rPr lang="en-IN" sz="2200">
                    <a:solidFill>
                      <a:schemeClr val="tx1"/>
                    </a:solidFill>
                  </a:rPr>
                  <a:t>(D) = </a:t>
                </a:r>
                <a14:m>
                  <m:oMath xmlns:m="http://schemas.openxmlformats.org/officeDocument/2006/math">
                    <m:nary>
                      <m:naryPr>
                        <m:chr m:val="∑"/>
                        <m:ctrlPr>
                          <a:rPr lang="pt-BR" sz="2000" i="1">
                            <a:solidFill>
                              <a:schemeClr val="tx1"/>
                            </a:solidFill>
                            <a:latin typeface="Cambria Math" panose="02040503050406030204" pitchFamily="18" charset="0"/>
                          </a:rPr>
                        </m:ctrlPr>
                      </m:naryPr>
                      <m:sub>
                        <m:r>
                          <a:rPr lang="en-IN" sz="2000" b="0" i="1" smtClean="0">
                            <a:solidFill>
                              <a:schemeClr val="tx1"/>
                            </a:solidFill>
                            <a:latin typeface="Cambria Math" panose="02040503050406030204" pitchFamily="18" charset="0"/>
                          </a:rPr>
                          <m:t>𝑗</m:t>
                        </m:r>
                        <m:r>
                          <a:rPr lang="pt-BR" sz="2000" i="1">
                            <a:solidFill>
                              <a:schemeClr val="tx1"/>
                            </a:solidFill>
                            <a:latin typeface="Cambria Math" panose="02040503050406030204" pitchFamily="18" charset="0"/>
                          </a:rPr>
                          <m:t>=</m:t>
                        </m:r>
                        <m:r>
                          <a:rPr lang="en-IN" sz="2000" i="1">
                            <a:solidFill>
                              <a:schemeClr val="tx1"/>
                            </a:solidFill>
                            <a:latin typeface="Cambria Math" panose="02040503050406030204" pitchFamily="18" charset="0"/>
                          </a:rPr>
                          <m:t>1</m:t>
                        </m:r>
                      </m:sub>
                      <m:sup>
                        <m:r>
                          <a:rPr lang="en-IN" sz="2000" b="0" i="1" smtClean="0">
                            <a:solidFill>
                              <a:schemeClr val="tx1"/>
                            </a:solidFill>
                            <a:latin typeface="Cambria Math" panose="02040503050406030204" pitchFamily="18" charset="0"/>
                          </a:rPr>
                          <m:t>𝑣</m:t>
                        </m:r>
                      </m:sup>
                      <m:e>
                        <m:sSub>
                          <m:sSubPr>
                            <m:ctrlPr>
                              <a:rPr lang="pt-BR" sz="2000" i="1" smtClean="0">
                                <a:solidFill>
                                  <a:schemeClr val="tx1"/>
                                </a:solidFill>
                                <a:latin typeface="Cambria Math" panose="02040503050406030204" pitchFamily="18" charset="0"/>
                              </a:rPr>
                            </m:ctrlPr>
                          </m:sSubPr>
                          <m:e>
                            <m:f>
                              <m:fPr>
                                <m:ctrlPr>
                                  <a:rPr lang="pt-BR" sz="2000" i="1" smtClean="0">
                                    <a:solidFill>
                                      <a:schemeClr val="tx1"/>
                                    </a:solidFill>
                                    <a:latin typeface="Cambria Math" panose="02040503050406030204" pitchFamily="18" charset="0"/>
                                  </a:rPr>
                                </m:ctrlPr>
                              </m:fPr>
                              <m:num>
                                <m:r>
                                  <m:rPr>
                                    <m:nor/>
                                  </m:rPr>
                                  <a:rPr lang="en-IN" sz="2000" dirty="0">
                                    <a:solidFill>
                                      <a:schemeClr val="tx1"/>
                                    </a:solidFill>
                                  </a:rPr>
                                  <m:t>|</m:t>
                                </m:r>
                                <m:sSub>
                                  <m:sSubPr>
                                    <m:ctrlPr>
                                      <a:rPr lang="pt-BR" sz="2000" i="1">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𝐷</m:t>
                                    </m:r>
                                  </m:e>
                                  <m:sub>
                                    <m:r>
                                      <a:rPr lang="en-IN" sz="2000" b="0" i="1" smtClean="0">
                                        <a:solidFill>
                                          <a:schemeClr val="tx1"/>
                                        </a:solidFill>
                                        <a:latin typeface="Cambria Math" panose="02040503050406030204" pitchFamily="18" charset="0"/>
                                      </a:rPr>
                                      <m:t>𝑗</m:t>
                                    </m:r>
                                  </m:sub>
                                </m:sSub>
                                <m:r>
                                  <m:rPr>
                                    <m:nor/>
                                  </m:rPr>
                                  <a:rPr lang="en-IN" sz="2000" dirty="0">
                                    <a:solidFill>
                                      <a:schemeClr val="tx1"/>
                                    </a:solidFill>
                                  </a:rPr>
                                  <m:t>| </m:t>
                                </m:r>
                              </m:num>
                              <m:den>
                                <m:r>
                                  <m:rPr>
                                    <m:nor/>
                                  </m:rPr>
                                  <a:rPr lang="en-IN" sz="2000" dirty="0">
                                    <a:solidFill>
                                      <a:schemeClr val="tx1"/>
                                    </a:solidFill>
                                  </a:rPr>
                                  <m:t>|</m:t>
                                </m:r>
                                <m:r>
                                  <m:rPr>
                                    <m:nor/>
                                  </m:rPr>
                                  <a:rPr lang="en-IN" sz="2000" dirty="0">
                                    <a:solidFill>
                                      <a:schemeClr val="tx1"/>
                                    </a:solidFill>
                                  </a:rPr>
                                  <m:t>D</m:t>
                                </m:r>
                                <m:r>
                                  <m:rPr>
                                    <m:nor/>
                                  </m:rPr>
                                  <a:rPr lang="en-IN" sz="2000" dirty="0">
                                    <a:solidFill>
                                      <a:schemeClr val="tx1"/>
                                    </a:solidFill>
                                  </a:rPr>
                                  <m:t>|</m:t>
                                </m:r>
                              </m:den>
                            </m:f>
                            <m:r>
                              <a:rPr lang="en-IN" sz="2000" b="0" i="1" smtClean="0">
                                <a:solidFill>
                                  <a:schemeClr val="tx1"/>
                                </a:solidFill>
                                <a:latin typeface="Cambria Math" panose="02040503050406030204" pitchFamily="18" charset="0"/>
                              </a:rPr>
                              <m:t>𝐼𝑛𝑓𝑜</m:t>
                            </m:r>
                            <m:r>
                              <a:rPr lang="en-IN" sz="2000" b="0" i="1" smtClean="0">
                                <a:solidFill>
                                  <a:schemeClr val="tx1"/>
                                </a:solidFill>
                                <a:latin typeface="Cambria Math" panose="02040503050406030204" pitchFamily="18" charset="0"/>
                              </a:rPr>
                              <m:t>(</m:t>
                            </m:r>
                            <m:sSub>
                              <m:sSubPr>
                                <m:ctrlPr>
                                  <a:rPr lang="pt-BR"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𝐷</m:t>
                                </m:r>
                              </m:e>
                              <m:sub>
                                <m:r>
                                  <a:rPr lang="en-IN" sz="2000" i="1">
                                    <a:solidFill>
                                      <a:schemeClr val="tx1"/>
                                    </a:solidFill>
                                    <a:latin typeface="Cambria Math" panose="02040503050406030204" pitchFamily="18" charset="0"/>
                                  </a:rPr>
                                  <m:t>𝑗</m:t>
                                </m:r>
                              </m:sub>
                            </m:sSub>
                            <m:r>
                              <a:rPr lang="en-IN" sz="2000" b="0" i="1" smtClean="0">
                                <a:solidFill>
                                  <a:schemeClr val="tx1"/>
                                </a:solidFill>
                                <a:latin typeface="Cambria Math" panose="02040503050406030204" pitchFamily="18" charset="0"/>
                              </a:rPr>
                              <m:t>)</m:t>
                            </m:r>
                          </m:e>
                          <m:sub/>
                        </m:sSub>
                      </m:e>
                    </m:nary>
                  </m:oMath>
                </a14:m>
                <a:endParaRPr lang="en-IN" sz="2000">
                  <a:solidFill>
                    <a:schemeClr val="tx1"/>
                  </a:solidFill>
                </a:endParaRPr>
              </a:p>
            </p:txBody>
          </p:sp>
        </mc:Choice>
        <mc:Fallback xmlns="">
          <p:sp>
            <p:nvSpPr>
              <p:cNvPr id="3" name="TextBox 2">
                <a:extLst>
                  <a:ext uri="{FF2B5EF4-FFF2-40B4-BE49-F238E27FC236}">
                    <a16:creationId xmlns:a16="http://schemas.microsoft.com/office/drawing/2014/main" id="{BF161A92-9205-6958-79E9-7FC5C986047D}"/>
                  </a:ext>
                </a:extLst>
              </p:cNvPr>
              <p:cNvSpPr txBox="1">
                <a:spLocks noRot="1" noChangeAspect="1" noMove="1" noResize="1" noEditPoints="1" noAdjustHandles="1" noChangeArrowheads="1" noChangeShapeType="1" noTextEdit="1"/>
              </p:cNvSpPr>
              <p:nvPr/>
            </p:nvSpPr>
            <p:spPr>
              <a:xfrm>
                <a:off x="3094209" y="2186067"/>
                <a:ext cx="4277779" cy="657424"/>
              </a:xfrm>
              <a:prstGeom prst="rect">
                <a:avLst/>
              </a:prstGeom>
              <a:blipFill>
                <a:blip r:embed="rId6"/>
                <a:stretch>
                  <a:fillRect b="-2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Footer Placeholder 5">
                <a:extLst>
                  <a:ext uri="{FF2B5EF4-FFF2-40B4-BE49-F238E27FC236}">
                    <a16:creationId xmlns:a16="http://schemas.microsoft.com/office/drawing/2014/main" id="{70A82DE3-1E02-2BF0-DA23-3EC52AB90EC2}"/>
                  </a:ext>
                </a:extLst>
              </p:cNvPr>
              <p:cNvSpPr txBox="1">
                <a:spLocks/>
              </p:cNvSpPr>
              <p:nvPr/>
            </p:nvSpPr>
            <p:spPr>
              <a:xfrm>
                <a:off x="7976232" y="1637503"/>
                <a:ext cx="5591412" cy="118463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600" i="1">
                    <a:solidFill>
                      <a:schemeClr val="tx1"/>
                    </a:solidFill>
                    <a:latin typeface="Arial" panose="020B0604020202020204" pitchFamily="34" charset="0"/>
                    <a:cs typeface="Arial" panose="020B0604020202020204" pitchFamily="34" charset="0"/>
                  </a:rPr>
                  <a:t>A = Splitting Attribute </a:t>
                </a:r>
              </a:p>
              <a:p>
                <a:pPr algn="l"/>
                <a:r>
                  <a:rPr lang="en-IN" sz="1600" i="1">
                    <a:solidFill>
                      <a:schemeClr val="tx1"/>
                    </a:solidFill>
                    <a:latin typeface="Arial" panose="020B0604020202020204" pitchFamily="34" charset="0"/>
                    <a:cs typeface="Arial" panose="020B0604020202020204" pitchFamily="34" charset="0"/>
                  </a:rPr>
                  <a:t>j = distinct values of A</a:t>
                </a:r>
              </a:p>
              <a:p>
                <a:pPr algn="l"/>
                <a14:m>
                  <m:oMath xmlns:m="http://schemas.openxmlformats.org/officeDocument/2006/math">
                    <m:sSub>
                      <m:sSubPr>
                        <m:ctrlPr>
                          <a:rPr lang="pt-BR" sz="160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𝐷</m:t>
                        </m:r>
                      </m:e>
                      <m:sub>
                        <m:r>
                          <a:rPr lang="en-IN" sz="1600" b="0" i="1" smtClean="0">
                            <a:solidFill>
                              <a:schemeClr val="tx1"/>
                            </a:solidFill>
                            <a:latin typeface="Cambria Math" panose="02040503050406030204" pitchFamily="18" charset="0"/>
                          </a:rPr>
                          <m:t>𝑗</m:t>
                        </m:r>
                      </m:sub>
                    </m:sSub>
                  </m:oMath>
                </a14:m>
                <a:r>
                  <a:rPr lang="en-IN" sz="1600" i="1">
                    <a:solidFill>
                      <a:schemeClr val="tx1"/>
                    </a:solidFill>
                    <a:latin typeface="Arial" panose="020B0604020202020204" pitchFamily="34" charset="0"/>
                    <a:cs typeface="Arial" panose="020B0604020202020204" pitchFamily="34" charset="0"/>
                  </a:rPr>
                  <a:t> = </a:t>
                </a:r>
                <a14:m>
                  <m:oMath xmlns:m="http://schemas.openxmlformats.org/officeDocument/2006/math">
                    <m:sSubSup>
                      <m:sSubSupPr>
                        <m:ctrlPr>
                          <a:rPr lang="en-IN" sz="1600" i="1">
                            <a:solidFill>
                              <a:schemeClr val="tx1"/>
                            </a:solidFill>
                            <a:latin typeface="Cambria Math" panose="02040503050406030204" pitchFamily="18" charset="0"/>
                          </a:rPr>
                        </m:ctrlPr>
                      </m:sSubSupPr>
                      <m:e>
                        <m:r>
                          <a:rPr lang="en-IN" sz="1600" i="1">
                            <a:solidFill>
                              <a:schemeClr val="tx1"/>
                            </a:solidFill>
                            <a:latin typeface="Cambria Math" panose="02040503050406030204" pitchFamily="18" charset="0"/>
                          </a:rPr>
                          <m:t>𝑗</m:t>
                        </m:r>
                      </m:e>
                      <m:sub/>
                      <m:sup>
                        <m:r>
                          <m:rPr>
                            <m:sty m:val="p"/>
                          </m:rPr>
                          <a:rPr lang="en-IN" sz="1600">
                            <a:solidFill>
                              <a:schemeClr val="tx1"/>
                            </a:solidFill>
                            <a:latin typeface="Cambria Math" panose="02040503050406030204" pitchFamily="18" charset="0"/>
                          </a:rPr>
                          <m:t>th</m:t>
                        </m:r>
                      </m:sup>
                    </m:sSubSup>
                  </m:oMath>
                </a14:m>
                <a:r>
                  <a:rPr lang="en-IN" sz="1600" i="1">
                    <a:solidFill>
                      <a:schemeClr val="tx1"/>
                    </a:solidFill>
                    <a:latin typeface="Arial" panose="020B0604020202020204" pitchFamily="34" charset="0"/>
                    <a:cs typeface="Arial" panose="020B0604020202020204" pitchFamily="34" charset="0"/>
                  </a:rPr>
                  <a:t> child node</a:t>
                </a:r>
              </a:p>
              <a:p>
                <a:pPr algn="l"/>
                <a:endParaRPr lang="en-IN" sz="1600" i="1">
                  <a:solidFill>
                    <a:schemeClr val="tx1"/>
                  </a:solidFill>
                  <a:latin typeface="Arial" panose="020B0604020202020204" pitchFamily="34" charset="0"/>
                  <a:cs typeface="Arial" panose="020B0604020202020204" pitchFamily="34" charset="0"/>
                </a:endParaRPr>
              </a:p>
            </p:txBody>
          </p:sp>
        </mc:Choice>
        <mc:Fallback xmlns="">
          <p:sp>
            <p:nvSpPr>
              <p:cNvPr id="11" name="Footer Placeholder 5">
                <a:extLst>
                  <a:ext uri="{FF2B5EF4-FFF2-40B4-BE49-F238E27FC236}">
                    <a16:creationId xmlns:a16="http://schemas.microsoft.com/office/drawing/2014/main" id="{70A82DE3-1E02-2BF0-DA23-3EC52AB90EC2}"/>
                  </a:ext>
                </a:extLst>
              </p:cNvPr>
              <p:cNvSpPr txBox="1">
                <a:spLocks noRot="1" noChangeAspect="1" noMove="1" noResize="1" noEditPoints="1" noAdjustHandles="1" noChangeArrowheads="1" noChangeShapeType="1" noTextEdit="1"/>
              </p:cNvSpPr>
              <p:nvPr/>
            </p:nvSpPr>
            <p:spPr>
              <a:xfrm>
                <a:off x="7976232" y="1637503"/>
                <a:ext cx="5591412" cy="1184638"/>
              </a:xfrm>
              <a:prstGeom prst="rect">
                <a:avLst/>
              </a:prstGeom>
              <a:blipFill>
                <a:blip r:embed="rId7"/>
                <a:stretch>
                  <a:fillRect l="-545"/>
                </a:stretch>
              </a:blipFill>
            </p:spPr>
            <p:txBody>
              <a:bodyPr/>
              <a:lstStyle/>
              <a:p>
                <a:r>
                  <a:rPr lang="en-US">
                    <a:noFill/>
                  </a:rPr>
                  <a:t> </a:t>
                </a:r>
              </a:p>
            </p:txBody>
          </p:sp>
        </mc:Fallback>
      </mc:AlternateContent>
      <p:sp>
        <p:nvSpPr>
          <p:cNvPr id="4" name="Slide Number Placeholder 6">
            <a:extLst>
              <a:ext uri="{FF2B5EF4-FFF2-40B4-BE49-F238E27FC236}">
                <a16:creationId xmlns:a16="http://schemas.microsoft.com/office/drawing/2014/main" id="{053C1C8B-5A1B-19DA-9D41-6C012E479224}"/>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Tree>
    <p:extLst>
      <p:ext uri="{BB962C8B-B14F-4D97-AF65-F5344CB8AC3E}">
        <p14:creationId xmlns:p14="http://schemas.microsoft.com/office/powerpoint/2010/main" val="3093843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r>
              <a:rPr lang="en-IN">
                <a:solidFill>
                  <a:schemeClr val="tx1"/>
                </a:solidFill>
                <a:latin typeface="Arial" panose="020B0604020202020204" pitchFamily="34" charset="0"/>
                <a:cs typeface="Arial" panose="020B0604020202020204" pitchFamily="34" charset="0"/>
              </a:rPr>
              <a:t>|    </a:t>
            </a:r>
            <a:fld id="{A4AED694-19BB-4AB6-B6D0-F122545C5E07}" type="slidenum">
              <a:rPr lang="en-IN" smtClean="0">
                <a:solidFill>
                  <a:schemeClr val="tx1"/>
                </a:solidFill>
                <a:latin typeface="Arial" panose="020B0604020202020204" pitchFamily="34" charset="0"/>
                <a:cs typeface="Arial" panose="020B0604020202020204" pitchFamily="34" charset="0"/>
              </a:rPr>
              <a:t>15</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0" y="292641"/>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a:solidFill>
                  <a:schemeClr val="tx1"/>
                </a:solidFill>
                <a:latin typeface="Arial"/>
                <a:cs typeface="Arial"/>
              </a:rPr>
              <a:t>Splitting Criteria – Gain Ratio</a:t>
            </a:r>
            <a:endParaRPr lang="en-IN" sz="2800" i="1">
              <a:solidFill>
                <a:schemeClr val="tx1"/>
              </a:solidFill>
              <a:latin typeface="Arial"/>
              <a:cs typeface="Arial"/>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153" name="Picture 152">
            <a:extLst>
              <a:ext uri="{FF2B5EF4-FFF2-40B4-BE49-F238E27FC236}">
                <a16:creationId xmlns:a16="http://schemas.microsoft.com/office/drawing/2014/main" id="{284C8D38-4AA9-683B-51E2-33B8FE136C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sp>
        <p:nvSpPr>
          <p:cNvPr id="2" name="TextBox 1">
            <a:extLst>
              <a:ext uri="{FF2B5EF4-FFF2-40B4-BE49-F238E27FC236}">
                <a16:creationId xmlns:a16="http://schemas.microsoft.com/office/drawing/2014/main" id="{85B17F62-BDFC-3CD6-966E-445B30015B60}"/>
              </a:ext>
            </a:extLst>
          </p:cNvPr>
          <p:cNvSpPr txBox="1"/>
          <p:nvPr/>
        </p:nvSpPr>
        <p:spPr>
          <a:xfrm>
            <a:off x="481780" y="3686063"/>
            <a:ext cx="9543963" cy="147732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atin typeface="Arial"/>
                <a:cs typeface="Arial"/>
              </a:rPr>
              <a:t>Normalization to information gain using a “split information”</a:t>
            </a:r>
          </a:p>
          <a:p>
            <a:pPr marL="285750" indent="-285750">
              <a:buFont typeface="Arial" panose="020B0604020202020204" pitchFamily="34" charset="0"/>
              <a:buChar char="•"/>
            </a:pPr>
            <a:endParaRPr lang="en-US">
              <a:latin typeface="Arial"/>
              <a:cs typeface="Arial"/>
            </a:endParaRPr>
          </a:p>
          <a:p>
            <a:pPr marL="285750" indent="-285750">
              <a:buFont typeface="Arial" panose="020B0604020202020204" pitchFamily="34" charset="0"/>
              <a:buChar char="•"/>
            </a:pPr>
            <a:r>
              <a:rPr lang="en-US">
                <a:latin typeface="Arial"/>
                <a:cs typeface="Arial"/>
              </a:rPr>
              <a:t>Removes bias toward tests with many outcomes</a:t>
            </a:r>
          </a:p>
          <a:p>
            <a:pPr marL="285750" indent="-285750">
              <a:buFont typeface="Arial" panose="020B0604020202020204" pitchFamily="34" charset="0"/>
              <a:buChar char="•"/>
            </a:pPr>
            <a:endParaRPr lang="en-US">
              <a:latin typeface="Arial"/>
              <a:cs typeface="Arial"/>
            </a:endParaRPr>
          </a:p>
          <a:p>
            <a:pPr marL="285750" indent="-285750">
              <a:buFont typeface="Arial" panose="020B0604020202020204" pitchFamily="34" charset="0"/>
              <a:buChar char="•"/>
            </a:pPr>
            <a:r>
              <a:rPr lang="en-US" u="sng">
                <a:latin typeface="Arial"/>
                <a:cs typeface="Arial"/>
              </a:rPr>
              <a:t>Maximum gain ratio</a:t>
            </a:r>
            <a:r>
              <a:rPr lang="en-US">
                <a:latin typeface="Arial"/>
                <a:cs typeface="Arial"/>
              </a:rPr>
              <a:t> is selected as the splitting attribute</a:t>
            </a:r>
            <a:endParaRPr lang="en-IN">
              <a:latin typeface="Arial"/>
              <a:cs typeface="Aria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F549F6-481C-580C-4A19-136FCAA45056}"/>
                  </a:ext>
                </a:extLst>
              </p:cNvPr>
              <p:cNvSpPr txBox="1"/>
              <p:nvPr/>
            </p:nvSpPr>
            <p:spPr>
              <a:xfrm>
                <a:off x="593995" y="1520291"/>
                <a:ext cx="6279777" cy="703462"/>
              </a:xfrm>
              <a:prstGeom prst="rect">
                <a:avLst/>
              </a:prstGeom>
              <a:noFill/>
            </p:spPr>
            <p:txBody>
              <a:bodyPr wrap="square" rtlCol="0">
                <a:spAutoFit/>
              </a:bodyPr>
              <a:lstStyle/>
              <a:p>
                <a:r>
                  <a:rPr lang="pt-BR" sz="2400" b="1" i="1">
                    <a:solidFill>
                      <a:schemeClr val="tx1"/>
                    </a:solidFill>
                    <a:latin typeface="Arial" panose="020B0604020202020204" pitchFamily="34" charset="0"/>
                    <a:ea typeface="Cambria Math" panose="02040503050406030204" pitchFamily="18" charset="0"/>
                    <a:cs typeface="Arial" panose="020B0604020202020204" pitchFamily="34" charset="0"/>
                  </a:rPr>
                  <a:t>Gain Ratio </a:t>
                </a:r>
                <a:r>
                  <a:rPr lang="pt-BR" sz="2400">
                    <a:solidFill>
                      <a:schemeClr val="tx1"/>
                    </a:solidFill>
                    <a:ea typeface="Cambria Math" panose="02040503050406030204" pitchFamily="18" charset="0"/>
                  </a:rPr>
                  <a:t>= </a:t>
                </a:r>
                <a14:m>
                  <m:oMath xmlns:m="http://schemas.openxmlformats.org/officeDocument/2006/math">
                    <m:f>
                      <m:fPr>
                        <m:ctrlPr>
                          <a:rPr lang="pt-BR" sz="2400" i="1">
                            <a:solidFill>
                              <a:schemeClr val="tx1"/>
                            </a:solidFill>
                            <a:latin typeface="Cambria Math" panose="02040503050406030204" pitchFamily="18" charset="0"/>
                            <a:ea typeface="Cambria Math" panose="02040503050406030204" pitchFamily="18" charset="0"/>
                          </a:rPr>
                        </m:ctrlPr>
                      </m:fPr>
                      <m:num>
                        <m:r>
                          <a:rPr lang="en-IN" sz="2400" b="0" i="1" dirty="0" smtClean="0">
                            <a:solidFill>
                              <a:schemeClr val="tx1"/>
                            </a:solidFill>
                            <a:latin typeface="Cambria Math" panose="02040503050406030204" pitchFamily="18" charset="0"/>
                            <a:ea typeface="Cambria Math" panose="02040503050406030204" pitchFamily="18" charset="0"/>
                          </a:rPr>
                          <m:t>𝐺𝑎𝑖𝑛</m:t>
                        </m:r>
                        <m:r>
                          <a:rPr lang="en-IN" sz="2400" b="0" i="1" dirty="0" smtClean="0">
                            <a:solidFill>
                              <a:schemeClr val="tx1"/>
                            </a:solidFill>
                            <a:latin typeface="Cambria Math" panose="02040503050406030204" pitchFamily="18" charset="0"/>
                            <a:ea typeface="Cambria Math" panose="02040503050406030204" pitchFamily="18" charset="0"/>
                          </a:rPr>
                          <m:t>(</m:t>
                        </m:r>
                        <m:r>
                          <a:rPr lang="en-IN" sz="2400" b="0" i="1" dirty="0" smtClean="0">
                            <a:solidFill>
                              <a:schemeClr val="tx1"/>
                            </a:solidFill>
                            <a:latin typeface="Cambria Math" panose="02040503050406030204" pitchFamily="18" charset="0"/>
                            <a:ea typeface="Cambria Math" panose="02040503050406030204" pitchFamily="18" charset="0"/>
                          </a:rPr>
                          <m:t>𝐴</m:t>
                        </m:r>
                        <m:r>
                          <a:rPr lang="en-IN" sz="2400" b="0" i="1" dirty="0" smtClean="0">
                            <a:solidFill>
                              <a:schemeClr val="tx1"/>
                            </a:solidFill>
                            <a:latin typeface="Cambria Math" panose="02040503050406030204" pitchFamily="18" charset="0"/>
                            <a:ea typeface="Cambria Math" panose="02040503050406030204" pitchFamily="18" charset="0"/>
                          </a:rPr>
                          <m:t>)</m:t>
                        </m:r>
                      </m:num>
                      <m:den>
                        <m:sSub>
                          <m:sSubPr>
                            <m:ctrlPr>
                              <a:rPr lang="pt-BR"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𝑆𝑝𝑙𝑖𝑡𝐼𝑛𝑓𝑜</m:t>
                            </m:r>
                          </m:e>
                          <m:sub>
                            <m:r>
                              <a:rPr lang="en-IN" sz="2400" i="1">
                                <a:solidFill>
                                  <a:schemeClr val="tx1"/>
                                </a:solidFill>
                                <a:latin typeface="Cambria Math" panose="02040503050406030204" pitchFamily="18" charset="0"/>
                                <a:ea typeface="Cambria Math" panose="02040503050406030204" pitchFamily="18" charset="0"/>
                              </a:rPr>
                              <m:t>𝐴</m:t>
                            </m:r>
                          </m:sub>
                        </m:sSub>
                        <m:r>
                          <m:rPr>
                            <m:nor/>
                          </m:rPr>
                          <a:rPr lang="en-IN" sz="2400" dirty="0">
                            <a:solidFill>
                              <a:schemeClr val="tx1"/>
                            </a:solidFill>
                            <a:latin typeface="Cambria Math" panose="02040503050406030204" pitchFamily="18" charset="0"/>
                            <a:ea typeface="Cambria Math" panose="02040503050406030204" pitchFamily="18" charset="0"/>
                          </a:rPr>
                          <m:t>(</m:t>
                        </m:r>
                        <m:r>
                          <m:rPr>
                            <m:nor/>
                          </m:rPr>
                          <a:rPr lang="en-IN" sz="2400" dirty="0">
                            <a:solidFill>
                              <a:schemeClr val="tx1"/>
                            </a:solidFill>
                            <a:latin typeface="Cambria Math" panose="02040503050406030204" pitchFamily="18" charset="0"/>
                            <a:ea typeface="Cambria Math" panose="02040503050406030204" pitchFamily="18" charset="0"/>
                          </a:rPr>
                          <m:t>D</m:t>
                        </m:r>
                        <m:r>
                          <m:rPr>
                            <m:nor/>
                          </m:rPr>
                          <a:rPr lang="en-IN" sz="2400" dirty="0">
                            <a:solidFill>
                              <a:schemeClr val="tx1"/>
                            </a:solidFill>
                            <a:latin typeface="Cambria Math" panose="02040503050406030204" pitchFamily="18" charset="0"/>
                            <a:ea typeface="Cambria Math" panose="02040503050406030204" pitchFamily="18" charset="0"/>
                          </a:rPr>
                          <m:t>)</m:t>
                        </m:r>
                      </m:den>
                    </m:f>
                  </m:oMath>
                </a14:m>
                <a:endParaRPr lang="en-IN" sz="2400">
                  <a:solidFill>
                    <a:schemeClr val="tx1"/>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73F549F6-481C-580C-4A19-136FCAA45056}"/>
                  </a:ext>
                </a:extLst>
              </p:cNvPr>
              <p:cNvSpPr txBox="1">
                <a:spLocks noRot="1" noChangeAspect="1" noMove="1" noResize="1" noEditPoints="1" noAdjustHandles="1" noChangeArrowheads="1" noChangeShapeType="1" noTextEdit="1"/>
              </p:cNvSpPr>
              <p:nvPr/>
            </p:nvSpPr>
            <p:spPr>
              <a:xfrm>
                <a:off x="593995" y="1520291"/>
                <a:ext cx="6279777" cy="703462"/>
              </a:xfrm>
              <a:prstGeom prst="rect">
                <a:avLst/>
              </a:prstGeom>
              <a:blipFill>
                <a:blip r:embed="rId4"/>
                <a:stretch>
                  <a:fillRect l="-1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602E63B-4968-69C6-FC12-C155D0806AC3}"/>
                  </a:ext>
                </a:extLst>
              </p:cNvPr>
              <p:cNvSpPr txBox="1"/>
              <p:nvPr/>
            </p:nvSpPr>
            <p:spPr>
              <a:xfrm>
                <a:off x="560439" y="2501425"/>
                <a:ext cx="7192648" cy="664797"/>
              </a:xfrm>
              <a:prstGeom prst="rect">
                <a:avLst/>
              </a:prstGeom>
              <a:noFill/>
            </p:spPr>
            <p:txBody>
              <a:bodyPr wrap="square">
                <a:spAutoFit/>
              </a:bodyPr>
              <a:lstStyle/>
              <a:p>
                <a14:m>
                  <m:oMath xmlns:m="http://schemas.openxmlformats.org/officeDocument/2006/math">
                    <m:sSub>
                      <m:sSubPr>
                        <m:ctrlPr>
                          <a:rPr lang="pt-BR" sz="200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𝑆𝑝𝑙𝑖𝑡𝐼𝑛𝑓𝑜</m:t>
                        </m:r>
                      </m:e>
                      <m:sub>
                        <m:r>
                          <a:rPr lang="en-IN" sz="2000" b="0" i="1" smtClean="0">
                            <a:solidFill>
                              <a:schemeClr val="tx1"/>
                            </a:solidFill>
                            <a:latin typeface="Cambria Math" panose="02040503050406030204" pitchFamily="18" charset="0"/>
                            <a:ea typeface="Cambria Math" panose="02040503050406030204" pitchFamily="18" charset="0"/>
                          </a:rPr>
                          <m:t>𝐴</m:t>
                        </m:r>
                      </m:sub>
                    </m:sSub>
                  </m:oMath>
                </a14:m>
                <a:r>
                  <a:rPr lang="en-IN" sz="2000">
                    <a:solidFill>
                      <a:schemeClr val="tx1"/>
                    </a:solidFill>
                    <a:latin typeface="Cambria Math" panose="02040503050406030204" pitchFamily="18" charset="0"/>
                    <a:ea typeface="Cambria Math" panose="02040503050406030204" pitchFamily="18" charset="0"/>
                  </a:rPr>
                  <a:t>(D) = - </a:t>
                </a:r>
                <a14:m>
                  <m:oMath xmlns:m="http://schemas.openxmlformats.org/officeDocument/2006/math">
                    <m:nary>
                      <m:naryPr>
                        <m:chr m:val="∑"/>
                        <m:ctrlPr>
                          <a:rPr lang="pt-BR" sz="2000" i="1">
                            <a:solidFill>
                              <a:schemeClr val="tx1"/>
                            </a:solidFill>
                            <a:latin typeface="Cambria Math" panose="02040503050406030204" pitchFamily="18" charset="0"/>
                            <a:ea typeface="Cambria Math" panose="02040503050406030204" pitchFamily="18" charset="0"/>
                          </a:rPr>
                        </m:ctrlPr>
                      </m:naryPr>
                      <m:sub>
                        <m:r>
                          <a:rPr lang="en-IN" sz="2000" b="0" i="1" smtClean="0">
                            <a:solidFill>
                              <a:schemeClr val="tx1"/>
                            </a:solidFill>
                            <a:latin typeface="Cambria Math" panose="02040503050406030204" pitchFamily="18" charset="0"/>
                            <a:ea typeface="Cambria Math" panose="02040503050406030204" pitchFamily="18" charset="0"/>
                          </a:rPr>
                          <m:t>𝑗</m:t>
                        </m:r>
                        <m:r>
                          <a:rPr lang="pt-BR" sz="2000" i="1">
                            <a:solidFill>
                              <a:schemeClr val="tx1"/>
                            </a:solidFill>
                            <a:latin typeface="Cambria Math" panose="02040503050406030204" pitchFamily="18" charset="0"/>
                            <a:ea typeface="Cambria Math" panose="02040503050406030204" pitchFamily="18" charset="0"/>
                          </a:rPr>
                          <m:t>=</m:t>
                        </m:r>
                        <m:r>
                          <a:rPr lang="en-IN" sz="2000" i="1">
                            <a:solidFill>
                              <a:schemeClr val="tx1"/>
                            </a:solidFill>
                            <a:latin typeface="Cambria Math" panose="02040503050406030204" pitchFamily="18" charset="0"/>
                            <a:ea typeface="Cambria Math" panose="02040503050406030204" pitchFamily="18" charset="0"/>
                          </a:rPr>
                          <m:t>1</m:t>
                        </m:r>
                      </m:sub>
                      <m:sup>
                        <m:r>
                          <a:rPr lang="en-IN" sz="2000" b="0" i="1" smtClean="0">
                            <a:solidFill>
                              <a:schemeClr val="tx1"/>
                            </a:solidFill>
                            <a:latin typeface="Cambria Math" panose="02040503050406030204" pitchFamily="18" charset="0"/>
                            <a:ea typeface="Cambria Math" panose="02040503050406030204" pitchFamily="18" charset="0"/>
                          </a:rPr>
                          <m:t>𝑣</m:t>
                        </m:r>
                      </m:sup>
                      <m:e>
                        <m:sSub>
                          <m:sSubPr>
                            <m:ctrlPr>
                              <a:rPr lang="pt-BR" sz="2000" i="1" smtClean="0">
                                <a:solidFill>
                                  <a:schemeClr val="tx1"/>
                                </a:solidFill>
                                <a:latin typeface="Cambria Math" panose="02040503050406030204" pitchFamily="18" charset="0"/>
                                <a:ea typeface="Cambria Math" panose="02040503050406030204" pitchFamily="18" charset="0"/>
                              </a:rPr>
                            </m:ctrlPr>
                          </m:sSubPr>
                          <m:e>
                            <m:f>
                              <m:fPr>
                                <m:ctrlPr>
                                  <a:rPr lang="pt-BR" sz="2000" i="1" smtClean="0">
                                    <a:solidFill>
                                      <a:schemeClr val="tx1"/>
                                    </a:solidFill>
                                    <a:latin typeface="Cambria Math" panose="02040503050406030204" pitchFamily="18" charset="0"/>
                                    <a:ea typeface="Cambria Math" panose="02040503050406030204" pitchFamily="18" charset="0"/>
                                  </a:rPr>
                                </m:ctrlPr>
                              </m:fPr>
                              <m:num>
                                <m:r>
                                  <m:rPr>
                                    <m:nor/>
                                  </m:rPr>
                                  <a:rPr lang="en-IN" sz="2000" dirty="0">
                                    <a:solidFill>
                                      <a:schemeClr val="tx1"/>
                                    </a:solidFill>
                                    <a:latin typeface="Cambria Math" panose="02040503050406030204" pitchFamily="18" charset="0"/>
                                    <a:ea typeface="Cambria Math" panose="02040503050406030204" pitchFamily="18" charset="0"/>
                                  </a:rPr>
                                  <m:t>|</m:t>
                                </m:r>
                                <m:sSub>
                                  <m:sSubPr>
                                    <m:ctrlPr>
                                      <a:rPr lang="pt-BR" sz="2000" i="1">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𝐷</m:t>
                                    </m:r>
                                  </m:e>
                                  <m:sub>
                                    <m:r>
                                      <a:rPr lang="en-IN" sz="2000" b="0" i="1" smtClean="0">
                                        <a:solidFill>
                                          <a:schemeClr val="tx1"/>
                                        </a:solidFill>
                                        <a:latin typeface="Cambria Math" panose="02040503050406030204" pitchFamily="18" charset="0"/>
                                        <a:ea typeface="Cambria Math" panose="02040503050406030204" pitchFamily="18" charset="0"/>
                                      </a:rPr>
                                      <m:t>𝑗</m:t>
                                    </m:r>
                                  </m:sub>
                                </m:sSub>
                                <m:r>
                                  <m:rPr>
                                    <m:nor/>
                                  </m:rPr>
                                  <a:rPr lang="en-IN" sz="2000" dirty="0">
                                    <a:solidFill>
                                      <a:schemeClr val="tx1"/>
                                    </a:solidFill>
                                    <a:latin typeface="Cambria Math" panose="02040503050406030204" pitchFamily="18" charset="0"/>
                                    <a:ea typeface="Cambria Math" panose="02040503050406030204" pitchFamily="18" charset="0"/>
                                  </a:rPr>
                                  <m:t>| </m:t>
                                </m:r>
                              </m:num>
                              <m:den>
                                <m:r>
                                  <m:rPr>
                                    <m:nor/>
                                  </m:rPr>
                                  <a:rPr lang="en-IN" sz="2000" dirty="0">
                                    <a:solidFill>
                                      <a:schemeClr val="tx1"/>
                                    </a:solidFill>
                                    <a:latin typeface="Cambria Math" panose="02040503050406030204" pitchFamily="18" charset="0"/>
                                    <a:ea typeface="Cambria Math" panose="02040503050406030204" pitchFamily="18" charset="0"/>
                                  </a:rPr>
                                  <m:t>|</m:t>
                                </m:r>
                                <m:r>
                                  <m:rPr>
                                    <m:nor/>
                                  </m:rPr>
                                  <a:rPr lang="en-IN" sz="2000" dirty="0">
                                    <a:solidFill>
                                      <a:schemeClr val="tx1"/>
                                    </a:solidFill>
                                    <a:latin typeface="Cambria Math" panose="02040503050406030204" pitchFamily="18" charset="0"/>
                                    <a:ea typeface="Cambria Math" panose="02040503050406030204" pitchFamily="18" charset="0"/>
                                  </a:rPr>
                                  <m:t>D</m:t>
                                </m:r>
                                <m:r>
                                  <m:rPr>
                                    <m:nor/>
                                  </m:rPr>
                                  <a:rPr lang="en-IN" sz="2000" dirty="0">
                                    <a:solidFill>
                                      <a:schemeClr val="tx1"/>
                                    </a:solidFill>
                                    <a:latin typeface="Cambria Math" panose="02040503050406030204" pitchFamily="18" charset="0"/>
                                    <a:ea typeface="Cambria Math" panose="02040503050406030204" pitchFamily="18" charset="0"/>
                                  </a:rPr>
                                  <m:t>|</m:t>
                                </m:r>
                              </m:den>
                            </m:f>
                            <m:func>
                              <m:funcPr>
                                <m:ctrlPr>
                                  <a:rPr lang="en-IN" sz="2000" b="0" i="1" dirty="0" smtClean="0">
                                    <a:solidFill>
                                      <a:schemeClr val="tx1"/>
                                    </a:solidFill>
                                    <a:latin typeface="Cambria Math" panose="02040503050406030204" pitchFamily="18" charset="0"/>
                                    <a:ea typeface="Cambria Math" panose="02040503050406030204" pitchFamily="18" charset="0"/>
                                  </a:rPr>
                                </m:ctrlPr>
                              </m:funcPr>
                              <m:fName>
                                <m:sSub>
                                  <m:sSubPr>
                                    <m:ctrlPr>
                                      <a:rPr lang="en-IN" sz="2000" b="0" i="1" dirty="0" smtClean="0">
                                        <a:solidFill>
                                          <a:schemeClr val="tx1"/>
                                        </a:solidFill>
                                        <a:latin typeface="Cambria Math" panose="02040503050406030204" pitchFamily="18" charset="0"/>
                                        <a:ea typeface="Cambria Math" panose="02040503050406030204" pitchFamily="18" charset="0"/>
                                      </a:rPr>
                                    </m:ctrlPr>
                                  </m:sSubPr>
                                  <m:e>
                                    <m:r>
                                      <m:rPr>
                                        <m:sty m:val="p"/>
                                      </m:rPr>
                                      <a:rPr lang="en-IN" sz="2000" b="0" i="1" dirty="0" smtClean="0">
                                        <a:solidFill>
                                          <a:schemeClr val="tx1"/>
                                        </a:solidFill>
                                        <a:latin typeface="Cambria Math" panose="02040503050406030204" pitchFamily="18" charset="0"/>
                                        <a:ea typeface="Cambria Math" panose="02040503050406030204" pitchFamily="18" charset="0"/>
                                      </a:rPr>
                                      <m:t>log</m:t>
                                    </m:r>
                                  </m:e>
                                  <m:sub>
                                    <m:r>
                                      <a:rPr lang="en-IN" sz="2000" b="0" i="1" dirty="0" smtClean="0">
                                        <a:solidFill>
                                          <a:schemeClr val="tx1"/>
                                        </a:solidFill>
                                        <a:latin typeface="Cambria Math" panose="02040503050406030204" pitchFamily="18" charset="0"/>
                                        <a:ea typeface="Cambria Math" panose="02040503050406030204" pitchFamily="18" charset="0"/>
                                      </a:rPr>
                                      <m:t>2</m:t>
                                    </m:r>
                                  </m:sub>
                                </m:sSub>
                              </m:fName>
                              <m:e>
                                <m:d>
                                  <m:dPr>
                                    <m:ctrlPr>
                                      <a:rPr lang="en-IN" sz="2000" b="0" i="1" dirty="0" smtClean="0">
                                        <a:solidFill>
                                          <a:schemeClr val="tx1"/>
                                        </a:solidFill>
                                        <a:latin typeface="Cambria Math" panose="02040503050406030204" pitchFamily="18" charset="0"/>
                                        <a:ea typeface="Cambria Math" panose="02040503050406030204" pitchFamily="18" charset="0"/>
                                      </a:rPr>
                                    </m:ctrlPr>
                                  </m:dPr>
                                  <m:e>
                                    <m:f>
                                      <m:fPr>
                                        <m:ctrlPr>
                                          <a:rPr lang="pt-BR" sz="2000" i="1">
                                            <a:solidFill>
                                              <a:schemeClr val="tx1"/>
                                            </a:solidFill>
                                            <a:latin typeface="Cambria Math" panose="02040503050406030204" pitchFamily="18" charset="0"/>
                                            <a:ea typeface="Cambria Math" panose="02040503050406030204" pitchFamily="18" charset="0"/>
                                          </a:rPr>
                                        </m:ctrlPr>
                                      </m:fPr>
                                      <m:num>
                                        <m:r>
                                          <m:rPr>
                                            <m:nor/>
                                          </m:rPr>
                                          <a:rPr lang="en-IN" sz="2000" dirty="0">
                                            <a:solidFill>
                                              <a:schemeClr val="tx1"/>
                                            </a:solidFill>
                                            <a:latin typeface="Cambria Math" panose="02040503050406030204" pitchFamily="18" charset="0"/>
                                            <a:ea typeface="Cambria Math" panose="02040503050406030204" pitchFamily="18" charset="0"/>
                                          </a:rPr>
                                          <m:t>|</m:t>
                                        </m:r>
                                        <m:sSub>
                                          <m:sSubPr>
                                            <m:ctrlPr>
                                              <a:rPr lang="pt-BR" sz="2000" i="1">
                                                <a:solidFill>
                                                  <a:schemeClr val="tx1"/>
                                                </a:solidFill>
                                                <a:latin typeface="Cambria Math" panose="02040503050406030204" pitchFamily="18" charset="0"/>
                                                <a:ea typeface="Cambria Math" panose="02040503050406030204" pitchFamily="18" charset="0"/>
                                              </a:rPr>
                                            </m:ctrlPr>
                                          </m:sSubPr>
                                          <m:e>
                                            <m:r>
                                              <a:rPr lang="en-IN" sz="2000" i="1">
                                                <a:solidFill>
                                                  <a:schemeClr val="tx1"/>
                                                </a:solidFill>
                                                <a:latin typeface="Cambria Math" panose="02040503050406030204" pitchFamily="18" charset="0"/>
                                                <a:ea typeface="Cambria Math" panose="02040503050406030204" pitchFamily="18" charset="0"/>
                                              </a:rPr>
                                              <m:t>𝐷</m:t>
                                            </m:r>
                                          </m:e>
                                          <m:sub>
                                            <m:r>
                                              <a:rPr lang="en-IN" sz="2000" i="1">
                                                <a:solidFill>
                                                  <a:schemeClr val="tx1"/>
                                                </a:solidFill>
                                                <a:latin typeface="Cambria Math" panose="02040503050406030204" pitchFamily="18" charset="0"/>
                                                <a:ea typeface="Cambria Math" panose="02040503050406030204" pitchFamily="18" charset="0"/>
                                              </a:rPr>
                                              <m:t>𝑗</m:t>
                                            </m:r>
                                          </m:sub>
                                        </m:sSub>
                                        <m:r>
                                          <m:rPr>
                                            <m:nor/>
                                          </m:rPr>
                                          <a:rPr lang="en-IN" sz="2000" dirty="0">
                                            <a:solidFill>
                                              <a:schemeClr val="tx1"/>
                                            </a:solidFill>
                                            <a:latin typeface="Cambria Math" panose="02040503050406030204" pitchFamily="18" charset="0"/>
                                            <a:ea typeface="Cambria Math" panose="02040503050406030204" pitchFamily="18" charset="0"/>
                                          </a:rPr>
                                          <m:t>| </m:t>
                                        </m:r>
                                      </m:num>
                                      <m:den>
                                        <m:r>
                                          <m:rPr>
                                            <m:nor/>
                                          </m:rPr>
                                          <a:rPr lang="en-IN" sz="2000" dirty="0">
                                            <a:solidFill>
                                              <a:schemeClr val="tx1"/>
                                            </a:solidFill>
                                            <a:latin typeface="Cambria Math" panose="02040503050406030204" pitchFamily="18" charset="0"/>
                                            <a:ea typeface="Cambria Math" panose="02040503050406030204" pitchFamily="18" charset="0"/>
                                          </a:rPr>
                                          <m:t>|</m:t>
                                        </m:r>
                                        <m:r>
                                          <m:rPr>
                                            <m:nor/>
                                          </m:rPr>
                                          <a:rPr lang="en-IN" sz="2000" dirty="0">
                                            <a:solidFill>
                                              <a:schemeClr val="tx1"/>
                                            </a:solidFill>
                                            <a:latin typeface="Cambria Math" panose="02040503050406030204" pitchFamily="18" charset="0"/>
                                            <a:ea typeface="Cambria Math" panose="02040503050406030204" pitchFamily="18" charset="0"/>
                                          </a:rPr>
                                          <m:t>D</m:t>
                                        </m:r>
                                        <m:r>
                                          <m:rPr>
                                            <m:nor/>
                                          </m:rPr>
                                          <a:rPr lang="en-IN" sz="2000" dirty="0">
                                            <a:solidFill>
                                              <a:schemeClr val="tx1"/>
                                            </a:solidFill>
                                            <a:latin typeface="Cambria Math" panose="02040503050406030204" pitchFamily="18" charset="0"/>
                                            <a:ea typeface="Cambria Math" panose="02040503050406030204" pitchFamily="18" charset="0"/>
                                          </a:rPr>
                                          <m:t>|</m:t>
                                        </m:r>
                                      </m:den>
                                    </m:f>
                                  </m:e>
                                </m:d>
                              </m:e>
                            </m:func>
                            <m:r>
                              <a:rPr lang="en-IN" sz="2000" b="0" i="1" dirty="0" smtClean="0">
                                <a:solidFill>
                                  <a:schemeClr val="tx1"/>
                                </a:solidFill>
                                <a:latin typeface="Cambria Math" panose="02040503050406030204" pitchFamily="18" charset="0"/>
                                <a:ea typeface="Cambria Math" panose="02040503050406030204" pitchFamily="18" charset="0"/>
                              </a:rPr>
                              <m:t>             </m:t>
                            </m:r>
                          </m:e>
                          <m:sub/>
                        </m:sSub>
                      </m:e>
                    </m:nary>
                  </m:oMath>
                </a14:m>
                <a:endParaRPr lang="en-IN" sz="2000">
                  <a:solidFill>
                    <a:schemeClr val="tx1"/>
                  </a:solidFill>
                  <a:latin typeface="Cambria Math" panose="02040503050406030204" pitchFamily="18" charset="0"/>
                  <a:ea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B602E63B-4968-69C6-FC12-C155D0806AC3}"/>
                  </a:ext>
                </a:extLst>
              </p:cNvPr>
              <p:cNvSpPr txBox="1">
                <a:spLocks noRot="1" noChangeAspect="1" noMove="1" noResize="1" noEditPoints="1" noAdjustHandles="1" noChangeArrowheads="1" noChangeShapeType="1" noTextEdit="1"/>
              </p:cNvSpPr>
              <p:nvPr/>
            </p:nvSpPr>
            <p:spPr>
              <a:xfrm>
                <a:off x="560439" y="2501425"/>
                <a:ext cx="7192648" cy="6647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Footer Placeholder 5">
                <a:extLst>
                  <a:ext uri="{FF2B5EF4-FFF2-40B4-BE49-F238E27FC236}">
                    <a16:creationId xmlns:a16="http://schemas.microsoft.com/office/drawing/2014/main" id="{E415E314-3C25-F229-8586-C1189D0F2DB2}"/>
                  </a:ext>
                </a:extLst>
              </p:cNvPr>
              <p:cNvSpPr txBox="1">
                <a:spLocks/>
              </p:cNvSpPr>
              <p:nvPr/>
            </p:nvSpPr>
            <p:spPr>
              <a:xfrm>
                <a:off x="7035508" y="1686621"/>
                <a:ext cx="5591412" cy="118463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600" i="1">
                    <a:solidFill>
                      <a:schemeClr val="tx1"/>
                    </a:solidFill>
                    <a:latin typeface="Arial" panose="020B0604020202020204" pitchFamily="34" charset="0"/>
                    <a:cs typeface="Arial" panose="020B0604020202020204" pitchFamily="34" charset="0"/>
                  </a:rPr>
                  <a:t>D = samples in the splitting node</a:t>
                </a:r>
              </a:p>
              <a:p>
                <a:pPr algn="l"/>
                <a:r>
                  <a:rPr lang="en-IN" sz="1600" i="1">
                    <a:solidFill>
                      <a:schemeClr val="tx1"/>
                    </a:solidFill>
                    <a:latin typeface="Arial" panose="020B0604020202020204" pitchFamily="34" charset="0"/>
                    <a:cs typeface="Arial" panose="020B0604020202020204" pitchFamily="34" charset="0"/>
                  </a:rPr>
                  <a:t>A = Splitting Attribute </a:t>
                </a:r>
              </a:p>
              <a:p>
                <a:pPr algn="l"/>
                <a:r>
                  <a:rPr lang="en-IN" sz="1600" i="1">
                    <a:solidFill>
                      <a:schemeClr val="tx1"/>
                    </a:solidFill>
                    <a:latin typeface="Arial" panose="020B0604020202020204" pitchFamily="34" charset="0"/>
                    <a:cs typeface="Arial" panose="020B0604020202020204" pitchFamily="34" charset="0"/>
                  </a:rPr>
                  <a:t>j = distinct values of A</a:t>
                </a:r>
              </a:p>
              <a:p>
                <a:pPr algn="l"/>
                <a14:m>
                  <m:oMath xmlns:m="http://schemas.openxmlformats.org/officeDocument/2006/math">
                    <m:sSub>
                      <m:sSubPr>
                        <m:ctrlPr>
                          <a:rPr lang="pt-BR" sz="160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𝐷</m:t>
                        </m:r>
                      </m:e>
                      <m:sub>
                        <m:r>
                          <a:rPr lang="en-IN" sz="1600" b="0" i="1" smtClean="0">
                            <a:solidFill>
                              <a:schemeClr val="tx1"/>
                            </a:solidFill>
                            <a:latin typeface="Cambria Math" panose="02040503050406030204" pitchFamily="18" charset="0"/>
                          </a:rPr>
                          <m:t>𝑗</m:t>
                        </m:r>
                      </m:sub>
                    </m:sSub>
                  </m:oMath>
                </a14:m>
                <a:r>
                  <a:rPr lang="en-IN" sz="1600" i="1">
                    <a:solidFill>
                      <a:schemeClr val="tx1"/>
                    </a:solidFill>
                    <a:latin typeface="Arial" panose="020B0604020202020204" pitchFamily="34" charset="0"/>
                    <a:cs typeface="Arial" panose="020B0604020202020204" pitchFamily="34" charset="0"/>
                  </a:rPr>
                  <a:t> = </a:t>
                </a:r>
                <a14:m>
                  <m:oMath xmlns:m="http://schemas.openxmlformats.org/officeDocument/2006/math">
                    <m:sSubSup>
                      <m:sSubSupPr>
                        <m:ctrlPr>
                          <a:rPr lang="en-IN" sz="1600" i="1">
                            <a:solidFill>
                              <a:schemeClr val="tx1"/>
                            </a:solidFill>
                            <a:latin typeface="Cambria Math" panose="02040503050406030204" pitchFamily="18" charset="0"/>
                          </a:rPr>
                        </m:ctrlPr>
                      </m:sSubSupPr>
                      <m:e>
                        <m:r>
                          <a:rPr lang="en-IN" sz="1600" i="1">
                            <a:solidFill>
                              <a:schemeClr val="tx1"/>
                            </a:solidFill>
                            <a:latin typeface="Cambria Math" panose="02040503050406030204" pitchFamily="18" charset="0"/>
                          </a:rPr>
                          <m:t>𝑗</m:t>
                        </m:r>
                      </m:e>
                      <m:sub/>
                      <m:sup>
                        <m:r>
                          <m:rPr>
                            <m:sty m:val="p"/>
                          </m:rPr>
                          <a:rPr lang="en-IN" sz="1600">
                            <a:solidFill>
                              <a:schemeClr val="tx1"/>
                            </a:solidFill>
                            <a:latin typeface="Cambria Math" panose="02040503050406030204" pitchFamily="18" charset="0"/>
                          </a:rPr>
                          <m:t>th</m:t>
                        </m:r>
                      </m:sup>
                    </m:sSubSup>
                  </m:oMath>
                </a14:m>
                <a:r>
                  <a:rPr lang="en-IN" sz="1600" i="1">
                    <a:solidFill>
                      <a:schemeClr val="tx1"/>
                    </a:solidFill>
                    <a:latin typeface="Arial" panose="020B0604020202020204" pitchFamily="34" charset="0"/>
                    <a:cs typeface="Arial" panose="020B0604020202020204" pitchFamily="34" charset="0"/>
                  </a:rPr>
                  <a:t> child node</a:t>
                </a:r>
              </a:p>
              <a:p>
                <a:pPr algn="l"/>
                <a:endParaRPr lang="en-IN" sz="1600" i="1">
                  <a:solidFill>
                    <a:schemeClr val="tx1"/>
                  </a:solidFill>
                  <a:latin typeface="Arial" panose="020B0604020202020204" pitchFamily="34" charset="0"/>
                  <a:cs typeface="Arial" panose="020B0604020202020204" pitchFamily="34" charset="0"/>
                </a:endParaRPr>
              </a:p>
            </p:txBody>
          </p:sp>
        </mc:Choice>
        <mc:Fallback xmlns="">
          <p:sp>
            <p:nvSpPr>
              <p:cNvPr id="4" name="Footer Placeholder 5">
                <a:extLst>
                  <a:ext uri="{FF2B5EF4-FFF2-40B4-BE49-F238E27FC236}">
                    <a16:creationId xmlns:a16="http://schemas.microsoft.com/office/drawing/2014/main" id="{E415E314-3C25-F229-8586-C1189D0F2DB2}"/>
                  </a:ext>
                </a:extLst>
              </p:cNvPr>
              <p:cNvSpPr txBox="1">
                <a:spLocks noRot="1" noChangeAspect="1" noMove="1" noResize="1" noEditPoints="1" noAdjustHandles="1" noChangeArrowheads="1" noChangeShapeType="1" noTextEdit="1"/>
              </p:cNvSpPr>
              <p:nvPr/>
            </p:nvSpPr>
            <p:spPr>
              <a:xfrm>
                <a:off x="7035508" y="1686621"/>
                <a:ext cx="5591412" cy="1184638"/>
              </a:xfrm>
              <a:prstGeom prst="rect">
                <a:avLst/>
              </a:prstGeom>
              <a:blipFill>
                <a:blip r:embed="rId6"/>
                <a:stretch>
                  <a:fillRect l="-545" t="-8763"/>
                </a:stretch>
              </a:blipFill>
            </p:spPr>
            <p:txBody>
              <a:bodyPr/>
              <a:lstStyle/>
              <a:p>
                <a:r>
                  <a:rPr lang="en-US">
                    <a:noFill/>
                  </a:rPr>
                  <a:t> </a:t>
                </a:r>
              </a:p>
            </p:txBody>
          </p:sp>
        </mc:Fallback>
      </mc:AlternateContent>
      <p:sp>
        <p:nvSpPr>
          <p:cNvPr id="3" name="Slide Number Placeholder 6">
            <a:extLst>
              <a:ext uri="{FF2B5EF4-FFF2-40B4-BE49-F238E27FC236}">
                <a16:creationId xmlns:a16="http://schemas.microsoft.com/office/drawing/2014/main" id="{7283AE1C-F230-19CB-1DF1-0B2AAE6F9B68}"/>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Tree>
    <p:extLst>
      <p:ext uri="{BB962C8B-B14F-4D97-AF65-F5344CB8AC3E}">
        <p14:creationId xmlns:p14="http://schemas.microsoft.com/office/powerpoint/2010/main" val="1717159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16</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1" y="295429"/>
            <a:ext cx="6243484"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a:solidFill>
                  <a:schemeClr val="tx1"/>
                </a:solidFill>
                <a:latin typeface="Arial"/>
                <a:cs typeface="Arial"/>
              </a:rPr>
              <a:t>Splitting Criteria – </a:t>
            </a:r>
            <a:r>
              <a:rPr lang="en-IN" sz="2800" i="1">
                <a:solidFill>
                  <a:schemeClr val="tx1"/>
                </a:solidFill>
                <a:latin typeface="Arial"/>
                <a:cs typeface="Arial"/>
              </a:rPr>
              <a:t>Gini Index </a:t>
            </a:r>
            <a:endParaRPr lang="en-IN" sz="2800" i="1">
              <a:solidFill>
                <a:schemeClr val="tx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0F9215E-A251-AF03-1E9A-68AF3306FEBD}"/>
                  </a:ext>
                </a:extLst>
              </p:cNvPr>
              <p:cNvSpPr txBox="1"/>
              <p:nvPr/>
            </p:nvSpPr>
            <p:spPr>
              <a:xfrm>
                <a:off x="560439" y="1450506"/>
                <a:ext cx="5048967" cy="483337"/>
              </a:xfrm>
              <a:prstGeom prst="rect">
                <a:avLst/>
              </a:prstGeom>
              <a:noFill/>
            </p:spPr>
            <p:txBody>
              <a:bodyPr wrap="square" lIns="0" tIns="0" rIns="0" bIns="0" rtlCol="0">
                <a:spAutoFit/>
              </a:bodyPr>
              <a:lstStyle/>
              <a:p>
                <a:r>
                  <a:rPr lang="en-IN" sz="2400" b="1" i="1">
                    <a:latin typeface="Arial" panose="020B0604020202020204" pitchFamily="34" charset="0"/>
                    <a:cs typeface="Arial" panose="020B0604020202020204" pitchFamily="34" charset="0"/>
                  </a:rPr>
                  <a:t>Gini Index: </a:t>
                </a:r>
                <a14:m>
                  <m:oMath xmlns:m="http://schemas.openxmlformats.org/officeDocument/2006/math">
                    <m:r>
                      <a:rPr lang="en-IN" sz="2400" b="0" i="1" smtClean="0">
                        <a:latin typeface="Cambria Math" panose="02040503050406030204" pitchFamily="18" charset="0"/>
                      </a:rPr>
                      <m:t>𝐺𝑖𝑛𝑖</m:t>
                    </m:r>
                    <m:r>
                      <a:rPr lang="en-IN" sz="2400" b="0" i="1" smtClean="0">
                        <a:latin typeface="Cambria Math" panose="02040503050406030204" pitchFamily="18" charset="0"/>
                      </a:rPr>
                      <m:t>(</m:t>
                    </m:r>
                    <m:r>
                      <a:rPr lang="en-IN" sz="2400" b="0" i="1" smtClean="0">
                        <a:latin typeface="Cambria Math" panose="02040503050406030204" pitchFamily="18" charset="0"/>
                      </a:rPr>
                      <m:t>𝐷</m:t>
                    </m:r>
                    <m:r>
                      <a:rPr lang="en-IN" sz="2400" b="0" i="1" smtClean="0">
                        <a:latin typeface="Cambria Math" panose="02040503050406030204" pitchFamily="18" charset="0"/>
                      </a:rPr>
                      <m:t>)</m:t>
                    </m:r>
                    <m:r>
                      <a:rPr lang="en-IN" sz="2400" b="0" i="0">
                        <a:latin typeface="Cambria Math" panose="02040503050406030204" pitchFamily="18" charset="0"/>
                      </a:rPr>
                      <m:t>=</m:t>
                    </m:r>
                    <m:r>
                      <a:rPr lang="en-IN" sz="2400" i="0">
                        <a:latin typeface="Cambria Math" panose="02040503050406030204" pitchFamily="18" charset="0"/>
                      </a:rPr>
                      <m:t>1−</m:t>
                    </m:r>
                    <m:nary>
                      <m:naryPr>
                        <m:chr m:val="∑"/>
                        <m:limLoc m:val="undOvr"/>
                        <m:grow m:val="on"/>
                        <m:ctrlPr>
                          <a:rPr lang="en-IN" sz="2400" i="1">
                            <a:latin typeface="Cambria Math" panose="02040503050406030204" pitchFamily="18" charset="0"/>
                          </a:rPr>
                        </m:ctrlPr>
                      </m:naryPr>
                      <m:sub>
                        <m:r>
                          <m:rPr>
                            <m:sty m:val="p"/>
                            <m:brk/>
                            <m:aln/>
                          </m:rPr>
                          <a:rPr lang="en-IN" sz="2400" b="0" i="0" smtClean="0">
                            <a:latin typeface="Cambria Math" panose="02040503050406030204" pitchFamily="18" charset="0"/>
                          </a:rPr>
                          <m:t>i</m:t>
                        </m:r>
                        <m:r>
                          <a:rPr lang="en-IN" sz="2400" i="0">
                            <a:latin typeface="Cambria Math" panose="02040503050406030204" pitchFamily="18" charset="0"/>
                          </a:rPr>
                          <m:t>=1</m:t>
                        </m:r>
                      </m:sub>
                      <m:sup>
                        <m:r>
                          <a:rPr lang="en-IN" sz="2400" b="0" i="1" smtClean="0">
                            <a:latin typeface="Cambria Math" panose="02040503050406030204" pitchFamily="18" charset="0"/>
                          </a:rPr>
                          <m:t>𝑚</m:t>
                        </m:r>
                      </m:sup>
                      <m:e>
                        <m:sSubSup>
                          <m:sSubSupPr>
                            <m:ctrlPr>
                              <a:rPr lang="en-IN" sz="2400" i="1">
                                <a:solidFill>
                                  <a:srgbClr val="836967"/>
                                </a:solidFill>
                                <a:latin typeface="Cambria Math" panose="02040503050406030204" pitchFamily="18" charset="0"/>
                              </a:rPr>
                            </m:ctrlPr>
                          </m:sSubSupPr>
                          <m:e>
                            <m:r>
                              <a:rPr lang="en-IN" sz="2400" i="1">
                                <a:latin typeface="Cambria Math" panose="02040503050406030204" pitchFamily="18" charset="0"/>
                              </a:rPr>
                              <m:t>𝑝</m:t>
                            </m:r>
                          </m:e>
                          <m:sub>
                            <m:r>
                              <a:rPr lang="en-IN" sz="2400" b="0" i="1" smtClean="0">
                                <a:latin typeface="Cambria Math" panose="02040503050406030204" pitchFamily="18" charset="0"/>
                              </a:rPr>
                              <m:t>𝑖</m:t>
                            </m:r>
                          </m:sub>
                          <m:sup>
                            <m:r>
                              <a:rPr lang="en-IN" sz="2400" i="0">
                                <a:latin typeface="Cambria Math" panose="02040503050406030204" pitchFamily="18" charset="0"/>
                              </a:rPr>
                              <m:t>2</m:t>
                            </m:r>
                          </m:sup>
                        </m:sSubSup>
                      </m:e>
                    </m:nary>
                  </m:oMath>
                </a14:m>
                <a:endParaRPr lang="en-IN" sz="2400"/>
              </a:p>
            </p:txBody>
          </p:sp>
        </mc:Choice>
        <mc:Fallback xmlns="">
          <p:sp>
            <p:nvSpPr>
              <p:cNvPr id="12" name="TextBox 11">
                <a:extLst>
                  <a:ext uri="{FF2B5EF4-FFF2-40B4-BE49-F238E27FC236}">
                    <a16:creationId xmlns:a16="http://schemas.microsoft.com/office/drawing/2014/main" id="{E0F9215E-A251-AF03-1E9A-68AF3306FEBD}"/>
                  </a:ext>
                </a:extLst>
              </p:cNvPr>
              <p:cNvSpPr txBox="1">
                <a:spLocks noRot="1" noChangeAspect="1" noMove="1" noResize="1" noEditPoints="1" noAdjustHandles="1" noChangeArrowheads="1" noChangeShapeType="1" noTextEdit="1"/>
              </p:cNvSpPr>
              <p:nvPr/>
            </p:nvSpPr>
            <p:spPr>
              <a:xfrm>
                <a:off x="560439" y="1450506"/>
                <a:ext cx="5048967" cy="483337"/>
              </a:xfrm>
              <a:prstGeom prst="rect">
                <a:avLst/>
              </a:prstGeom>
              <a:blipFill>
                <a:blip r:embed="rId4"/>
                <a:stretch>
                  <a:fillRect l="-3744" t="-8861" b="-25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Footer Placeholder 5">
                <a:extLst>
                  <a:ext uri="{FF2B5EF4-FFF2-40B4-BE49-F238E27FC236}">
                    <a16:creationId xmlns:a16="http://schemas.microsoft.com/office/drawing/2014/main" id="{9E71EA2C-5261-2466-113C-BFDD60794106}"/>
                  </a:ext>
                </a:extLst>
              </p:cNvPr>
              <p:cNvSpPr txBox="1">
                <a:spLocks/>
              </p:cNvSpPr>
              <p:nvPr/>
            </p:nvSpPr>
            <p:spPr>
              <a:xfrm>
                <a:off x="6135329" y="1389148"/>
                <a:ext cx="6228735" cy="166583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600" i="1">
                    <a:solidFill>
                      <a:schemeClr val="tx1"/>
                    </a:solidFill>
                    <a:latin typeface="Arial" panose="020B0604020202020204" pitchFamily="34" charset="0"/>
                    <a:cs typeface="Arial" panose="020B0604020202020204" pitchFamily="34" charset="0"/>
                  </a:rPr>
                  <a:t>m = number of classes</a:t>
                </a:r>
              </a:p>
              <a:p>
                <a:pPr algn="l"/>
                <a14:m>
                  <m:oMath xmlns:m="http://schemas.openxmlformats.org/officeDocument/2006/math">
                    <m:sSubSup>
                      <m:sSubSupPr>
                        <m:ctrlPr>
                          <a:rPr lang="en-IN" sz="1600" i="1">
                            <a:solidFill>
                              <a:schemeClr val="tx1"/>
                            </a:solidFill>
                            <a:latin typeface="Cambria Math" panose="02040503050406030204" pitchFamily="18" charset="0"/>
                          </a:rPr>
                        </m:ctrlPr>
                      </m:sSubSupPr>
                      <m:e>
                        <m:r>
                          <a:rPr lang="en-IN" sz="1600" i="1">
                            <a:solidFill>
                              <a:schemeClr val="tx1"/>
                            </a:solidFill>
                            <a:latin typeface="Cambria Math" panose="02040503050406030204" pitchFamily="18" charset="0"/>
                          </a:rPr>
                          <m:t>𝑝</m:t>
                        </m:r>
                      </m:e>
                      <m:sub>
                        <m:r>
                          <a:rPr lang="en-IN" sz="1600" i="1">
                            <a:solidFill>
                              <a:schemeClr val="tx1"/>
                            </a:solidFill>
                            <a:latin typeface="Cambria Math" panose="02040503050406030204" pitchFamily="18" charset="0"/>
                          </a:rPr>
                          <m:t>𝑖</m:t>
                        </m:r>
                      </m:sub>
                      <m:sup/>
                    </m:sSubSup>
                  </m:oMath>
                </a14:m>
                <a:r>
                  <a:rPr lang="en-IN" sz="1600" i="1">
                    <a:solidFill>
                      <a:schemeClr val="tx1"/>
                    </a:solidFill>
                    <a:latin typeface="Arial" panose="020B0604020202020204" pitchFamily="34" charset="0"/>
                    <a:cs typeface="Arial" panose="020B0604020202020204" pitchFamily="34" charset="0"/>
                  </a:rPr>
                  <a:t>= </a:t>
                </a:r>
                <a:r>
                  <a:rPr lang="en-IN" sz="1600" i="1" dirty="0">
                    <a:solidFill>
                      <a:schemeClr val="tx1"/>
                    </a:solidFill>
                    <a:latin typeface="Arial" panose="020B0604020202020204" pitchFamily="34" charset="0"/>
                    <a:cs typeface="Arial" panose="020B0604020202020204" pitchFamily="34" charset="0"/>
                  </a:rPr>
                  <a:t>proportion of samples </a:t>
                </a:r>
                <a:r>
                  <a:rPr lang="en-IN" sz="1600" i="1">
                    <a:solidFill>
                      <a:schemeClr val="tx1"/>
                    </a:solidFill>
                    <a:latin typeface="Arial" panose="020B0604020202020204" pitchFamily="34" charset="0"/>
                    <a:cs typeface="Arial" panose="020B0604020202020204" pitchFamily="34" charset="0"/>
                  </a:rPr>
                  <a:t>in D </a:t>
                </a:r>
                <a:r>
                  <a:rPr lang="en-IN" sz="1600" i="1" dirty="0">
                    <a:solidFill>
                      <a:schemeClr val="tx1"/>
                    </a:solidFill>
                    <a:latin typeface="Arial" panose="020B0604020202020204" pitchFamily="34" charset="0"/>
                    <a:cs typeface="Arial" panose="020B0604020202020204" pitchFamily="34" charset="0"/>
                  </a:rPr>
                  <a:t>belonging </a:t>
                </a:r>
                <a:r>
                  <a:rPr lang="en-IN" sz="1600" i="1">
                    <a:solidFill>
                      <a:schemeClr val="tx1"/>
                    </a:solidFill>
                    <a:latin typeface="Arial" panose="020B0604020202020204" pitchFamily="34" charset="0"/>
                    <a:cs typeface="Arial" panose="020B0604020202020204" pitchFamily="34" charset="0"/>
                  </a:rPr>
                  <a:t>to </a:t>
                </a:r>
                <a:r>
                  <a:rPr lang="en-IN" sz="1600" i="1" dirty="0">
                    <a:solidFill>
                      <a:schemeClr val="tx1"/>
                    </a:solidFill>
                    <a:latin typeface="Arial" panose="020B0604020202020204" pitchFamily="34" charset="0"/>
                    <a:cs typeface="Arial" panose="020B0604020202020204" pitchFamily="34" charset="0"/>
                  </a:rPr>
                  <a:t>d</a:t>
                </a:r>
                <a:r>
                  <a:rPr lang="en-IN" sz="1600" i="1" baseline="-25000" dirty="0">
                    <a:solidFill>
                      <a:schemeClr val="tx1"/>
                    </a:solidFill>
                    <a:latin typeface="Arial" panose="020B0604020202020204" pitchFamily="34" charset="0"/>
                    <a:cs typeface="Arial" panose="020B0604020202020204" pitchFamily="34" charset="0"/>
                  </a:rPr>
                  <a:t>i</a:t>
                </a:r>
                <a:endParaRPr lang="en-IN" sz="1600" i="1" baseline="-25000" dirty="0">
                  <a:solidFill>
                    <a:schemeClr val="tx1"/>
                  </a:solidFill>
                  <a:latin typeface="Arial" panose="020B0604020202020204" pitchFamily="34" charset="0"/>
                </a:endParaRPr>
              </a:p>
              <a:p>
                <a:pPr algn="l"/>
                <a:r>
                  <a:rPr lang="en-IN" sz="1600" i="1">
                    <a:solidFill>
                      <a:schemeClr val="tx1"/>
                    </a:solidFill>
                    <a:latin typeface="Arial" panose="020B0604020202020204" pitchFamily="34" charset="0"/>
                    <a:cs typeface="Arial" panose="020B0604020202020204" pitchFamily="34" charset="0"/>
                  </a:rPr>
                  <a:t>A = Splitting Attribute </a:t>
                </a:r>
              </a:p>
              <a:p>
                <a:pPr algn="l"/>
                <a14:m>
                  <m:oMath xmlns:m="http://schemas.openxmlformats.org/officeDocument/2006/math">
                    <m:sSub>
                      <m:sSubPr>
                        <m:ctrlPr>
                          <a:rPr lang="pt-BR" sz="160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𝐷</m:t>
                        </m:r>
                      </m:e>
                      <m:sub>
                        <m:r>
                          <a:rPr lang="en-IN" sz="1600" b="0" i="1" smtClean="0">
                            <a:solidFill>
                              <a:schemeClr val="tx1"/>
                            </a:solidFill>
                            <a:latin typeface="Cambria Math" panose="02040503050406030204" pitchFamily="18" charset="0"/>
                          </a:rPr>
                          <m:t>𝑗</m:t>
                        </m:r>
                      </m:sub>
                    </m:sSub>
                  </m:oMath>
                </a14:m>
                <a:r>
                  <a:rPr lang="en-IN" sz="1600" i="1">
                    <a:solidFill>
                      <a:schemeClr val="tx1"/>
                    </a:solidFill>
                    <a:latin typeface="Arial" panose="020B0604020202020204" pitchFamily="34" charset="0"/>
                    <a:cs typeface="Arial" panose="020B0604020202020204" pitchFamily="34" charset="0"/>
                  </a:rPr>
                  <a:t> = </a:t>
                </a:r>
                <a14:m>
                  <m:oMath xmlns:m="http://schemas.openxmlformats.org/officeDocument/2006/math">
                    <m:sSubSup>
                      <m:sSubSupPr>
                        <m:ctrlPr>
                          <a:rPr lang="en-IN" sz="1600" i="1" smtClean="0">
                            <a:solidFill>
                              <a:schemeClr val="tx1"/>
                            </a:solidFill>
                            <a:latin typeface="Cambria Math" panose="02040503050406030204" pitchFamily="18" charset="0"/>
                          </a:rPr>
                        </m:ctrlPr>
                      </m:sSubSupPr>
                      <m:e>
                        <m:r>
                          <a:rPr lang="en-IN" sz="1600" b="0" i="1" smtClean="0">
                            <a:solidFill>
                              <a:schemeClr val="tx1"/>
                            </a:solidFill>
                            <a:latin typeface="Cambria Math" panose="02040503050406030204" pitchFamily="18" charset="0"/>
                          </a:rPr>
                          <m:t>𝑗</m:t>
                        </m:r>
                      </m:e>
                      <m:sub/>
                      <m:sup>
                        <m:r>
                          <m:rPr>
                            <m:sty m:val="p"/>
                          </m:rPr>
                          <a:rPr lang="en-IN" sz="1600" b="0" i="0" smtClean="0">
                            <a:solidFill>
                              <a:schemeClr val="tx1"/>
                            </a:solidFill>
                            <a:latin typeface="Cambria Math" panose="02040503050406030204" pitchFamily="18" charset="0"/>
                          </a:rPr>
                          <m:t>th</m:t>
                        </m:r>
                      </m:sup>
                    </m:sSubSup>
                  </m:oMath>
                </a14:m>
                <a:r>
                  <a:rPr lang="en-IN" sz="1600" i="1">
                    <a:solidFill>
                      <a:schemeClr val="tx1"/>
                    </a:solidFill>
                    <a:latin typeface="Arial" panose="020B0604020202020204" pitchFamily="34" charset="0"/>
                    <a:cs typeface="Arial" panose="020B0604020202020204" pitchFamily="34" charset="0"/>
                  </a:rPr>
                  <a:t> child node</a:t>
                </a:r>
              </a:p>
              <a:p>
                <a:pPr algn="l"/>
                <a:r>
                  <a:rPr lang="en-IN" sz="1600" i="1">
                    <a:solidFill>
                      <a:schemeClr val="tx1"/>
                    </a:solidFill>
                    <a:latin typeface="Arial" panose="020B0604020202020204" pitchFamily="34" charset="0"/>
                    <a:cs typeface="Arial" panose="020B0604020202020204" pitchFamily="34" charset="0"/>
                  </a:rPr>
                  <a:t> </a:t>
                </a:r>
              </a:p>
            </p:txBody>
          </p:sp>
        </mc:Choice>
        <mc:Fallback xmlns="">
          <p:sp>
            <p:nvSpPr>
              <p:cNvPr id="13" name="Footer Placeholder 5">
                <a:extLst>
                  <a:ext uri="{FF2B5EF4-FFF2-40B4-BE49-F238E27FC236}">
                    <a16:creationId xmlns:a16="http://schemas.microsoft.com/office/drawing/2014/main" id="{9E71EA2C-5261-2466-113C-BFDD60794106}"/>
                  </a:ext>
                </a:extLst>
              </p:cNvPr>
              <p:cNvSpPr txBox="1">
                <a:spLocks noRot="1" noChangeAspect="1" noMove="1" noResize="1" noEditPoints="1" noAdjustHandles="1" noChangeArrowheads="1" noChangeShapeType="1" noTextEdit="1"/>
              </p:cNvSpPr>
              <p:nvPr/>
            </p:nvSpPr>
            <p:spPr>
              <a:xfrm>
                <a:off x="6135329" y="1389148"/>
                <a:ext cx="6228735" cy="1665837"/>
              </a:xfrm>
              <a:prstGeom prst="rect">
                <a:avLst/>
              </a:prstGeom>
              <a:blipFill>
                <a:blip r:embed="rId5"/>
                <a:stretch>
                  <a:fillRect l="-489"/>
                </a:stretch>
              </a:blipFill>
            </p:spPr>
            <p:txBody>
              <a:bodyPr/>
              <a:lstStyle/>
              <a:p>
                <a:r>
                  <a:rPr lang="en-US">
                    <a:noFill/>
                  </a:rPr>
                  <a:t> </a:t>
                </a:r>
              </a:p>
            </p:txBody>
          </p:sp>
        </mc:Fallback>
      </mc:AlternateContent>
      <p:sp>
        <p:nvSpPr>
          <p:cNvPr id="14" name="Footer Placeholder 5">
            <a:extLst>
              <a:ext uri="{FF2B5EF4-FFF2-40B4-BE49-F238E27FC236}">
                <a16:creationId xmlns:a16="http://schemas.microsoft.com/office/drawing/2014/main" id="{3F5CCBB3-106E-DB68-1D52-2E989E2AC3DA}"/>
              </a:ext>
            </a:extLst>
          </p:cNvPr>
          <p:cNvSpPr txBox="1">
            <a:spLocks/>
          </p:cNvSpPr>
          <p:nvPr/>
        </p:nvSpPr>
        <p:spPr>
          <a:xfrm>
            <a:off x="560439" y="3542149"/>
            <a:ext cx="11149780" cy="23656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i="1">
                <a:solidFill>
                  <a:schemeClr val="tx1"/>
                </a:solidFill>
                <a:latin typeface="Arial" panose="020B0604020202020204" pitchFamily="34" charset="0"/>
                <a:cs typeface="Arial" panose="020B0604020202020204" pitchFamily="34" charset="0"/>
              </a:rPr>
              <a:t>Considers a binary split for each attribute</a:t>
            </a:r>
          </a:p>
          <a:p>
            <a:pPr marL="285750" indent="-285750" algn="l">
              <a:buFont typeface="Arial" panose="020B0604020202020204" pitchFamily="34" charset="0"/>
              <a:buChar char="•"/>
            </a:pPr>
            <a:endParaRPr lang="en-IN" sz="1800" i="1">
              <a:solidFill>
                <a:schemeClr val="tx1"/>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800" i="1">
                <a:solidFill>
                  <a:schemeClr val="tx1"/>
                </a:solidFill>
                <a:latin typeface="Arial" panose="020B0604020202020204" pitchFamily="34" charset="0"/>
                <a:cs typeface="Arial" panose="020B0604020202020204" pitchFamily="34" charset="0"/>
              </a:rPr>
              <a:t>Measures </a:t>
            </a:r>
            <a:r>
              <a:rPr lang="en-IN" sz="1800">
                <a:solidFill>
                  <a:schemeClr val="tx1"/>
                </a:solidFill>
                <a:latin typeface="Arial" panose="020B0604020202020204" pitchFamily="34" charset="0"/>
                <a:cs typeface="Arial" panose="020B0604020202020204" pitchFamily="34" charset="0"/>
              </a:rPr>
              <a:t>the frequency at which any element of the dataset </a:t>
            </a:r>
          </a:p>
          <a:p>
            <a:pPr algn="l"/>
            <a:r>
              <a:rPr lang="en-IN" sz="1800">
                <a:solidFill>
                  <a:schemeClr val="tx1"/>
                </a:solidFill>
                <a:latin typeface="Arial" panose="020B0604020202020204" pitchFamily="34" charset="0"/>
                <a:cs typeface="Arial" panose="020B0604020202020204" pitchFamily="34" charset="0"/>
              </a:rPr>
              <a:t>     will be mislabelled when it is randomly labelled</a:t>
            </a:r>
          </a:p>
          <a:p>
            <a:pPr marL="285750" indent="-285750" algn="l">
              <a:buFont typeface="Arial" panose="020B0604020202020204" pitchFamily="34" charset="0"/>
              <a:buChar char="•"/>
            </a:pPr>
            <a:endParaRPr lang="en-IN" sz="1800">
              <a:solidFill>
                <a:schemeClr val="tx1"/>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800">
                <a:solidFill>
                  <a:schemeClr val="tx1"/>
                </a:solidFill>
                <a:latin typeface="Arial" panose="020B0604020202020204" pitchFamily="34" charset="0"/>
                <a:cs typeface="Arial" panose="020B0604020202020204" pitchFamily="34" charset="0"/>
              </a:rPr>
              <a:t>Ranges from 0 to 0.5, </a:t>
            </a:r>
            <a:r>
              <a:rPr lang="en-IN" sz="1800" u="sng">
                <a:solidFill>
                  <a:schemeClr val="tx1"/>
                </a:solidFill>
                <a:latin typeface="Arial" panose="020B0604020202020204" pitchFamily="34" charset="0"/>
                <a:cs typeface="Arial" panose="020B0604020202020204" pitchFamily="34" charset="0"/>
              </a:rPr>
              <a:t>0 being the optimum value</a:t>
            </a:r>
          </a:p>
          <a:p>
            <a:pPr algn="l"/>
            <a:endParaRPr lang="en-IN" sz="1800" i="1">
              <a:solidFill>
                <a:schemeClr val="tx1"/>
              </a:solidFill>
              <a:latin typeface="Arial" panose="020B0604020202020204" pitchFamily="34" charset="0"/>
              <a:cs typeface="Arial" panose="020B0604020202020204" pitchFamily="34" charset="0"/>
            </a:endParaRPr>
          </a:p>
        </p:txBody>
      </p:sp>
      <p:grpSp>
        <p:nvGrpSpPr>
          <p:cNvPr id="67" name="Group 66">
            <a:extLst>
              <a:ext uri="{FF2B5EF4-FFF2-40B4-BE49-F238E27FC236}">
                <a16:creationId xmlns:a16="http://schemas.microsoft.com/office/drawing/2014/main" id="{9B5EB1A7-C9F7-FD82-BE02-F4861DF82412}"/>
              </a:ext>
            </a:extLst>
          </p:cNvPr>
          <p:cNvGrpSpPr/>
          <p:nvPr/>
        </p:nvGrpSpPr>
        <p:grpSpPr>
          <a:xfrm>
            <a:off x="7554566" y="4129188"/>
            <a:ext cx="1420357" cy="1405364"/>
            <a:chOff x="799498" y="4158253"/>
            <a:chExt cx="1876507" cy="1818984"/>
          </a:xfrm>
        </p:grpSpPr>
        <p:sp>
          <p:nvSpPr>
            <p:cNvPr id="29" name="Oval 28">
              <a:extLst>
                <a:ext uri="{FF2B5EF4-FFF2-40B4-BE49-F238E27FC236}">
                  <a16:creationId xmlns:a16="http://schemas.microsoft.com/office/drawing/2014/main" id="{F3778981-D111-530C-CA65-46EB002262AB}"/>
                </a:ext>
              </a:extLst>
            </p:cNvPr>
            <p:cNvSpPr/>
            <p:nvPr/>
          </p:nvSpPr>
          <p:spPr>
            <a:xfrm>
              <a:off x="799498" y="4158253"/>
              <a:ext cx="1876507" cy="181898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6" name="Group 65">
              <a:extLst>
                <a:ext uri="{FF2B5EF4-FFF2-40B4-BE49-F238E27FC236}">
                  <a16:creationId xmlns:a16="http://schemas.microsoft.com/office/drawing/2014/main" id="{54E801C2-D586-419A-51CB-6C9C656C369B}"/>
                </a:ext>
              </a:extLst>
            </p:cNvPr>
            <p:cNvGrpSpPr/>
            <p:nvPr/>
          </p:nvGrpSpPr>
          <p:grpSpPr>
            <a:xfrm>
              <a:off x="890363" y="4536458"/>
              <a:ext cx="1639632" cy="1164405"/>
              <a:chOff x="890363" y="4536458"/>
              <a:chExt cx="1639632" cy="1164405"/>
            </a:xfrm>
          </p:grpSpPr>
          <p:sp>
            <p:nvSpPr>
              <p:cNvPr id="15" name="Oval 14">
                <a:extLst>
                  <a:ext uri="{FF2B5EF4-FFF2-40B4-BE49-F238E27FC236}">
                    <a16:creationId xmlns:a16="http://schemas.microsoft.com/office/drawing/2014/main" id="{A46E12FB-DE0D-042F-316D-1FB200DD2CC7}"/>
                  </a:ext>
                </a:extLst>
              </p:cNvPr>
              <p:cNvSpPr/>
              <p:nvPr/>
            </p:nvSpPr>
            <p:spPr>
              <a:xfrm>
                <a:off x="1511610" y="4580708"/>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ABCCFA4E-F68D-BA82-85A5-F3ABCD0EEC9E}"/>
                  </a:ext>
                </a:extLst>
              </p:cNvPr>
              <p:cNvSpPr/>
              <p:nvPr/>
            </p:nvSpPr>
            <p:spPr>
              <a:xfrm>
                <a:off x="1669131" y="4913948"/>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E6FADD15-ED9B-00AF-43AB-902A0DE45FEB}"/>
                  </a:ext>
                </a:extLst>
              </p:cNvPr>
              <p:cNvSpPr/>
              <p:nvPr/>
            </p:nvSpPr>
            <p:spPr>
              <a:xfrm>
                <a:off x="1894899" y="5229354"/>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6C37F02-5582-DBB5-3FC1-3972E416C524}"/>
                  </a:ext>
                </a:extLst>
              </p:cNvPr>
              <p:cNvSpPr/>
              <p:nvPr/>
            </p:nvSpPr>
            <p:spPr>
              <a:xfrm>
                <a:off x="2027419" y="4944049"/>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FC130DF2-514C-BA58-CA94-9F585D5AD720}"/>
                  </a:ext>
                </a:extLst>
              </p:cNvPr>
              <p:cNvSpPr/>
              <p:nvPr/>
            </p:nvSpPr>
            <p:spPr>
              <a:xfrm>
                <a:off x="2184754" y="5397263"/>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8A27EF9B-71CA-A763-6F63-604D1FA2C3A0}"/>
                  </a:ext>
                </a:extLst>
              </p:cNvPr>
              <p:cNvSpPr/>
              <p:nvPr/>
            </p:nvSpPr>
            <p:spPr>
              <a:xfrm>
                <a:off x="2303853" y="4944049"/>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4B2A6D09-03FC-C2BF-9655-CE5926FDAA53}"/>
                  </a:ext>
                </a:extLst>
              </p:cNvPr>
              <p:cNvSpPr/>
              <p:nvPr/>
            </p:nvSpPr>
            <p:spPr>
              <a:xfrm>
                <a:off x="2081881" y="4574441"/>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F472294-5C2E-95D6-FB25-F7BDD75864F2}"/>
                  </a:ext>
                </a:extLst>
              </p:cNvPr>
              <p:cNvSpPr/>
              <p:nvPr/>
            </p:nvSpPr>
            <p:spPr>
              <a:xfrm>
                <a:off x="1241050" y="4869466"/>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1A0EEA6B-2584-D156-14B5-F7A47A3E54D9}"/>
                  </a:ext>
                </a:extLst>
              </p:cNvPr>
              <p:cNvSpPr/>
              <p:nvPr/>
            </p:nvSpPr>
            <p:spPr>
              <a:xfrm>
                <a:off x="1840095" y="4699283"/>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C7CE4700-BF89-22FD-CCCF-9FB757F42A7E}"/>
                  </a:ext>
                </a:extLst>
              </p:cNvPr>
              <p:cNvSpPr/>
              <p:nvPr/>
            </p:nvSpPr>
            <p:spPr>
              <a:xfrm>
                <a:off x="1402259" y="5152331"/>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9011BDC3-4DD2-A20B-C292-B8FDF7A8C7F3}"/>
                  </a:ext>
                </a:extLst>
              </p:cNvPr>
              <p:cNvSpPr/>
              <p:nvPr/>
            </p:nvSpPr>
            <p:spPr>
              <a:xfrm>
                <a:off x="1042868" y="5152331"/>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ED1EB127-425F-536B-1115-E7851B07FFA5}"/>
                  </a:ext>
                </a:extLst>
              </p:cNvPr>
              <p:cNvSpPr/>
              <p:nvPr/>
            </p:nvSpPr>
            <p:spPr>
              <a:xfrm>
                <a:off x="890363" y="4819323"/>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14203E56-503F-0730-5E85-468EB730D80B}"/>
                  </a:ext>
                </a:extLst>
              </p:cNvPr>
              <p:cNvSpPr/>
              <p:nvPr/>
            </p:nvSpPr>
            <p:spPr>
              <a:xfrm>
                <a:off x="1098144" y="4536458"/>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7AE5442F-C70E-B522-6999-8F69A3DEE166}"/>
                  </a:ext>
                </a:extLst>
              </p:cNvPr>
              <p:cNvSpPr/>
              <p:nvPr/>
            </p:nvSpPr>
            <p:spPr>
              <a:xfrm>
                <a:off x="1630963" y="5452441"/>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65" name="Group 64">
            <a:extLst>
              <a:ext uri="{FF2B5EF4-FFF2-40B4-BE49-F238E27FC236}">
                <a16:creationId xmlns:a16="http://schemas.microsoft.com/office/drawing/2014/main" id="{1A0271A5-AC1A-4E97-AA1F-2A68D7C9A2BC}"/>
              </a:ext>
            </a:extLst>
          </p:cNvPr>
          <p:cNvGrpSpPr/>
          <p:nvPr/>
        </p:nvGrpSpPr>
        <p:grpSpPr>
          <a:xfrm>
            <a:off x="9866402" y="4092140"/>
            <a:ext cx="1420357" cy="1443237"/>
            <a:chOff x="4136391" y="4158253"/>
            <a:chExt cx="1876507" cy="1818984"/>
          </a:xfrm>
        </p:grpSpPr>
        <p:sp>
          <p:nvSpPr>
            <p:cNvPr id="45" name="Oval 44">
              <a:extLst>
                <a:ext uri="{FF2B5EF4-FFF2-40B4-BE49-F238E27FC236}">
                  <a16:creationId xmlns:a16="http://schemas.microsoft.com/office/drawing/2014/main" id="{1A779F06-34D6-AE48-D3A2-BB028B678C82}"/>
                </a:ext>
              </a:extLst>
            </p:cNvPr>
            <p:cNvSpPr/>
            <p:nvPr/>
          </p:nvSpPr>
          <p:spPr>
            <a:xfrm>
              <a:off x="4136391" y="4158253"/>
              <a:ext cx="1876507" cy="181898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6B64E55A-928D-3950-29E5-58E968159608}"/>
                </a:ext>
              </a:extLst>
            </p:cNvPr>
            <p:cNvGrpSpPr/>
            <p:nvPr/>
          </p:nvGrpSpPr>
          <p:grpSpPr>
            <a:xfrm>
              <a:off x="4227256" y="4536458"/>
              <a:ext cx="1639632" cy="1164405"/>
              <a:chOff x="4227256" y="4536458"/>
              <a:chExt cx="1639632" cy="1164405"/>
            </a:xfrm>
          </p:grpSpPr>
          <p:sp>
            <p:nvSpPr>
              <p:cNvPr id="46" name="Oval 45">
                <a:extLst>
                  <a:ext uri="{FF2B5EF4-FFF2-40B4-BE49-F238E27FC236}">
                    <a16:creationId xmlns:a16="http://schemas.microsoft.com/office/drawing/2014/main" id="{BD40EE64-05E8-72FC-B70A-07D6A6CE4432}"/>
                  </a:ext>
                </a:extLst>
              </p:cNvPr>
              <p:cNvSpPr/>
              <p:nvPr/>
            </p:nvSpPr>
            <p:spPr>
              <a:xfrm>
                <a:off x="4848503" y="4580708"/>
                <a:ext cx="226142" cy="248422"/>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AECB79E4-BFEF-17CC-0E05-8F3FC6BBB1EF}"/>
                  </a:ext>
                </a:extLst>
              </p:cNvPr>
              <p:cNvSpPr/>
              <p:nvPr/>
            </p:nvSpPr>
            <p:spPr>
              <a:xfrm>
                <a:off x="5006024" y="4913948"/>
                <a:ext cx="226142" cy="248422"/>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AD2B5ABD-EFB0-2B50-21F6-35D9DA30CA8D}"/>
                  </a:ext>
                </a:extLst>
              </p:cNvPr>
              <p:cNvSpPr/>
              <p:nvPr/>
            </p:nvSpPr>
            <p:spPr>
              <a:xfrm>
                <a:off x="5231792" y="5229354"/>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0E3F45B0-6950-EC6F-D8CA-27173F9F191D}"/>
                  </a:ext>
                </a:extLst>
              </p:cNvPr>
              <p:cNvSpPr/>
              <p:nvPr/>
            </p:nvSpPr>
            <p:spPr>
              <a:xfrm>
                <a:off x="5364312" y="4944049"/>
                <a:ext cx="226142" cy="248422"/>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2FFF5132-D1F9-A275-5715-517C98ADD905}"/>
                  </a:ext>
                </a:extLst>
              </p:cNvPr>
              <p:cNvSpPr/>
              <p:nvPr/>
            </p:nvSpPr>
            <p:spPr>
              <a:xfrm>
                <a:off x="5521647" y="5397263"/>
                <a:ext cx="226142" cy="248422"/>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CFF81F34-292E-FDD9-8EBB-EB246B48EFB5}"/>
                  </a:ext>
                </a:extLst>
              </p:cNvPr>
              <p:cNvSpPr/>
              <p:nvPr/>
            </p:nvSpPr>
            <p:spPr>
              <a:xfrm>
                <a:off x="5640746" y="4944049"/>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A2C10319-F77F-151D-BFDC-73D56B6CA351}"/>
                  </a:ext>
                </a:extLst>
              </p:cNvPr>
              <p:cNvSpPr/>
              <p:nvPr/>
            </p:nvSpPr>
            <p:spPr>
              <a:xfrm>
                <a:off x="5418774" y="4574441"/>
                <a:ext cx="226142" cy="248422"/>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D77B66EE-4884-25D3-EC43-C2C952AE6850}"/>
                  </a:ext>
                </a:extLst>
              </p:cNvPr>
              <p:cNvSpPr/>
              <p:nvPr/>
            </p:nvSpPr>
            <p:spPr>
              <a:xfrm>
                <a:off x="4577943" y="4869466"/>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74FF4266-483D-0A4E-40AD-B1215DE1802A}"/>
                  </a:ext>
                </a:extLst>
              </p:cNvPr>
              <p:cNvSpPr/>
              <p:nvPr/>
            </p:nvSpPr>
            <p:spPr>
              <a:xfrm>
                <a:off x="5176988" y="4699283"/>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DCE85E8E-F289-1E99-F420-BE83FB61D380}"/>
                  </a:ext>
                </a:extLst>
              </p:cNvPr>
              <p:cNvSpPr/>
              <p:nvPr/>
            </p:nvSpPr>
            <p:spPr>
              <a:xfrm>
                <a:off x="4739152" y="5152331"/>
                <a:ext cx="226142" cy="248422"/>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D314D89C-0A77-2630-21E4-75452ECF8016}"/>
                  </a:ext>
                </a:extLst>
              </p:cNvPr>
              <p:cNvSpPr/>
              <p:nvPr/>
            </p:nvSpPr>
            <p:spPr>
              <a:xfrm>
                <a:off x="4379761" y="5152331"/>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DBDE6E71-0DEF-2915-E39C-19A64AE23566}"/>
                  </a:ext>
                </a:extLst>
              </p:cNvPr>
              <p:cNvSpPr/>
              <p:nvPr/>
            </p:nvSpPr>
            <p:spPr>
              <a:xfrm>
                <a:off x="4227256" y="4819323"/>
                <a:ext cx="226142" cy="248422"/>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9D06AF07-54E3-2DC6-57B6-15D73B7C9EA6}"/>
                  </a:ext>
                </a:extLst>
              </p:cNvPr>
              <p:cNvSpPr/>
              <p:nvPr/>
            </p:nvSpPr>
            <p:spPr>
              <a:xfrm>
                <a:off x="4435037" y="4536458"/>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8D35E419-D7B1-B4EC-B27F-AF41660E5C51}"/>
                  </a:ext>
                </a:extLst>
              </p:cNvPr>
              <p:cNvSpPr/>
              <p:nvPr/>
            </p:nvSpPr>
            <p:spPr>
              <a:xfrm>
                <a:off x="4967856" y="5452441"/>
                <a:ext cx="226142" cy="2484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60" name="Footer Placeholder 5">
            <a:extLst>
              <a:ext uri="{FF2B5EF4-FFF2-40B4-BE49-F238E27FC236}">
                <a16:creationId xmlns:a16="http://schemas.microsoft.com/office/drawing/2014/main" id="{DF397613-1E9C-3EC4-C630-D9FF11A40390}"/>
              </a:ext>
            </a:extLst>
          </p:cNvPr>
          <p:cNvSpPr txBox="1">
            <a:spLocks/>
          </p:cNvSpPr>
          <p:nvPr/>
        </p:nvSpPr>
        <p:spPr>
          <a:xfrm>
            <a:off x="3996090" y="4628791"/>
            <a:ext cx="2559505" cy="9348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600" i="1">
              <a:solidFill>
                <a:schemeClr val="tx1"/>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C75DD5E-7161-163F-019B-2257FB9C1282}"/>
              </a:ext>
            </a:extLst>
          </p:cNvPr>
          <p:cNvSpPr txBox="1"/>
          <p:nvPr/>
        </p:nvSpPr>
        <p:spPr>
          <a:xfrm>
            <a:off x="7458028" y="5610188"/>
            <a:ext cx="1613431" cy="369332"/>
          </a:xfrm>
          <a:prstGeom prst="rect">
            <a:avLst/>
          </a:prstGeom>
          <a:noFill/>
        </p:spPr>
        <p:txBody>
          <a:bodyPr wrap="square">
            <a:spAutoFit/>
          </a:bodyPr>
          <a:lstStyle/>
          <a:p>
            <a:pPr algn="ctr"/>
            <a:r>
              <a:rPr lang="en-IN">
                <a:latin typeface="Arial" panose="020B0604020202020204" pitchFamily="34" charset="0"/>
                <a:cs typeface="Arial" panose="020B0604020202020204" pitchFamily="34" charset="0"/>
              </a:rPr>
              <a:t>Gini(D)= 0</a:t>
            </a:r>
          </a:p>
        </p:txBody>
      </p:sp>
      <p:sp>
        <p:nvSpPr>
          <p:cNvPr id="63" name="TextBox 62">
            <a:extLst>
              <a:ext uri="{FF2B5EF4-FFF2-40B4-BE49-F238E27FC236}">
                <a16:creationId xmlns:a16="http://schemas.microsoft.com/office/drawing/2014/main" id="{C3BFB613-38AF-4EC1-9213-248DA24CBE30}"/>
              </a:ext>
            </a:extLst>
          </p:cNvPr>
          <p:cNvSpPr txBox="1"/>
          <p:nvPr/>
        </p:nvSpPr>
        <p:spPr>
          <a:xfrm>
            <a:off x="9660443" y="5572849"/>
            <a:ext cx="1954259" cy="369332"/>
          </a:xfrm>
          <a:prstGeom prst="rect">
            <a:avLst/>
          </a:prstGeom>
          <a:noFill/>
        </p:spPr>
        <p:txBody>
          <a:bodyPr wrap="square">
            <a:spAutoFit/>
          </a:bodyPr>
          <a:lstStyle/>
          <a:p>
            <a:pPr algn="ctr"/>
            <a:r>
              <a:rPr lang="en-IN">
                <a:latin typeface="Arial" panose="020B0604020202020204" pitchFamily="34" charset="0"/>
                <a:cs typeface="Arial" panose="020B0604020202020204" pitchFamily="34" charset="0"/>
              </a:rPr>
              <a:t>Gini(D)= 0.5</a:t>
            </a:r>
          </a:p>
        </p:txBody>
      </p:sp>
      <p:pic>
        <p:nvPicPr>
          <p:cNvPr id="91" name="Picture 90">
            <a:extLst>
              <a:ext uri="{FF2B5EF4-FFF2-40B4-BE49-F238E27FC236}">
                <a16:creationId xmlns:a16="http://schemas.microsoft.com/office/drawing/2014/main" id="{5DF8EF3C-0E9A-834D-6DA9-FB244AFD0EB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E37A614-C588-349D-A5EF-EC92871D5E29}"/>
                  </a:ext>
                </a:extLst>
              </p:cNvPr>
              <p:cNvSpPr txBox="1"/>
              <p:nvPr/>
            </p:nvSpPr>
            <p:spPr>
              <a:xfrm flipH="1">
                <a:off x="683973" y="2273304"/>
                <a:ext cx="4730869" cy="1156855"/>
              </a:xfrm>
              <a:prstGeom prst="rect">
                <a:avLst/>
              </a:prstGeom>
              <a:noFill/>
            </p:spPr>
            <p:txBody>
              <a:bodyPr wrap="square" rtlCol="0">
                <a:spAutoFit/>
              </a:bodyPr>
              <a:lstStyle/>
              <a:p>
                <a14:m>
                  <m:oMath xmlns:m="http://schemas.openxmlformats.org/officeDocument/2006/math">
                    <m:sSub>
                      <m:sSubPr>
                        <m:ctrlPr>
                          <a:rPr lang="pt-BR" sz="2000" i="1" smtClean="0">
                            <a:latin typeface="Cambria Math" panose="02040503050406030204" pitchFamily="18" charset="0"/>
                          </a:rPr>
                        </m:ctrlPr>
                      </m:sSubPr>
                      <m:e>
                        <m:r>
                          <a:rPr lang="en-IN" sz="2000" b="0" i="1" smtClean="0">
                            <a:latin typeface="Cambria Math" panose="02040503050406030204" pitchFamily="18" charset="0"/>
                          </a:rPr>
                          <m:t>𝐺𝑖𝑛𝑖</m:t>
                        </m:r>
                      </m:e>
                      <m:sub>
                        <m:r>
                          <a:rPr lang="en-IN" sz="2000" b="0" i="1" smtClean="0">
                            <a:latin typeface="Cambria Math" panose="02040503050406030204" pitchFamily="18" charset="0"/>
                          </a:rPr>
                          <m:t>𝐴</m:t>
                        </m:r>
                      </m:sub>
                    </m:sSub>
                  </m:oMath>
                </a14:m>
                <a:r>
                  <a:rPr lang="en-IN" sz="2000"/>
                  <a:t>(D) = </a:t>
                </a:r>
                <a14:m>
                  <m:oMath xmlns:m="http://schemas.openxmlformats.org/officeDocument/2006/math">
                    <m:f>
                      <m:fPr>
                        <m:ctrlPr>
                          <a:rPr lang="pt-BR" sz="2000" i="1">
                            <a:latin typeface="Cambria Math" panose="02040503050406030204" pitchFamily="18" charset="0"/>
                          </a:rPr>
                        </m:ctrlPr>
                      </m:fPr>
                      <m:num>
                        <m:r>
                          <m:rPr>
                            <m:nor/>
                          </m:rPr>
                          <a:rPr lang="en-IN" sz="2000" dirty="0"/>
                          <m:t>|</m:t>
                        </m:r>
                        <m:sSub>
                          <m:sSubPr>
                            <m:ctrlPr>
                              <a:rPr lang="pt-BR" sz="2000" i="1">
                                <a:latin typeface="Cambria Math" panose="02040503050406030204" pitchFamily="18" charset="0"/>
                              </a:rPr>
                            </m:ctrlPr>
                          </m:sSubPr>
                          <m:e>
                            <m:r>
                              <a:rPr lang="en-IN" sz="2000" i="1">
                                <a:latin typeface="Cambria Math" panose="02040503050406030204" pitchFamily="18" charset="0"/>
                              </a:rPr>
                              <m:t>𝐷</m:t>
                            </m:r>
                          </m:e>
                          <m:sub>
                            <m:r>
                              <a:rPr lang="en-IN" sz="2000" b="0" i="1" smtClean="0">
                                <a:latin typeface="Cambria Math" panose="02040503050406030204" pitchFamily="18" charset="0"/>
                              </a:rPr>
                              <m:t>1</m:t>
                            </m:r>
                          </m:sub>
                        </m:sSub>
                        <m:r>
                          <m:rPr>
                            <m:nor/>
                          </m:rPr>
                          <a:rPr lang="en-IN" sz="2000" dirty="0"/>
                          <m:t>| </m:t>
                        </m:r>
                      </m:num>
                      <m:den>
                        <m:r>
                          <m:rPr>
                            <m:nor/>
                          </m:rPr>
                          <a:rPr lang="en-IN" sz="2000" dirty="0"/>
                          <m:t>|</m:t>
                        </m:r>
                        <m:r>
                          <m:rPr>
                            <m:nor/>
                          </m:rPr>
                          <a:rPr lang="en-IN" sz="2000" dirty="0"/>
                          <m:t>D</m:t>
                        </m:r>
                        <m:r>
                          <m:rPr>
                            <m:nor/>
                          </m:rPr>
                          <a:rPr lang="en-IN" sz="2000" dirty="0"/>
                          <m:t>|</m:t>
                        </m:r>
                      </m:den>
                    </m:f>
                  </m:oMath>
                </a14:m>
                <a:r>
                  <a:rPr lang="pt-BR" sz="2000"/>
                  <a:t> </a:t>
                </a:r>
                <a14:m>
                  <m:oMath xmlns:m="http://schemas.openxmlformats.org/officeDocument/2006/math">
                    <m:sSub>
                      <m:sSubPr>
                        <m:ctrlPr>
                          <a:rPr lang="pt-BR" sz="2000" i="1">
                            <a:latin typeface="Cambria Math" panose="02040503050406030204" pitchFamily="18" charset="0"/>
                          </a:rPr>
                        </m:ctrlPr>
                      </m:sSubPr>
                      <m:e>
                        <m:r>
                          <a:rPr lang="en-IN" sz="2000" b="0" i="1" smtClean="0">
                            <a:latin typeface="Cambria Math" panose="02040503050406030204" pitchFamily="18" charset="0"/>
                          </a:rPr>
                          <m:t>𝐺𝑖𝑛𝑖</m:t>
                        </m:r>
                        <m:r>
                          <a:rPr lang="en-IN" sz="2000" b="0" i="1" smtClean="0">
                            <a:latin typeface="Cambria Math" panose="02040503050406030204" pitchFamily="18" charset="0"/>
                          </a:rPr>
                          <m:t>(</m:t>
                        </m:r>
                        <m:r>
                          <a:rPr lang="en-IN" sz="2000" i="1">
                            <a:latin typeface="Cambria Math" panose="02040503050406030204" pitchFamily="18" charset="0"/>
                          </a:rPr>
                          <m:t>𝐷</m:t>
                        </m:r>
                      </m:e>
                      <m:sub>
                        <m:r>
                          <a:rPr lang="en-IN" sz="2000" i="1">
                            <a:latin typeface="Cambria Math" panose="02040503050406030204" pitchFamily="18" charset="0"/>
                          </a:rPr>
                          <m:t>1</m:t>
                        </m:r>
                      </m:sub>
                    </m:sSub>
                    <m:r>
                      <a:rPr lang="en-IN" sz="2000" b="0" i="1" smtClean="0">
                        <a:latin typeface="Cambria Math" panose="02040503050406030204" pitchFamily="18" charset="0"/>
                      </a:rPr>
                      <m:t>)</m:t>
                    </m:r>
                  </m:oMath>
                </a14:m>
                <a:r>
                  <a:rPr lang="en-IN" sz="2000"/>
                  <a:t> + </a:t>
                </a:r>
                <a14:m>
                  <m:oMath xmlns:m="http://schemas.openxmlformats.org/officeDocument/2006/math">
                    <m:f>
                      <m:fPr>
                        <m:ctrlPr>
                          <a:rPr lang="pt-BR" sz="2000" i="1">
                            <a:latin typeface="Cambria Math" panose="02040503050406030204" pitchFamily="18" charset="0"/>
                          </a:rPr>
                        </m:ctrlPr>
                      </m:fPr>
                      <m:num>
                        <m:r>
                          <m:rPr>
                            <m:nor/>
                          </m:rPr>
                          <a:rPr lang="en-IN" sz="2000" dirty="0"/>
                          <m:t>|</m:t>
                        </m:r>
                        <m:sSub>
                          <m:sSubPr>
                            <m:ctrlPr>
                              <a:rPr lang="pt-BR" sz="2000" i="1">
                                <a:latin typeface="Cambria Math" panose="02040503050406030204" pitchFamily="18" charset="0"/>
                              </a:rPr>
                            </m:ctrlPr>
                          </m:sSubPr>
                          <m:e>
                            <m:r>
                              <a:rPr lang="en-IN" sz="2000" i="1">
                                <a:latin typeface="Cambria Math" panose="02040503050406030204" pitchFamily="18" charset="0"/>
                              </a:rPr>
                              <m:t>𝐷</m:t>
                            </m:r>
                          </m:e>
                          <m:sub>
                            <m:r>
                              <a:rPr lang="en-IN" sz="2000" b="0" i="1" smtClean="0">
                                <a:latin typeface="Cambria Math" panose="02040503050406030204" pitchFamily="18" charset="0"/>
                              </a:rPr>
                              <m:t>2</m:t>
                            </m:r>
                          </m:sub>
                        </m:sSub>
                        <m:r>
                          <m:rPr>
                            <m:nor/>
                          </m:rPr>
                          <a:rPr lang="en-IN" sz="2000" dirty="0"/>
                          <m:t>| </m:t>
                        </m:r>
                      </m:num>
                      <m:den>
                        <m:r>
                          <m:rPr>
                            <m:nor/>
                          </m:rPr>
                          <a:rPr lang="en-IN" sz="2000" dirty="0"/>
                          <m:t>|</m:t>
                        </m:r>
                        <m:r>
                          <m:rPr>
                            <m:nor/>
                          </m:rPr>
                          <a:rPr lang="en-IN" sz="2000" dirty="0"/>
                          <m:t>D</m:t>
                        </m:r>
                        <m:r>
                          <m:rPr>
                            <m:nor/>
                          </m:rPr>
                          <a:rPr lang="en-IN" sz="2000" dirty="0"/>
                          <m:t>|</m:t>
                        </m:r>
                      </m:den>
                    </m:f>
                  </m:oMath>
                </a14:m>
                <a:r>
                  <a:rPr lang="pt-BR" sz="2000"/>
                  <a:t> </a:t>
                </a:r>
                <a14:m>
                  <m:oMath xmlns:m="http://schemas.openxmlformats.org/officeDocument/2006/math">
                    <m:sSub>
                      <m:sSubPr>
                        <m:ctrlPr>
                          <a:rPr lang="pt-BR" sz="2000" i="1">
                            <a:latin typeface="Cambria Math" panose="02040503050406030204" pitchFamily="18" charset="0"/>
                          </a:rPr>
                        </m:ctrlPr>
                      </m:sSubPr>
                      <m:e>
                        <m:r>
                          <a:rPr lang="en-IN" sz="2000" i="1">
                            <a:latin typeface="Cambria Math" panose="02040503050406030204" pitchFamily="18" charset="0"/>
                          </a:rPr>
                          <m:t>𝐺𝑖𝑛𝑖</m:t>
                        </m:r>
                        <m:r>
                          <a:rPr lang="en-IN" sz="2000" i="1">
                            <a:latin typeface="Cambria Math" panose="02040503050406030204" pitchFamily="18" charset="0"/>
                          </a:rPr>
                          <m:t>(</m:t>
                        </m:r>
                        <m:r>
                          <a:rPr lang="en-IN" sz="2000" i="1">
                            <a:latin typeface="Cambria Math" panose="02040503050406030204" pitchFamily="18" charset="0"/>
                          </a:rPr>
                          <m:t>𝐷</m:t>
                        </m:r>
                      </m:e>
                      <m:sub>
                        <m:r>
                          <a:rPr lang="en-IN" sz="2000" b="0" i="1" smtClean="0">
                            <a:latin typeface="Cambria Math" panose="02040503050406030204" pitchFamily="18" charset="0"/>
                          </a:rPr>
                          <m:t>2</m:t>
                        </m:r>
                      </m:sub>
                    </m:sSub>
                    <m:r>
                      <a:rPr lang="en-IN" sz="2000" i="1">
                        <a:latin typeface="Cambria Math" panose="02040503050406030204" pitchFamily="18" charset="0"/>
                      </a:rPr>
                      <m:t>)</m:t>
                    </m:r>
                  </m:oMath>
                </a14:m>
                <a:endParaRPr lang="en-IN" sz="2000"/>
              </a:p>
              <a:p>
                <a:pPr>
                  <a:lnSpc>
                    <a:spcPct val="200000"/>
                  </a:lnSpc>
                </a:pPr>
                <a14:m>
                  <m:oMath xmlns:m="http://schemas.openxmlformats.org/officeDocument/2006/math">
                    <m:r>
                      <m:rPr>
                        <m:sty m:val="p"/>
                      </m:rPr>
                      <a:rPr lang="en-IN" sz="2000" dirty="0" smtClean="0">
                        <a:latin typeface="Cambria Math" panose="02040503050406030204" pitchFamily="18" charset="0"/>
                        <a:ea typeface="Cambria Math" panose="02040503050406030204" pitchFamily="18" charset="0"/>
                      </a:rPr>
                      <m:t>Δ</m:t>
                    </m:r>
                  </m:oMath>
                </a14:m>
                <a:r>
                  <a:rPr lang="en-IN" sz="2000">
                    <a:latin typeface="Cambria Math" panose="02040503050406030204" pitchFamily="18" charset="0"/>
                    <a:ea typeface="Cambria Math" panose="02040503050406030204" pitchFamily="18" charset="0"/>
                  </a:rPr>
                  <a:t>Gini(A) = Gini(D) - </a:t>
                </a:r>
                <a14:m>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𝐺𝑖𝑛𝑖</m:t>
                        </m:r>
                      </m:e>
                      <m:sub>
                        <m:r>
                          <a:rPr lang="en-IN" sz="2000" b="0" i="1" smtClean="0">
                            <a:latin typeface="Cambria Math" panose="02040503050406030204" pitchFamily="18" charset="0"/>
                            <a:ea typeface="Cambria Math" panose="02040503050406030204" pitchFamily="18" charset="0"/>
                          </a:rPr>
                          <m:t>𝐴</m:t>
                        </m:r>
                      </m:sub>
                    </m:sSub>
                  </m:oMath>
                </a14:m>
                <a:r>
                  <a:rPr lang="en-IN" sz="2000">
                    <a:latin typeface="Cambria Math" panose="02040503050406030204" pitchFamily="18" charset="0"/>
                    <a:ea typeface="Cambria Math" panose="02040503050406030204" pitchFamily="18" charset="0"/>
                  </a:rPr>
                  <a:t>(D)</a:t>
                </a:r>
              </a:p>
            </p:txBody>
          </p:sp>
        </mc:Choice>
        <mc:Fallback xmlns="">
          <p:sp>
            <p:nvSpPr>
              <p:cNvPr id="44" name="TextBox 43">
                <a:extLst>
                  <a:ext uri="{FF2B5EF4-FFF2-40B4-BE49-F238E27FC236}">
                    <a16:creationId xmlns:a16="http://schemas.microsoft.com/office/drawing/2014/main" id="{4E37A614-C588-349D-A5EF-EC92871D5E29}"/>
                  </a:ext>
                </a:extLst>
              </p:cNvPr>
              <p:cNvSpPr txBox="1">
                <a:spLocks noRot="1" noChangeAspect="1" noMove="1" noResize="1" noEditPoints="1" noAdjustHandles="1" noChangeArrowheads="1" noChangeShapeType="1" noTextEdit="1"/>
              </p:cNvSpPr>
              <p:nvPr/>
            </p:nvSpPr>
            <p:spPr>
              <a:xfrm flipH="1">
                <a:off x="683973" y="2273304"/>
                <a:ext cx="4730869" cy="1156855"/>
              </a:xfrm>
              <a:prstGeom prst="rect">
                <a:avLst/>
              </a:prstGeom>
              <a:blipFill>
                <a:blip r:embed="rId7"/>
                <a:stretch>
                  <a:fillRect b="-7895"/>
                </a:stretch>
              </a:blipFill>
            </p:spPr>
            <p:txBody>
              <a:bodyPr/>
              <a:lstStyle/>
              <a:p>
                <a:r>
                  <a:rPr lang="en-US">
                    <a:noFill/>
                  </a:rPr>
                  <a:t> </a:t>
                </a:r>
              </a:p>
            </p:txBody>
          </p:sp>
        </mc:Fallback>
      </mc:AlternateContent>
      <p:sp>
        <p:nvSpPr>
          <p:cNvPr id="2" name="Slide Number Placeholder 6">
            <a:extLst>
              <a:ext uri="{FF2B5EF4-FFF2-40B4-BE49-F238E27FC236}">
                <a16:creationId xmlns:a16="http://schemas.microsoft.com/office/drawing/2014/main" id="{A792A10B-3599-F9EE-16A4-0699D5D682ED}"/>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Tree>
    <p:extLst>
      <p:ext uri="{BB962C8B-B14F-4D97-AF65-F5344CB8AC3E}">
        <p14:creationId xmlns:p14="http://schemas.microsoft.com/office/powerpoint/2010/main" val="2941402924"/>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17</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a:solidFill>
                  <a:schemeClr val="tx1"/>
                </a:solidFill>
                <a:latin typeface="Arial" panose="020B0604020202020204" pitchFamily="34" charset="0"/>
                <a:cs typeface="Arial" panose="020B0604020202020204" pitchFamily="34" charset="0"/>
              </a:rPr>
              <a:t>Hyperparameter Tuning</a:t>
            </a: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0" name="Footer Placeholder 5">
            <a:extLst>
              <a:ext uri="{FF2B5EF4-FFF2-40B4-BE49-F238E27FC236}">
                <a16:creationId xmlns:a16="http://schemas.microsoft.com/office/drawing/2014/main" id="{DF397613-1E9C-3EC4-C630-D9FF11A40390}"/>
              </a:ext>
            </a:extLst>
          </p:cNvPr>
          <p:cNvSpPr txBox="1">
            <a:spLocks/>
          </p:cNvSpPr>
          <p:nvPr/>
        </p:nvSpPr>
        <p:spPr>
          <a:xfrm>
            <a:off x="3996090" y="4628791"/>
            <a:ext cx="2559505" cy="9348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600" i="1">
              <a:solidFill>
                <a:schemeClr val="tx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4">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sp>
        <p:nvSpPr>
          <p:cNvPr id="2" name="Content Placeholder 2063">
            <a:extLst>
              <a:ext uri="{FF2B5EF4-FFF2-40B4-BE49-F238E27FC236}">
                <a16:creationId xmlns:a16="http://schemas.microsoft.com/office/drawing/2014/main" id="{BC28C36D-0D36-1388-02FB-3590F4825799}"/>
              </a:ext>
            </a:extLst>
          </p:cNvPr>
          <p:cNvSpPr txBox="1">
            <a:spLocks/>
          </p:cNvSpPr>
          <p:nvPr/>
        </p:nvSpPr>
        <p:spPr>
          <a:xfrm>
            <a:off x="560440" y="1379330"/>
            <a:ext cx="5285884" cy="6148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a:latin typeface="Arial" panose="020B0604020202020204" pitchFamily="34" charset="0"/>
                <a:cs typeface="Arial" panose="020B0604020202020204" pitchFamily="34" charset="0"/>
              </a:rPr>
              <a:t>1. </a:t>
            </a:r>
            <a:r>
              <a:rPr lang="en-US" sz="1800" b="1" i="1">
                <a:latin typeface="Arial" panose="020B0604020202020204" pitchFamily="34" charset="0"/>
                <a:cs typeface="Arial" panose="020B0604020202020204" pitchFamily="34" charset="0"/>
              </a:rPr>
              <a:t>Max depth -</a:t>
            </a:r>
            <a:r>
              <a:rPr lang="en-US" sz="1800">
                <a:latin typeface="Arial" panose="020B0604020202020204" pitchFamily="34" charset="0"/>
                <a:cs typeface="Arial" panose="020B0604020202020204" pitchFamily="34" charset="0"/>
              </a:rPr>
              <a:t> longest path between the root node and the leaf node</a:t>
            </a:r>
            <a:br>
              <a:rPr lang="en-US" sz="1800">
                <a:latin typeface="Arial" panose="020B0604020202020204" pitchFamily="34" charset="0"/>
                <a:cs typeface="Arial" panose="020B0604020202020204" pitchFamily="34" charset="0"/>
              </a:rPr>
            </a:br>
            <a:endParaRPr lang="en-IN" sz="180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7C548CCD-FEDE-A640-3D3D-12DAA4C326E1}"/>
              </a:ext>
            </a:extLst>
          </p:cNvPr>
          <p:cNvGrpSpPr/>
          <p:nvPr/>
        </p:nvGrpSpPr>
        <p:grpSpPr>
          <a:xfrm>
            <a:off x="974683" y="2326865"/>
            <a:ext cx="2690004" cy="3236752"/>
            <a:chOff x="3221772" y="2330071"/>
            <a:chExt cx="2690004" cy="3236752"/>
          </a:xfrm>
        </p:grpSpPr>
        <p:sp>
          <p:nvSpPr>
            <p:cNvPr id="4" name="Flowchart: Connector 3">
              <a:extLst>
                <a:ext uri="{FF2B5EF4-FFF2-40B4-BE49-F238E27FC236}">
                  <a16:creationId xmlns:a16="http://schemas.microsoft.com/office/drawing/2014/main" id="{8900EF51-3B6F-B6F7-D9FD-72B03EEC2FA3}"/>
                </a:ext>
              </a:extLst>
            </p:cNvPr>
            <p:cNvSpPr/>
            <p:nvPr/>
          </p:nvSpPr>
          <p:spPr>
            <a:xfrm rot="17328416">
              <a:off x="4456297" y="2749052"/>
              <a:ext cx="189853" cy="19779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0" name="Flowchart: Connector 9">
              <a:extLst>
                <a:ext uri="{FF2B5EF4-FFF2-40B4-BE49-F238E27FC236}">
                  <a16:creationId xmlns:a16="http://schemas.microsoft.com/office/drawing/2014/main" id="{B722A09D-F86B-2378-A942-A8DC813513FD}"/>
                </a:ext>
              </a:extLst>
            </p:cNvPr>
            <p:cNvSpPr/>
            <p:nvPr/>
          </p:nvSpPr>
          <p:spPr>
            <a:xfrm rot="17328416">
              <a:off x="4553492" y="2523761"/>
              <a:ext cx="189853" cy="19779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 name="Flowchart: Connector 10">
              <a:extLst>
                <a:ext uri="{FF2B5EF4-FFF2-40B4-BE49-F238E27FC236}">
                  <a16:creationId xmlns:a16="http://schemas.microsoft.com/office/drawing/2014/main" id="{C93F728E-DCB4-CC72-4954-B0478B1F1756}"/>
                </a:ext>
              </a:extLst>
            </p:cNvPr>
            <p:cNvSpPr/>
            <p:nvPr/>
          </p:nvSpPr>
          <p:spPr>
            <a:xfrm rot="17328416">
              <a:off x="3768290" y="2659210"/>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2" name="Flowchart: Connector 11">
              <a:extLst>
                <a:ext uri="{FF2B5EF4-FFF2-40B4-BE49-F238E27FC236}">
                  <a16:creationId xmlns:a16="http://schemas.microsoft.com/office/drawing/2014/main" id="{464F1797-8D97-7210-9D02-82218CBCCCD1}"/>
                </a:ext>
              </a:extLst>
            </p:cNvPr>
            <p:cNvSpPr/>
            <p:nvPr/>
          </p:nvSpPr>
          <p:spPr>
            <a:xfrm rot="17328416">
              <a:off x="4297226" y="2558498"/>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3" name="Flowchart: Connector 12">
              <a:extLst>
                <a:ext uri="{FF2B5EF4-FFF2-40B4-BE49-F238E27FC236}">
                  <a16:creationId xmlns:a16="http://schemas.microsoft.com/office/drawing/2014/main" id="{45AEA1E6-B8CD-8C8D-3A1B-31A6EF11F010}"/>
                </a:ext>
              </a:extLst>
            </p:cNvPr>
            <p:cNvSpPr/>
            <p:nvPr/>
          </p:nvSpPr>
          <p:spPr>
            <a:xfrm rot="17328416">
              <a:off x="4191973" y="2746277"/>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4" name="Flowchart: Connector 13">
              <a:extLst>
                <a:ext uri="{FF2B5EF4-FFF2-40B4-BE49-F238E27FC236}">
                  <a16:creationId xmlns:a16="http://schemas.microsoft.com/office/drawing/2014/main" id="{EF0E67DF-CF5D-4D93-CB1F-0753FCB4A752}"/>
                </a:ext>
              </a:extLst>
            </p:cNvPr>
            <p:cNvSpPr/>
            <p:nvPr/>
          </p:nvSpPr>
          <p:spPr>
            <a:xfrm rot="17328416">
              <a:off x="3918429" y="2824267"/>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5" name="Flowchart: Connector 14">
              <a:extLst>
                <a:ext uri="{FF2B5EF4-FFF2-40B4-BE49-F238E27FC236}">
                  <a16:creationId xmlns:a16="http://schemas.microsoft.com/office/drawing/2014/main" id="{11E7D628-E416-D240-5928-79DBBCDDC4E7}"/>
                </a:ext>
              </a:extLst>
            </p:cNvPr>
            <p:cNvSpPr/>
            <p:nvPr/>
          </p:nvSpPr>
          <p:spPr>
            <a:xfrm rot="17328416">
              <a:off x="4735103" y="2736370"/>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6" name="Flowchart: Connector 15">
              <a:extLst>
                <a:ext uri="{FF2B5EF4-FFF2-40B4-BE49-F238E27FC236}">
                  <a16:creationId xmlns:a16="http://schemas.microsoft.com/office/drawing/2014/main" id="{9479386A-839D-CA85-60B8-AA77B43AB61B}"/>
                </a:ext>
              </a:extLst>
            </p:cNvPr>
            <p:cNvSpPr/>
            <p:nvPr/>
          </p:nvSpPr>
          <p:spPr>
            <a:xfrm rot="17328416">
              <a:off x="4091567" y="2951086"/>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7" name="Flowchart: Connector 16">
              <a:extLst>
                <a:ext uri="{FF2B5EF4-FFF2-40B4-BE49-F238E27FC236}">
                  <a16:creationId xmlns:a16="http://schemas.microsoft.com/office/drawing/2014/main" id="{70D5179D-C6CF-256B-6A7A-58F169E0E79B}"/>
                </a:ext>
              </a:extLst>
            </p:cNvPr>
            <p:cNvSpPr/>
            <p:nvPr/>
          </p:nvSpPr>
          <p:spPr>
            <a:xfrm rot="17328416">
              <a:off x="4639147" y="2327975"/>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8" name="Flowchart: Connector 17">
              <a:extLst>
                <a:ext uri="{FF2B5EF4-FFF2-40B4-BE49-F238E27FC236}">
                  <a16:creationId xmlns:a16="http://schemas.microsoft.com/office/drawing/2014/main" id="{0AB95474-6392-B0A8-03C5-19EA53587EDE}"/>
                </a:ext>
              </a:extLst>
            </p:cNvPr>
            <p:cNvSpPr/>
            <p:nvPr/>
          </p:nvSpPr>
          <p:spPr>
            <a:xfrm rot="17328416">
              <a:off x="3867172" y="2387446"/>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9" name="Flowchart: Connector 18">
              <a:extLst>
                <a:ext uri="{FF2B5EF4-FFF2-40B4-BE49-F238E27FC236}">
                  <a16:creationId xmlns:a16="http://schemas.microsoft.com/office/drawing/2014/main" id="{92A465F2-877E-313A-D8FC-C9FE3D53DE1A}"/>
                </a:ext>
              </a:extLst>
            </p:cNvPr>
            <p:cNvSpPr/>
            <p:nvPr/>
          </p:nvSpPr>
          <p:spPr>
            <a:xfrm rot="17328416">
              <a:off x="4398843" y="2346417"/>
              <a:ext cx="189853" cy="19779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0" name="Flowchart: Connector 19">
              <a:extLst>
                <a:ext uri="{FF2B5EF4-FFF2-40B4-BE49-F238E27FC236}">
                  <a16:creationId xmlns:a16="http://schemas.microsoft.com/office/drawing/2014/main" id="{60A768ED-0418-8274-9139-967AC81656D0}"/>
                </a:ext>
              </a:extLst>
            </p:cNvPr>
            <p:cNvSpPr/>
            <p:nvPr/>
          </p:nvSpPr>
          <p:spPr>
            <a:xfrm rot="17328416">
              <a:off x="4334452" y="2952579"/>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1" name="Flowchart: Connector 20">
              <a:extLst>
                <a:ext uri="{FF2B5EF4-FFF2-40B4-BE49-F238E27FC236}">
                  <a16:creationId xmlns:a16="http://schemas.microsoft.com/office/drawing/2014/main" id="{E5579187-DF66-7DFF-EDC7-83A7296AB5AB}"/>
                </a:ext>
              </a:extLst>
            </p:cNvPr>
            <p:cNvSpPr/>
            <p:nvPr/>
          </p:nvSpPr>
          <p:spPr>
            <a:xfrm rot="17328416">
              <a:off x="4167418" y="2326099"/>
              <a:ext cx="189853" cy="19779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2" name="Flowchart: Connector 21">
              <a:extLst>
                <a:ext uri="{FF2B5EF4-FFF2-40B4-BE49-F238E27FC236}">
                  <a16:creationId xmlns:a16="http://schemas.microsoft.com/office/drawing/2014/main" id="{30025B15-C0F1-2342-BEAC-7C98F55DA448}"/>
                </a:ext>
              </a:extLst>
            </p:cNvPr>
            <p:cNvSpPr/>
            <p:nvPr/>
          </p:nvSpPr>
          <p:spPr>
            <a:xfrm rot="17328416">
              <a:off x="4001076" y="2560932"/>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3" name="Flowchart: Connector 22">
              <a:extLst>
                <a:ext uri="{FF2B5EF4-FFF2-40B4-BE49-F238E27FC236}">
                  <a16:creationId xmlns:a16="http://schemas.microsoft.com/office/drawing/2014/main" id="{A5FF623B-BDBF-382F-78BC-407D240503E1}"/>
                </a:ext>
              </a:extLst>
            </p:cNvPr>
            <p:cNvSpPr/>
            <p:nvPr/>
          </p:nvSpPr>
          <p:spPr>
            <a:xfrm>
              <a:off x="5229577" y="4124953"/>
              <a:ext cx="179559" cy="174954"/>
            </a:xfrm>
            <a:prstGeom prst="flowChartConnector">
              <a:avLst/>
            </a:prstGeom>
            <a:solidFill>
              <a:srgbClr val="C55A11"/>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4" name="Flowchart: Connector 23">
              <a:extLst>
                <a:ext uri="{FF2B5EF4-FFF2-40B4-BE49-F238E27FC236}">
                  <a16:creationId xmlns:a16="http://schemas.microsoft.com/office/drawing/2014/main" id="{2631BE92-86EE-CD70-6A48-E38D1ACE080E}"/>
                </a:ext>
              </a:extLst>
            </p:cNvPr>
            <p:cNvSpPr/>
            <p:nvPr/>
          </p:nvSpPr>
          <p:spPr>
            <a:xfrm>
              <a:off x="3655524" y="4107414"/>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5" name="Flowchart: Connector 24">
              <a:extLst>
                <a:ext uri="{FF2B5EF4-FFF2-40B4-BE49-F238E27FC236}">
                  <a16:creationId xmlns:a16="http://schemas.microsoft.com/office/drawing/2014/main" id="{80230E6F-8C71-7713-FE63-366EDEF9E50C}"/>
                </a:ext>
              </a:extLst>
            </p:cNvPr>
            <p:cNvSpPr/>
            <p:nvPr/>
          </p:nvSpPr>
          <p:spPr>
            <a:xfrm>
              <a:off x="3386737" y="4107414"/>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6" name="Flowchart: Connector 25">
              <a:extLst>
                <a:ext uri="{FF2B5EF4-FFF2-40B4-BE49-F238E27FC236}">
                  <a16:creationId xmlns:a16="http://schemas.microsoft.com/office/drawing/2014/main" id="{0F3CEE0F-301F-4B11-91D8-5D5AA245E960}"/>
                </a:ext>
              </a:extLst>
            </p:cNvPr>
            <p:cNvSpPr/>
            <p:nvPr/>
          </p:nvSpPr>
          <p:spPr>
            <a:xfrm>
              <a:off x="3702386" y="3855315"/>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7" name="Flowchart: Connector 26">
              <a:extLst>
                <a:ext uri="{FF2B5EF4-FFF2-40B4-BE49-F238E27FC236}">
                  <a16:creationId xmlns:a16="http://schemas.microsoft.com/office/drawing/2014/main" id="{DE89BA6A-CCA9-1659-79FF-36A044D0FB64}"/>
                </a:ext>
              </a:extLst>
            </p:cNvPr>
            <p:cNvSpPr/>
            <p:nvPr/>
          </p:nvSpPr>
          <p:spPr>
            <a:xfrm>
              <a:off x="3221772" y="3876711"/>
              <a:ext cx="179559" cy="174954"/>
            </a:xfrm>
            <a:prstGeom prst="flowChartConnector">
              <a:avLst/>
            </a:prstGeom>
            <a:solidFill>
              <a:srgbClr val="C55A11"/>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8" name="Flowchart: Connector 27">
              <a:extLst>
                <a:ext uri="{FF2B5EF4-FFF2-40B4-BE49-F238E27FC236}">
                  <a16:creationId xmlns:a16="http://schemas.microsoft.com/office/drawing/2014/main" id="{4D462D16-0475-B6A1-B32E-C4C217A8C9C3}"/>
                </a:ext>
              </a:extLst>
            </p:cNvPr>
            <p:cNvSpPr/>
            <p:nvPr/>
          </p:nvSpPr>
          <p:spPr>
            <a:xfrm>
              <a:off x="5166832" y="3836124"/>
              <a:ext cx="179559" cy="174954"/>
            </a:xfrm>
            <a:prstGeom prst="flowChartConnector">
              <a:avLst/>
            </a:prstGeom>
            <a:solidFill>
              <a:srgbClr val="C55A11"/>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9" name="Flowchart: Connector 28">
              <a:extLst>
                <a:ext uri="{FF2B5EF4-FFF2-40B4-BE49-F238E27FC236}">
                  <a16:creationId xmlns:a16="http://schemas.microsoft.com/office/drawing/2014/main" id="{90CFFC7C-5598-96FB-33FD-0901A9853855}"/>
                </a:ext>
              </a:extLst>
            </p:cNvPr>
            <p:cNvSpPr/>
            <p:nvPr/>
          </p:nvSpPr>
          <p:spPr>
            <a:xfrm>
              <a:off x="3475965" y="3894004"/>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0" name="Flowchart: Connector 29">
              <a:extLst>
                <a:ext uri="{FF2B5EF4-FFF2-40B4-BE49-F238E27FC236}">
                  <a16:creationId xmlns:a16="http://schemas.microsoft.com/office/drawing/2014/main" id="{90381BC2-F2AF-EC99-B10B-3FE9449F3E64}"/>
                </a:ext>
              </a:extLst>
            </p:cNvPr>
            <p:cNvSpPr/>
            <p:nvPr/>
          </p:nvSpPr>
          <p:spPr>
            <a:xfrm>
              <a:off x="4622361" y="3769301"/>
              <a:ext cx="191593" cy="177603"/>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1" name="Flowchart: Connector 30">
              <a:extLst>
                <a:ext uri="{FF2B5EF4-FFF2-40B4-BE49-F238E27FC236}">
                  <a16:creationId xmlns:a16="http://schemas.microsoft.com/office/drawing/2014/main" id="{BFD0B226-8E9A-ABF2-16A1-C72AFA191B64}"/>
                </a:ext>
              </a:extLst>
            </p:cNvPr>
            <p:cNvSpPr/>
            <p:nvPr/>
          </p:nvSpPr>
          <p:spPr>
            <a:xfrm>
              <a:off x="4927542" y="3769302"/>
              <a:ext cx="191593" cy="177603"/>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2" name="Flowchart: Connector 31">
              <a:extLst>
                <a:ext uri="{FF2B5EF4-FFF2-40B4-BE49-F238E27FC236}">
                  <a16:creationId xmlns:a16="http://schemas.microsoft.com/office/drawing/2014/main" id="{EEA7A9EB-3FA7-F5E3-F286-134853735942}"/>
                </a:ext>
              </a:extLst>
            </p:cNvPr>
            <p:cNvSpPr/>
            <p:nvPr/>
          </p:nvSpPr>
          <p:spPr>
            <a:xfrm>
              <a:off x="3460209" y="3651834"/>
              <a:ext cx="191593" cy="177603"/>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3" name="Flowchart: Connector 32">
              <a:extLst>
                <a:ext uri="{FF2B5EF4-FFF2-40B4-BE49-F238E27FC236}">
                  <a16:creationId xmlns:a16="http://schemas.microsoft.com/office/drawing/2014/main" id="{1A206730-591C-B302-DEBB-A76F08923416}"/>
                </a:ext>
              </a:extLst>
            </p:cNvPr>
            <p:cNvSpPr/>
            <p:nvPr/>
          </p:nvSpPr>
          <p:spPr>
            <a:xfrm>
              <a:off x="5052891" y="4342798"/>
              <a:ext cx="191593" cy="177603"/>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4" name="Flowchart: Connector 33">
              <a:extLst>
                <a:ext uri="{FF2B5EF4-FFF2-40B4-BE49-F238E27FC236}">
                  <a16:creationId xmlns:a16="http://schemas.microsoft.com/office/drawing/2014/main" id="{D945B1BC-9BB0-7BCF-C2EF-EDAC7F29165B}"/>
                </a:ext>
              </a:extLst>
            </p:cNvPr>
            <p:cNvSpPr/>
            <p:nvPr/>
          </p:nvSpPr>
          <p:spPr>
            <a:xfrm>
              <a:off x="5007844" y="4030782"/>
              <a:ext cx="191593" cy="177603"/>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5" name="Flowchart: Connector 34">
              <a:extLst>
                <a:ext uri="{FF2B5EF4-FFF2-40B4-BE49-F238E27FC236}">
                  <a16:creationId xmlns:a16="http://schemas.microsoft.com/office/drawing/2014/main" id="{1B5D7AE1-0928-93D2-C9E3-ECE9CF2FD121}"/>
                </a:ext>
              </a:extLst>
            </p:cNvPr>
            <p:cNvSpPr/>
            <p:nvPr/>
          </p:nvSpPr>
          <p:spPr>
            <a:xfrm>
              <a:off x="4484363" y="3991825"/>
              <a:ext cx="191593" cy="177604"/>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6" name="Flowchart: Connector 35">
              <a:extLst>
                <a:ext uri="{FF2B5EF4-FFF2-40B4-BE49-F238E27FC236}">
                  <a16:creationId xmlns:a16="http://schemas.microsoft.com/office/drawing/2014/main" id="{52A857FA-7451-BEBE-DDB5-699B8044E543}"/>
                </a:ext>
              </a:extLst>
            </p:cNvPr>
            <p:cNvSpPr/>
            <p:nvPr/>
          </p:nvSpPr>
          <p:spPr>
            <a:xfrm>
              <a:off x="4750874" y="4007342"/>
              <a:ext cx="191593" cy="17760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7" name="Flowchart: Connector 36">
              <a:extLst>
                <a:ext uri="{FF2B5EF4-FFF2-40B4-BE49-F238E27FC236}">
                  <a16:creationId xmlns:a16="http://schemas.microsoft.com/office/drawing/2014/main" id="{A911E27D-6F4B-60AC-FCA3-D166918D44BD}"/>
                </a:ext>
              </a:extLst>
            </p:cNvPr>
            <p:cNvSpPr/>
            <p:nvPr/>
          </p:nvSpPr>
          <p:spPr>
            <a:xfrm>
              <a:off x="4553672" y="4201732"/>
              <a:ext cx="191593" cy="17760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8" name="Flowchart: Connector 37">
              <a:extLst>
                <a:ext uri="{FF2B5EF4-FFF2-40B4-BE49-F238E27FC236}">
                  <a16:creationId xmlns:a16="http://schemas.microsoft.com/office/drawing/2014/main" id="{6DE2EAC1-07D7-47E1-1867-8D7A314FA13D}"/>
                </a:ext>
              </a:extLst>
            </p:cNvPr>
            <p:cNvSpPr/>
            <p:nvPr/>
          </p:nvSpPr>
          <p:spPr>
            <a:xfrm>
              <a:off x="4865185" y="4251114"/>
              <a:ext cx="191593" cy="177604"/>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cxnSp>
          <p:nvCxnSpPr>
            <p:cNvPr id="39" name="Straight Arrow Connector 38">
              <a:extLst>
                <a:ext uri="{FF2B5EF4-FFF2-40B4-BE49-F238E27FC236}">
                  <a16:creationId xmlns:a16="http://schemas.microsoft.com/office/drawing/2014/main" id="{A5F0EF98-197F-C5D7-6777-1565D9D26C42}"/>
                </a:ext>
              </a:extLst>
            </p:cNvPr>
            <p:cNvCxnSpPr>
              <a:cxnSpLocks/>
            </p:cNvCxnSpPr>
            <p:nvPr/>
          </p:nvCxnSpPr>
          <p:spPr>
            <a:xfrm flipH="1">
              <a:off x="3719904" y="3210586"/>
              <a:ext cx="320835" cy="4992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13E72E9-4CE8-A52E-EC84-DA0467E14382}"/>
                </a:ext>
              </a:extLst>
            </p:cNvPr>
            <p:cNvCxnSpPr>
              <a:cxnSpLocks/>
            </p:cNvCxnSpPr>
            <p:nvPr/>
          </p:nvCxnSpPr>
          <p:spPr>
            <a:xfrm>
              <a:off x="4515436" y="3230702"/>
              <a:ext cx="202398" cy="4607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Flowchart: Connector 40">
              <a:extLst>
                <a:ext uri="{FF2B5EF4-FFF2-40B4-BE49-F238E27FC236}">
                  <a16:creationId xmlns:a16="http://schemas.microsoft.com/office/drawing/2014/main" id="{8F55C481-DCDA-46AB-FB6F-CBDF611A8C46}"/>
                </a:ext>
              </a:extLst>
            </p:cNvPr>
            <p:cNvSpPr/>
            <p:nvPr/>
          </p:nvSpPr>
          <p:spPr>
            <a:xfrm>
              <a:off x="4732996" y="5193689"/>
              <a:ext cx="197797" cy="189854"/>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42" name="Flowchart: Connector 41">
              <a:extLst>
                <a:ext uri="{FF2B5EF4-FFF2-40B4-BE49-F238E27FC236}">
                  <a16:creationId xmlns:a16="http://schemas.microsoft.com/office/drawing/2014/main" id="{D1B953F1-EDF5-6CEA-23BE-35F3C7B3D211}"/>
                </a:ext>
              </a:extLst>
            </p:cNvPr>
            <p:cNvSpPr/>
            <p:nvPr/>
          </p:nvSpPr>
          <p:spPr>
            <a:xfrm>
              <a:off x="4318118" y="4921807"/>
              <a:ext cx="197797" cy="189854"/>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43" name="Flowchart: Connector 42">
              <a:extLst>
                <a:ext uri="{FF2B5EF4-FFF2-40B4-BE49-F238E27FC236}">
                  <a16:creationId xmlns:a16="http://schemas.microsoft.com/office/drawing/2014/main" id="{348F1171-E83B-EC5F-3274-E56CAE950AB7}"/>
                </a:ext>
              </a:extLst>
            </p:cNvPr>
            <p:cNvSpPr/>
            <p:nvPr/>
          </p:nvSpPr>
          <p:spPr>
            <a:xfrm>
              <a:off x="5250261" y="5270129"/>
              <a:ext cx="197797" cy="189854"/>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44" name="Flowchart: Connector 43">
              <a:extLst>
                <a:ext uri="{FF2B5EF4-FFF2-40B4-BE49-F238E27FC236}">
                  <a16:creationId xmlns:a16="http://schemas.microsoft.com/office/drawing/2014/main" id="{D0982E85-1434-8F56-4D85-EEEEFEE340B9}"/>
                </a:ext>
              </a:extLst>
            </p:cNvPr>
            <p:cNvSpPr/>
            <p:nvPr/>
          </p:nvSpPr>
          <p:spPr>
            <a:xfrm>
              <a:off x="5713979" y="5207041"/>
              <a:ext cx="197797" cy="18985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45" name="Flowchart: Connector 44">
              <a:extLst>
                <a:ext uri="{FF2B5EF4-FFF2-40B4-BE49-F238E27FC236}">
                  <a16:creationId xmlns:a16="http://schemas.microsoft.com/office/drawing/2014/main" id="{F7A282F3-FE64-17AA-5415-24BDF80B052F}"/>
                </a:ext>
              </a:extLst>
            </p:cNvPr>
            <p:cNvSpPr/>
            <p:nvPr/>
          </p:nvSpPr>
          <p:spPr>
            <a:xfrm>
              <a:off x="5405716" y="4945116"/>
              <a:ext cx="197797" cy="18985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46" name="Flowchart: Connector 45">
              <a:extLst>
                <a:ext uri="{FF2B5EF4-FFF2-40B4-BE49-F238E27FC236}">
                  <a16:creationId xmlns:a16="http://schemas.microsoft.com/office/drawing/2014/main" id="{2DAC5CAE-D331-232A-B01F-3A8D4DBF86B5}"/>
                </a:ext>
              </a:extLst>
            </p:cNvPr>
            <p:cNvSpPr/>
            <p:nvPr/>
          </p:nvSpPr>
          <p:spPr>
            <a:xfrm>
              <a:off x="5482120" y="5193689"/>
              <a:ext cx="197797" cy="18985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47" name="Flowchart: Connector 46">
              <a:extLst>
                <a:ext uri="{FF2B5EF4-FFF2-40B4-BE49-F238E27FC236}">
                  <a16:creationId xmlns:a16="http://schemas.microsoft.com/office/drawing/2014/main" id="{7324577A-5278-5726-0CF8-D17293FAD7DF}"/>
                </a:ext>
              </a:extLst>
            </p:cNvPr>
            <p:cNvSpPr/>
            <p:nvPr/>
          </p:nvSpPr>
          <p:spPr>
            <a:xfrm rot="20556273">
              <a:off x="4369247" y="5179767"/>
              <a:ext cx="197797" cy="189854"/>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48" name="Flowchart: Connector 47">
              <a:extLst>
                <a:ext uri="{FF2B5EF4-FFF2-40B4-BE49-F238E27FC236}">
                  <a16:creationId xmlns:a16="http://schemas.microsoft.com/office/drawing/2014/main" id="{908049A9-DF4F-AE22-9779-4034D1734B4F}"/>
                </a:ext>
              </a:extLst>
            </p:cNvPr>
            <p:cNvSpPr/>
            <p:nvPr/>
          </p:nvSpPr>
          <p:spPr>
            <a:xfrm rot="20556273">
              <a:off x="4511342" y="5376969"/>
              <a:ext cx="197797" cy="189854"/>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49" name="Flowchart: Connector 48">
              <a:extLst>
                <a:ext uri="{FF2B5EF4-FFF2-40B4-BE49-F238E27FC236}">
                  <a16:creationId xmlns:a16="http://schemas.microsoft.com/office/drawing/2014/main" id="{99282EEE-294E-1C16-F38E-9E7DFA66604C}"/>
                </a:ext>
              </a:extLst>
            </p:cNvPr>
            <p:cNvSpPr/>
            <p:nvPr/>
          </p:nvSpPr>
          <p:spPr>
            <a:xfrm rot="20556273">
              <a:off x="4562520" y="5020345"/>
              <a:ext cx="197797" cy="189854"/>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50" name="Flowchart: Connector 49">
              <a:extLst>
                <a:ext uri="{FF2B5EF4-FFF2-40B4-BE49-F238E27FC236}">
                  <a16:creationId xmlns:a16="http://schemas.microsoft.com/office/drawing/2014/main" id="{56854284-E492-8099-996A-F67973BA3ED7}"/>
                </a:ext>
              </a:extLst>
            </p:cNvPr>
            <p:cNvSpPr/>
            <p:nvPr/>
          </p:nvSpPr>
          <p:spPr>
            <a:xfrm rot="20556273">
              <a:off x="5172543" y="5020346"/>
              <a:ext cx="197797" cy="18985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cxnSp>
          <p:nvCxnSpPr>
            <p:cNvPr id="51" name="Straight Arrow Connector 50">
              <a:extLst>
                <a:ext uri="{FF2B5EF4-FFF2-40B4-BE49-F238E27FC236}">
                  <a16:creationId xmlns:a16="http://schemas.microsoft.com/office/drawing/2014/main" id="{11CEE905-AC70-C40E-AE22-BD4BE61CD5AF}"/>
                </a:ext>
              </a:extLst>
            </p:cNvPr>
            <p:cNvCxnSpPr>
              <a:cxnSpLocks/>
            </p:cNvCxnSpPr>
            <p:nvPr/>
          </p:nvCxnSpPr>
          <p:spPr>
            <a:xfrm>
              <a:off x="5186528" y="4563292"/>
              <a:ext cx="236962" cy="3272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24E842B-5090-E137-F312-E3C41ACF7788}"/>
                </a:ext>
              </a:extLst>
            </p:cNvPr>
            <p:cNvCxnSpPr>
              <a:cxnSpLocks/>
            </p:cNvCxnSpPr>
            <p:nvPr/>
          </p:nvCxnSpPr>
          <p:spPr>
            <a:xfrm flipH="1">
              <a:off x="4671264" y="4552488"/>
              <a:ext cx="187031" cy="330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A45499CA-745C-3993-50D2-0480045287A0}"/>
              </a:ext>
            </a:extLst>
          </p:cNvPr>
          <p:cNvSpPr txBox="1"/>
          <p:nvPr/>
        </p:nvSpPr>
        <p:spPr>
          <a:xfrm flipH="1">
            <a:off x="1586991" y="5775026"/>
            <a:ext cx="1784524" cy="281103"/>
          </a:xfrm>
          <a:prstGeom prst="rect">
            <a:avLst/>
          </a:prstGeom>
          <a:noFill/>
          <a:ln>
            <a:solidFill>
              <a:schemeClr val="tx1"/>
            </a:solidFill>
          </a:ln>
        </p:spPr>
        <p:txBody>
          <a:bodyPr wrap="square" lIns="0" tIns="0" rIns="0" bIns="0" rtlCol="0">
            <a:spAutoFit/>
          </a:bodyP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kumimoji="0" lang="en-IN" b="0" i="0" u="none" strike="noStrike" kern="1200" cap="none" spc="0" normalizeH="0" baseline="0" noProof="0">
                <a:ln>
                  <a:noFill/>
                </a:ln>
                <a:solidFill>
                  <a:prstClr val="black"/>
                </a:solidFill>
                <a:effectLst/>
                <a:uLnTx/>
                <a:uFillTx/>
                <a:latin typeface="Arial"/>
                <a:ea typeface="+mn-ea"/>
                <a:cs typeface="+mn-cs"/>
              </a:rPr>
              <a:t>Depth = 2</a:t>
            </a:r>
          </a:p>
        </p:txBody>
      </p:sp>
      <p:sp>
        <p:nvSpPr>
          <p:cNvPr id="55" name="Content Placeholder 2">
            <a:extLst>
              <a:ext uri="{FF2B5EF4-FFF2-40B4-BE49-F238E27FC236}">
                <a16:creationId xmlns:a16="http://schemas.microsoft.com/office/drawing/2014/main" id="{A785CABF-74FD-1FF6-AB60-AC8B5CA6E9AE}"/>
              </a:ext>
            </a:extLst>
          </p:cNvPr>
          <p:cNvSpPr txBox="1">
            <a:spLocks/>
          </p:cNvSpPr>
          <p:nvPr/>
        </p:nvSpPr>
        <p:spPr>
          <a:xfrm>
            <a:off x="6235755" y="1442662"/>
            <a:ext cx="5580486" cy="84699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a:solidFill>
                  <a:srgbClr val="222222"/>
                </a:solidFill>
                <a:latin typeface="Arial" panose="020B0604020202020204" pitchFamily="34" charset="0"/>
                <a:cs typeface="Arial" panose="020B0604020202020204" pitchFamily="34" charset="0"/>
              </a:rPr>
              <a:t>2. </a:t>
            </a:r>
            <a:r>
              <a:rPr lang="en-IN" sz="1800" b="1" i="1">
                <a:solidFill>
                  <a:srgbClr val="222222"/>
                </a:solidFill>
                <a:latin typeface="Arial" panose="020B0604020202020204" pitchFamily="34" charset="0"/>
                <a:cs typeface="Arial" panose="020B0604020202020204" pitchFamily="34" charset="0"/>
              </a:rPr>
              <a:t>N estimators</a:t>
            </a:r>
            <a:r>
              <a:rPr lang="en-IN" sz="1800">
                <a:solidFill>
                  <a:srgbClr val="222222"/>
                </a:solidFill>
                <a:latin typeface="Arial" panose="020B0604020202020204" pitchFamily="34" charset="0"/>
                <a:cs typeface="Arial" panose="020B0604020202020204" pitchFamily="34" charset="0"/>
              </a:rPr>
              <a:t> </a:t>
            </a:r>
            <a:r>
              <a:rPr lang="en-US" sz="1800" b="1" i="1">
                <a:latin typeface="Arial" panose="020B0604020202020204" pitchFamily="34" charset="0"/>
                <a:cs typeface="Arial" panose="020B0604020202020204" pitchFamily="34" charset="0"/>
              </a:rPr>
              <a:t>-</a:t>
            </a:r>
            <a:r>
              <a:rPr lang="en-IN" sz="1800">
                <a:solidFill>
                  <a:srgbClr val="222222"/>
                </a:solidFill>
                <a:latin typeface="Arial" panose="020B0604020202020204" pitchFamily="34" charset="0"/>
                <a:cs typeface="Arial" panose="020B0604020202020204" pitchFamily="34" charset="0"/>
              </a:rPr>
              <a:t> </a:t>
            </a:r>
            <a:r>
              <a:rPr lang="en-US" sz="1800">
                <a:latin typeface="Arial" panose="020B0604020202020204" pitchFamily="34" charset="0"/>
                <a:cs typeface="Arial" panose="020B0604020202020204" pitchFamily="34" charset="0"/>
              </a:rPr>
              <a:t>number of decision trees </a:t>
            </a:r>
            <a:endParaRPr lang="en-IN" sz="1800">
              <a:latin typeface="Arial" panose="020B0604020202020204" pitchFamily="34" charset="0"/>
              <a:cs typeface="Arial" panose="020B0604020202020204" pitchFamily="34" charset="0"/>
            </a:endParaRPr>
          </a:p>
        </p:txBody>
      </p:sp>
      <p:grpSp>
        <p:nvGrpSpPr>
          <p:cNvPr id="56" name="Group 55">
            <a:extLst>
              <a:ext uri="{FF2B5EF4-FFF2-40B4-BE49-F238E27FC236}">
                <a16:creationId xmlns:a16="http://schemas.microsoft.com/office/drawing/2014/main" id="{780B3F51-5BA6-3247-D8BA-26CA43E20834}"/>
              </a:ext>
            </a:extLst>
          </p:cNvPr>
          <p:cNvGrpSpPr/>
          <p:nvPr/>
        </p:nvGrpSpPr>
        <p:grpSpPr>
          <a:xfrm>
            <a:off x="5983861" y="2220518"/>
            <a:ext cx="1421288" cy="1697877"/>
            <a:chOff x="1845329" y="2398929"/>
            <a:chExt cx="2313952" cy="2666212"/>
          </a:xfrm>
        </p:grpSpPr>
        <p:sp>
          <p:nvSpPr>
            <p:cNvPr id="57" name="Flowchart: Connector 56">
              <a:extLst>
                <a:ext uri="{FF2B5EF4-FFF2-40B4-BE49-F238E27FC236}">
                  <a16:creationId xmlns:a16="http://schemas.microsoft.com/office/drawing/2014/main" id="{4596214B-E7FD-BBB1-5A80-2346C5431F10}"/>
                </a:ext>
              </a:extLst>
            </p:cNvPr>
            <p:cNvSpPr/>
            <p:nvPr/>
          </p:nvSpPr>
          <p:spPr>
            <a:xfrm rot="17328416">
              <a:off x="2969775" y="2797592"/>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58" name="Flowchart: Connector 57">
              <a:extLst>
                <a:ext uri="{FF2B5EF4-FFF2-40B4-BE49-F238E27FC236}">
                  <a16:creationId xmlns:a16="http://schemas.microsoft.com/office/drawing/2014/main" id="{2F845827-4793-0CF4-9439-8F864CA29F48}"/>
                </a:ext>
              </a:extLst>
            </p:cNvPr>
            <p:cNvSpPr/>
            <p:nvPr/>
          </p:nvSpPr>
          <p:spPr>
            <a:xfrm rot="17328416">
              <a:off x="3066970" y="2572301"/>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59" name="Flowchart: Connector 58">
              <a:extLst>
                <a:ext uri="{FF2B5EF4-FFF2-40B4-BE49-F238E27FC236}">
                  <a16:creationId xmlns:a16="http://schemas.microsoft.com/office/drawing/2014/main" id="{6DDFC95E-6E08-DAD2-561F-90ACF834A25E}"/>
                </a:ext>
              </a:extLst>
            </p:cNvPr>
            <p:cNvSpPr/>
            <p:nvPr/>
          </p:nvSpPr>
          <p:spPr>
            <a:xfrm rot="17328416">
              <a:off x="2810704" y="2607038"/>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61" name="Flowchart: Connector 60">
              <a:extLst>
                <a:ext uri="{FF2B5EF4-FFF2-40B4-BE49-F238E27FC236}">
                  <a16:creationId xmlns:a16="http://schemas.microsoft.com/office/drawing/2014/main" id="{6A11DA4F-38B6-C639-1466-A1348146E203}"/>
                </a:ext>
              </a:extLst>
            </p:cNvPr>
            <p:cNvSpPr/>
            <p:nvPr/>
          </p:nvSpPr>
          <p:spPr>
            <a:xfrm rot="17328416">
              <a:off x="2431907" y="2872807"/>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62" name="Flowchart: Connector 61">
              <a:extLst>
                <a:ext uri="{FF2B5EF4-FFF2-40B4-BE49-F238E27FC236}">
                  <a16:creationId xmlns:a16="http://schemas.microsoft.com/office/drawing/2014/main" id="{07236A72-7367-D9D1-D960-6B7C88829C39}"/>
                </a:ext>
              </a:extLst>
            </p:cNvPr>
            <p:cNvSpPr/>
            <p:nvPr/>
          </p:nvSpPr>
          <p:spPr>
            <a:xfrm rot="17328416">
              <a:off x="2708860" y="2810906"/>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63" name="Flowchart: Connector 62">
              <a:extLst>
                <a:ext uri="{FF2B5EF4-FFF2-40B4-BE49-F238E27FC236}">
                  <a16:creationId xmlns:a16="http://schemas.microsoft.com/office/drawing/2014/main" id="{E6B0D8B9-20B3-DBC0-E153-76FB5466237A}"/>
                </a:ext>
              </a:extLst>
            </p:cNvPr>
            <p:cNvSpPr/>
            <p:nvPr/>
          </p:nvSpPr>
          <p:spPr>
            <a:xfrm rot="17328416">
              <a:off x="2605045" y="2999626"/>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64" name="Flowchart: Connector 63">
              <a:extLst>
                <a:ext uri="{FF2B5EF4-FFF2-40B4-BE49-F238E27FC236}">
                  <a16:creationId xmlns:a16="http://schemas.microsoft.com/office/drawing/2014/main" id="{CCDB911D-9989-BBA4-CB66-21BE302743C4}"/>
                </a:ext>
              </a:extLst>
            </p:cNvPr>
            <p:cNvSpPr/>
            <p:nvPr/>
          </p:nvSpPr>
          <p:spPr>
            <a:xfrm rot="17328416">
              <a:off x="2912321" y="2394957"/>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65" name="Flowchart: Connector 64">
              <a:extLst>
                <a:ext uri="{FF2B5EF4-FFF2-40B4-BE49-F238E27FC236}">
                  <a16:creationId xmlns:a16="http://schemas.microsoft.com/office/drawing/2014/main" id="{E18533E7-722B-4026-D3BA-3B5CEC6C3AEA}"/>
                </a:ext>
              </a:extLst>
            </p:cNvPr>
            <p:cNvSpPr/>
            <p:nvPr/>
          </p:nvSpPr>
          <p:spPr>
            <a:xfrm rot="17328416">
              <a:off x="2515823" y="2611064"/>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66" name="Flowchart: Connector 65">
              <a:extLst>
                <a:ext uri="{FF2B5EF4-FFF2-40B4-BE49-F238E27FC236}">
                  <a16:creationId xmlns:a16="http://schemas.microsoft.com/office/drawing/2014/main" id="{DE97FADB-84A4-C739-849D-84D3D8307FBE}"/>
                </a:ext>
              </a:extLst>
            </p:cNvPr>
            <p:cNvSpPr/>
            <p:nvPr/>
          </p:nvSpPr>
          <p:spPr>
            <a:xfrm>
              <a:off x="3281656" y="4017159"/>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67" name="Flowchart: Connector 66">
              <a:extLst>
                <a:ext uri="{FF2B5EF4-FFF2-40B4-BE49-F238E27FC236}">
                  <a16:creationId xmlns:a16="http://schemas.microsoft.com/office/drawing/2014/main" id="{2CF3B449-5CE5-9FAF-C7F8-4CD2733F58B3}"/>
                </a:ext>
              </a:extLst>
            </p:cNvPr>
            <p:cNvSpPr/>
            <p:nvPr/>
          </p:nvSpPr>
          <p:spPr>
            <a:xfrm>
              <a:off x="2080771" y="3789494"/>
              <a:ext cx="179559" cy="174954"/>
            </a:xfrm>
            <a:prstGeom prst="flowChartConnector">
              <a:avLst/>
            </a:prstGeom>
            <a:solidFill>
              <a:srgbClr val="C55A11"/>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68" name="Flowchart: Connector 67">
              <a:extLst>
                <a:ext uri="{FF2B5EF4-FFF2-40B4-BE49-F238E27FC236}">
                  <a16:creationId xmlns:a16="http://schemas.microsoft.com/office/drawing/2014/main" id="{7FF197F5-B2D1-1453-52F7-C876B01CF2AD}"/>
                </a:ext>
              </a:extLst>
            </p:cNvPr>
            <p:cNvSpPr/>
            <p:nvPr/>
          </p:nvSpPr>
          <p:spPr>
            <a:xfrm>
              <a:off x="3013561" y="3995454"/>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69" name="Flowchart: Connector 68">
              <a:extLst>
                <a:ext uri="{FF2B5EF4-FFF2-40B4-BE49-F238E27FC236}">
                  <a16:creationId xmlns:a16="http://schemas.microsoft.com/office/drawing/2014/main" id="{B6DC6537-7AE4-1AEE-57D8-A791C8279793}"/>
                </a:ext>
              </a:extLst>
            </p:cNvPr>
            <p:cNvSpPr/>
            <p:nvPr/>
          </p:nvSpPr>
          <p:spPr>
            <a:xfrm>
              <a:off x="3384889" y="3839774"/>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70" name="Flowchart: Connector 69">
              <a:extLst>
                <a:ext uri="{FF2B5EF4-FFF2-40B4-BE49-F238E27FC236}">
                  <a16:creationId xmlns:a16="http://schemas.microsoft.com/office/drawing/2014/main" id="{3045CD40-ECA4-E3E2-A87A-5B701C44B466}"/>
                </a:ext>
              </a:extLst>
            </p:cNvPr>
            <p:cNvSpPr/>
            <p:nvPr/>
          </p:nvSpPr>
          <p:spPr>
            <a:xfrm>
              <a:off x="2166780" y="4006033"/>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71" name="Flowchart: Connector 70">
              <a:extLst>
                <a:ext uri="{FF2B5EF4-FFF2-40B4-BE49-F238E27FC236}">
                  <a16:creationId xmlns:a16="http://schemas.microsoft.com/office/drawing/2014/main" id="{579A5AFD-C75E-CCA0-7F1C-C2AA7FB505EF}"/>
                </a:ext>
              </a:extLst>
            </p:cNvPr>
            <p:cNvSpPr/>
            <p:nvPr/>
          </p:nvSpPr>
          <p:spPr>
            <a:xfrm>
              <a:off x="3120935" y="3745490"/>
              <a:ext cx="177299" cy="17760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72" name="Flowchart: Connector 71">
              <a:extLst>
                <a:ext uri="{FF2B5EF4-FFF2-40B4-BE49-F238E27FC236}">
                  <a16:creationId xmlns:a16="http://schemas.microsoft.com/office/drawing/2014/main" id="{00910604-8A5F-CD45-FA9C-46525E0944B1}"/>
                </a:ext>
              </a:extLst>
            </p:cNvPr>
            <p:cNvSpPr/>
            <p:nvPr/>
          </p:nvSpPr>
          <p:spPr>
            <a:xfrm>
              <a:off x="1903472" y="4059311"/>
              <a:ext cx="177299" cy="17760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cxnSp>
          <p:nvCxnSpPr>
            <p:cNvPr id="73" name="Straight Arrow Connector 72">
              <a:extLst>
                <a:ext uri="{FF2B5EF4-FFF2-40B4-BE49-F238E27FC236}">
                  <a16:creationId xmlns:a16="http://schemas.microsoft.com/office/drawing/2014/main" id="{2ADF8FED-4F63-90C1-D44C-F86F563A17C2}"/>
                </a:ext>
              </a:extLst>
            </p:cNvPr>
            <p:cNvCxnSpPr/>
            <p:nvPr/>
          </p:nvCxnSpPr>
          <p:spPr>
            <a:xfrm flipH="1">
              <a:off x="2170551" y="3214248"/>
              <a:ext cx="347056" cy="4248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A42E892-C6C9-6A74-487F-D2D54E147D58}"/>
                </a:ext>
              </a:extLst>
            </p:cNvPr>
            <p:cNvCxnSpPr>
              <a:cxnSpLocks/>
            </p:cNvCxnSpPr>
            <p:nvPr/>
          </p:nvCxnSpPr>
          <p:spPr>
            <a:xfrm>
              <a:off x="2949757" y="3199931"/>
              <a:ext cx="305814" cy="4590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Flowchart: Connector 74">
              <a:extLst>
                <a:ext uri="{FF2B5EF4-FFF2-40B4-BE49-F238E27FC236}">
                  <a16:creationId xmlns:a16="http://schemas.microsoft.com/office/drawing/2014/main" id="{DB864389-76F3-7F2E-F2CD-723FF71322AD}"/>
                </a:ext>
              </a:extLst>
            </p:cNvPr>
            <p:cNvSpPr/>
            <p:nvPr/>
          </p:nvSpPr>
          <p:spPr>
            <a:xfrm>
              <a:off x="3702032" y="4759691"/>
              <a:ext cx="197797" cy="18985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76" name="Flowchart: Connector 75">
              <a:extLst>
                <a:ext uri="{FF2B5EF4-FFF2-40B4-BE49-F238E27FC236}">
                  <a16:creationId xmlns:a16="http://schemas.microsoft.com/office/drawing/2014/main" id="{1B5763E3-7E18-344F-2466-8C65A2EF3D17}"/>
                </a:ext>
              </a:extLst>
            </p:cNvPr>
            <p:cNvSpPr/>
            <p:nvPr/>
          </p:nvSpPr>
          <p:spPr>
            <a:xfrm rot="20556273">
              <a:off x="3961484" y="4734465"/>
              <a:ext cx="197797" cy="18985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77" name="Flowchart: Connector 76">
              <a:extLst>
                <a:ext uri="{FF2B5EF4-FFF2-40B4-BE49-F238E27FC236}">
                  <a16:creationId xmlns:a16="http://schemas.microsoft.com/office/drawing/2014/main" id="{7EBD6E29-A425-F468-9096-C98C33F52365}"/>
                </a:ext>
              </a:extLst>
            </p:cNvPr>
            <p:cNvSpPr/>
            <p:nvPr/>
          </p:nvSpPr>
          <p:spPr>
            <a:xfrm rot="20556273">
              <a:off x="2929487" y="4762584"/>
              <a:ext cx="197797" cy="189854"/>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cxnSp>
          <p:nvCxnSpPr>
            <p:cNvPr id="78" name="Straight Arrow Connector 77">
              <a:extLst>
                <a:ext uri="{FF2B5EF4-FFF2-40B4-BE49-F238E27FC236}">
                  <a16:creationId xmlns:a16="http://schemas.microsoft.com/office/drawing/2014/main" id="{E95486AB-922E-246A-9B2A-6D8379327D32}"/>
                </a:ext>
              </a:extLst>
            </p:cNvPr>
            <p:cNvCxnSpPr>
              <a:cxnSpLocks/>
            </p:cNvCxnSpPr>
            <p:nvPr/>
          </p:nvCxnSpPr>
          <p:spPr>
            <a:xfrm>
              <a:off x="3671941" y="4363281"/>
              <a:ext cx="236962" cy="3272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AE08091-9271-042F-BC73-2D152CA8C903}"/>
                </a:ext>
              </a:extLst>
            </p:cNvPr>
            <p:cNvCxnSpPr>
              <a:cxnSpLocks/>
            </p:cNvCxnSpPr>
            <p:nvPr/>
          </p:nvCxnSpPr>
          <p:spPr>
            <a:xfrm flipH="1">
              <a:off x="3094625" y="4358119"/>
              <a:ext cx="187031" cy="330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Flowchart: Connector 79">
              <a:extLst>
                <a:ext uri="{FF2B5EF4-FFF2-40B4-BE49-F238E27FC236}">
                  <a16:creationId xmlns:a16="http://schemas.microsoft.com/office/drawing/2014/main" id="{81933333-C6F6-163B-2BB2-14EB861B3713}"/>
                </a:ext>
              </a:extLst>
            </p:cNvPr>
            <p:cNvSpPr/>
            <p:nvPr/>
          </p:nvSpPr>
          <p:spPr>
            <a:xfrm>
              <a:off x="1845329" y="3807143"/>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81" name="Flowchart: Connector 80">
              <a:extLst>
                <a:ext uri="{FF2B5EF4-FFF2-40B4-BE49-F238E27FC236}">
                  <a16:creationId xmlns:a16="http://schemas.microsoft.com/office/drawing/2014/main" id="{EB273162-E26C-2773-4790-2EDD37FBCF0A}"/>
                </a:ext>
              </a:extLst>
            </p:cNvPr>
            <p:cNvSpPr/>
            <p:nvPr/>
          </p:nvSpPr>
          <p:spPr>
            <a:xfrm>
              <a:off x="3118675" y="4890187"/>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grpSp>
      <p:grpSp>
        <p:nvGrpSpPr>
          <p:cNvPr id="82" name="Group 81">
            <a:extLst>
              <a:ext uri="{FF2B5EF4-FFF2-40B4-BE49-F238E27FC236}">
                <a16:creationId xmlns:a16="http://schemas.microsoft.com/office/drawing/2014/main" id="{C0F900BF-D1D9-5C2E-FA7D-B103B485CFC9}"/>
              </a:ext>
            </a:extLst>
          </p:cNvPr>
          <p:cNvGrpSpPr/>
          <p:nvPr/>
        </p:nvGrpSpPr>
        <p:grpSpPr>
          <a:xfrm>
            <a:off x="7938884" y="2243164"/>
            <a:ext cx="1174035" cy="1366732"/>
            <a:chOff x="1845329" y="2398929"/>
            <a:chExt cx="1716859" cy="1837986"/>
          </a:xfrm>
        </p:grpSpPr>
        <p:sp>
          <p:nvSpPr>
            <p:cNvPr id="83" name="Flowchart: Connector 82">
              <a:extLst>
                <a:ext uri="{FF2B5EF4-FFF2-40B4-BE49-F238E27FC236}">
                  <a16:creationId xmlns:a16="http://schemas.microsoft.com/office/drawing/2014/main" id="{A7572C15-2401-65A4-187E-C08C70B1FF61}"/>
                </a:ext>
              </a:extLst>
            </p:cNvPr>
            <p:cNvSpPr/>
            <p:nvPr/>
          </p:nvSpPr>
          <p:spPr>
            <a:xfrm rot="17328416">
              <a:off x="2969775" y="2797592"/>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84" name="Flowchart: Connector 83">
              <a:extLst>
                <a:ext uri="{FF2B5EF4-FFF2-40B4-BE49-F238E27FC236}">
                  <a16:creationId xmlns:a16="http://schemas.microsoft.com/office/drawing/2014/main" id="{B90F078D-7870-5314-D5FC-4B5498346E3A}"/>
                </a:ext>
              </a:extLst>
            </p:cNvPr>
            <p:cNvSpPr/>
            <p:nvPr/>
          </p:nvSpPr>
          <p:spPr>
            <a:xfrm rot="17328416">
              <a:off x="3066970" y="2572301"/>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85" name="Flowchart: Connector 84">
              <a:extLst>
                <a:ext uri="{FF2B5EF4-FFF2-40B4-BE49-F238E27FC236}">
                  <a16:creationId xmlns:a16="http://schemas.microsoft.com/office/drawing/2014/main" id="{EAA77E9C-0763-8B3C-1746-73FFF4DBA5FA}"/>
                </a:ext>
              </a:extLst>
            </p:cNvPr>
            <p:cNvSpPr/>
            <p:nvPr/>
          </p:nvSpPr>
          <p:spPr>
            <a:xfrm rot="17328416">
              <a:off x="2810704" y="2607038"/>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86" name="Flowchart: Connector 85">
              <a:extLst>
                <a:ext uri="{FF2B5EF4-FFF2-40B4-BE49-F238E27FC236}">
                  <a16:creationId xmlns:a16="http://schemas.microsoft.com/office/drawing/2014/main" id="{A8F5969E-8863-C7A5-E2B4-2E753A32C01A}"/>
                </a:ext>
              </a:extLst>
            </p:cNvPr>
            <p:cNvSpPr/>
            <p:nvPr/>
          </p:nvSpPr>
          <p:spPr>
            <a:xfrm rot="17328416">
              <a:off x="2431907" y="2872807"/>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87" name="Flowchart: Connector 86">
              <a:extLst>
                <a:ext uri="{FF2B5EF4-FFF2-40B4-BE49-F238E27FC236}">
                  <a16:creationId xmlns:a16="http://schemas.microsoft.com/office/drawing/2014/main" id="{AD657060-E33E-5E77-618D-8AE076D51202}"/>
                </a:ext>
              </a:extLst>
            </p:cNvPr>
            <p:cNvSpPr/>
            <p:nvPr/>
          </p:nvSpPr>
          <p:spPr>
            <a:xfrm rot="17328416">
              <a:off x="2708860" y="2810906"/>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88" name="Flowchart: Connector 87">
              <a:extLst>
                <a:ext uri="{FF2B5EF4-FFF2-40B4-BE49-F238E27FC236}">
                  <a16:creationId xmlns:a16="http://schemas.microsoft.com/office/drawing/2014/main" id="{2371D920-1543-A3D0-7375-4B339DD21D61}"/>
                </a:ext>
              </a:extLst>
            </p:cNvPr>
            <p:cNvSpPr/>
            <p:nvPr/>
          </p:nvSpPr>
          <p:spPr>
            <a:xfrm rot="17328416">
              <a:off x="2605045" y="2999626"/>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89" name="Flowchart: Connector 88">
              <a:extLst>
                <a:ext uri="{FF2B5EF4-FFF2-40B4-BE49-F238E27FC236}">
                  <a16:creationId xmlns:a16="http://schemas.microsoft.com/office/drawing/2014/main" id="{8BFFFA90-CE9C-383E-B8E4-9FD883266235}"/>
                </a:ext>
              </a:extLst>
            </p:cNvPr>
            <p:cNvSpPr/>
            <p:nvPr/>
          </p:nvSpPr>
          <p:spPr>
            <a:xfrm rot="17328416">
              <a:off x="2912321" y="2394957"/>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90" name="Flowchart: Connector 89">
              <a:extLst>
                <a:ext uri="{FF2B5EF4-FFF2-40B4-BE49-F238E27FC236}">
                  <a16:creationId xmlns:a16="http://schemas.microsoft.com/office/drawing/2014/main" id="{895A5762-1EBA-7EDF-0FB1-2FFF1FEABBBF}"/>
                </a:ext>
              </a:extLst>
            </p:cNvPr>
            <p:cNvSpPr/>
            <p:nvPr/>
          </p:nvSpPr>
          <p:spPr>
            <a:xfrm rot="17328416">
              <a:off x="2515823" y="2611064"/>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91" name="Flowchart: Connector 90">
              <a:extLst>
                <a:ext uri="{FF2B5EF4-FFF2-40B4-BE49-F238E27FC236}">
                  <a16:creationId xmlns:a16="http://schemas.microsoft.com/office/drawing/2014/main" id="{6BCFC3A3-D874-148D-AF61-07C3C1BE4E15}"/>
                </a:ext>
              </a:extLst>
            </p:cNvPr>
            <p:cNvSpPr/>
            <p:nvPr/>
          </p:nvSpPr>
          <p:spPr>
            <a:xfrm>
              <a:off x="3281656" y="4017159"/>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92" name="Flowchart: Connector 91">
              <a:extLst>
                <a:ext uri="{FF2B5EF4-FFF2-40B4-BE49-F238E27FC236}">
                  <a16:creationId xmlns:a16="http://schemas.microsoft.com/office/drawing/2014/main" id="{ADFBF692-DE84-9BEC-7A3A-2EF3EF2252DA}"/>
                </a:ext>
              </a:extLst>
            </p:cNvPr>
            <p:cNvSpPr/>
            <p:nvPr/>
          </p:nvSpPr>
          <p:spPr>
            <a:xfrm>
              <a:off x="2080771" y="3789494"/>
              <a:ext cx="179559" cy="174954"/>
            </a:xfrm>
            <a:prstGeom prst="flowChartConnector">
              <a:avLst/>
            </a:prstGeom>
            <a:solidFill>
              <a:srgbClr val="C55A11"/>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93" name="Flowchart: Connector 92">
              <a:extLst>
                <a:ext uri="{FF2B5EF4-FFF2-40B4-BE49-F238E27FC236}">
                  <a16:creationId xmlns:a16="http://schemas.microsoft.com/office/drawing/2014/main" id="{49D2DF60-E900-91C6-A396-1151DCC44224}"/>
                </a:ext>
              </a:extLst>
            </p:cNvPr>
            <p:cNvSpPr/>
            <p:nvPr/>
          </p:nvSpPr>
          <p:spPr>
            <a:xfrm>
              <a:off x="3013561" y="3995454"/>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94" name="Flowchart: Connector 93">
              <a:extLst>
                <a:ext uri="{FF2B5EF4-FFF2-40B4-BE49-F238E27FC236}">
                  <a16:creationId xmlns:a16="http://schemas.microsoft.com/office/drawing/2014/main" id="{C78EE034-FB98-EF4E-FC1C-4554F4F82AE0}"/>
                </a:ext>
              </a:extLst>
            </p:cNvPr>
            <p:cNvSpPr/>
            <p:nvPr/>
          </p:nvSpPr>
          <p:spPr>
            <a:xfrm>
              <a:off x="3384889" y="3839774"/>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95" name="Flowchart: Connector 94">
              <a:extLst>
                <a:ext uri="{FF2B5EF4-FFF2-40B4-BE49-F238E27FC236}">
                  <a16:creationId xmlns:a16="http://schemas.microsoft.com/office/drawing/2014/main" id="{6B27EDB0-D72E-1092-A870-F568EF7234A1}"/>
                </a:ext>
              </a:extLst>
            </p:cNvPr>
            <p:cNvSpPr/>
            <p:nvPr/>
          </p:nvSpPr>
          <p:spPr>
            <a:xfrm>
              <a:off x="2166780" y="4006033"/>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96" name="Flowchart: Connector 95">
              <a:extLst>
                <a:ext uri="{FF2B5EF4-FFF2-40B4-BE49-F238E27FC236}">
                  <a16:creationId xmlns:a16="http://schemas.microsoft.com/office/drawing/2014/main" id="{FCF153D8-6949-93C3-440C-5AF88686C68D}"/>
                </a:ext>
              </a:extLst>
            </p:cNvPr>
            <p:cNvSpPr/>
            <p:nvPr/>
          </p:nvSpPr>
          <p:spPr>
            <a:xfrm>
              <a:off x="3120935" y="3745490"/>
              <a:ext cx="177299" cy="17760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97" name="Flowchart: Connector 96">
              <a:extLst>
                <a:ext uri="{FF2B5EF4-FFF2-40B4-BE49-F238E27FC236}">
                  <a16:creationId xmlns:a16="http://schemas.microsoft.com/office/drawing/2014/main" id="{4185E208-01A7-63B6-A985-2A87264E6A08}"/>
                </a:ext>
              </a:extLst>
            </p:cNvPr>
            <p:cNvSpPr/>
            <p:nvPr/>
          </p:nvSpPr>
          <p:spPr>
            <a:xfrm>
              <a:off x="1903472" y="4059311"/>
              <a:ext cx="177299" cy="17760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cxnSp>
          <p:nvCxnSpPr>
            <p:cNvPr id="98" name="Straight Arrow Connector 97">
              <a:extLst>
                <a:ext uri="{FF2B5EF4-FFF2-40B4-BE49-F238E27FC236}">
                  <a16:creationId xmlns:a16="http://schemas.microsoft.com/office/drawing/2014/main" id="{34539DFF-2A7C-615B-1137-4C79A77BF258}"/>
                </a:ext>
              </a:extLst>
            </p:cNvPr>
            <p:cNvCxnSpPr>
              <a:cxnSpLocks/>
            </p:cNvCxnSpPr>
            <p:nvPr/>
          </p:nvCxnSpPr>
          <p:spPr>
            <a:xfrm flipH="1">
              <a:off x="2170551" y="3214248"/>
              <a:ext cx="347056" cy="4248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4124C4A1-0565-3BB9-0AF8-6C700EC79A0B}"/>
                </a:ext>
              </a:extLst>
            </p:cNvPr>
            <p:cNvCxnSpPr>
              <a:cxnSpLocks/>
            </p:cNvCxnSpPr>
            <p:nvPr/>
          </p:nvCxnSpPr>
          <p:spPr>
            <a:xfrm>
              <a:off x="2939025" y="3242861"/>
              <a:ext cx="305814" cy="4590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Flowchart: Connector 99">
              <a:extLst>
                <a:ext uri="{FF2B5EF4-FFF2-40B4-BE49-F238E27FC236}">
                  <a16:creationId xmlns:a16="http://schemas.microsoft.com/office/drawing/2014/main" id="{007CD5C6-3A68-A836-5FC5-A0E7EF6B60FE}"/>
                </a:ext>
              </a:extLst>
            </p:cNvPr>
            <p:cNvSpPr/>
            <p:nvPr/>
          </p:nvSpPr>
          <p:spPr>
            <a:xfrm>
              <a:off x="1845329" y="3807143"/>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grpSp>
      <p:sp>
        <p:nvSpPr>
          <p:cNvPr id="102" name="TextBox 101">
            <a:extLst>
              <a:ext uri="{FF2B5EF4-FFF2-40B4-BE49-F238E27FC236}">
                <a16:creationId xmlns:a16="http://schemas.microsoft.com/office/drawing/2014/main" id="{413F8AFD-1C18-36D3-590A-3A652683BCC2}"/>
              </a:ext>
            </a:extLst>
          </p:cNvPr>
          <p:cNvSpPr txBox="1"/>
          <p:nvPr/>
        </p:nvSpPr>
        <p:spPr>
          <a:xfrm flipH="1">
            <a:off x="7315940" y="5715334"/>
            <a:ext cx="2466269" cy="281103"/>
          </a:xfrm>
          <a:prstGeom prst="rect">
            <a:avLst/>
          </a:prstGeom>
          <a:noFill/>
          <a:ln>
            <a:solidFill>
              <a:schemeClr val="tx1"/>
            </a:solidFill>
          </a:ln>
        </p:spPr>
        <p:txBody>
          <a:bodyPr wrap="square" lIns="0" tIns="0" rIns="0" bIns="0" rtlCol="0">
            <a:spAutoFit/>
          </a:bodyP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lang="en-IN" noProof="0">
                <a:latin typeface="Arial" panose="020B0604020202020204" pitchFamily="34" charset="0"/>
                <a:cs typeface="Arial" panose="020B0604020202020204" pitchFamily="34" charset="0"/>
              </a:rPr>
              <a:t>N estimators = 5</a:t>
            </a:r>
            <a:endParaRPr kumimoji="0" lang="en-IN" b="0" i="0" u="none" strike="noStrike" kern="1200" cap="none" spc="0" normalizeH="0" baseline="0" noProof="0">
              <a:ln>
                <a:noFill/>
              </a:ln>
              <a:effectLst/>
              <a:uLnTx/>
              <a:uFillTx/>
              <a:latin typeface="Arial" panose="020B0604020202020204" pitchFamily="34" charset="0"/>
              <a:cs typeface="Arial" panose="020B0604020202020204" pitchFamily="34" charset="0"/>
            </a:endParaRPr>
          </a:p>
        </p:txBody>
      </p:sp>
      <p:grpSp>
        <p:nvGrpSpPr>
          <p:cNvPr id="103" name="Group 102">
            <a:extLst>
              <a:ext uri="{FF2B5EF4-FFF2-40B4-BE49-F238E27FC236}">
                <a16:creationId xmlns:a16="http://schemas.microsoft.com/office/drawing/2014/main" id="{E88399C3-BA24-9F61-1789-CCE91E963AEA}"/>
              </a:ext>
            </a:extLst>
          </p:cNvPr>
          <p:cNvGrpSpPr/>
          <p:nvPr/>
        </p:nvGrpSpPr>
        <p:grpSpPr>
          <a:xfrm>
            <a:off x="9823104" y="2295876"/>
            <a:ext cx="1351159" cy="1427752"/>
            <a:chOff x="2445865" y="2671629"/>
            <a:chExt cx="1932186" cy="1860216"/>
          </a:xfrm>
        </p:grpSpPr>
        <p:sp>
          <p:nvSpPr>
            <p:cNvPr id="104" name="Flowchart: Connector 103">
              <a:extLst>
                <a:ext uri="{FF2B5EF4-FFF2-40B4-BE49-F238E27FC236}">
                  <a16:creationId xmlns:a16="http://schemas.microsoft.com/office/drawing/2014/main" id="{7A4AFCFA-BB3B-FA5C-2DF5-48CA7882388F}"/>
                </a:ext>
              </a:extLst>
            </p:cNvPr>
            <p:cNvSpPr/>
            <p:nvPr/>
          </p:nvSpPr>
          <p:spPr>
            <a:xfrm rot="17328416">
              <a:off x="3563574" y="3070292"/>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05" name="Flowchart: Connector 104">
              <a:extLst>
                <a:ext uri="{FF2B5EF4-FFF2-40B4-BE49-F238E27FC236}">
                  <a16:creationId xmlns:a16="http://schemas.microsoft.com/office/drawing/2014/main" id="{6FC93011-C0A0-62B6-3BF7-4742717DD1E0}"/>
                </a:ext>
              </a:extLst>
            </p:cNvPr>
            <p:cNvSpPr/>
            <p:nvPr/>
          </p:nvSpPr>
          <p:spPr>
            <a:xfrm rot="17328416">
              <a:off x="3660769" y="2845001"/>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06" name="Flowchart: Connector 105">
              <a:extLst>
                <a:ext uri="{FF2B5EF4-FFF2-40B4-BE49-F238E27FC236}">
                  <a16:creationId xmlns:a16="http://schemas.microsoft.com/office/drawing/2014/main" id="{FF33031A-4E36-4274-70EF-A6D1A4708B00}"/>
                </a:ext>
              </a:extLst>
            </p:cNvPr>
            <p:cNvSpPr/>
            <p:nvPr/>
          </p:nvSpPr>
          <p:spPr>
            <a:xfrm rot="17328416">
              <a:off x="3404503" y="2879738"/>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07" name="Flowchart: Connector 106">
              <a:extLst>
                <a:ext uri="{FF2B5EF4-FFF2-40B4-BE49-F238E27FC236}">
                  <a16:creationId xmlns:a16="http://schemas.microsoft.com/office/drawing/2014/main" id="{32CF42F4-0812-10F4-E616-AEC94E339F39}"/>
                </a:ext>
              </a:extLst>
            </p:cNvPr>
            <p:cNvSpPr/>
            <p:nvPr/>
          </p:nvSpPr>
          <p:spPr>
            <a:xfrm rot="17328416">
              <a:off x="3025706" y="3145507"/>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08" name="Flowchart: Connector 107">
              <a:extLst>
                <a:ext uri="{FF2B5EF4-FFF2-40B4-BE49-F238E27FC236}">
                  <a16:creationId xmlns:a16="http://schemas.microsoft.com/office/drawing/2014/main" id="{FD92A1A6-3D96-3BA4-B751-9F20487AEF14}"/>
                </a:ext>
              </a:extLst>
            </p:cNvPr>
            <p:cNvSpPr/>
            <p:nvPr/>
          </p:nvSpPr>
          <p:spPr>
            <a:xfrm rot="17328416">
              <a:off x="3302659" y="3105640"/>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09" name="Flowchart: Connector 108">
              <a:extLst>
                <a:ext uri="{FF2B5EF4-FFF2-40B4-BE49-F238E27FC236}">
                  <a16:creationId xmlns:a16="http://schemas.microsoft.com/office/drawing/2014/main" id="{BC06F88F-951D-DE96-EE9A-00D1B2CABCFE}"/>
                </a:ext>
              </a:extLst>
            </p:cNvPr>
            <p:cNvSpPr/>
            <p:nvPr/>
          </p:nvSpPr>
          <p:spPr>
            <a:xfrm rot="17328416">
              <a:off x="3198844" y="3272326"/>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10" name="Flowchart: Connector 109">
              <a:extLst>
                <a:ext uri="{FF2B5EF4-FFF2-40B4-BE49-F238E27FC236}">
                  <a16:creationId xmlns:a16="http://schemas.microsoft.com/office/drawing/2014/main" id="{45D3C0A9-FFCF-6D91-B149-448A9CA3F50D}"/>
                </a:ext>
              </a:extLst>
            </p:cNvPr>
            <p:cNvSpPr/>
            <p:nvPr/>
          </p:nvSpPr>
          <p:spPr>
            <a:xfrm rot="17328416">
              <a:off x="3506120" y="2667657"/>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1" name="Flowchart: Connector 110">
              <a:extLst>
                <a:ext uri="{FF2B5EF4-FFF2-40B4-BE49-F238E27FC236}">
                  <a16:creationId xmlns:a16="http://schemas.microsoft.com/office/drawing/2014/main" id="{1D5C15ED-F79F-860C-9E61-1C2440162635}"/>
                </a:ext>
              </a:extLst>
            </p:cNvPr>
            <p:cNvSpPr/>
            <p:nvPr/>
          </p:nvSpPr>
          <p:spPr>
            <a:xfrm rot="17328416">
              <a:off x="3109622" y="2883764"/>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2" name="Flowchart: Connector 111">
              <a:extLst>
                <a:ext uri="{FF2B5EF4-FFF2-40B4-BE49-F238E27FC236}">
                  <a16:creationId xmlns:a16="http://schemas.microsoft.com/office/drawing/2014/main" id="{70A1BA13-96F9-54E7-D2B9-03375A1A6F83}"/>
                </a:ext>
              </a:extLst>
            </p:cNvPr>
            <p:cNvSpPr/>
            <p:nvPr/>
          </p:nvSpPr>
          <p:spPr>
            <a:xfrm>
              <a:off x="2445865" y="4019515"/>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3" name="Flowchart: Connector 112">
              <a:extLst>
                <a:ext uri="{FF2B5EF4-FFF2-40B4-BE49-F238E27FC236}">
                  <a16:creationId xmlns:a16="http://schemas.microsoft.com/office/drawing/2014/main" id="{07EE27C4-905F-87EC-2FFA-C93526F2B1C9}"/>
                </a:ext>
              </a:extLst>
            </p:cNvPr>
            <p:cNvSpPr/>
            <p:nvPr/>
          </p:nvSpPr>
          <p:spPr>
            <a:xfrm>
              <a:off x="2674570" y="4062194"/>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4" name="Flowchart: Connector 113">
              <a:extLst>
                <a:ext uri="{FF2B5EF4-FFF2-40B4-BE49-F238E27FC236}">
                  <a16:creationId xmlns:a16="http://schemas.microsoft.com/office/drawing/2014/main" id="{13CBD2E7-2BFC-3B72-AE13-FC04E600AD0D}"/>
                </a:ext>
              </a:extLst>
            </p:cNvPr>
            <p:cNvSpPr/>
            <p:nvPr/>
          </p:nvSpPr>
          <p:spPr>
            <a:xfrm>
              <a:off x="2495507" y="4278077"/>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5" name="Flowchart: Connector 114">
              <a:extLst>
                <a:ext uri="{FF2B5EF4-FFF2-40B4-BE49-F238E27FC236}">
                  <a16:creationId xmlns:a16="http://schemas.microsoft.com/office/drawing/2014/main" id="{59058FB7-74E1-233B-4F22-E815646DD8E7}"/>
                </a:ext>
              </a:extLst>
            </p:cNvPr>
            <p:cNvSpPr/>
            <p:nvPr/>
          </p:nvSpPr>
          <p:spPr>
            <a:xfrm>
              <a:off x="3978688" y="4112474"/>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6" name="Flowchart: Connector 115">
              <a:extLst>
                <a:ext uri="{FF2B5EF4-FFF2-40B4-BE49-F238E27FC236}">
                  <a16:creationId xmlns:a16="http://schemas.microsoft.com/office/drawing/2014/main" id="{D76D8AF2-827A-492B-C221-7F0EDA083514}"/>
                </a:ext>
              </a:extLst>
            </p:cNvPr>
            <p:cNvSpPr/>
            <p:nvPr/>
          </p:nvSpPr>
          <p:spPr>
            <a:xfrm>
              <a:off x="4200752" y="4148346"/>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7" name="Flowchart: Connector 116">
              <a:extLst>
                <a:ext uri="{FF2B5EF4-FFF2-40B4-BE49-F238E27FC236}">
                  <a16:creationId xmlns:a16="http://schemas.microsoft.com/office/drawing/2014/main" id="{34A1BF2E-6C1D-A696-756E-FDF0E293B3C2}"/>
                </a:ext>
              </a:extLst>
            </p:cNvPr>
            <p:cNvSpPr/>
            <p:nvPr/>
          </p:nvSpPr>
          <p:spPr>
            <a:xfrm>
              <a:off x="4118516" y="3894325"/>
              <a:ext cx="177299" cy="17760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8" name="Flowchart: Connector 117">
              <a:extLst>
                <a:ext uri="{FF2B5EF4-FFF2-40B4-BE49-F238E27FC236}">
                  <a16:creationId xmlns:a16="http://schemas.microsoft.com/office/drawing/2014/main" id="{7BC3360B-8688-C829-D525-48126A899511}"/>
                </a:ext>
              </a:extLst>
            </p:cNvPr>
            <p:cNvSpPr/>
            <p:nvPr/>
          </p:nvSpPr>
          <p:spPr>
            <a:xfrm>
              <a:off x="3814769" y="4265440"/>
              <a:ext cx="177299" cy="177604"/>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cxnSp>
          <p:nvCxnSpPr>
            <p:cNvPr id="119" name="Straight Arrow Connector 118">
              <a:extLst>
                <a:ext uri="{FF2B5EF4-FFF2-40B4-BE49-F238E27FC236}">
                  <a16:creationId xmlns:a16="http://schemas.microsoft.com/office/drawing/2014/main" id="{DA85F113-6A53-2189-1A7E-E0A11C48F7B2}"/>
                </a:ext>
              </a:extLst>
            </p:cNvPr>
            <p:cNvCxnSpPr>
              <a:cxnSpLocks/>
            </p:cNvCxnSpPr>
            <p:nvPr/>
          </p:nvCxnSpPr>
          <p:spPr>
            <a:xfrm flipH="1">
              <a:off x="2764350" y="3486948"/>
              <a:ext cx="347056" cy="4248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A7208D45-E907-F09A-CAD3-B1975FA59867}"/>
                </a:ext>
              </a:extLst>
            </p:cNvPr>
            <p:cNvCxnSpPr>
              <a:cxnSpLocks/>
            </p:cNvCxnSpPr>
            <p:nvPr/>
          </p:nvCxnSpPr>
          <p:spPr>
            <a:xfrm>
              <a:off x="3532824" y="3515561"/>
              <a:ext cx="305814" cy="4590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Flowchart: Connector 120">
              <a:extLst>
                <a:ext uri="{FF2B5EF4-FFF2-40B4-BE49-F238E27FC236}">
                  <a16:creationId xmlns:a16="http://schemas.microsoft.com/office/drawing/2014/main" id="{57653699-5B95-4D0E-8A03-737BE094824F}"/>
                </a:ext>
              </a:extLst>
            </p:cNvPr>
            <p:cNvSpPr/>
            <p:nvPr/>
          </p:nvSpPr>
          <p:spPr>
            <a:xfrm>
              <a:off x="4029866" y="4354242"/>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grpSp>
      <p:grpSp>
        <p:nvGrpSpPr>
          <p:cNvPr id="122" name="Group 121">
            <a:extLst>
              <a:ext uri="{FF2B5EF4-FFF2-40B4-BE49-F238E27FC236}">
                <a16:creationId xmlns:a16="http://schemas.microsoft.com/office/drawing/2014/main" id="{C22DF929-9252-0936-6A41-6C10855923BC}"/>
              </a:ext>
            </a:extLst>
          </p:cNvPr>
          <p:cNvGrpSpPr/>
          <p:nvPr/>
        </p:nvGrpSpPr>
        <p:grpSpPr>
          <a:xfrm>
            <a:off x="7078776" y="3854691"/>
            <a:ext cx="1338037" cy="1391239"/>
            <a:chOff x="2445865" y="2671629"/>
            <a:chExt cx="1932186" cy="1860216"/>
          </a:xfrm>
        </p:grpSpPr>
        <p:sp>
          <p:nvSpPr>
            <p:cNvPr id="123" name="Flowchart: Connector 122">
              <a:extLst>
                <a:ext uri="{FF2B5EF4-FFF2-40B4-BE49-F238E27FC236}">
                  <a16:creationId xmlns:a16="http://schemas.microsoft.com/office/drawing/2014/main" id="{3E3B50C3-5A1C-9A2D-4FCA-7A9CF1712CF6}"/>
                </a:ext>
              </a:extLst>
            </p:cNvPr>
            <p:cNvSpPr/>
            <p:nvPr/>
          </p:nvSpPr>
          <p:spPr>
            <a:xfrm rot="17328416">
              <a:off x="3563574" y="3070292"/>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24" name="Flowchart: Connector 123">
              <a:extLst>
                <a:ext uri="{FF2B5EF4-FFF2-40B4-BE49-F238E27FC236}">
                  <a16:creationId xmlns:a16="http://schemas.microsoft.com/office/drawing/2014/main" id="{BE29B4F7-C55C-58B7-8BE8-2E4DBDB3F78D}"/>
                </a:ext>
              </a:extLst>
            </p:cNvPr>
            <p:cNvSpPr/>
            <p:nvPr/>
          </p:nvSpPr>
          <p:spPr>
            <a:xfrm rot="17328416">
              <a:off x="3660769" y="2845001"/>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25" name="Flowchart: Connector 124">
              <a:extLst>
                <a:ext uri="{FF2B5EF4-FFF2-40B4-BE49-F238E27FC236}">
                  <a16:creationId xmlns:a16="http://schemas.microsoft.com/office/drawing/2014/main" id="{DFB3324D-17BF-5F2C-69BF-63BB3033F406}"/>
                </a:ext>
              </a:extLst>
            </p:cNvPr>
            <p:cNvSpPr/>
            <p:nvPr/>
          </p:nvSpPr>
          <p:spPr>
            <a:xfrm rot="17328416">
              <a:off x="3404503" y="2879738"/>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26" name="Flowchart: Connector 125">
              <a:extLst>
                <a:ext uri="{FF2B5EF4-FFF2-40B4-BE49-F238E27FC236}">
                  <a16:creationId xmlns:a16="http://schemas.microsoft.com/office/drawing/2014/main" id="{215CD4E5-0CC4-323A-4537-9193F2ADAF62}"/>
                </a:ext>
              </a:extLst>
            </p:cNvPr>
            <p:cNvSpPr/>
            <p:nvPr/>
          </p:nvSpPr>
          <p:spPr>
            <a:xfrm rot="17328416">
              <a:off x="3025706" y="3145507"/>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27" name="Flowchart: Connector 126">
              <a:extLst>
                <a:ext uri="{FF2B5EF4-FFF2-40B4-BE49-F238E27FC236}">
                  <a16:creationId xmlns:a16="http://schemas.microsoft.com/office/drawing/2014/main" id="{6DA3A934-0A0A-3D30-DB66-AADDE581C790}"/>
                </a:ext>
              </a:extLst>
            </p:cNvPr>
            <p:cNvSpPr/>
            <p:nvPr/>
          </p:nvSpPr>
          <p:spPr>
            <a:xfrm rot="17328416">
              <a:off x="3302659" y="3105640"/>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28" name="Flowchart: Connector 127">
              <a:extLst>
                <a:ext uri="{FF2B5EF4-FFF2-40B4-BE49-F238E27FC236}">
                  <a16:creationId xmlns:a16="http://schemas.microsoft.com/office/drawing/2014/main" id="{E952D7C0-7D5F-9EE6-8767-46B1CEEE986D}"/>
                </a:ext>
              </a:extLst>
            </p:cNvPr>
            <p:cNvSpPr/>
            <p:nvPr/>
          </p:nvSpPr>
          <p:spPr>
            <a:xfrm rot="17328416">
              <a:off x="3198844" y="3272326"/>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29" name="Flowchart: Connector 128">
              <a:extLst>
                <a:ext uri="{FF2B5EF4-FFF2-40B4-BE49-F238E27FC236}">
                  <a16:creationId xmlns:a16="http://schemas.microsoft.com/office/drawing/2014/main" id="{2BC33502-A2DF-C3D7-4A66-2B9D52A60584}"/>
                </a:ext>
              </a:extLst>
            </p:cNvPr>
            <p:cNvSpPr/>
            <p:nvPr/>
          </p:nvSpPr>
          <p:spPr>
            <a:xfrm rot="17328416">
              <a:off x="3506120" y="2667657"/>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30" name="Flowchart: Connector 129">
              <a:extLst>
                <a:ext uri="{FF2B5EF4-FFF2-40B4-BE49-F238E27FC236}">
                  <a16:creationId xmlns:a16="http://schemas.microsoft.com/office/drawing/2014/main" id="{566AE0C7-290A-715B-3091-AF53E26DA2F6}"/>
                </a:ext>
              </a:extLst>
            </p:cNvPr>
            <p:cNvSpPr/>
            <p:nvPr/>
          </p:nvSpPr>
          <p:spPr>
            <a:xfrm rot="17328416">
              <a:off x="3109622" y="2883764"/>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31" name="Flowchart: Connector 130">
              <a:extLst>
                <a:ext uri="{FF2B5EF4-FFF2-40B4-BE49-F238E27FC236}">
                  <a16:creationId xmlns:a16="http://schemas.microsoft.com/office/drawing/2014/main" id="{EC01C21A-ECDF-3E38-79D0-840D957F0010}"/>
                </a:ext>
              </a:extLst>
            </p:cNvPr>
            <p:cNvSpPr/>
            <p:nvPr/>
          </p:nvSpPr>
          <p:spPr>
            <a:xfrm>
              <a:off x="2445865" y="4019515"/>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32" name="Flowchart: Connector 131">
              <a:extLst>
                <a:ext uri="{FF2B5EF4-FFF2-40B4-BE49-F238E27FC236}">
                  <a16:creationId xmlns:a16="http://schemas.microsoft.com/office/drawing/2014/main" id="{5EBF99E0-6506-D46A-DE29-16CE8A7FD1AD}"/>
                </a:ext>
              </a:extLst>
            </p:cNvPr>
            <p:cNvSpPr/>
            <p:nvPr/>
          </p:nvSpPr>
          <p:spPr>
            <a:xfrm>
              <a:off x="2674570" y="4062194"/>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33" name="Flowchart: Connector 132">
              <a:extLst>
                <a:ext uri="{FF2B5EF4-FFF2-40B4-BE49-F238E27FC236}">
                  <a16:creationId xmlns:a16="http://schemas.microsoft.com/office/drawing/2014/main" id="{2D537D03-1CEE-CEEA-8F84-75BE50A11807}"/>
                </a:ext>
              </a:extLst>
            </p:cNvPr>
            <p:cNvSpPr/>
            <p:nvPr/>
          </p:nvSpPr>
          <p:spPr>
            <a:xfrm>
              <a:off x="2495507" y="4278077"/>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34" name="Flowchart: Connector 133">
              <a:extLst>
                <a:ext uri="{FF2B5EF4-FFF2-40B4-BE49-F238E27FC236}">
                  <a16:creationId xmlns:a16="http://schemas.microsoft.com/office/drawing/2014/main" id="{B16D9058-CD60-BEC4-3F6C-485FCA3564C6}"/>
                </a:ext>
              </a:extLst>
            </p:cNvPr>
            <p:cNvSpPr/>
            <p:nvPr/>
          </p:nvSpPr>
          <p:spPr>
            <a:xfrm>
              <a:off x="3978688" y="4112474"/>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35" name="Flowchart: Connector 134">
              <a:extLst>
                <a:ext uri="{FF2B5EF4-FFF2-40B4-BE49-F238E27FC236}">
                  <a16:creationId xmlns:a16="http://schemas.microsoft.com/office/drawing/2014/main" id="{6461DB7F-DBC6-9E21-4B12-95E25D0EA5B2}"/>
                </a:ext>
              </a:extLst>
            </p:cNvPr>
            <p:cNvSpPr/>
            <p:nvPr/>
          </p:nvSpPr>
          <p:spPr>
            <a:xfrm>
              <a:off x="4200752" y="4148346"/>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36" name="Flowchart: Connector 135">
              <a:extLst>
                <a:ext uri="{FF2B5EF4-FFF2-40B4-BE49-F238E27FC236}">
                  <a16:creationId xmlns:a16="http://schemas.microsoft.com/office/drawing/2014/main" id="{A53DB09F-49C0-C846-F299-F358AB1D26E6}"/>
                </a:ext>
              </a:extLst>
            </p:cNvPr>
            <p:cNvSpPr/>
            <p:nvPr/>
          </p:nvSpPr>
          <p:spPr>
            <a:xfrm>
              <a:off x="4118516" y="3894325"/>
              <a:ext cx="177299" cy="17760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37" name="Flowchart: Connector 136">
              <a:extLst>
                <a:ext uri="{FF2B5EF4-FFF2-40B4-BE49-F238E27FC236}">
                  <a16:creationId xmlns:a16="http://schemas.microsoft.com/office/drawing/2014/main" id="{D6C10E13-7378-C3FF-5BB0-ED884635F0F8}"/>
                </a:ext>
              </a:extLst>
            </p:cNvPr>
            <p:cNvSpPr/>
            <p:nvPr/>
          </p:nvSpPr>
          <p:spPr>
            <a:xfrm>
              <a:off x="3814769" y="4265440"/>
              <a:ext cx="177299" cy="177604"/>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cxnSp>
          <p:nvCxnSpPr>
            <p:cNvPr id="138" name="Straight Arrow Connector 137">
              <a:extLst>
                <a:ext uri="{FF2B5EF4-FFF2-40B4-BE49-F238E27FC236}">
                  <a16:creationId xmlns:a16="http://schemas.microsoft.com/office/drawing/2014/main" id="{2046CEE0-92F0-4F02-B518-3049C03AE1FE}"/>
                </a:ext>
              </a:extLst>
            </p:cNvPr>
            <p:cNvCxnSpPr>
              <a:cxnSpLocks/>
            </p:cNvCxnSpPr>
            <p:nvPr/>
          </p:nvCxnSpPr>
          <p:spPr>
            <a:xfrm flipH="1">
              <a:off x="2764350" y="3486948"/>
              <a:ext cx="347056" cy="4248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B20EF1DF-3463-EB72-DB31-B0D55A5FA2C0}"/>
                </a:ext>
              </a:extLst>
            </p:cNvPr>
            <p:cNvCxnSpPr>
              <a:cxnSpLocks/>
            </p:cNvCxnSpPr>
            <p:nvPr/>
          </p:nvCxnSpPr>
          <p:spPr>
            <a:xfrm>
              <a:off x="3532824" y="3515561"/>
              <a:ext cx="305814" cy="4590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Flowchart: Connector 139">
              <a:extLst>
                <a:ext uri="{FF2B5EF4-FFF2-40B4-BE49-F238E27FC236}">
                  <a16:creationId xmlns:a16="http://schemas.microsoft.com/office/drawing/2014/main" id="{2DA388D9-FC17-57A3-8C40-81653A44BE4B}"/>
                </a:ext>
              </a:extLst>
            </p:cNvPr>
            <p:cNvSpPr/>
            <p:nvPr/>
          </p:nvSpPr>
          <p:spPr>
            <a:xfrm>
              <a:off x="4029866" y="4354242"/>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grpSp>
      <p:grpSp>
        <p:nvGrpSpPr>
          <p:cNvPr id="141" name="Group 140">
            <a:extLst>
              <a:ext uri="{FF2B5EF4-FFF2-40B4-BE49-F238E27FC236}">
                <a16:creationId xmlns:a16="http://schemas.microsoft.com/office/drawing/2014/main" id="{AD9EA37A-AFD6-7A2A-2F24-C40972C566D5}"/>
              </a:ext>
            </a:extLst>
          </p:cNvPr>
          <p:cNvGrpSpPr/>
          <p:nvPr/>
        </p:nvGrpSpPr>
        <p:grpSpPr>
          <a:xfrm>
            <a:off x="8977571" y="3816514"/>
            <a:ext cx="1421288" cy="1697877"/>
            <a:chOff x="1845329" y="2398929"/>
            <a:chExt cx="2313952" cy="2666212"/>
          </a:xfrm>
        </p:grpSpPr>
        <p:sp>
          <p:nvSpPr>
            <p:cNvPr id="142" name="Flowchart: Connector 141">
              <a:extLst>
                <a:ext uri="{FF2B5EF4-FFF2-40B4-BE49-F238E27FC236}">
                  <a16:creationId xmlns:a16="http://schemas.microsoft.com/office/drawing/2014/main" id="{000A3ED1-CD0B-BD21-C4C5-77FBE1846F01}"/>
                </a:ext>
              </a:extLst>
            </p:cNvPr>
            <p:cNvSpPr/>
            <p:nvPr/>
          </p:nvSpPr>
          <p:spPr>
            <a:xfrm rot="17328416">
              <a:off x="2969775" y="2797592"/>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43" name="Flowchart: Connector 142">
              <a:extLst>
                <a:ext uri="{FF2B5EF4-FFF2-40B4-BE49-F238E27FC236}">
                  <a16:creationId xmlns:a16="http://schemas.microsoft.com/office/drawing/2014/main" id="{4CCD71E6-B915-7D7E-6A5E-48021075E659}"/>
                </a:ext>
              </a:extLst>
            </p:cNvPr>
            <p:cNvSpPr/>
            <p:nvPr/>
          </p:nvSpPr>
          <p:spPr>
            <a:xfrm rot="17328416">
              <a:off x="3066970" y="2572301"/>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44" name="Flowchart: Connector 143">
              <a:extLst>
                <a:ext uri="{FF2B5EF4-FFF2-40B4-BE49-F238E27FC236}">
                  <a16:creationId xmlns:a16="http://schemas.microsoft.com/office/drawing/2014/main" id="{9115BD5B-B9DE-5E13-FA4F-B90DF20933A5}"/>
                </a:ext>
              </a:extLst>
            </p:cNvPr>
            <p:cNvSpPr/>
            <p:nvPr/>
          </p:nvSpPr>
          <p:spPr>
            <a:xfrm rot="17328416">
              <a:off x="2810704" y="2607038"/>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45" name="Flowchart: Connector 144">
              <a:extLst>
                <a:ext uri="{FF2B5EF4-FFF2-40B4-BE49-F238E27FC236}">
                  <a16:creationId xmlns:a16="http://schemas.microsoft.com/office/drawing/2014/main" id="{1EC5029C-CBA4-0DC7-D230-0241698E3386}"/>
                </a:ext>
              </a:extLst>
            </p:cNvPr>
            <p:cNvSpPr/>
            <p:nvPr/>
          </p:nvSpPr>
          <p:spPr>
            <a:xfrm rot="17328416">
              <a:off x="2431907" y="2872807"/>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46" name="Flowchart: Connector 145">
              <a:extLst>
                <a:ext uri="{FF2B5EF4-FFF2-40B4-BE49-F238E27FC236}">
                  <a16:creationId xmlns:a16="http://schemas.microsoft.com/office/drawing/2014/main" id="{433A46BC-FDE2-B75D-CDB5-ABB261C15CCE}"/>
                </a:ext>
              </a:extLst>
            </p:cNvPr>
            <p:cNvSpPr/>
            <p:nvPr/>
          </p:nvSpPr>
          <p:spPr>
            <a:xfrm rot="17328416">
              <a:off x="2708860" y="2810906"/>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47" name="Flowchart: Connector 146">
              <a:extLst>
                <a:ext uri="{FF2B5EF4-FFF2-40B4-BE49-F238E27FC236}">
                  <a16:creationId xmlns:a16="http://schemas.microsoft.com/office/drawing/2014/main" id="{09B09633-A227-3F1B-AC64-EC314146987F}"/>
                </a:ext>
              </a:extLst>
            </p:cNvPr>
            <p:cNvSpPr/>
            <p:nvPr/>
          </p:nvSpPr>
          <p:spPr>
            <a:xfrm rot="17328416">
              <a:off x="2605045" y="2999626"/>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48" name="Flowchart: Connector 147">
              <a:extLst>
                <a:ext uri="{FF2B5EF4-FFF2-40B4-BE49-F238E27FC236}">
                  <a16:creationId xmlns:a16="http://schemas.microsoft.com/office/drawing/2014/main" id="{9AEAE05F-2ABF-DFAC-3B10-E7EF72A1321C}"/>
                </a:ext>
              </a:extLst>
            </p:cNvPr>
            <p:cNvSpPr/>
            <p:nvPr/>
          </p:nvSpPr>
          <p:spPr>
            <a:xfrm rot="17328416">
              <a:off x="2912321" y="2394957"/>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49" name="Flowchart: Connector 148">
              <a:extLst>
                <a:ext uri="{FF2B5EF4-FFF2-40B4-BE49-F238E27FC236}">
                  <a16:creationId xmlns:a16="http://schemas.microsoft.com/office/drawing/2014/main" id="{A94CFBF6-8DCA-7409-E1DD-28B10928C84E}"/>
                </a:ext>
              </a:extLst>
            </p:cNvPr>
            <p:cNvSpPr/>
            <p:nvPr/>
          </p:nvSpPr>
          <p:spPr>
            <a:xfrm rot="17328416">
              <a:off x="2515823" y="2611064"/>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50" name="Flowchart: Connector 149">
              <a:extLst>
                <a:ext uri="{FF2B5EF4-FFF2-40B4-BE49-F238E27FC236}">
                  <a16:creationId xmlns:a16="http://schemas.microsoft.com/office/drawing/2014/main" id="{F465A514-B558-C912-17EF-ACC780E813AD}"/>
                </a:ext>
              </a:extLst>
            </p:cNvPr>
            <p:cNvSpPr/>
            <p:nvPr/>
          </p:nvSpPr>
          <p:spPr>
            <a:xfrm>
              <a:off x="3281656" y="4017159"/>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51" name="Flowchart: Connector 150">
              <a:extLst>
                <a:ext uri="{FF2B5EF4-FFF2-40B4-BE49-F238E27FC236}">
                  <a16:creationId xmlns:a16="http://schemas.microsoft.com/office/drawing/2014/main" id="{4E54EBEC-88B2-9CB9-955C-4CF91942AFCE}"/>
                </a:ext>
              </a:extLst>
            </p:cNvPr>
            <p:cNvSpPr/>
            <p:nvPr/>
          </p:nvSpPr>
          <p:spPr>
            <a:xfrm>
              <a:off x="2080771" y="3789494"/>
              <a:ext cx="179559" cy="174954"/>
            </a:xfrm>
            <a:prstGeom prst="flowChartConnector">
              <a:avLst/>
            </a:prstGeom>
            <a:solidFill>
              <a:srgbClr val="C55A11"/>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52" name="Flowchart: Connector 151">
              <a:extLst>
                <a:ext uri="{FF2B5EF4-FFF2-40B4-BE49-F238E27FC236}">
                  <a16:creationId xmlns:a16="http://schemas.microsoft.com/office/drawing/2014/main" id="{3556D516-318D-9D8E-63E2-275C01FE45FF}"/>
                </a:ext>
              </a:extLst>
            </p:cNvPr>
            <p:cNvSpPr/>
            <p:nvPr/>
          </p:nvSpPr>
          <p:spPr>
            <a:xfrm>
              <a:off x="3013561" y="3995454"/>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53" name="Flowchart: Connector 152">
              <a:extLst>
                <a:ext uri="{FF2B5EF4-FFF2-40B4-BE49-F238E27FC236}">
                  <a16:creationId xmlns:a16="http://schemas.microsoft.com/office/drawing/2014/main" id="{FB598327-E603-18D0-F619-71A9FC1BD3C8}"/>
                </a:ext>
              </a:extLst>
            </p:cNvPr>
            <p:cNvSpPr/>
            <p:nvPr/>
          </p:nvSpPr>
          <p:spPr>
            <a:xfrm>
              <a:off x="3384889" y="3839774"/>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54" name="Flowchart: Connector 153">
              <a:extLst>
                <a:ext uri="{FF2B5EF4-FFF2-40B4-BE49-F238E27FC236}">
                  <a16:creationId xmlns:a16="http://schemas.microsoft.com/office/drawing/2014/main" id="{00C21069-0467-6A81-EC54-603E226BD3C2}"/>
                </a:ext>
              </a:extLst>
            </p:cNvPr>
            <p:cNvSpPr/>
            <p:nvPr/>
          </p:nvSpPr>
          <p:spPr>
            <a:xfrm>
              <a:off x="2166780" y="4006033"/>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55" name="Flowchart: Connector 154">
              <a:extLst>
                <a:ext uri="{FF2B5EF4-FFF2-40B4-BE49-F238E27FC236}">
                  <a16:creationId xmlns:a16="http://schemas.microsoft.com/office/drawing/2014/main" id="{9EAA63CD-1E34-2C6E-DFB4-F4660F9F8906}"/>
                </a:ext>
              </a:extLst>
            </p:cNvPr>
            <p:cNvSpPr/>
            <p:nvPr/>
          </p:nvSpPr>
          <p:spPr>
            <a:xfrm>
              <a:off x="3120935" y="3745490"/>
              <a:ext cx="177299" cy="17760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56" name="Flowchart: Connector 155">
              <a:extLst>
                <a:ext uri="{FF2B5EF4-FFF2-40B4-BE49-F238E27FC236}">
                  <a16:creationId xmlns:a16="http://schemas.microsoft.com/office/drawing/2014/main" id="{E3591B05-C875-9009-6C4B-4EBD3F3F6CD0}"/>
                </a:ext>
              </a:extLst>
            </p:cNvPr>
            <p:cNvSpPr/>
            <p:nvPr/>
          </p:nvSpPr>
          <p:spPr>
            <a:xfrm>
              <a:off x="1903472" y="4059311"/>
              <a:ext cx="177299" cy="17760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cxnSp>
          <p:nvCxnSpPr>
            <p:cNvPr id="157" name="Straight Arrow Connector 156">
              <a:extLst>
                <a:ext uri="{FF2B5EF4-FFF2-40B4-BE49-F238E27FC236}">
                  <a16:creationId xmlns:a16="http://schemas.microsoft.com/office/drawing/2014/main" id="{A7040376-ACFE-9C77-672B-75171A3B37FB}"/>
                </a:ext>
              </a:extLst>
            </p:cNvPr>
            <p:cNvCxnSpPr/>
            <p:nvPr/>
          </p:nvCxnSpPr>
          <p:spPr>
            <a:xfrm flipH="1">
              <a:off x="2170551" y="3214248"/>
              <a:ext cx="347056" cy="4248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2502CC7-C279-1149-CA34-1DEDD0442361}"/>
                </a:ext>
              </a:extLst>
            </p:cNvPr>
            <p:cNvCxnSpPr>
              <a:cxnSpLocks/>
            </p:cNvCxnSpPr>
            <p:nvPr/>
          </p:nvCxnSpPr>
          <p:spPr>
            <a:xfrm>
              <a:off x="2949757" y="3199931"/>
              <a:ext cx="305814" cy="4590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Flowchart: Connector 158">
              <a:extLst>
                <a:ext uri="{FF2B5EF4-FFF2-40B4-BE49-F238E27FC236}">
                  <a16:creationId xmlns:a16="http://schemas.microsoft.com/office/drawing/2014/main" id="{1577D866-C98C-5C44-9614-31F12E8412C6}"/>
                </a:ext>
              </a:extLst>
            </p:cNvPr>
            <p:cNvSpPr/>
            <p:nvPr/>
          </p:nvSpPr>
          <p:spPr>
            <a:xfrm>
              <a:off x="3702032" y="4759691"/>
              <a:ext cx="197797" cy="18985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60" name="Flowchart: Connector 159">
              <a:extLst>
                <a:ext uri="{FF2B5EF4-FFF2-40B4-BE49-F238E27FC236}">
                  <a16:creationId xmlns:a16="http://schemas.microsoft.com/office/drawing/2014/main" id="{0812834B-01DE-C2F5-9E31-D6C2C15FE820}"/>
                </a:ext>
              </a:extLst>
            </p:cNvPr>
            <p:cNvSpPr/>
            <p:nvPr/>
          </p:nvSpPr>
          <p:spPr>
            <a:xfrm rot="20556273">
              <a:off x="3961484" y="4734465"/>
              <a:ext cx="197797" cy="18985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61" name="Flowchart: Connector 160">
              <a:extLst>
                <a:ext uri="{FF2B5EF4-FFF2-40B4-BE49-F238E27FC236}">
                  <a16:creationId xmlns:a16="http://schemas.microsoft.com/office/drawing/2014/main" id="{2FF95C62-1C71-461A-D3D1-FD65A96DAB00}"/>
                </a:ext>
              </a:extLst>
            </p:cNvPr>
            <p:cNvSpPr/>
            <p:nvPr/>
          </p:nvSpPr>
          <p:spPr>
            <a:xfrm rot="20556273">
              <a:off x="2929487" y="4762584"/>
              <a:ext cx="197797" cy="189854"/>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cxnSp>
          <p:nvCxnSpPr>
            <p:cNvPr id="162" name="Straight Arrow Connector 161">
              <a:extLst>
                <a:ext uri="{FF2B5EF4-FFF2-40B4-BE49-F238E27FC236}">
                  <a16:creationId xmlns:a16="http://schemas.microsoft.com/office/drawing/2014/main" id="{C357D1C6-BA15-48C1-84A1-289A357AF1FA}"/>
                </a:ext>
              </a:extLst>
            </p:cNvPr>
            <p:cNvCxnSpPr>
              <a:cxnSpLocks/>
            </p:cNvCxnSpPr>
            <p:nvPr/>
          </p:nvCxnSpPr>
          <p:spPr>
            <a:xfrm>
              <a:off x="3671941" y="4363281"/>
              <a:ext cx="236962" cy="3272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923F876-7545-FA90-73E5-6D9B3DDF7AFD}"/>
                </a:ext>
              </a:extLst>
            </p:cNvPr>
            <p:cNvCxnSpPr>
              <a:cxnSpLocks/>
            </p:cNvCxnSpPr>
            <p:nvPr/>
          </p:nvCxnSpPr>
          <p:spPr>
            <a:xfrm flipH="1">
              <a:off x="3094625" y="4358119"/>
              <a:ext cx="187031" cy="330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Flowchart: Connector 163">
              <a:extLst>
                <a:ext uri="{FF2B5EF4-FFF2-40B4-BE49-F238E27FC236}">
                  <a16:creationId xmlns:a16="http://schemas.microsoft.com/office/drawing/2014/main" id="{F7643783-1788-2CCD-9573-6DCEC519D106}"/>
                </a:ext>
              </a:extLst>
            </p:cNvPr>
            <p:cNvSpPr/>
            <p:nvPr/>
          </p:nvSpPr>
          <p:spPr>
            <a:xfrm>
              <a:off x="1845329" y="3807143"/>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65" name="Flowchart: Connector 164">
              <a:extLst>
                <a:ext uri="{FF2B5EF4-FFF2-40B4-BE49-F238E27FC236}">
                  <a16:creationId xmlns:a16="http://schemas.microsoft.com/office/drawing/2014/main" id="{669D5C6C-BFBD-4D64-98FA-9C4022878FCF}"/>
                </a:ext>
              </a:extLst>
            </p:cNvPr>
            <p:cNvSpPr/>
            <p:nvPr/>
          </p:nvSpPr>
          <p:spPr>
            <a:xfrm>
              <a:off x="3118675" y="4890187"/>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grpSp>
      <p:sp>
        <p:nvSpPr>
          <p:cNvPr id="166" name="Slide Number Placeholder 6">
            <a:extLst>
              <a:ext uri="{FF2B5EF4-FFF2-40B4-BE49-F238E27FC236}">
                <a16:creationId xmlns:a16="http://schemas.microsoft.com/office/drawing/2014/main" id="{E8843191-2EF9-7FDF-CF91-E4188CE112BC}"/>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Tree>
    <p:extLst>
      <p:ext uri="{BB962C8B-B14F-4D97-AF65-F5344CB8AC3E}">
        <p14:creationId xmlns:p14="http://schemas.microsoft.com/office/powerpoint/2010/main" val="409812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P spid="102" grpId="0" animBg="1"/>
      <p:bldP spid="102" grpId="1" animBg="1"/>
    </p:bldLst>
  </p:timing>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18</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a:solidFill>
                  <a:schemeClr val="tx1"/>
                </a:solidFill>
                <a:latin typeface="Arial" panose="020B0604020202020204" pitchFamily="34" charset="0"/>
                <a:cs typeface="Arial" panose="020B0604020202020204" pitchFamily="34" charset="0"/>
              </a:rPr>
              <a:t>Hyperparameter Tuning</a:t>
            </a: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4">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sp>
        <p:nvSpPr>
          <p:cNvPr id="2" name="Content Placeholder 2063">
            <a:extLst>
              <a:ext uri="{FF2B5EF4-FFF2-40B4-BE49-F238E27FC236}">
                <a16:creationId xmlns:a16="http://schemas.microsoft.com/office/drawing/2014/main" id="{BC28C36D-0D36-1388-02FB-3590F4825799}"/>
              </a:ext>
            </a:extLst>
          </p:cNvPr>
          <p:cNvSpPr txBox="1">
            <a:spLocks/>
          </p:cNvSpPr>
          <p:nvPr/>
        </p:nvSpPr>
        <p:spPr>
          <a:xfrm>
            <a:off x="560440" y="1379330"/>
            <a:ext cx="5285884" cy="614832"/>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a:latin typeface="Arial"/>
                <a:cs typeface="Arial"/>
              </a:rPr>
              <a:t>3.  </a:t>
            </a:r>
            <a:r>
              <a:rPr lang="en-US" sz="1800" b="1" i="1">
                <a:latin typeface="Arial"/>
                <a:cs typeface="Arial"/>
              </a:rPr>
              <a:t>Max leaf nodes</a:t>
            </a:r>
            <a:r>
              <a:rPr lang="en-US" sz="1800">
                <a:latin typeface="Arial"/>
                <a:cs typeface="Arial"/>
              </a:rPr>
              <a:t> </a:t>
            </a:r>
            <a:r>
              <a:rPr lang="en-US" sz="1800" b="1" i="1">
                <a:latin typeface="Arial" panose="020B0604020202020204" pitchFamily="34" charset="0"/>
                <a:cs typeface="Arial" panose="020B0604020202020204" pitchFamily="34" charset="0"/>
              </a:rPr>
              <a:t> -</a:t>
            </a:r>
            <a:r>
              <a:rPr lang="en-US" sz="1800">
                <a:latin typeface="Arial"/>
                <a:cs typeface="Arial"/>
              </a:rPr>
              <a:t> condition on the splitting of the nodes restricts the growth of the tree.</a:t>
            </a:r>
          </a:p>
          <a:p>
            <a:pPr marL="0" indent="0">
              <a:lnSpc>
                <a:spcPct val="100000"/>
              </a:lnSpc>
              <a:buNone/>
            </a:pPr>
            <a:r>
              <a:rPr lang="en-US" sz="1800">
                <a:latin typeface="Arial"/>
                <a:cs typeface="Arial"/>
              </a:rPr>
              <a:t>      </a:t>
            </a:r>
            <a:br>
              <a:rPr lang="en-US" sz="1800">
                <a:latin typeface="Arial" panose="020B0604020202020204" pitchFamily="34" charset="0"/>
                <a:cs typeface="Arial" panose="020B0604020202020204" pitchFamily="34" charset="0"/>
              </a:rPr>
            </a:br>
            <a:endParaRPr lang="en-IN" sz="180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A45499CA-745C-3993-50D2-0480045287A0}"/>
              </a:ext>
            </a:extLst>
          </p:cNvPr>
          <p:cNvSpPr txBox="1"/>
          <p:nvPr/>
        </p:nvSpPr>
        <p:spPr>
          <a:xfrm flipH="1">
            <a:off x="1683627" y="5726720"/>
            <a:ext cx="2069134" cy="281103"/>
          </a:xfrm>
          <a:prstGeom prst="rect">
            <a:avLst/>
          </a:prstGeom>
          <a:noFill/>
          <a:ln>
            <a:solidFill>
              <a:schemeClr val="tx1"/>
            </a:solidFill>
          </a:ln>
        </p:spPr>
        <p:txBody>
          <a:bodyPr wrap="square" lIns="0" tIns="0" rIns="0" bIns="0" rtlCol="0" anchor="t">
            <a:spAutoFit/>
          </a:bodyPr>
          <a:lstStyle/>
          <a:p>
            <a:pPr algn="ctr" defTabSz="685800">
              <a:lnSpc>
                <a:spcPct val="110000"/>
              </a:lnSpc>
              <a:spcAft>
                <a:spcPts val="800"/>
              </a:spcAft>
            </a:pPr>
            <a:r>
              <a:rPr lang="en-IN">
                <a:latin typeface="Arial"/>
              </a:rPr>
              <a:t>Max leaf nodes </a:t>
            </a:r>
            <a:r>
              <a:rPr kumimoji="0" lang="en-IN" b="0" i="0" u="none" strike="noStrike" kern="1200" cap="none" spc="0" normalizeH="0" baseline="0" noProof="0">
                <a:ln>
                  <a:noFill/>
                </a:ln>
                <a:effectLst/>
                <a:uLnTx/>
                <a:uFillTx/>
                <a:latin typeface="Arial"/>
                <a:ea typeface="+mn-ea"/>
                <a:cs typeface="+mn-cs"/>
              </a:rPr>
              <a:t>= </a:t>
            </a:r>
            <a:r>
              <a:rPr lang="en-IN">
                <a:latin typeface="Arial"/>
              </a:rPr>
              <a:t>3</a:t>
            </a:r>
            <a:endParaRPr kumimoji="0" lang="en-IN" b="0" i="0" u="none" strike="noStrike" kern="1200" cap="none" spc="0" normalizeH="0" baseline="0" noProof="0">
              <a:ln>
                <a:noFill/>
              </a:ln>
              <a:effectLst/>
              <a:uLnTx/>
              <a:uFillTx/>
              <a:latin typeface="Arial"/>
              <a:ea typeface="+mn-ea"/>
              <a:cs typeface="+mn-cs"/>
            </a:endParaRPr>
          </a:p>
        </p:txBody>
      </p:sp>
      <p:sp>
        <p:nvSpPr>
          <p:cNvPr id="55" name="Content Placeholder 2063">
            <a:extLst>
              <a:ext uri="{FF2B5EF4-FFF2-40B4-BE49-F238E27FC236}">
                <a16:creationId xmlns:a16="http://schemas.microsoft.com/office/drawing/2014/main" id="{3460E05F-1CD5-5CCD-5859-CF39C8376530}"/>
              </a:ext>
            </a:extLst>
          </p:cNvPr>
          <p:cNvSpPr txBox="1">
            <a:spLocks/>
          </p:cNvSpPr>
          <p:nvPr/>
        </p:nvSpPr>
        <p:spPr>
          <a:xfrm>
            <a:off x="6162750" y="1379330"/>
            <a:ext cx="5285884" cy="936803"/>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a:latin typeface="Arial"/>
                <a:cs typeface="Arial"/>
              </a:rPr>
              <a:t>4. </a:t>
            </a:r>
            <a:r>
              <a:rPr lang="en-US" sz="1800" b="1" i="1">
                <a:latin typeface="Arial"/>
                <a:cs typeface="Arial"/>
              </a:rPr>
              <a:t>Min sample leaf</a:t>
            </a:r>
            <a:r>
              <a:rPr lang="en-US" sz="1800">
                <a:latin typeface="Arial"/>
                <a:cs typeface="Arial"/>
              </a:rPr>
              <a:t> </a:t>
            </a:r>
            <a:r>
              <a:rPr lang="en-US" sz="1800" b="1" i="1">
                <a:latin typeface="Arial" panose="020B0604020202020204" pitchFamily="34" charset="0"/>
                <a:cs typeface="Arial" panose="020B0604020202020204" pitchFamily="34" charset="0"/>
              </a:rPr>
              <a:t> -</a:t>
            </a:r>
            <a:r>
              <a:rPr lang="en-US" sz="1800">
                <a:latin typeface="Arial"/>
                <a:cs typeface="Arial"/>
              </a:rPr>
              <a:t> </a:t>
            </a:r>
            <a:r>
              <a:rPr lang="en-US" sz="1800">
                <a:solidFill>
                  <a:srgbClr val="222222"/>
                </a:solidFill>
                <a:latin typeface="Arial"/>
                <a:cs typeface="Calibri"/>
              </a:rPr>
              <a:t>minimum number of samples that should be present in the leaf node</a:t>
            </a:r>
            <a:r>
              <a:rPr lang="en-US" sz="1800" b="1">
                <a:solidFill>
                  <a:srgbClr val="222222"/>
                </a:solidFill>
                <a:latin typeface="Arial"/>
                <a:cs typeface="Calibri"/>
              </a:rPr>
              <a:t> </a:t>
            </a:r>
            <a:r>
              <a:rPr lang="en-US" sz="1800">
                <a:solidFill>
                  <a:srgbClr val="222222"/>
                </a:solidFill>
                <a:latin typeface="Arial"/>
                <a:cs typeface="Calibri"/>
              </a:rPr>
              <a:t>after splitting a node</a:t>
            </a:r>
          </a:p>
          <a:p>
            <a:pPr marL="0" indent="0">
              <a:lnSpc>
                <a:spcPct val="100000"/>
              </a:lnSpc>
              <a:buNone/>
            </a:pPr>
            <a:endParaRPr lang="en-US" sz="1800">
              <a:latin typeface="Arial"/>
              <a:cs typeface="Arial"/>
            </a:endParaRPr>
          </a:p>
          <a:p>
            <a:pPr marL="0" indent="0">
              <a:lnSpc>
                <a:spcPct val="100000"/>
              </a:lnSpc>
              <a:buNone/>
            </a:pPr>
            <a:r>
              <a:rPr lang="en-US" sz="1800">
                <a:latin typeface="Arial"/>
                <a:cs typeface="Arial"/>
              </a:rPr>
              <a:t>      </a:t>
            </a:r>
            <a:br>
              <a:rPr lang="en-US" sz="1800">
                <a:latin typeface="Arial" panose="020B0604020202020204" pitchFamily="34" charset="0"/>
                <a:cs typeface="Arial" panose="020B0604020202020204" pitchFamily="34" charset="0"/>
              </a:rPr>
            </a:br>
            <a:endParaRPr lang="en-IN" sz="1800">
              <a:latin typeface="Arial" panose="020B0604020202020204" pitchFamily="34" charset="0"/>
              <a:cs typeface="Arial" panose="020B0604020202020204" pitchFamily="34" charset="0"/>
            </a:endParaRPr>
          </a:p>
        </p:txBody>
      </p:sp>
      <p:grpSp>
        <p:nvGrpSpPr>
          <p:cNvPr id="56" name="Group 55">
            <a:extLst>
              <a:ext uri="{FF2B5EF4-FFF2-40B4-BE49-F238E27FC236}">
                <a16:creationId xmlns:a16="http://schemas.microsoft.com/office/drawing/2014/main" id="{60DB948C-A5FA-A62B-9D6F-063AE4AFC4EF}"/>
              </a:ext>
            </a:extLst>
          </p:cNvPr>
          <p:cNvGrpSpPr/>
          <p:nvPr/>
        </p:nvGrpSpPr>
        <p:grpSpPr>
          <a:xfrm>
            <a:off x="7220749" y="2602863"/>
            <a:ext cx="2440754" cy="2804494"/>
            <a:chOff x="2445865" y="2671629"/>
            <a:chExt cx="2440754" cy="2804494"/>
          </a:xfrm>
        </p:grpSpPr>
        <p:sp>
          <p:nvSpPr>
            <p:cNvPr id="84" name="Flowchart: Connector 83">
              <a:extLst>
                <a:ext uri="{FF2B5EF4-FFF2-40B4-BE49-F238E27FC236}">
                  <a16:creationId xmlns:a16="http://schemas.microsoft.com/office/drawing/2014/main" id="{5551B842-C777-D4B4-EFDF-D22C5B58FE13}"/>
                </a:ext>
              </a:extLst>
            </p:cNvPr>
            <p:cNvSpPr/>
            <p:nvPr/>
          </p:nvSpPr>
          <p:spPr>
            <a:xfrm rot="17328416">
              <a:off x="3563574" y="3070292"/>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86" name="Flowchart: Connector 85">
              <a:extLst>
                <a:ext uri="{FF2B5EF4-FFF2-40B4-BE49-F238E27FC236}">
                  <a16:creationId xmlns:a16="http://schemas.microsoft.com/office/drawing/2014/main" id="{9EEAEDA9-397E-0D40-B8C2-C0FED4CA7916}"/>
                </a:ext>
              </a:extLst>
            </p:cNvPr>
            <p:cNvSpPr/>
            <p:nvPr/>
          </p:nvSpPr>
          <p:spPr>
            <a:xfrm rot="17328416">
              <a:off x="3660769" y="2845001"/>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06" name="Flowchart: Connector 105">
              <a:extLst>
                <a:ext uri="{FF2B5EF4-FFF2-40B4-BE49-F238E27FC236}">
                  <a16:creationId xmlns:a16="http://schemas.microsoft.com/office/drawing/2014/main" id="{1455CA0C-932D-5BAE-859B-07DA4A5C86AF}"/>
                </a:ext>
              </a:extLst>
            </p:cNvPr>
            <p:cNvSpPr/>
            <p:nvPr/>
          </p:nvSpPr>
          <p:spPr>
            <a:xfrm rot="17328416">
              <a:off x="3404503" y="2879738"/>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07" name="Flowchart: Connector 106">
              <a:extLst>
                <a:ext uri="{FF2B5EF4-FFF2-40B4-BE49-F238E27FC236}">
                  <a16:creationId xmlns:a16="http://schemas.microsoft.com/office/drawing/2014/main" id="{8D883BE8-F3E2-F193-DF6C-2AAC15C5FE8F}"/>
                </a:ext>
              </a:extLst>
            </p:cNvPr>
            <p:cNvSpPr/>
            <p:nvPr/>
          </p:nvSpPr>
          <p:spPr>
            <a:xfrm rot="17328416">
              <a:off x="3025706" y="3145507"/>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08" name="Flowchart: Connector 107">
              <a:extLst>
                <a:ext uri="{FF2B5EF4-FFF2-40B4-BE49-F238E27FC236}">
                  <a16:creationId xmlns:a16="http://schemas.microsoft.com/office/drawing/2014/main" id="{5F10A354-F574-790B-9D19-3FB1687EB53B}"/>
                </a:ext>
              </a:extLst>
            </p:cNvPr>
            <p:cNvSpPr/>
            <p:nvPr/>
          </p:nvSpPr>
          <p:spPr>
            <a:xfrm rot="17328416">
              <a:off x="3302659" y="3105640"/>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09" name="Flowchart: Connector 108">
              <a:extLst>
                <a:ext uri="{FF2B5EF4-FFF2-40B4-BE49-F238E27FC236}">
                  <a16:creationId xmlns:a16="http://schemas.microsoft.com/office/drawing/2014/main" id="{C32C05AE-DD92-F990-B02E-8C5358F053D2}"/>
                </a:ext>
              </a:extLst>
            </p:cNvPr>
            <p:cNvSpPr/>
            <p:nvPr/>
          </p:nvSpPr>
          <p:spPr>
            <a:xfrm rot="17328416">
              <a:off x="3198844" y="3272326"/>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10" name="Flowchart: Connector 109">
              <a:extLst>
                <a:ext uri="{FF2B5EF4-FFF2-40B4-BE49-F238E27FC236}">
                  <a16:creationId xmlns:a16="http://schemas.microsoft.com/office/drawing/2014/main" id="{2B0DB555-A842-FF78-7541-7915C23EA366}"/>
                </a:ext>
              </a:extLst>
            </p:cNvPr>
            <p:cNvSpPr/>
            <p:nvPr/>
          </p:nvSpPr>
          <p:spPr>
            <a:xfrm rot="17328416">
              <a:off x="3506120" y="2667657"/>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1" name="Flowchart: Connector 110">
              <a:extLst>
                <a:ext uri="{FF2B5EF4-FFF2-40B4-BE49-F238E27FC236}">
                  <a16:creationId xmlns:a16="http://schemas.microsoft.com/office/drawing/2014/main" id="{FFE55F41-80D0-C7AB-C4B2-3608E13C59B1}"/>
                </a:ext>
              </a:extLst>
            </p:cNvPr>
            <p:cNvSpPr/>
            <p:nvPr/>
          </p:nvSpPr>
          <p:spPr>
            <a:xfrm rot="17328416">
              <a:off x="3109622" y="2883764"/>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2" name="Flowchart: Connector 111">
              <a:extLst>
                <a:ext uri="{FF2B5EF4-FFF2-40B4-BE49-F238E27FC236}">
                  <a16:creationId xmlns:a16="http://schemas.microsoft.com/office/drawing/2014/main" id="{F75DBE51-AF26-6F36-8E43-C5EB9C2A8CEE}"/>
                </a:ext>
              </a:extLst>
            </p:cNvPr>
            <p:cNvSpPr/>
            <p:nvPr/>
          </p:nvSpPr>
          <p:spPr>
            <a:xfrm>
              <a:off x="2445865" y="4019515"/>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3" name="Flowchart: Connector 112">
              <a:extLst>
                <a:ext uri="{FF2B5EF4-FFF2-40B4-BE49-F238E27FC236}">
                  <a16:creationId xmlns:a16="http://schemas.microsoft.com/office/drawing/2014/main" id="{A3EDA62C-27D3-7E04-0AE0-EC9138251FF1}"/>
                </a:ext>
              </a:extLst>
            </p:cNvPr>
            <p:cNvSpPr/>
            <p:nvPr/>
          </p:nvSpPr>
          <p:spPr>
            <a:xfrm>
              <a:off x="2674570" y="4062194"/>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4" name="Flowchart: Connector 113">
              <a:extLst>
                <a:ext uri="{FF2B5EF4-FFF2-40B4-BE49-F238E27FC236}">
                  <a16:creationId xmlns:a16="http://schemas.microsoft.com/office/drawing/2014/main" id="{C71607A4-6370-06E5-6392-27C5136CF5F6}"/>
                </a:ext>
              </a:extLst>
            </p:cNvPr>
            <p:cNvSpPr/>
            <p:nvPr/>
          </p:nvSpPr>
          <p:spPr>
            <a:xfrm>
              <a:off x="2495507" y="4278077"/>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5" name="Flowchart: Connector 114">
              <a:extLst>
                <a:ext uri="{FF2B5EF4-FFF2-40B4-BE49-F238E27FC236}">
                  <a16:creationId xmlns:a16="http://schemas.microsoft.com/office/drawing/2014/main" id="{36537FE2-D995-7CA5-A2BE-7618F6045540}"/>
                </a:ext>
              </a:extLst>
            </p:cNvPr>
            <p:cNvSpPr/>
            <p:nvPr/>
          </p:nvSpPr>
          <p:spPr>
            <a:xfrm>
              <a:off x="3978688" y="4112474"/>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6" name="Flowchart: Connector 115">
              <a:extLst>
                <a:ext uri="{FF2B5EF4-FFF2-40B4-BE49-F238E27FC236}">
                  <a16:creationId xmlns:a16="http://schemas.microsoft.com/office/drawing/2014/main" id="{9E041C11-B4D7-F153-60F1-062EC069CCC3}"/>
                </a:ext>
              </a:extLst>
            </p:cNvPr>
            <p:cNvSpPr/>
            <p:nvPr/>
          </p:nvSpPr>
          <p:spPr>
            <a:xfrm>
              <a:off x="4200752" y="4148346"/>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7" name="Flowchart: Connector 116">
              <a:extLst>
                <a:ext uri="{FF2B5EF4-FFF2-40B4-BE49-F238E27FC236}">
                  <a16:creationId xmlns:a16="http://schemas.microsoft.com/office/drawing/2014/main" id="{66F5D38C-E1EB-A62B-B8B7-D711AF4B304F}"/>
                </a:ext>
              </a:extLst>
            </p:cNvPr>
            <p:cNvSpPr/>
            <p:nvPr/>
          </p:nvSpPr>
          <p:spPr>
            <a:xfrm>
              <a:off x="4118516" y="3894325"/>
              <a:ext cx="177299" cy="17760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8" name="Flowchart: Connector 117">
              <a:extLst>
                <a:ext uri="{FF2B5EF4-FFF2-40B4-BE49-F238E27FC236}">
                  <a16:creationId xmlns:a16="http://schemas.microsoft.com/office/drawing/2014/main" id="{60035826-479C-A1B3-573C-12E5AD89D886}"/>
                </a:ext>
              </a:extLst>
            </p:cNvPr>
            <p:cNvSpPr/>
            <p:nvPr/>
          </p:nvSpPr>
          <p:spPr>
            <a:xfrm>
              <a:off x="3814769" y="4265440"/>
              <a:ext cx="177299" cy="177604"/>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cxnSp>
          <p:nvCxnSpPr>
            <p:cNvPr id="119" name="Straight Arrow Connector 118">
              <a:extLst>
                <a:ext uri="{FF2B5EF4-FFF2-40B4-BE49-F238E27FC236}">
                  <a16:creationId xmlns:a16="http://schemas.microsoft.com/office/drawing/2014/main" id="{8F4A740E-8E7E-6875-7C64-0E88B0244F88}"/>
                </a:ext>
              </a:extLst>
            </p:cNvPr>
            <p:cNvCxnSpPr/>
            <p:nvPr/>
          </p:nvCxnSpPr>
          <p:spPr>
            <a:xfrm flipH="1">
              <a:off x="2764350" y="3486948"/>
              <a:ext cx="347056" cy="4248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DAE5D43D-8325-78DC-D4B6-01D1C675EF1B}"/>
                </a:ext>
              </a:extLst>
            </p:cNvPr>
            <p:cNvCxnSpPr>
              <a:cxnSpLocks/>
            </p:cNvCxnSpPr>
            <p:nvPr/>
          </p:nvCxnSpPr>
          <p:spPr>
            <a:xfrm>
              <a:off x="3532824" y="3515561"/>
              <a:ext cx="305814" cy="4590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Flowchart: Connector 120">
              <a:extLst>
                <a:ext uri="{FF2B5EF4-FFF2-40B4-BE49-F238E27FC236}">
                  <a16:creationId xmlns:a16="http://schemas.microsoft.com/office/drawing/2014/main" id="{ED773FC3-DB57-0F88-7CDF-12C796F7F8BC}"/>
                </a:ext>
              </a:extLst>
            </p:cNvPr>
            <p:cNvSpPr/>
            <p:nvPr/>
          </p:nvSpPr>
          <p:spPr>
            <a:xfrm>
              <a:off x="4290028" y="5066719"/>
              <a:ext cx="197797" cy="18985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22" name="Flowchart: Connector 121">
              <a:extLst>
                <a:ext uri="{FF2B5EF4-FFF2-40B4-BE49-F238E27FC236}">
                  <a16:creationId xmlns:a16="http://schemas.microsoft.com/office/drawing/2014/main" id="{16E6EC36-2D32-468A-548D-EB144EFED596}"/>
                </a:ext>
              </a:extLst>
            </p:cNvPr>
            <p:cNvSpPr/>
            <p:nvPr/>
          </p:nvSpPr>
          <p:spPr>
            <a:xfrm>
              <a:off x="4404676" y="5286269"/>
              <a:ext cx="197797" cy="18985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23" name="Flowchart: Connector 122">
              <a:extLst>
                <a:ext uri="{FF2B5EF4-FFF2-40B4-BE49-F238E27FC236}">
                  <a16:creationId xmlns:a16="http://schemas.microsoft.com/office/drawing/2014/main" id="{20EFC3A7-C22B-0E58-678B-67E9CE24B153}"/>
                </a:ext>
              </a:extLst>
            </p:cNvPr>
            <p:cNvSpPr/>
            <p:nvPr/>
          </p:nvSpPr>
          <p:spPr>
            <a:xfrm>
              <a:off x="4688822" y="5286269"/>
              <a:ext cx="197797" cy="18985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24" name="Flowchart: Connector 123">
              <a:extLst>
                <a:ext uri="{FF2B5EF4-FFF2-40B4-BE49-F238E27FC236}">
                  <a16:creationId xmlns:a16="http://schemas.microsoft.com/office/drawing/2014/main" id="{54C40FA5-9F98-9D14-6428-A43010714EFF}"/>
                </a:ext>
              </a:extLst>
            </p:cNvPr>
            <p:cNvSpPr/>
            <p:nvPr/>
          </p:nvSpPr>
          <p:spPr>
            <a:xfrm rot="20556273">
              <a:off x="4606972" y="5007165"/>
              <a:ext cx="197797" cy="18985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25" name="Flowchart: Connector 124">
              <a:extLst>
                <a:ext uri="{FF2B5EF4-FFF2-40B4-BE49-F238E27FC236}">
                  <a16:creationId xmlns:a16="http://schemas.microsoft.com/office/drawing/2014/main" id="{9AE7BD84-B374-6930-CE6F-1846472A02B4}"/>
                </a:ext>
              </a:extLst>
            </p:cNvPr>
            <p:cNvSpPr/>
            <p:nvPr/>
          </p:nvSpPr>
          <p:spPr>
            <a:xfrm rot="20556273">
              <a:off x="3523286" y="5035284"/>
              <a:ext cx="197797" cy="189854"/>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cxnSp>
          <p:nvCxnSpPr>
            <p:cNvPr id="126" name="Straight Arrow Connector 125">
              <a:extLst>
                <a:ext uri="{FF2B5EF4-FFF2-40B4-BE49-F238E27FC236}">
                  <a16:creationId xmlns:a16="http://schemas.microsoft.com/office/drawing/2014/main" id="{788D593B-657D-7153-2342-EADE63ED4EC1}"/>
                </a:ext>
              </a:extLst>
            </p:cNvPr>
            <p:cNvCxnSpPr>
              <a:cxnSpLocks/>
            </p:cNvCxnSpPr>
            <p:nvPr/>
          </p:nvCxnSpPr>
          <p:spPr>
            <a:xfrm>
              <a:off x="4265740" y="4635981"/>
              <a:ext cx="236962" cy="3272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B066880-8A0C-9E45-B162-127C68AFB1B8}"/>
                </a:ext>
              </a:extLst>
            </p:cNvPr>
            <p:cNvCxnSpPr>
              <a:cxnSpLocks/>
            </p:cNvCxnSpPr>
            <p:nvPr/>
          </p:nvCxnSpPr>
          <p:spPr>
            <a:xfrm flipH="1">
              <a:off x="3688424" y="4630819"/>
              <a:ext cx="187031" cy="330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Flowchart: Connector 127">
              <a:extLst>
                <a:ext uri="{FF2B5EF4-FFF2-40B4-BE49-F238E27FC236}">
                  <a16:creationId xmlns:a16="http://schemas.microsoft.com/office/drawing/2014/main" id="{DF29A600-06B6-9E8C-96D5-1693D3463CE6}"/>
                </a:ext>
              </a:extLst>
            </p:cNvPr>
            <p:cNvSpPr/>
            <p:nvPr/>
          </p:nvSpPr>
          <p:spPr>
            <a:xfrm>
              <a:off x="4029866" y="4354242"/>
              <a:ext cx="177299" cy="177603"/>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grpSp>
      <p:cxnSp>
        <p:nvCxnSpPr>
          <p:cNvPr id="148" name="Straight Connector 147">
            <a:extLst>
              <a:ext uri="{FF2B5EF4-FFF2-40B4-BE49-F238E27FC236}">
                <a16:creationId xmlns:a16="http://schemas.microsoft.com/office/drawing/2014/main" id="{3D9927CB-E118-27A6-0B0D-DF69E6C180C9}"/>
              </a:ext>
            </a:extLst>
          </p:cNvPr>
          <p:cNvCxnSpPr>
            <a:cxnSpLocks/>
          </p:cNvCxnSpPr>
          <p:nvPr/>
        </p:nvCxnSpPr>
        <p:spPr>
          <a:xfrm flipV="1">
            <a:off x="8192876" y="5252380"/>
            <a:ext cx="376966" cy="6783"/>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60F0F19A-76C6-4B8A-1C6E-3700A2E2590B}"/>
              </a:ext>
            </a:extLst>
          </p:cNvPr>
          <p:cNvSpPr txBox="1"/>
          <p:nvPr/>
        </p:nvSpPr>
        <p:spPr>
          <a:xfrm flipH="1">
            <a:off x="7536832" y="5693755"/>
            <a:ext cx="2466269" cy="281103"/>
          </a:xfrm>
          <a:prstGeom prst="rect">
            <a:avLst/>
          </a:prstGeom>
          <a:noFill/>
          <a:ln>
            <a:solidFill>
              <a:schemeClr val="tx1"/>
            </a:solidFill>
          </a:ln>
        </p:spPr>
        <p:txBody>
          <a:bodyPr wrap="square" lIns="0" tIns="0" rIns="0" bIns="0" rtlCol="0" anchor="t">
            <a:spAutoFit/>
          </a:bodyP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lang="en-IN" b="0" i="0">
                <a:effectLst/>
                <a:latin typeface="Arial"/>
                <a:cs typeface="Arial"/>
              </a:rPr>
              <a:t>Min sample leaf = </a:t>
            </a:r>
            <a:r>
              <a:rPr lang="en-IN">
                <a:latin typeface="Arial"/>
                <a:cs typeface="Arial"/>
              </a:rPr>
              <a:t>3</a:t>
            </a:r>
            <a:endParaRPr kumimoji="0" lang="en-IN" b="0" i="0" u="none" strike="noStrike" kern="1200" cap="none" spc="0" normalizeH="0" baseline="0" noProof="0">
              <a:ln>
                <a:noFill/>
              </a:ln>
              <a:effectLst/>
              <a:uLnTx/>
              <a:uFillTx/>
              <a:latin typeface="Arial"/>
              <a:cs typeface="Arial"/>
            </a:endParaRPr>
          </a:p>
        </p:txBody>
      </p:sp>
      <p:sp>
        <p:nvSpPr>
          <p:cNvPr id="4" name="Slide Number Placeholder 6">
            <a:extLst>
              <a:ext uri="{FF2B5EF4-FFF2-40B4-BE49-F238E27FC236}">
                <a16:creationId xmlns:a16="http://schemas.microsoft.com/office/drawing/2014/main" id="{20A16A50-503D-4266-BDDE-9BC68D66218D}"/>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grpSp>
        <p:nvGrpSpPr>
          <p:cNvPr id="3" name="Group 2">
            <a:extLst>
              <a:ext uri="{FF2B5EF4-FFF2-40B4-BE49-F238E27FC236}">
                <a16:creationId xmlns:a16="http://schemas.microsoft.com/office/drawing/2014/main" id="{E85732F7-3526-955D-45A5-3D4D2B4A6918}"/>
              </a:ext>
            </a:extLst>
          </p:cNvPr>
          <p:cNvGrpSpPr/>
          <p:nvPr/>
        </p:nvGrpSpPr>
        <p:grpSpPr>
          <a:xfrm>
            <a:off x="1227684" y="2328389"/>
            <a:ext cx="2690004" cy="3236752"/>
            <a:chOff x="3221772" y="2330071"/>
            <a:chExt cx="2690004" cy="3236752"/>
          </a:xfrm>
        </p:grpSpPr>
        <p:sp>
          <p:nvSpPr>
            <p:cNvPr id="10" name="Flowchart: Connector 9">
              <a:extLst>
                <a:ext uri="{FF2B5EF4-FFF2-40B4-BE49-F238E27FC236}">
                  <a16:creationId xmlns:a16="http://schemas.microsoft.com/office/drawing/2014/main" id="{2E554BF7-1C59-F302-01F4-384BF0C9137F}"/>
                </a:ext>
              </a:extLst>
            </p:cNvPr>
            <p:cNvSpPr/>
            <p:nvPr/>
          </p:nvSpPr>
          <p:spPr>
            <a:xfrm rot="17328416">
              <a:off x="4456297" y="2749052"/>
              <a:ext cx="189853" cy="19779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1" name="Flowchart: Connector 10">
              <a:extLst>
                <a:ext uri="{FF2B5EF4-FFF2-40B4-BE49-F238E27FC236}">
                  <a16:creationId xmlns:a16="http://schemas.microsoft.com/office/drawing/2014/main" id="{2BC958F7-0515-FCEA-CA2A-DBF30F6600D3}"/>
                </a:ext>
              </a:extLst>
            </p:cNvPr>
            <p:cNvSpPr/>
            <p:nvPr/>
          </p:nvSpPr>
          <p:spPr>
            <a:xfrm rot="17328416">
              <a:off x="4553492" y="2523761"/>
              <a:ext cx="189853" cy="19779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2" name="Flowchart: Connector 11">
              <a:extLst>
                <a:ext uri="{FF2B5EF4-FFF2-40B4-BE49-F238E27FC236}">
                  <a16:creationId xmlns:a16="http://schemas.microsoft.com/office/drawing/2014/main" id="{27EB02E4-A7CA-ED8B-5207-2B16A5074F51}"/>
                </a:ext>
              </a:extLst>
            </p:cNvPr>
            <p:cNvSpPr/>
            <p:nvPr/>
          </p:nvSpPr>
          <p:spPr>
            <a:xfrm rot="17328416">
              <a:off x="3768290" y="2659210"/>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3" name="Flowchart: Connector 12">
              <a:extLst>
                <a:ext uri="{FF2B5EF4-FFF2-40B4-BE49-F238E27FC236}">
                  <a16:creationId xmlns:a16="http://schemas.microsoft.com/office/drawing/2014/main" id="{51AFC47D-A82A-CCC8-1397-533269C7D1E9}"/>
                </a:ext>
              </a:extLst>
            </p:cNvPr>
            <p:cNvSpPr/>
            <p:nvPr/>
          </p:nvSpPr>
          <p:spPr>
            <a:xfrm rot="17328416">
              <a:off x="4297226" y="2558498"/>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4" name="Flowchart: Connector 13">
              <a:extLst>
                <a:ext uri="{FF2B5EF4-FFF2-40B4-BE49-F238E27FC236}">
                  <a16:creationId xmlns:a16="http://schemas.microsoft.com/office/drawing/2014/main" id="{D974A673-B807-C4F1-E647-93B91CA4BC08}"/>
                </a:ext>
              </a:extLst>
            </p:cNvPr>
            <p:cNvSpPr/>
            <p:nvPr/>
          </p:nvSpPr>
          <p:spPr>
            <a:xfrm rot="17328416">
              <a:off x="4191973" y="2746277"/>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5" name="Flowchart: Connector 14">
              <a:extLst>
                <a:ext uri="{FF2B5EF4-FFF2-40B4-BE49-F238E27FC236}">
                  <a16:creationId xmlns:a16="http://schemas.microsoft.com/office/drawing/2014/main" id="{18DBC1B9-4B52-1A7C-E082-C7CE05B794F3}"/>
                </a:ext>
              </a:extLst>
            </p:cNvPr>
            <p:cNvSpPr/>
            <p:nvPr/>
          </p:nvSpPr>
          <p:spPr>
            <a:xfrm rot="17328416">
              <a:off x="3918429" y="2824267"/>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6" name="Flowchart: Connector 15">
              <a:extLst>
                <a:ext uri="{FF2B5EF4-FFF2-40B4-BE49-F238E27FC236}">
                  <a16:creationId xmlns:a16="http://schemas.microsoft.com/office/drawing/2014/main" id="{77DA0351-61C9-1F09-0649-F161D5A1C574}"/>
                </a:ext>
              </a:extLst>
            </p:cNvPr>
            <p:cNvSpPr/>
            <p:nvPr/>
          </p:nvSpPr>
          <p:spPr>
            <a:xfrm rot="17328416">
              <a:off x="4735103" y="2736370"/>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7" name="Flowchart: Connector 16">
              <a:extLst>
                <a:ext uri="{FF2B5EF4-FFF2-40B4-BE49-F238E27FC236}">
                  <a16:creationId xmlns:a16="http://schemas.microsoft.com/office/drawing/2014/main" id="{5EFCA43A-92CB-DAF8-FFD1-99F54B7F15E0}"/>
                </a:ext>
              </a:extLst>
            </p:cNvPr>
            <p:cNvSpPr/>
            <p:nvPr/>
          </p:nvSpPr>
          <p:spPr>
            <a:xfrm rot="17328416">
              <a:off x="4091567" y="2951086"/>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rgbClr val="FF0000"/>
                </a:solidFill>
                <a:effectLst/>
                <a:uLnTx/>
                <a:uFillTx/>
                <a:latin typeface="Arial"/>
                <a:ea typeface="+mn-ea"/>
                <a:cs typeface="+mn-cs"/>
              </a:endParaRPr>
            </a:p>
          </p:txBody>
        </p:sp>
        <p:sp>
          <p:nvSpPr>
            <p:cNvPr id="18" name="Flowchart: Connector 17">
              <a:extLst>
                <a:ext uri="{FF2B5EF4-FFF2-40B4-BE49-F238E27FC236}">
                  <a16:creationId xmlns:a16="http://schemas.microsoft.com/office/drawing/2014/main" id="{9C8F5E81-F109-334C-90FE-F3D46DF32389}"/>
                </a:ext>
              </a:extLst>
            </p:cNvPr>
            <p:cNvSpPr/>
            <p:nvPr/>
          </p:nvSpPr>
          <p:spPr>
            <a:xfrm rot="17328416">
              <a:off x="4639147" y="2327975"/>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19" name="Flowchart: Connector 18">
              <a:extLst>
                <a:ext uri="{FF2B5EF4-FFF2-40B4-BE49-F238E27FC236}">
                  <a16:creationId xmlns:a16="http://schemas.microsoft.com/office/drawing/2014/main" id="{D687C3E1-C9FF-653F-4892-4266B9B4115A}"/>
                </a:ext>
              </a:extLst>
            </p:cNvPr>
            <p:cNvSpPr/>
            <p:nvPr/>
          </p:nvSpPr>
          <p:spPr>
            <a:xfrm rot="17328416">
              <a:off x="3867172" y="2387446"/>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0" name="Flowchart: Connector 19">
              <a:extLst>
                <a:ext uri="{FF2B5EF4-FFF2-40B4-BE49-F238E27FC236}">
                  <a16:creationId xmlns:a16="http://schemas.microsoft.com/office/drawing/2014/main" id="{B4E85A65-1273-2F1B-C335-300CF0F6B07E}"/>
                </a:ext>
              </a:extLst>
            </p:cNvPr>
            <p:cNvSpPr/>
            <p:nvPr/>
          </p:nvSpPr>
          <p:spPr>
            <a:xfrm rot="17328416">
              <a:off x="4398843" y="2346417"/>
              <a:ext cx="189853" cy="19779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1" name="Flowchart: Connector 20">
              <a:extLst>
                <a:ext uri="{FF2B5EF4-FFF2-40B4-BE49-F238E27FC236}">
                  <a16:creationId xmlns:a16="http://schemas.microsoft.com/office/drawing/2014/main" id="{4226817C-BB27-C725-A01B-486A57774AAD}"/>
                </a:ext>
              </a:extLst>
            </p:cNvPr>
            <p:cNvSpPr/>
            <p:nvPr/>
          </p:nvSpPr>
          <p:spPr>
            <a:xfrm rot="17328416">
              <a:off x="4334452" y="2952579"/>
              <a:ext cx="189853" cy="197798"/>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2" name="Flowchart: Connector 21">
              <a:extLst>
                <a:ext uri="{FF2B5EF4-FFF2-40B4-BE49-F238E27FC236}">
                  <a16:creationId xmlns:a16="http://schemas.microsoft.com/office/drawing/2014/main" id="{46600B88-D5C2-9AAD-B5E0-FA2AA95B15AB}"/>
                </a:ext>
              </a:extLst>
            </p:cNvPr>
            <p:cNvSpPr/>
            <p:nvPr/>
          </p:nvSpPr>
          <p:spPr>
            <a:xfrm rot="17328416">
              <a:off x="4167418" y="2326099"/>
              <a:ext cx="189853" cy="197798"/>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3" name="Flowchart: Connector 22">
              <a:extLst>
                <a:ext uri="{FF2B5EF4-FFF2-40B4-BE49-F238E27FC236}">
                  <a16:creationId xmlns:a16="http://schemas.microsoft.com/office/drawing/2014/main" id="{9447F22A-3A3E-8868-2350-96C1880A8BAD}"/>
                </a:ext>
              </a:extLst>
            </p:cNvPr>
            <p:cNvSpPr/>
            <p:nvPr/>
          </p:nvSpPr>
          <p:spPr>
            <a:xfrm rot="17328416">
              <a:off x="4001076" y="2560932"/>
              <a:ext cx="189853" cy="197798"/>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4" name="Flowchart: Connector 23">
              <a:extLst>
                <a:ext uri="{FF2B5EF4-FFF2-40B4-BE49-F238E27FC236}">
                  <a16:creationId xmlns:a16="http://schemas.microsoft.com/office/drawing/2014/main" id="{4F1BC0F5-129F-4577-B540-7BBEDD9B4C57}"/>
                </a:ext>
              </a:extLst>
            </p:cNvPr>
            <p:cNvSpPr/>
            <p:nvPr/>
          </p:nvSpPr>
          <p:spPr>
            <a:xfrm>
              <a:off x="5229577" y="4124953"/>
              <a:ext cx="179559" cy="174954"/>
            </a:xfrm>
            <a:prstGeom prst="flowChartConnector">
              <a:avLst/>
            </a:prstGeom>
            <a:solidFill>
              <a:srgbClr val="C55A11"/>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5" name="Flowchart: Connector 24">
              <a:extLst>
                <a:ext uri="{FF2B5EF4-FFF2-40B4-BE49-F238E27FC236}">
                  <a16:creationId xmlns:a16="http://schemas.microsoft.com/office/drawing/2014/main" id="{5AA3B5DA-D603-D195-2964-D44CBB633ADC}"/>
                </a:ext>
              </a:extLst>
            </p:cNvPr>
            <p:cNvSpPr/>
            <p:nvPr/>
          </p:nvSpPr>
          <p:spPr>
            <a:xfrm>
              <a:off x="3655524" y="4107414"/>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6" name="Flowchart: Connector 25">
              <a:extLst>
                <a:ext uri="{FF2B5EF4-FFF2-40B4-BE49-F238E27FC236}">
                  <a16:creationId xmlns:a16="http://schemas.microsoft.com/office/drawing/2014/main" id="{BDAFB454-FE2B-0C64-B0B4-BED2017C4E5E}"/>
                </a:ext>
              </a:extLst>
            </p:cNvPr>
            <p:cNvSpPr/>
            <p:nvPr/>
          </p:nvSpPr>
          <p:spPr>
            <a:xfrm>
              <a:off x="3386737" y="4107414"/>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7" name="Flowchart: Connector 26">
              <a:extLst>
                <a:ext uri="{FF2B5EF4-FFF2-40B4-BE49-F238E27FC236}">
                  <a16:creationId xmlns:a16="http://schemas.microsoft.com/office/drawing/2014/main" id="{70F08D89-AA9D-372B-8A88-4D6E03C4D2CA}"/>
                </a:ext>
              </a:extLst>
            </p:cNvPr>
            <p:cNvSpPr/>
            <p:nvPr/>
          </p:nvSpPr>
          <p:spPr>
            <a:xfrm>
              <a:off x="3702386" y="3855315"/>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8" name="Flowchart: Connector 27">
              <a:extLst>
                <a:ext uri="{FF2B5EF4-FFF2-40B4-BE49-F238E27FC236}">
                  <a16:creationId xmlns:a16="http://schemas.microsoft.com/office/drawing/2014/main" id="{A4A90B5F-1712-17C0-4065-5EAD1992872E}"/>
                </a:ext>
              </a:extLst>
            </p:cNvPr>
            <p:cNvSpPr/>
            <p:nvPr/>
          </p:nvSpPr>
          <p:spPr>
            <a:xfrm>
              <a:off x="3221772" y="3876711"/>
              <a:ext cx="179559" cy="174954"/>
            </a:xfrm>
            <a:prstGeom prst="flowChartConnector">
              <a:avLst/>
            </a:prstGeom>
            <a:solidFill>
              <a:srgbClr val="C55A11"/>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9" name="Flowchart: Connector 28">
              <a:extLst>
                <a:ext uri="{FF2B5EF4-FFF2-40B4-BE49-F238E27FC236}">
                  <a16:creationId xmlns:a16="http://schemas.microsoft.com/office/drawing/2014/main" id="{C87292DB-56BE-D52B-BA93-F5D09EF84B58}"/>
                </a:ext>
              </a:extLst>
            </p:cNvPr>
            <p:cNvSpPr/>
            <p:nvPr/>
          </p:nvSpPr>
          <p:spPr>
            <a:xfrm>
              <a:off x="5166832" y="3836124"/>
              <a:ext cx="179559" cy="174954"/>
            </a:xfrm>
            <a:prstGeom prst="flowChartConnector">
              <a:avLst/>
            </a:prstGeom>
            <a:solidFill>
              <a:srgbClr val="C55A11"/>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0" name="Flowchart: Connector 29">
              <a:extLst>
                <a:ext uri="{FF2B5EF4-FFF2-40B4-BE49-F238E27FC236}">
                  <a16:creationId xmlns:a16="http://schemas.microsoft.com/office/drawing/2014/main" id="{0E7D5824-FA2B-52BD-4B4F-00B306B2B427}"/>
                </a:ext>
              </a:extLst>
            </p:cNvPr>
            <p:cNvSpPr/>
            <p:nvPr/>
          </p:nvSpPr>
          <p:spPr>
            <a:xfrm>
              <a:off x="3475965" y="3894004"/>
              <a:ext cx="179559" cy="174954"/>
            </a:xfrm>
            <a:prstGeom prst="flowChartConnector">
              <a:avLst/>
            </a:prstGeom>
            <a:solidFill>
              <a:srgbClr val="2F5597"/>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1" name="Flowchart: Connector 30">
              <a:extLst>
                <a:ext uri="{FF2B5EF4-FFF2-40B4-BE49-F238E27FC236}">
                  <a16:creationId xmlns:a16="http://schemas.microsoft.com/office/drawing/2014/main" id="{8D9BDA35-2678-D515-17D6-51C547DDE63D}"/>
                </a:ext>
              </a:extLst>
            </p:cNvPr>
            <p:cNvSpPr/>
            <p:nvPr/>
          </p:nvSpPr>
          <p:spPr>
            <a:xfrm>
              <a:off x="4622361" y="3769301"/>
              <a:ext cx="191593" cy="177603"/>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2" name="Flowchart: Connector 31">
              <a:extLst>
                <a:ext uri="{FF2B5EF4-FFF2-40B4-BE49-F238E27FC236}">
                  <a16:creationId xmlns:a16="http://schemas.microsoft.com/office/drawing/2014/main" id="{A938B44D-E71C-BC83-0099-9098FB3DB7E0}"/>
                </a:ext>
              </a:extLst>
            </p:cNvPr>
            <p:cNvSpPr/>
            <p:nvPr/>
          </p:nvSpPr>
          <p:spPr>
            <a:xfrm>
              <a:off x="4927542" y="3769302"/>
              <a:ext cx="191593" cy="177603"/>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3" name="Flowchart: Connector 32">
              <a:extLst>
                <a:ext uri="{FF2B5EF4-FFF2-40B4-BE49-F238E27FC236}">
                  <a16:creationId xmlns:a16="http://schemas.microsoft.com/office/drawing/2014/main" id="{6234CEDD-E9D9-8B5E-4D76-A98753FB5BB2}"/>
                </a:ext>
              </a:extLst>
            </p:cNvPr>
            <p:cNvSpPr/>
            <p:nvPr/>
          </p:nvSpPr>
          <p:spPr>
            <a:xfrm>
              <a:off x="3460209" y="3651834"/>
              <a:ext cx="191593" cy="177603"/>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4" name="Flowchart: Connector 33">
              <a:extLst>
                <a:ext uri="{FF2B5EF4-FFF2-40B4-BE49-F238E27FC236}">
                  <a16:creationId xmlns:a16="http://schemas.microsoft.com/office/drawing/2014/main" id="{20F133C5-2B04-66D8-845E-BBF4E72C8BD8}"/>
                </a:ext>
              </a:extLst>
            </p:cNvPr>
            <p:cNvSpPr/>
            <p:nvPr/>
          </p:nvSpPr>
          <p:spPr>
            <a:xfrm>
              <a:off x="5052891" y="4342798"/>
              <a:ext cx="191593" cy="177603"/>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5" name="Flowchart: Connector 34">
              <a:extLst>
                <a:ext uri="{FF2B5EF4-FFF2-40B4-BE49-F238E27FC236}">
                  <a16:creationId xmlns:a16="http://schemas.microsoft.com/office/drawing/2014/main" id="{BCA083B9-7395-4672-1211-FEE689CBBA1A}"/>
                </a:ext>
              </a:extLst>
            </p:cNvPr>
            <p:cNvSpPr/>
            <p:nvPr/>
          </p:nvSpPr>
          <p:spPr>
            <a:xfrm>
              <a:off x="5007844" y="4030782"/>
              <a:ext cx="191593" cy="177603"/>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6" name="Flowchart: Connector 35">
              <a:extLst>
                <a:ext uri="{FF2B5EF4-FFF2-40B4-BE49-F238E27FC236}">
                  <a16:creationId xmlns:a16="http://schemas.microsoft.com/office/drawing/2014/main" id="{88303350-8A3C-F9F1-C7BC-D63FF04E69DF}"/>
                </a:ext>
              </a:extLst>
            </p:cNvPr>
            <p:cNvSpPr/>
            <p:nvPr/>
          </p:nvSpPr>
          <p:spPr>
            <a:xfrm>
              <a:off x="4484363" y="3991825"/>
              <a:ext cx="191593" cy="177604"/>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7" name="Flowchart: Connector 36">
              <a:extLst>
                <a:ext uri="{FF2B5EF4-FFF2-40B4-BE49-F238E27FC236}">
                  <a16:creationId xmlns:a16="http://schemas.microsoft.com/office/drawing/2014/main" id="{D10AEBE9-C4A2-0E0F-9059-652D00AF543D}"/>
                </a:ext>
              </a:extLst>
            </p:cNvPr>
            <p:cNvSpPr/>
            <p:nvPr/>
          </p:nvSpPr>
          <p:spPr>
            <a:xfrm>
              <a:off x="4750874" y="4007342"/>
              <a:ext cx="191593" cy="17760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8" name="Flowchart: Connector 37">
              <a:extLst>
                <a:ext uri="{FF2B5EF4-FFF2-40B4-BE49-F238E27FC236}">
                  <a16:creationId xmlns:a16="http://schemas.microsoft.com/office/drawing/2014/main" id="{6DBA16E0-457C-C8ED-65DD-206029937504}"/>
                </a:ext>
              </a:extLst>
            </p:cNvPr>
            <p:cNvSpPr/>
            <p:nvPr/>
          </p:nvSpPr>
          <p:spPr>
            <a:xfrm>
              <a:off x="4553672" y="4201732"/>
              <a:ext cx="191593" cy="17760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9" name="Flowchart: Connector 38">
              <a:extLst>
                <a:ext uri="{FF2B5EF4-FFF2-40B4-BE49-F238E27FC236}">
                  <a16:creationId xmlns:a16="http://schemas.microsoft.com/office/drawing/2014/main" id="{1FC2C7F1-B20E-CE64-671D-351CB4496058}"/>
                </a:ext>
              </a:extLst>
            </p:cNvPr>
            <p:cNvSpPr/>
            <p:nvPr/>
          </p:nvSpPr>
          <p:spPr>
            <a:xfrm>
              <a:off x="4865185" y="4251114"/>
              <a:ext cx="191593" cy="177604"/>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cxnSp>
          <p:nvCxnSpPr>
            <p:cNvPr id="40" name="Straight Arrow Connector 39">
              <a:extLst>
                <a:ext uri="{FF2B5EF4-FFF2-40B4-BE49-F238E27FC236}">
                  <a16:creationId xmlns:a16="http://schemas.microsoft.com/office/drawing/2014/main" id="{FD24F654-EB1C-E598-C2C9-347765560365}"/>
                </a:ext>
              </a:extLst>
            </p:cNvPr>
            <p:cNvCxnSpPr>
              <a:cxnSpLocks/>
            </p:cNvCxnSpPr>
            <p:nvPr/>
          </p:nvCxnSpPr>
          <p:spPr>
            <a:xfrm flipH="1">
              <a:off x="3719904" y="3210586"/>
              <a:ext cx="320835" cy="4992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665A6D4-4408-4E17-D2D2-607E3E0C3F58}"/>
                </a:ext>
              </a:extLst>
            </p:cNvPr>
            <p:cNvCxnSpPr>
              <a:cxnSpLocks/>
            </p:cNvCxnSpPr>
            <p:nvPr/>
          </p:nvCxnSpPr>
          <p:spPr>
            <a:xfrm>
              <a:off x="4515436" y="3230702"/>
              <a:ext cx="202398" cy="4607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Flowchart: Connector 41">
              <a:extLst>
                <a:ext uri="{FF2B5EF4-FFF2-40B4-BE49-F238E27FC236}">
                  <a16:creationId xmlns:a16="http://schemas.microsoft.com/office/drawing/2014/main" id="{833E78B0-4271-38F9-ED1C-B9F810D1F021}"/>
                </a:ext>
              </a:extLst>
            </p:cNvPr>
            <p:cNvSpPr/>
            <p:nvPr/>
          </p:nvSpPr>
          <p:spPr>
            <a:xfrm>
              <a:off x="4732996" y="5193689"/>
              <a:ext cx="197797" cy="189854"/>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43" name="Flowchart: Connector 42">
              <a:extLst>
                <a:ext uri="{FF2B5EF4-FFF2-40B4-BE49-F238E27FC236}">
                  <a16:creationId xmlns:a16="http://schemas.microsoft.com/office/drawing/2014/main" id="{011BE856-00D0-0AEA-1EF7-9D12E72EDD60}"/>
                </a:ext>
              </a:extLst>
            </p:cNvPr>
            <p:cNvSpPr/>
            <p:nvPr/>
          </p:nvSpPr>
          <p:spPr>
            <a:xfrm>
              <a:off x="4318118" y="4921807"/>
              <a:ext cx="197797" cy="189854"/>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44" name="Flowchart: Connector 43">
              <a:extLst>
                <a:ext uri="{FF2B5EF4-FFF2-40B4-BE49-F238E27FC236}">
                  <a16:creationId xmlns:a16="http://schemas.microsoft.com/office/drawing/2014/main" id="{62D46225-AE8E-E3E9-E644-D23A39776B9D}"/>
                </a:ext>
              </a:extLst>
            </p:cNvPr>
            <p:cNvSpPr/>
            <p:nvPr/>
          </p:nvSpPr>
          <p:spPr>
            <a:xfrm>
              <a:off x="5250261" y="5270129"/>
              <a:ext cx="197797" cy="189854"/>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45" name="Flowchart: Connector 44">
              <a:extLst>
                <a:ext uri="{FF2B5EF4-FFF2-40B4-BE49-F238E27FC236}">
                  <a16:creationId xmlns:a16="http://schemas.microsoft.com/office/drawing/2014/main" id="{2FECAF7C-785A-7DED-9948-69B03A6BBD1D}"/>
                </a:ext>
              </a:extLst>
            </p:cNvPr>
            <p:cNvSpPr/>
            <p:nvPr/>
          </p:nvSpPr>
          <p:spPr>
            <a:xfrm>
              <a:off x="5713979" y="5207041"/>
              <a:ext cx="197797" cy="18985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46" name="Flowchart: Connector 45">
              <a:extLst>
                <a:ext uri="{FF2B5EF4-FFF2-40B4-BE49-F238E27FC236}">
                  <a16:creationId xmlns:a16="http://schemas.microsoft.com/office/drawing/2014/main" id="{04C40D22-F787-B936-C06A-109C084949DB}"/>
                </a:ext>
              </a:extLst>
            </p:cNvPr>
            <p:cNvSpPr/>
            <p:nvPr/>
          </p:nvSpPr>
          <p:spPr>
            <a:xfrm>
              <a:off x="5405716" y="4945116"/>
              <a:ext cx="197797" cy="18985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47" name="Flowchart: Connector 46">
              <a:extLst>
                <a:ext uri="{FF2B5EF4-FFF2-40B4-BE49-F238E27FC236}">
                  <a16:creationId xmlns:a16="http://schemas.microsoft.com/office/drawing/2014/main" id="{246F5192-1EA0-308F-E580-9F85B8BA7185}"/>
                </a:ext>
              </a:extLst>
            </p:cNvPr>
            <p:cNvSpPr/>
            <p:nvPr/>
          </p:nvSpPr>
          <p:spPr>
            <a:xfrm>
              <a:off x="5482120" y="5193689"/>
              <a:ext cx="197797" cy="18985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48" name="Flowchart: Connector 47">
              <a:extLst>
                <a:ext uri="{FF2B5EF4-FFF2-40B4-BE49-F238E27FC236}">
                  <a16:creationId xmlns:a16="http://schemas.microsoft.com/office/drawing/2014/main" id="{4EED3687-78BE-D95B-8C15-732825B14362}"/>
                </a:ext>
              </a:extLst>
            </p:cNvPr>
            <p:cNvSpPr/>
            <p:nvPr/>
          </p:nvSpPr>
          <p:spPr>
            <a:xfrm rot="20556273">
              <a:off x="4369247" y="5179767"/>
              <a:ext cx="197797" cy="189854"/>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49" name="Flowchart: Connector 48">
              <a:extLst>
                <a:ext uri="{FF2B5EF4-FFF2-40B4-BE49-F238E27FC236}">
                  <a16:creationId xmlns:a16="http://schemas.microsoft.com/office/drawing/2014/main" id="{FA747814-1708-17DF-3051-01BBBAB1A968}"/>
                </a:ext>
              </a:extLst>
            </p:cNvPr>
            <p:cNvSpPr/>
            <p:nvPr/>
          </p:nvSpPr>
          <p:spPr>
            <a:xfrm rot="20556273">
              <a:off x="4511342" y="5376969"/>
              <a:ext cx="197797" cy="189854"/>
            </a:xfrm>
            <a:prstGeom prst="flowChartConnector">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50" name="Flowchart: Connector 49">
              <a:extLst>
                <a:ext uri="{FF2B5EF4-FFF2-40B4-BE49-F238E27FC236}">
                  <a16:creationId xmlns:a16="http://schemas.microsoft.com/office/drawing/2014/main" id="{ADDD37B4-D6FA-4A39-2571-53973E276BAA}"/>
                </a:ext>
              </a:extLst>
            </p:cNvPr>
            <p:cNvSpPr/>
            <p:nvPr/>
          </p:nvSpPr>
          <p:spPr>
            <a:xfrm rot="20556273">
              <a:off x="4562520" y="5020345"/>
              <a:ext cx="197797" cy="189854"/>
            </a:xfrm>
            <a:prstGeom prst="flowChartConnector">
              <a:avLst/>
            </a:prstGeom>
            <a:solidFill>
              <a:srgbClr val="2F559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51" name="Flowchart: Connector 50">
              <a:extLst>
                <a:ext uri="{FF2B5EF4-FFF2-40B4-BE49-F238E27FC236}">
                  <a16:creationId xmlns:a16="http://schemas.microsoft.com/office/drawing/2014/main" id="{3EE1E3F6-67FF-ABE1-ACAB-FDC846C13CD5}"/>
                </a:ext>
              </a:extLst>
            </p:cNvPr>
            <p:cNvSpPr/>
            <p:nvPr/>
          </p:nvSpPr>
          <p:spPr>
            <a:xfrm rot="20556273">
              <a:off x="5172543" y="5020346"/>
              <a:ext cx="197797" cy="189854"/>
            </a:xfrm>
            <a:prstGeom prst="flowChartConnector">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cxnSp>
          <p:nvCxnSpPr>
            <p:cNvPr id="53" name="Straight Arrow Connector 52">
              <a:extLst>
                <a:ext uri="{FF2B5EF4-FFF2-40B4-BE49-F238E27FC236}">
                  <a16:creationId xmlns:a16="http://schemas.microsoft.com/office/drawing/2014/main" id="{B57C16DD-14ED-652A-6022-E476384C17A4}"/>
                </a:ext>
              </a:extLst>
            </p:cNvPr>
            <p:cNvCxnSpPr>
              <a:cxnSpLocks/>
            </p:cNvCxnSpPr>
            <p:nvPr/>
          </p:nvCxnSpPr>
          <p:spPr>
            <a:xfrm>
              <a:off x="5186528" y="4563292"/>
              <a:ext cx="236962" cy="3272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CF317CE-DC14-AC15-4702-13FF371A98ED}"/>
                </a:ext>
              </a:extLst>
            </p:cNvPr>
            <p:cNvCxnSpPr>
              <a:cxnSpLocks/>
            </p:cNvCxnSpPr>
            <p:nvPr/>
          </p:nvCxnSpPr>
          <p:spPr>
            <a:xfrm flipH="1">
              <a:off x="4671264" y="4552488"/>
              <a:ext cx="187031" cy="330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939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49" grpId="0" animBg="1"/>
    </p:bldLst>
  </p:timing>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19</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a:solidFill>
                  <a:schemeClr val="tx1"/>
                </a:solidFill>
                <a:latin typeface="Arial" panose="020B0604020202020204" pitchFamily="34" charset="0"/>
                <a:cs typeface="Arial" panose="020B0604020202020204" pitchFamily="34" charset="0"/>
              </a:rPr>
              <a:t>Generalization Error </a:t>
            </a: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3">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sp>
        <p:nvSpPr>
          <p:cNvPr id="4" name="Textplatzhalter 4">
            <a:extLst>
              <a:ext uri="{FF2B5EF4-FFF2-40B4-BE49-F238E27FC236}">
                <a16:creationId xmlns:a16="http://schemas.microsoft.com/office/drawing/2014/main" id="{14030A23-1B72-73E9-6D1D-94D6EECA9950}"/>
              </a:ext>
            </a:extLst>
          </p:cNvPr>
          <p:cNvSpPr>
            <a:spLocks noGrp="1"/>
          </p:cNvSpPr>
          <p:nvPr/>
        </p:nvSpPr>
        <p:spPr>
          <a:xfrm>
            <a:off x="4490413" y="2028206"/>
            <a:ext cx="3779992" cy="218586"/>
          </a:xfrm>
          <a:prstGeom prst="rect">
            <a:avLst/>
          </a:prstGeom>
        </p:spPr>
        <p:txBody>
          <a:bodyPr vert="horz" wrap="square" lIns="0" tIns="0" rIns="360000" bIns="0" rtlCol="0" anchor="t" anchorCtr="0">
            <a:noAutofit/>
          </a:bodyPr>
          <a:lstStyle>
            <a:lvl1pPr marL="0" indent="0" algn="l" defTabSz="685800" rtl="0" eaLnBrk="1" latinLnBrk="0" hangingPunct="1">
              <a:lnSpc>
                <a:spcPct val="110000"/>
              </a:lnSpc>
              <a:spcBef>
                <a:spcPts val="0"/>
              </a:spcBef>
              <a:spcAft>
                <a:spcPts val="800"/>
              </a:spcAft>
              <a:buFont typeface="Arial" panose="020B0604020202020204" pitchFamily="34" charset="0"/>
              <a:buNone/>
              <a:defRPr sz="1400" kern="1200">
                <a:solidFill>
                  <a:sysClr val="windowText" lastClr="000000"/>
                </a:solidFill>
                <a:latin typeface="Arial"/>
              </a:defRPr>
            </a:lvl1pPr>
            <a:lvl2pPr marL="1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400" kern="1200">
                <a:solidFill>
                  <a:sysClr val="windowText" lastClr="000000"/>
                </a:solidFill>
                <a:latin typeface="Arial"/>
              </a:defRPr>
            </a:lvl2pPr>
            <a:lvl3pPr marL="3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3pPr>
            <a:lvl4pPr marL="5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4pPr>
            <a:lvl5pPr marL="72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5pPr>
            <a:lvl6pPr marL="90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6pPr>
            <a:lvl7pPr marL="10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7pPr>
            <a:lvl8pPr marL="12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8pPr>
            <a:lvl9pPr marL="14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9pPr>
          </a:lstStyle>
          <a:p>
            <a:endParaRPr lang="en-US" sz="1800"/>
          </a:p>
        </p:txBody>
      </p:sp>
      <p:sp>
        <p:nvSpPr>
          <p:cNvPr id="10" name="Textplatzhalter 6">
            <a:extLst>
              <a:ext uri="{FF2B5EF4-FFF2-40B4-BE49-F238E27FC236}">
                <a16:creationId xmlns:a16="http://schemas.microsoft.com/office/drawing/2014/main" id="{087F397F-E2CC-71FD-A721-5EEF409E8BA7}"/>
              </a:ext>
            </a:extLst>
          </p:cNvPr>
          <p:cNvSpPr>
            <a:spLocks noGrp="1"/>
          </p:cNvSpPr>
          <p:nvPr/>
        </p:nvSpPr>
        <p:spPr>
          <a:xfrm>
            <a:off x="4151926" y="4452507"/>
            <a:ext cx="3779992" cy="218586"/>
          </a:xfrm>
          <a:prstGeom prst="rect">
            <a:avLst/>
          </a:prstGeom>
        </p:spPr>
        <p:txBody>
          <a:bodyPr vert="horz" wrap="square" lIns="0" tIns="0" rIns="360000" bIns="0" rtlCol="0" anchor="t" anchorCtr="0">
            <a:noAutofit/>
          </a:bodyPr>
          <a:lstStyle>
            <a:lvl1pPr marL="0" indent="0" algn="l" defTabSz="685800" rtl="0" eaLnBrk="1" latinLnBrk="0" hangingPunct="1">
              <a:lnSpc>
                <a:spcPct val="110000"/>
              </a:lnSpc>
              <a:spcBef>
                <a:spcPts val="0"/>
              </a:spcBef>
              <a:spcAft>
                <a:spcPts val="800"/>
              </a:spcAft>
              <a:buFont typeface="Arial" panose="020B0604020202020204" pitchFamily="34" charset="0"/>
              <a:buNone/>
              <a:defRPr sz="1400" kern="1200">
                <a:solidFill>
                  <a:sysClr val="windowText" lastClr="000000"/>
                </a:solidFill>
                <a:latin typeface="Arial"/>
              </a:defRPr>
            </a:lvl1pPr>
            <a:lvl2pPr marL="1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400" kern="1200">
                <a:solidFill>
                  <a:sysClr val="windowText" lastClr="000000"/>
                </a:solidFill>
                <a:latin typeface="Arial"/>
              </a:defRPr>
            </a:lvl2pPr>
            <a:lvl3pPr marL="3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3pPr>
            <a:lvl4pPr marL="5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4pPr>
            <a:lvl5pPr marL="72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5pPr>
            <a:lvl6pPr marL="90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6pPr>
            <a:lvl7pPr marL="10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7pPr>
            <a:lvl8pPr marL="12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8pPr>
            <a:lvl9pPr marL="14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9pPr>
          </a:lstStyle>
          <a:p>
            <a:endParaRPr lang="de-DE" sz="1800">
              <a:cs typeface="FAUSans Office" panose="020B0504010101010104" pitchFamily="34" charset="77"/>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EA58E43-9288-D90C-0C8D-B0934AD0CE4F}"/>
                  </a:ext>
                </a:extLst>
              </p:cNvPr>
              <p:cNvSpPr txBox="1"/>
              <p:nvPr/>
            </p:nvSpPr>
            <p:spPr>
              <a:xfrm>
                <a:off x="2299250" y="1940764"/>
                <a:ext cx="7593496" cy="604909"/>
              </a:xfrm>
              <a:prstGeom prst="rect">
                <a:avLst/>
              </a:prstGeom>
              <a:noFill/>
              <a:ln>
                <a:solidFill>
                  <a:schemeClr val="tx1"/>
                </a:solidFill>
              </a:ln>
            </p:spPr>
            <p:txBody>
              <a:bodyPr wrap="square" lIns="0" tIns="0" rIns="0" bIns="0" numCol="2" rtlCol="0" anchor="b">
                <a:spAutoFit/>
              </a:bodyPr>
              <a:lstStyle/>
              <a:p>
                <a:pPr algn="ctr">
                  <a:lnSpc>
                    <a:spcPct val="150000"/>
                  </a:lnSpc>
                  <a:spcBef>
                    <a:spcPts val="1200"/>
                  </a:spcBef>
                  <a:spcAft>
                    <a:spcPts val="1200"/>
                  </a:spcAft>
                </a:pPr>
                <a14:m>
                  <m:oMathPara xmlns:m="http://schemas.openxmlformats.org/officeDocument/2006/math">
                    <m:oMathParaPr>
                      <m:jc m:val="center"/>
                    </m:oMathParaPr>
                    <m:oMath xmlns:m="http://schemas.openxmlformats.org/officeDocument/2006/math">
                      <m:r>
                        <a:rPr lang="en-IN" sz="2000" i="1" smtClean="0">
                          <a:solidFill>
                            <a:schemeClr val="tx1"/>
                          </a:solidFill>
                          <a:latin typeface="Cambria Math" panose="02040503050406030204" pitchFamily="18" charset="0"/>
                        </a:rPr>
                        <m:t>𝑚𝑔</m:t>
                      </m:r>
                      <m:d>
                        <m:dPr>
                          <m:ctrlPr>
                            <a:rPr lang="en-IN" sz="2000" i="1">
                              <a:solidFill>
                                <a:schemeClr val="tx1"/>
                              </a:solidFill>
                              <a:latin typeface="Cambria Math" panose="02040503050406030204" pitchFamily="18" charset="0"/>
                            </a:rPr>
                          </m:ctrlPr>
                        </m:dPr>
                        <m:e>
                          <m:r>
                            <a:rPr lang="en-IN" sz="2000" i="1">
                              <a:solidFill>
                                <a:schemeClr val="tx1"/>
                              </a:solidFill>
                              <a:latin typeface="Cambria Math" panose="02040503050406030204" pitchFamily="18" charset="0"/>
                            </a:rPr>
                            <m:t>𝑥</m:t>
                          </m:r>
                          <m:r>
                            <a:rPr lang="en-IN" sz="2000" i="0">
                              <a:solidFill>
                                <a:schemeClr val="tx1"/>
                              </a:solidFill>
                              <a:latin typeface="Cambria Math" panose="02040503050406030204" pitchFamily="18" charset="0"/>
                            </a:rPr>
                            <m:t>,</m:t>
                          </m:r>
                          <m:r>
                            <a:rPr lang="en-IN" sz="2000" i="1">
                              <a:solidFill>
                                <a:schemeClr val="tx1"/>
                              </a:solidFill>
                              <a:latin typeface="Cambria Math" panose="02040503050406030204" pitchFamily="18" charset="0"/>
                            </a:rPr>
                            <m:t>𝑦</m:t>
                          </m:r>
                        </m:e>
                      </m:d>
                      <m:r>
                        <a:rPr lang="en-IN" sz="2000" i="0">
                          <a:solidFill>
                            <a:schemeClr val="tx1"/>
                          </a:solidFill>
                          <a:latin typeface="Cambria Math" panose="02040503050406030204" pitchFamily="18" charset="0"/>
                        </a:rPr>
                        <m:t>=</m:t>
                      </m:r>
                      <m:r>
                        <a:rPr lang="en-IN" sz="2000" i="1">
                          <a:solidFill>
                            <a:schemeClr val="tx1"/>
                          </a:solidFill>
                          <a:latin typeface="Cambria Math" panose="02040503050406030204" pitchFamily="18" charset="0"/>
                        </a:rPr>
                        <m:t>𝑎</m:t>
                      </m:r>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𝑣</m:t>
                          </m:r>
                        </m:e>
                        <m:sub>
                          <m:r>
                            <a:rPr lang="en-IN" sz="2000" i="1">
                              <a:solidFill>
                                <a:schemeClr val="tx1"/>
                              </a:solidFill>
                              <a:latin typeface="Cambria Math" panose="02040503050406030204" pitchFamily="18" charset="0"/>
                            </a:rPr>
                            <m:t>𝑘</m:t>
                          </m:r>
                        </m:sub>
                      </m:sSub>
                      <m:r>
                        <a:rPr lang="en-IN" sz="2000" i="1">
                          <a:solidFill>
                            <a:schemeClr val="tx1"/>
                          </a:solidFill>
                          <a:latin typeface="Cambria Math" panose="02040503050406030204" pitchFamily="18" charset="0"/>
                        </a:rPr>
                        <m:t>𝐼</m:t>
                      </m:r>
                      <m:d>
                        <m:dPr>
                          <m:ctrlPr>
                            <a:rPr lang="en-IN" sz="2000" i="1">
                              <a:solidFill>
                                <a:schemeClr val="tx1"/>
                              </a:solidFill>
                              <a:latin typeface="Cambria Math" panose="02040503050406030204" pitchFamily="18" charset="0"/>
                            </a:rPr>
                          </m:ctrlPr>
                        </m:dPr>
                        <m:e>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h</m:t>
                              </m:r>
                            </m:e>
                            <m:sub>
                              <m:r>
                                <a:rPr lang="en-IN" sz="2000" i="1">
                                  <a:solidFill>
                                    <a:schemeClr val="tx1"/>
                                  </a:solidFill>
                                  <a:latin typeface="Cambria Math" panose="02040503050406030204" pitchFamily="18" charset="0"/>
                                </a:rPr>
                                <m:t>𝑘</m:t>
                              </m:r>
                            </m:sub>
                          </m:sSub>
                          <m:d>
                            <m:dPr>
                              <m:ctrlPr>
                                <a:rPr lang="en-IN" sz="2000" i="1">
                                  <a:solidFill>
                                    <a:schemeClr val="tx1"/>
                                  </a:solidFill>
                                  <a:latin typeface="Cambria Math" panose="02040503050406030204" pitchFamily="18" charset="0"/>
                                </a:rPr>
                              </m:ctrlPr>
                            </m:dPr>
                            <m:e>
                              <m:r>
                                <a:rPr lang="en-IN" sz="2000" i="1">
                                  <a:solidFill>
                                    <a:schemeClr val="tx1"/>
                                  </a:solidFill>
                                  <a:latin typeface="Cambria Math" panose="02040503050406030204" pitchFamily="18" charset="0"/>
                                </a:rPr>
                                <m:t>𝑥</m:t>
                              </m:r>
                            </m:e>
                          </m:d>
                          <m:r>
                            <a:rPr lang="en-IN" sz="2000" i="0">
                              <a:solidFill>
                                <a:schemeClr val="tx1"/>
                              </a:solidFill>
                              <a:latin typeface="Cambria Math" panose="02040503050406030204" pitchFamily="18" charset="0"/>
                            </a:rPr>
                            <m:t>=</m:t>
                          </m:r>
                          <m:r>
                            <a:rPr lang="en-IN" sz="2000" i="1">
                              <a:solidFill>
                                <a:schemeClr val="tx1"/>
                              </a:solidFill>
                              <a:latin typeface="Cambria Math" panose="02040503050406030204" pitchFamily="18" charset="0"/>
                            </a:rPr>
                            <m:t>𝑦</m:t>
                          </m:r>
                        </m:e>
                      </m:d>
                      <m:r>
                        <a:rPr lang="en-IN" sz="2000" i="0">
                          <a:solidFill>
                            <a:schemeClr val="tx1"/>
                          </a:solidFill>
                          <a:latin typeface="Cambria Math" panose="02040503050406030204" pitchFamily="18" charset="0"/>
                        </a:rPr>
                        <m:t>−</m:t>
                      </m:r>
                      <m:func>
                        <m:funcPr>
                          <m:ctrlPr>
                            <a:rPr lang="en-IN" sz="2000" i="1" smtClean="0">
                              <a:solidFill>
                                <a:schemeClr val="tx1"/>
                              </a:solidFill>
                              <a:latin typeface="Cambria Math" panose="02040503050406030204" pitchFamily="18" charset="0"/>
                            </a:rPr>
                          </m:ctrlPr>
                        </m:funcPr>
                        <m:fName>
                          <m:r>
                            <m:rPr>
                              <m:sty m:val="p"/>
                            </m:rPr>
                            <a:rPr lang="en-IN" sz="2000" i="0">
                              <a:solidFill>
                                <a:schemeClr val="tx1"/>
                              </a:solidFill>
                              <a:latin typeface="Cambria Math" panose="02040503050406030204" pitchFamily="18" charset="0"/>
                            </a:rPr>
                            <m:t>max</m:t>
                          </m:r>
                        </m:fName>
                        <m:e>
                          <m:r>
                            <a:rPr lang="en-IN" sz="2000" i="1" baseline="-25000">
                              <a:solidFill>
                                <a:schemeClr val="tx1"/>
                              </a:solidFill>
                              <a:latin typeface="Cambria Math" panose="02040503050406030204" pitchFamily="18" charset="0"/>
                            </a:rPr>
                            <m:t>𝑗</m:t>
                          </m:r>
                        </m:e>
                      </m:func>
                      <m:r>
                        <a:rPr lang="en-IN" sz="2000" i="0" baseline="-25000">
                          <a:solidFill>
                            <a:schemeClr val="tx1"/>
                          </a:solidFill>
                          <a:latin typeface="Cambria Math" panose="02040503050406030204" pitchFamily="18" charset="0"/>
                        </a:rPr>
                        <m:t>≠</m:t>
                      </m:r>
                      <m:r>
                        <m:rPr>
                          <m:sty m:val="p"/>
                        </m:rPr>
                        <a:rPr lang="en-IN" sz="2000" baseline="-25000">
                          <a:solidFill>
                            <a:schemeClr val="tx1"/>
                          </a:solidFill>
                          <a:latin typeface="Cambria Math" panose="02040503050406030204" pitchFamily="18" charset="0"/>
                        </a:rPr>
                        <m:t>Y</m:t>
                      </m:r>
                      <m:r>
                        <a:rPr lang="en-IN" sz="2000" b="0" i="1" baseline="-25000" smtClean="0">
                          <a:solidFill>
                            <a:schemeClr val="tx1"/>
                          </a:solidFill>
                          <a:latin typeface="Cambria Math" panose="02040503050406030204" pitchFamily="18" charset="0"/>
                        </a:rPr>
                        <m:t> </m:t>
                      </m:r>
                      <m:r>
                        <a:rPr lang="en-IN" sz="2000" i="1">
                          <a:solidFill>
                            <a:schemeClr val="tx1"/>
                          </a:solidFill>
                          <a:latin typeface="Cambria Math" panose="02040503050406030204" pitchFamily="18" charset="0"/>
                        </a:rPr>
                        <m:t>𝑎</m:t>
                      </m:r>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𝑣</m:t>
                          </m:r>
                        </m:e>
                        <m:sub>
                          <m:r>
                            <a:rPr lang="en-IN" sz="2000" i="1">
                              <a:solidFill>
                                <a:schemeClr val="tx1"/>
                              </a:solidFill>
                              <a:latin typeface="Cambria Math" panose="02040503050406030204" pitchFamily="18" charset="0"/>
                            </a:rPr>
                            <m:t>𝑘</m:t>
                          </m:r>
                        </m:sub>
                      </m:sSub>
                      <m:r>
                        <a:rPr lang="en-IN" sz="2000" i="1">
                          <a:solidFill>
                            <a:schemeClr val="tx1"/>
                          </a:solidFill>
                          <a:latin typeface="Cambria Math" panose="02040503050406030204" pitchFamily="18" charset="0"/>
                        </a:rPr>
                        <m:t>𝐼</m:t>
                      </m:r>
                      <m:d>
                        <m:dPr>
                          <m:ctrlPr>
                            <a:rPr lang="en-IN" sz="2000" i="1">
                              <a:solidFill>
                                <a:schemeClr val="tx1"/>
                              </a:solidFill>
                              <a:latin typeface="Cambria Math" panose="02040503050406030204" pitchFamily="18" charset="0"/>
                            </a:rPr>
                          </m:ctrlPr>
                        </m:dPr>
                        <m:e>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h</m:t>
                              </m:r>
                            </m:e>
                            <m:sub>
                              <m:r>
                                <a:rPr lang="en-IN" sz="2000" i="1">
                                  <a:solidFill>
                                    <a:schemeClr val="tx1"/>
                                  </a:solidFill>
                                  <a:latin typeface="Cambria Math" panose="02040503050406030204" pitchFamily="18" charset="0"/>
                                </a:rPr>
                                <m:t>𝑘</m:t>
                              </m:r>
                            </m:sub>
                          </m:sSub>
                          <m:d>
                            <m:dPr>
                              <m:ctrlPr>
                                <a:rPr lang="en-IN" sz="2000" i="1">
                                  <a:solidFill>
                                    <a:schemeClr val="tx1"/>
                                  </a:solidFill>
                                  <a:latin typeface="Cambria Math" panose="02040503050406030204" pitchFamily="18" charset="0"/>
                                </a:rPr>
                              </m:ctrlPr>
                            </m:dPr>
                            <m:e>
                              <m:r>
                                <a:rPr lang="en-IN" sz="2000" i="1">
                                  <a:solidFill>
                                    <a:schemeClr val="tx1"/>
                                  </a:solidFill>
                                  <a:latin typeface="Cambria Math" panose="02040503050406030204" pitchFamily="18" charset="0"/>
                                </a:rPr>
                                <m:t>𝑥</m:t>
                              </m:r>
                            </m:e>
                          </m:d>
                          <m:r>
                            <a:rPr lang="en-IN" sz="2000">
                              <a:solidFill>
                                <a:schemeClr val="tx1"/>
                              </a:solidFill>
                              <a:latin typeface="Cambria Math" panose="02040503050406030204" pitchFamily="18" charset="0"/>
                            </a:rPr>
                            <m:t>=</m:t>
                          </m:r>
                          <m:r>
                            <a:rPr lang="en-IN" sz="2000" b="0" i="1" smtClean="0">
                              <a:solidFill>
                                <a:schemeClr val="tx1"/>
                              </a:solidFill>
                              <a:latin typeface="Cambria Math" panose="02040503050406030204" pitchFamily="18" charset="0"/>
                            </a:rPr>
                            <m:t>𝑗</m:t>
                          </m:r>
                        </m:e>
                      </m:d>
                    </m:oMath>
                  </m:oMathPara>
                </a14:m>
                <a:endParaRPr lang="en-IN" sz="2000" baseline="-25000">
                  <a:solidFill>
                    <a:schemeClr val="tx1"/>
                  </a:solidFill>
                  <a:latin typeface="Arial" panose="020B0604020202020204" pitchFamily="34" charset="0"/>
                  <a:cs typeface="Arial" panose="020B0604020202020204" pitchFamily="34" charset="0"/>
                </a:endParaRPr>
              </a:p>
            </p:txBody>
          </p:sp>
        </mc:Choice>
        <mc:Fallback xmlns="">
          <p:sp>
            <p:nvSpPr>
              <p:cNvPr id="2" name="TextBox 1">
                <a:extLst>
                  <a:ext uri="{FF2B5EF4-FFF2-40B4-BE49-F238E27FC236}">
                    <a16:creationId xmlns:a16="http://schemas.microsoft.com/office/drawing/2014/main" id="{2EA58E43-9288-D90C-0C8D-B0934AD0CE4F}"/>
                  </a:ext>
                </a:extLst>
              </p:cNvPr>
              <p:cNvSpPr txBox="1">
                <a:spLocks noRot="1" noChangeAspect="1" noMove="1" noResize="1" noEditPoints="1" noAdjustHandles="1" noChangeArrowheads="1" noChangeShapeType="1" noTextEdit="1"/>
              </p:cNvSpPr>
              <p:nvPr/>
            </p:nvSpPr>
            <p:spPr>
              <a:xfrm>
                <a:off x="2299250" y="1940764"/>
                <a:ext cx="7593496" cy="604909"/>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12" name="TextBox 11">
            <a:extLst>
              <a:ext uri="{FF2B5EF4-FFF2-40B4-BE49-F238E27FC236}">
                <a16:creationId xmlns:a16="http://schemas.microsoft.com/office/drawing/2014/main" id="{AE90B246-EA21-6C1B-EBEE-517B03D6C7D4}"/>
              </a:ext>
            </a:extLst>
          </p:cNvPr>
          <p:cNvSpPr txBox="1"/>
          <p:nvPr/>
        </p:nvSpPr>
        <p:spPr>
          <a:xfrm>
            <a:off x="481776" y="1434303"/>
            <a:ext cx="10962967" cy="369332"/>
          </a:xfrm>
          <a:prstGeom prst="rect">
            <a:avLst/>
          </a:prstGeom>
          <a:noFill/>
        </p:spPr>
        <p:txBody>
          <a:bodyPr wrap="square" lIns="91440" tIns="45720" rIns="91440" bIns="45720" rtlCol="0" anchor="t">
            <a:spAutoFit/>
          </a:bodyPr>
          <a:lstStyle/>
          <a:p>
            <a:r>
              <a:rPr lang="en-IN">
                <a:latin typeface="Arial"/>
                <a:cs typeface="Arial"/>
              </a:rPr>
              <a:t>If h1(x), h2(x), . . . . </a:t>
            </a:r>
            <a:r>
              <a:rPr lang="en-IN" err="1">
                <a:latin typeface="Arial"/>
                <a:cs typeface="Arial"/>
              </a:rPr>
              <a:t>hk</a:t>
            </a:r>
            <a:r>
              <a:rPr lang="en-IN">
                <a:latin typeface="Arial"/>
                <a:cs typeface="Arial"/>
              </a:rPr>
              <a:t>(x) is an ensemble of classifiers with the training set {</a:t>
            </a:r>
            <a:r>
              <a:rPr lang="en-IN" b="1">
                <a:latin typeface="Arial"/>
                <a:cs typeface="Arial"/>
              </a:rPr>
              <a:t>X, Y</a:t>
            </a:r>
            <a:r>
              <a:rPr lang="en-IN">
                <a:latin typeface="Arial"/>
                <a:cs typeface="Arial"/>
              </a:rPr>
              <a:t>}, the margin function is: </a:t>
            </a:r>
            <a:endParaRPr lang="en-IN">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CDF93E36-927F-8F04-872E-975A8CEE71F7}"/>
              </a:ext>
            </a:extLst>
          </p:cNvPr>
          <p:cNvSpPr txBox="1"/>
          <p:nvPr/>
        </p:nvSpPr>
        <p:spPr>
          <a:xfrm>
            <a:off x="560437" y="2789682"/>
            <a:ext cx="10962967" cy="369332"/>
          </a:xfrm>
          <a:prstGeom prst="rect">
            <a:avLst/>
          </a:prstGeom>
          <a:noFill/>
        </p:spPr>
        <p:txBody>
          <a:bodyPr wrap="square" lIns="91440" tIns="45720" rIns="91440" bIns="45720" rtlCol="0" anchor="t">
            <a:spAutoFit/>
          </a:bodyPr>
          <a:lstStyle/>
          <a:p>
            <a:r>
              <a:rPr lang="en-IN">
                <a:latin typeface="Arial"/>
                <a:cs typeface="Arial"/>
              </a:rPr>
              <a:t>and the generalisation error is given by: </a:t>
            </a:r>
          </a:p>
        </p:txBody>
      </p:sp>
      <p:sp>
        <p:nvSpPr>
          <p:cNvPr id="15" name="TextBox 14">
            <a:extLst>
              <a:ext uri="{FF2B5EF4-FFF2-40B4-BE49-F238E27FC236}">
                <a16:creationId xmlns:a16="http://schemas.microsoft.com/office/drawing/2014/main" id="{D99AF2B2-4A30-1A50-2551-B5244992D737}"/>
              </a:ext>
            </a:extLst>
          </p:cNvPr>
          <p:cNvSpPr txBox="1"/>
          <p:nvPr/>
        </p:nvSpPr>
        <p:spPr>
          <a:xfrm>
            <a:off x="3737646" y="3414324"/>
            <a:ext cx="4716705" cy="369332"/>
          </a:xfrm>
          <a:prstGeom prst="rect">
            <a:avLst/>
          </a:prstGeom>
          <a:noFill/>
          <a:ln>
            <a:solidFill>
              <a:schemeClr val="tx1"/>
            </a:solidFill>
          </a:ln>
        </p:spPr>
        <p:txBody>
          <a:bodyPr wrap="square" anchor="ctr">
            <a:spAutoFit/>
          </a:bodyPr>
          <a:lstStyle/>
          <a:p>
            <a:pPr algn="ctr"/>
            <a:r>
              <a:rPr lang="es-ES">
                <a:latin typeface="Cambria Math" panose="02040503050406030204" pitchFamily="18" charset="0"/>
                <a:ea typeface="Cambria Math" panose="02040503050406030204" pitchFamily="18" charset="0"/>
                <a:cs typeface="Arial" panose="020B0604020202020204" pitchFamily="34" charset="0"/>
              </a:rPr>
              <a:t>PE* = P</a:t>
            </a:r>
            <a:r>
              <a:rPr lang="es-ES" baseline="-25000">
                <a:latin typeface="Cambria Math" panose="02040503050406030204" pitchFamily="18" charset="0"/>
                <a:ea typeface="Cambria Math" panose="02040503050406030204" pitchFamily="18" charset="0"/>
                <a:cs typeface="Arial" panose="020B0604020202020204" pitchFamily="34" charset="0"/>
              </a:rPr>
              <a:t>X,Y </a:t>
            </a:r>
            <a:r>
              <a:rPr lang="es-ES">
                <a:latin typeface="Cambria Math" panose="02040503050406030204" pitchFamily="18" charset="0"/>
                <a:ea typeface="Cambria Math" panose="02040503050406030204" pitchFamily="18" charset="0"/>
                <a:cs typeface="Arial" panose="020B0604020202020204" pitchFamily="34" charset="0"/>
              </a:rPr>
              <a:t>(mg(X,Y) &lt; 0)</a:t>
            </a:r>
            <a:r>
              <a:rPr lang="en-IN">
                <a:latin typeface="Cambria Math" panose="02040503050406030204" pitchFamily="18" charset="0"/>
                <a:ea typeface="Cambria Math" panose="02040503050406030204" pitchFamily="18" charset="0"/>
                <a:cs typeface="Arial" panose="020B0604020202020204" pitchFamily="34" charset="0"/>
              </a:rPr>
              <a:t> </a:t>
            </a:r>
            <a:endParaRPr lang="en-IN">
              <a:latin typeface="Cambria Math" panose="02040503050406030204" pitchFamily="18" charset="0"/>
              <a:ea typeface="Cambria Math" panose="02040503050406030204" pitchFamily="18" charset="0"/>
            </a:endParaRPr>
          </a:p>
        </p:txBody>
      </p:sp>
      <p:sp>
        <p:nvSpPr>
          <p:cNvPr id="11" name="TextBox 10">
            <a:extLst>
              <a:ext uri="{FF2B5EF4-FFF2-40B4-BE49-F238E27FC236}">
                <a16:creationId xmlns:a16="http://schemas.microsoft.com/office/drawing/2014/main" id="{562D836C-488D-CA10-4060-CD94AF3F377D}"/>
              </a:ext>
            </a:extLst>
          </p:cNvPr>
          <p:cNvSpPr txBox="1"/>
          <p:nvPr/>
        </p:nvSpPr>
        <p:spPr>
          <a:xfrm>
            <a:off x="560437" y="4258138"/>
            <a:ext cx="10962967" cy="646331"/>
          </a:xfrm>
          <a:prstGeom prst="rect">
            <a:avLst/>
          </a:prstGeom>
          <a:noFill/>
        </p:spPr>
        <p:txBody>
          <a:bodyPr wrap="square" lIns="91440" tIns="45720" rIns="91440" bIns="45720" rtlCol="0" anchor="t">
            <a:spAutoFit/>
          </a:bodyPr>
          <a:lstStyle/>
          <a:p>
            <a:r>
              <a:rPr lang="en-US">
                <a:latin typeface="Arial"/>
                <a:cs typeface="Arial"/>
              </a:rPr>
              <a:t>Our goal is to reduce the generalization error and have a high margin as it indicates a higher confidence in correct classification. </a:t>
            </a:r>
            <a:endParaRPr lang="en-IN">
              <a:latin typeface="Arial"/>
              <a:cs typeface="Arial"/>
            </a:endParaRPr>
          </a:p>
        </p:txBody>
      </p:sp>
      <p:sp>
        <p:nvSpPr>
          <p:cNvPr id="14" name="Slide Number Placeholder 6">
            <a:extLst>
              <a:ext uri="{FF2B5EF4-FFF2-40B4-BE49-F238E27FC236}">
                <a16:creationId xmlns:a16="http://schemas.microsoft.com/office/drawing/2014/main" id="{45EFA7DD-BA1E-454E-F7D0-DC0FE9586F54}"/>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Tree>
    <p:extLst>
      <p:ext uri="{BB962C8B-B14F-4D97-AF65-F5344CB8AC3E}">
        <p14:creationId xmlns:p14="http://schemas.microsoft.com/office/powerpoint/2010/main" val="301227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2</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dirty="0">
                <a:solidFill>
                  <a:schemeClr val="tx1"/>
                </a:solidFill>
                <a:latin typeface="Arial" panose="020B0604020202020204" pitchFamily="34" charset="0"/>
                <a:cs typeface="Arial" panose="020B0604020202020204" pitchFamily="34" charset="0"/>
              </a:rPr>
              <a:t>Content</a:t>
            </a: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0" name="Footer Placeholder 5">
            <a:extLst>
              <a:ext uri="{FF2B5EF4-FFF2-40B4-BE49-F238E27FC236}">
                <a16:creationId xmlns:a16="http://schemas.microsoft.com/office/drawing/2014/main" id="{DF397613-1E9C-3EC4-C630-D9FF11A40390}"/>
              </a:ext>
            </a:extLst>
          </p:cNvPr>
          <p:cNvSpPr txBox="1">
            <a:spLocks/>
          </p:cNvSpPr>
          <p:nvPr/>
        </p:nvSpPr>
        <p:spPr>
          <a:xfrm>
            <a:off x="3996090" y="4628791"/>
            <a:ext cx="2559505" cy="9348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600" i="1">
              <a:solidFill>
                <a:schemeClr val="tx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3">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sp>
        <p:nvSpPr>
          <p:cNvPr id="4" name="Textplatzhalter 4">
            <a:extLst>
              <a:ext uri="{FF2B5EF4-FFF2-40B4-BE49-F238E27FC236}">
                <a16:creationId xmlns:a16="http://schemas.microsoft.com/office/drawing/2014/main" id="{14030A23-1B72-73E9-6D1D-94D6EECA9950}"/>
              </a:ext>
            </a:extLst>
          </p:cNvPr>
          <p:cNvSpPr>
            <a:spLocks noGrp="1"/>
          </p:cNvSpPr>
          <p:nvPr/>
        </p:nvSpPr>
        <p:spPr>
          <a:xfrm>
            <a:off x="4490413" y="2028206"/>
            <a:ext cx="3779992" cy="218586"/>
          </a:xfrm>
          <a:prstGeom prst="rect">
            <a:avLst/>
          </a:prstGeom>
        </p:spPr>
        <p:txBody>
          <a:bodyPr vert="horz" wrap="square" lIns="0" tIns="0" rIns="360000" bIns="0" rtlCol="0" anchor="t" anchorCtr="0">
            <a:noAutofit/>
          </a:bodyPr>
          <a:lstStyle>
            <a:lvl1pPr marL="0" indent="0" algn="l" defTabSz="685800" rtl="0" eaLnBrk="1" latinLnBrk="0" hangingPunct="1">
              <a:lnSpc>
                <a:spcPct val="110000"/>
              </a:lnSpc>
              <a:spcBef>
                <a:spcPts val="0"/>
              </a:spcBef>
              <a:spcAft>
                <a:spcPts val="800"/>
              </a:spcAft>
              <a:buFont typeface="Arial" panose="020B0604020202020204" pitchFamily="34" charset="0"/>
              <a:buNone/>
              <a:defRPr sz="1400" kern="1200">
                <a:solidFill>
                  <a:sysClr val="windowText" lastClr="000000"/>
                </a:solidFill>
                <a:latin typeface="Arial"/>
              </a:defRPr>
            </a:lvl1pPr>
            <a:lvl2pPr marL="1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400" kern="1200">
                <a:solidFill>
                  <a:sysClr val="windowText" lastClr="000000"/>
                </a:solidFill>
                <a:latin typeface="Arial"/>
              </a:defRPr>
            </a:lvl2pPr>
            <a:lvl3pPr marL="3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3pPr>
            <a:lvl4pPr marL="5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4pPr>
            <a:lvl5pPr marL="72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5pPr>
            <a:lvl6pPr marL="90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6pPr>
            <a:lvl7pPr marL="10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7pPr>
            <a:lvl8pPr marL="12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8pPr>
            <a:lvl9pPr marL="14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9pPr>
          </a:lstStyle>
          <a:p>
            <a:endParaRPr lang="en-US" sz="1800"/>
          </a:p>
        </p:txBody>
      </p:sp>
      <p:sp>
        <p:nvSpPr>
          <p:cNvPr id="10" name="Textplatzhalter 6">
            <a:extLst>
              <a:ext uri="{FF2B5EF4-FFF2-40B4-BE49-F238E27FC236}">
                <a16:creationId xmlns:a16="http://schemas.microsoft.com/office/drawing/2014/main" id="{087F397F-E2CC-71FD-A721-5EEF409E8BA7}"/>
              </a:ext>
            </a:extLst>
          </p:cNvPr>
          <p:cNvSpPr>
            <a:spLocks noGrp="1"/>
          </p:cNvSpPr>
          <p:nvPr/>
        </p:nvSpPr>
        <p:spPr>
          <a:xfrm>
            <a:off x="4151926" y="4452507"/>
            <a:ext cx="3779992" cy="218586"/>
          </a:xfrm>
          <a:prstGeom prst="rect">
            <a:avLst/>
          </a:prstGeom>
        </p:spPr>
        <p:txBody>
          <a:bodyPr vert="horz" wrap="square" lIns="0" tIns="0" rIns="360000" bIns="0" rtlCol="0" anchor="t" anchorCtr="0">
            <a:noAutofit/>
          </a:bodyPr>
          <a:lstStyle>
            <a:lvl1pPr marL="0" indent="0" algn="l" defTabSz="685800" rtl="0" eaLnBrk="1" latinLnBrk="0" hangingPunct="1">
              <a:lnSpc>
                <a:spcPct val="110000"/>
              </a:lnSpc>
              <a:spcBef>
                <a:spcPts val="0"/>
              </a:spcBef>
              <a:spcAft>
                <a:spcPts val="800"/>
              </a:spcAft>
              <a:buFont typeface="Arial" panose="020B0604020202020204" pitchFamily="34" charset="0"/>
              <a:buNone/>
              <a:defRPr sz="1400" kern="1200">
                <a:solidFill>
                  <a:sysClr val="windowText" lastClr="000000"/>
                </a:solidFill>
                <a:latin typeface="Arial"/>
              </a:defRPr>
            </a:lvl1pPr>
            <a:lvl2pPr marL="1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400" kern="1200">
                <a:solidFill>
                  <a:sysClr val="windowText" lastClr="000000"/>
                </a:solidFill>
                <a:latin typeface="Arial"/>
              </a:defRPr>
            </a:lvl2pPr>
            <a:lvl3pPr marL="3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3pPr>
            <a:lvl4pPr marL="5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4pPr>
            <a:lvl5pPr marL="72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5pPr>
            <a:lvl6pPr marL="90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6pPr>
            <a:lvl7pPr marL="10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7pPr>
            <a:lvl8pPr marL="12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8pPr>
            <a:lvl9pPr marL="14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9pPr>
          </a:lstStyle>
          <a:p>
            <a:endParaRPr lang="de-DE" sz="1800">
              <a:cs typeface="FAUSans Office" panose="020B0504010101010104" pitchFamily="34" charset="77"/>
            </a:endParaRPr>
          </a:p>
        </p:txBody>
      </p:sp>
      <p:sp>
        <p:nvSpPr>
          <p:cNvPr id="11" name="Textplatzhalter 8">
            <a:extLst>
              <a:ext uri="{FF2B5EF4-FFF2-40B4-BE49-F238E27FC236}">
                <a16:creationId xmlns:a16="http://schemas.microsoft.com/office/drawing/2014/main" id="{958EC8F9-5DBC-E951-175B-EDBC65BA51B4}"/>
              </a:ext>
            </a:extLst>
          </p:cNvPr>
          <p:cNvSpPr>
            <a:spLocks noGrp="1"/>
          </p:cNvSpPr>
          <p:nvPr/>
        </p:nvSpPr>
        <p:spPr>
          <a:xfrm>
            <a:off x="3828933" y="2593862"/>
            <a:ext cx="3779992" cy="218586"/>
          </a:xfrm>
          <a:prstGeom prst="rect">
            <a:avLst/>
          </a:prstGeom>
        </p:spPr>
        <p:txBody>
          <a:bodyPr vert="horz" wrap="square" lIns="0" tIns="0" rIns="360000" bIns="0" rtlCol="0" anchor="t" anchorCtr="0">
            <a:noAutofit/>
          </a:bodyPr>
          <a:lstStyle>
            <a:lvl1pPr marL="0" indent="0" algn="l" defTabSz="685800" rtl="0" eaLnBrk="1" latinLnBrk="0" hangingPunct="1">
              <a:lnSpc>
                <a:spcPct val="110000"/>
              </a:lnSpc>
              <a:spcBef>
                <a:spcPts val="0"/>
              </a:spcBef>
              <a:spcAft>
                <a:spcPts val="800"/>
              </a:spcAft>
              <a:buFont typeface="Arial" panose="020B0604020202020204" pitchFamily="34" charset="0"/>
              <a:buNone/>
              <a:defRPr sz="1400" kern="1200">
                <a:solidFill>
                  <a:sysClr val="windowText" lastClr="000000"/>
                </a:solidFill>
                <a:latin typeface="Arial"/>
              </a:defRPr>
            </a:lvl1pPr>
            <a:lvl2pPr marL="1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400" kern="1200">
                <a:solidFill>
                  <a:sysClr val="windowText" lastClr="000000"/>
                </a:solidFill>
                <a:latin typeface="Arial"/>
              </a:defRPr>
            </a:lvl2pPr>
            <a:lvl3pPr marL="3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3pPr>
            <a:lvl4pPr marL="5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4pPr>
            <a:lvl5pPr marL="72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5pPr>
            <a:lvl6pPr marL="90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6pPr>
            <a:lvl7pPr marL="10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7pPr>
            <a:lvl8pPr marL="12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8pPr>
            <a:lvl9pPr marL="14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9pPr>
          </a:lstStyle>
          <a:p>
            <a:endParaRPr lang="de-DE" sz="1800">
              <a:cs typeface="FAUSans Office" panose="020B0504010101010104" pitchFamily="34" charset="77"/>
            </a:endParaRPr>
          </a:p>
        </p:txBody>
      </p:sp>
      <p:sp>
        <p:nvSpPr>
          <p:cNvPr id="12" name="Textplatzhalter 10">
            <a:extLst>
              <a:ext uri="{FF2B5EF4-FFF2-40B4-BE49-F238E27FC236}">
                <a16:creationId xmlns:a16="http://schemas.microsoft.com/office/drawing/2014/main" id="{87B49D81-AA78-0421-4642-634F12F08A0C}"/>
              </a:ext>
            </a:extLst>
          </p:cNvPr>
          <p:cNvSpPr>
            <a:spLocks noGrp="1"/>
          </p:cNvSpPr>
          <p:nvPr/>
        </p:nvSpPr>
        <p:spPr>
          <a:xfrm>
            <a:off x="4665599" y="3699309"/>
            <a:ext cx="3779992" cy="218586"/>
          </a:xfrm>
          <a:prstGeom prst="rect">
            <a:avLst/>
          </a:prstGeom>
        </p:spPr>
        <p:txBody>
          <a:bodyPr vert="horz" wrap="square" lIns="0" tIns="0" rIns="360000" bIns="0" rtlCol="0" anchor="t" anchorCtr="0">
            <a:noAutofit/>
          </a:bodyPr>
          <a:lstStyle>
            <a:lvl1pPr marL="0" indent="0" algn="l" defTabSz="685800" rtl="0" eaLnBrk="1" latinLnBrk="0" hangingPunct="1">
              <a:lnSpc>
                <a:spcPct val="110000"/>
              </a:lnSpc>
              <a:spcBef>
                <a:spcPts val="0"/>
              </a:spcBef>
              <a:spcAft>
                <a:spcPts val="800"/>
              </a:spcAft>
              <a:buFont typeface="Arial" panose="020B0604020202020204" pitchFamily="34" charset="0"/>
              <a:buNone/>
              <a:defRPr sz="1400" kern="1200">
                <a:solidFill>
                  <a:sysClr val="windowText" lastClr="000000"/>
                </a:solidFill>
                <a:latin typeface="Arial"/>
              </a:defRPr>
            </a:lvl1pPr>
            <a:lvl2pPr marL="1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400" kern="1200">
                <a:solidFill>
                  <a:sysClr val="windowText" lastClr="000000"/>
                </a:solidFill>
                <a:latin typeface="Arial"/>
              </a:defRPr>
            </a:lvl2pPr>
            <a:lvl3pPr marL="3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3pPr>
            <a:lvl4pPr marL="5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4pPr>
            <a:lvl5pPr marL="72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5pPr>
            <a:lvl6pPr marL="90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6pPr>
            <a:lvl7pPr marL="10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7pPr>
            <a:lvl8pPr marL="12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8pPr>
            <a:lvl9pPr marL="14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9pPr>
          </a:lstStyle>
          <a:p>
            <a:endParaRPr lang="de-DE" sz="1800">
              <a:cs typeface="FAUSans Office" panose="020B0504010101010104" pitchFamily="34" charset="77"/>
            </a:endParaRPr>
          </a:p>
        </p:txBody>
      </p:sp>
      <p:sp>
        <p:nvSpPr>
          <p:cNvPr id="14" name="Textplatzhalter 28">
            <a:extLst>
              <a:ext uri="{FF2B5EF4-FFF2-40B4-BE49-F238E27FC236}">
                <a16:creationId xmlns:a16="http://schemas.microsoft.com/office/drawing/2014/main" id="{FC6CF595-A30C-AD7C-2335-2C780625C1E4}"/>
              </a:ext>
            </a:extLst>
          </p:cNvPr>
          <p:cNvSpPr>
            <a:spLocks noGrp="1"/>
          </p:cNvSpPr>
          <p:nvPr/>
        </p:nvSpPr>
        <p:spPr>
          <a:xfrm>
            <a:off x="549048" y="1457354"/>
            <a:ext cx="6659825" cy="4560669"/>
          </a:xfrm>
          <a:prstGeom prst="rect">
            <a:avLst/>
          </a:prstGeom>
        </p:spPr>
        <p:txBody>
          <a:bodyPr vert="horz" wrap="square" lIns="0" tIns="0" rIns="360000" bIns="0" rtlCol="0" anchor="t" anchorCtr="0">
            <a:noAutofit/>
          </a:bodyPr>
          <a:lstStyle>
            <a:lvl1pPr marL="0" indent="0" algn="l" defTabSz="685800" rtl="0" eaLnBrk="1" latinLnBrk="0" hangingPunct="1">
              <a:lnSpc>
                <a:spcPct val="110000"/>
              </a:lnSpc>
              <a:spcBef>
                <a:spcPts val="0"/>
              </a:spcBef>
              <a:spcAft>
                <a:spcPts val="800"/>
              </a:spcAft>
              <a:buFont typeface="Arial" panose="020B0604020202020204" pitchFamily="34" charset="0"/>
              <a:buNone/>
              <a:defRPr sz="1400" kern="1200">
                <a:solidFill>
                  <a:sysClr val="windowText" lastClr="000000"/>
                </a:solidFill>
                <a:latin typeface="Arial"/>
              </a:defRPr>
            </a:lvl1pPr>
            <a:lvl2pPr marL="1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400" kern="1200">
                <a:solidFill>
                  <a:sysClr val="windowText" lastClr="000000"/>
                </a:solidFill>
                <a:latin typeface="Arial"/>
              </a:defRPr>
            </a:lvl2pPr>
            <a:lvl3pPr marL="3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3pPr>
            <a:lvl4pPr marL="5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4pPr>
            <a:lvl5pPr marL="72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5pPr>
            <a:lvl6pPr marL="90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6pPr>
            <a:lvl7pPr marL="10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7pPr>
            <a:lvl8pPr marL="12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8pPr>
            <a:lvl9pPr marL="14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9pPr>
          </a:lstStyle>
          <a:p>
            <a:pPr marL="342900" indent="-342900">
              <a:lnSpc>
                <a:spcPct val="150000"/>
              </a:lnSpc>
              <a:buFont typeface="Arial" panose="020B0604020202020204" pitchFamily="34" charset="0"/>
              <a:buChar char="•"/>
            </a:pPr>
            <a:r>
              <a:rPr lang="de-DE" sz="1800">
                <a:cs typeface="FAUSans Office" panose="020B0504010101010104" pitchFamily="34" charset="77"/>
              </a:rPr>
              <a:t>Introduction</a:t>
            </a:r>
          </a:p>
          <a:p>
            <a:pPr marL="342900" indent="-342900">
              <a:lnSpc>
                <a:spcPct val="150000"/>
              </a:lnSpc>
              <a:buFont typeface="Arial" panose="020B0604020202020204" pitchFamily="34" charset="0"/>
              <a:buChar char="•"/>
            </a:pPr>
            <a:r>
              <a:rPr lang="de-DE" sz="1800"/>
              <a:t>Goals &amp; Expectations</a:t>
            </a:r>
            <a:endParaRPr lang="en-US" sz="1800">
              <a:cs typeface="Arial"/>
            </a:endParaRPr>
          </a:p>
          <a:p>
            <a:pPr marL="342900" indent="-342900">
              <a:lnSpc>
                <a:spcPct val="150000"/>
              </a:lnSpc>
              <a:buFont typeface="Arial" panose="020B0604020202020204" pitchFamily="34" charset="0"/>
              <a:buChar char="•"/>
            </a:pPr>
            <a:r>
              <a:rPr lang="de-DE" sz="1800">
                <a:cs typeface="Arial"/>
              </a:rPr>
              <a:t>Architecture </a:t>
            </a:r>
          </a:p>
          <a:p>
            <a:pPr marL="342900" indent="-342900">
              <a:lnSpc>
                <a:spcPct val="150000"/>
              </a:lnSpc>
              <a:buFont typeface="Arial" panose="020B0604020202020204" pitchFamily="34" charset="0"/>
              <a:buChar char="•"/>
            </a:pPr>
            <a:r>
              <a:rPr lang="de-DE" sz="1800">
                <a:cs typeface="FAUSans Office" panose="020B0504010101010104" pitchFamily="34" charset="77"/>
              </a:rPr>
              <a:t>Mathematical Analysis</a:t>
            </a:r>
          </a:p>
          <a:p>
            <a:pPr marL="342900" indent="-342900">
              <a:lnSpc>
                <a:spcPct val="150000"/>
              </a:lnSpc>
              <a:buFont typeface="Arial" panose="020B0604020202020204" pitchFamily="34" charset="0"/>
              <a:buChar char="•"/>
            </a:pPr>
            <a:r>
              <a:rPr lang="de-DE" sz="1800">
                <a:cs typeface="FAUSans Office" panose="020B0504010101010104" pitchFamily="34" charset="77"/>
              </a:rPr>
              <a:t>Simulation</a:t>
            </a:r>
          </a:p>
          <a:p>
            <a:pPr marL="342900" indent="-342900">
              <a:lnSpc>
                <a:spcPct val="150000"/>
              </a:lnSpc>
              <a:buFont typeface="Arial" panose="020B0604020202020204" pitchFamily="34" charset="0"/>
              <a:buChar char="•"/>
            </a:pPr>
            <a:r>
              <a:rPr lang="de-DE" sz="1800">
                <a:cs typeface="FAUSans Office" panose="020B0504010101010104" pitchFamily="34" charset="77"/>
              </a:rPr>
              <a:t>Conclusion</a:t>
            </a:r>
          </a:p>
          <a:p>
            <a:pPr marL="342900" indent="-342900">
              <a:lnSpc>
                <a:spcPct val="150000"/>
              </a:lnSpc>
              <a:buFont typeface="Arial" panose="020B0604020202020204" pitchFamily="34" charset="0"/>
              <a:buChar char="•"/>
            </a:pPr>
            <a:r>
              <a:rPr lang="de-DE" sz="1800">
                <a:cs typeface="FAUSans Office" panose="020B0504010101010104" pitchFamily="34" charset="77"/>
              </a:rPr>
              <a:t>Discussion</a:t>
            </a:r>
          </a:p>
          <a:p>
            <a:pPr marL="342900" indent="-342900">
              <a:lnSpc>
                <a:spcPct val="150000"/>
              </a:lnSpc>
              <a:buFont typeface="Arial" panose="020B0604020202020204" pitchFamily="34" charset="0"/>
              <a:buChar char="•"/>
            </a:pPr>
            <a:r>
              <a:rPr lang="de-DE" sz="1800">
                <a:cs typeface="FAUSans Office" panose="020B0504010101010104" pitchFamily="34" charset="77"/>
              </a:rPr>
              <a:t>References</a:t>
            </a:r>
          </a:p>
          <a:p>
            <a:pPr marL="342900" indent="-342900">
              <a:lnSpc>
                <a:spcPct val="150000"/>
              </a:lnSpc>
              <a:buFont typeface="Arial" panose="020B0604020202020204" pitchFamily="34" charset="0"/>
              <a:buChar char="•"/>
            </a:pPr>
            <a:endParaRPr lang="de-DE" sz="1800">
              <a:cs typeface="FAUSans Office" panose="020B0504010101010104" pitchFamily="34" charset="77"/>
            </a:endParaRPr>
          </a:p>
        </p:txBody>
      </p:sp>
      <p:sp>
        <p:nvSpPr>
          <p:cNvPr id="2" name="Slide Number Placeholder 6">
            <a:extLst>
              <a:ext uri="{FF2B5EF4-FFF2-40B4-BE49-F238E27FC236}">
                <a16:creationId xmlns:a16="http://schemas.microsoft.com/office/drawing/2014/main" id="{F5B811AE-0191-80C2-98A7-FC4DE854EA91}"/>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Tree>
    <p:extLst>
      <p:ext uri="{BB962C8B-B14F-4D97-AF65-F5344CB8AC3E}">
        <p14:creationId xmlns:p14="http://schemas.microsoft.com/office/powerpoint/2010/main" val="157061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20</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a:solidFill>
                  <a:schemeClr val="tx1"/>
                </a:solidFill>
                <a:latin typeface="Arial"/>
                <a:cs typeface="Arial"/>
              </a:rPr>
              <a:t>Simulation – Model Training</a:t>
            </a:r>
            <a:endParaRPr lang="en-US">
              <a:solidFill>
                <a:schemeClr val="tx1"/>
              </a:solidFill>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2">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sp>
        <p:nvSpPr>
          <p:cNvPr id="2" name="Rectangle: Rounded Corners 1">
            <a:extLst>
              <a:ext uri="{FF2B5EF4-FFF2-40B4-BE49-F238E27FC236}">
                <a16:creationId xmlns:a16="http://schemas.microsoft.com/office/drawing/2014/main" id="{3E5DB4A0-C5C1-0320-7D3E-8789306AF078}"/>
              </a:ext>
            </a:extLst>
          </p:cNvPr>
          <p:cNvSpPr/>
          <p:nvPr/>
        </p:nvSpPr>
        <p:spPr>
          <a:xfrm>
            <a:off x="1551923" y="2832438"/>
            <a:ext cx="1631412" cy="1091681"/>
          </a:xfrm>
          <a:prstGeom prst="round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kumimoji="0" lang="en-US" sz="1600" b="0" i="1" u="none" strike="noStrike" kern="1200" cap="none" spc="0" normalizeH="0" baseline="0" noProof="0">
                <a:ln>
                  <a:noFill/>
                </a:ln>
                <a:solidFill>
                  <a:srgbClr val="000000"/>
                </a:solidFill>
                <a:effectLst/>
                <a:uLnTx/>
                <a:uFillTx/>
                <a:latin typeface="Arial"/>
                <a:ea typeface="+mn-ea"/>
                <a:cs typeface="+mn-cs"/>
              </a:rPr>
              <a:t>Data Collection</a:t>
            </a:r>
            <a:endParaRPr lang="en-IN" sz="1600" b="0" i="1" u="none" strike="noStrike" kern="1200" cap="none" spc="0" normalizeH="0" baseline="0" noProof="0">
              <a:ln>
                <a:noFill/>
              </a:ln>
              <a:solidFill>
                <a:srgbClr val="000000"/>
              </a:solidFill>
              <a:effectLst/>
              <a:uLnTx/>
              <a:uFillTx/>
              <a:latin typeface="Arial"/>
              <a:cs typeface="Arial"/>
            </a:endParaRPr>
          </a:p>
        </p:txBody>
      </p:sp>
      <p:sp>
        <p:nvSpPr>
          <p:cNvPr id="3" name="Rectangle: Rounded Corners 2">
            <a:extLst>
              <a:ext uri="{FF2B5EF4-FFF2-40B4-BE49-F238E27FC236}">
                <a16:creationId xmlns:a16="http://schemas.microsoft.com/office/drawing/2014/main" id="{5D2A9BE6-A0D3-C7BC-ADB7-CD200A1A817D}"/>
              </a:ext>
            </a:extLst>
          </p:cNvPr>
          <p:cNvSpPr/>
          <p:nvPr/>
        </p:nvSpPr>
        <p:spPr>
          <a:xfrm>
            <a:off x="3978613" y="2832435"/>
            <a:ext cx="1827491" cy="1091681"/>
          </a:xfrm>
          <a:prstGeom prst="roundRect">
            <a:avLst/>
          </a:prstGeom>
          <a:solidFill>
            <a:schemeClr val="accent3">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kumimoji="0" lang="en-US" sz="1600" b="0" i="1" u="none" strike="noStrike" kern="1200" cap="none" spc="0" normalizeH="0" baseline="0" noProof="0">
                <a:ln>
                  <a:noFill/>
                </a:ln>
                <a:solidFill>
                  <a:srgbClr val="000000"/>
                </a:solidFill>
                <a:effectLst/>
                <a:uLnTx/>
                <a:uFillTx/>
                <a:latin typeface="Arial"/>
                <a:ea typeface="+mn-ea"/>
                <a:cs typeface="+mn-cs"/>
              </a:rPr>
              <a:t>Data Preprocessing</a:t>
            </a:r>
            <a:endParaRPr lang="en-IN" sz="1600" b="0" i="1" u="none" strike="noStrike" kern="1200" cap="none" spc="0" normalizeH="0" baseline="0" noProof="0">
              <a:ln>
                <a:noFill/>
              </a:ln>
              <a:solidFill>
                <a:srgbClr val="000000"/>
              </a:solidFill>
              <a:effectLst/>
              <a:uLnTx/>
              <a:uFillTx/>
              <a:latin typeface="Arial"/>
              <a:cs typeface="Arial"/>
            </a:endParaRPr>
          </a:p>
        </p:txBody>
      </p:sp>
      <p:sp>
        <p:nvSpPr>
          <p:cNvPr id="4" name="Rectangle: Rounded Corners 3">
            <a:extLst>
              <a:ext uri="{FF2B5EF4-FFF2-40B4-BE49-F238E27FC236}">
                <a16:creationId xmlns:a16="http://schemas.microsoft.com/office/drawing/2014/main" id="{320A4D2A-A4AD-BEBA-9D83-997ACF659B81}"/>
              </a:ext>
            </a:extLst>
          </p:cNvPr>
          <p:cNvSpPr/>
          <p:nvPr/>
        </p:nvSpPr>
        <p:spPr>
          <a:xfrm>
            <a:off x="6609339" y="2832437"/>
            <a:ext cx="1690930" cy="1091681"/>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kumimoji="0" lang="en-US" sz="1600" b="0" i="1" u="none" strike="noStrike" kern="1200" cap="none" spc="0" normalizeH="0" baseline="0" noProof="0">
                <a:ln>
                  <a:noFill/>
                </a:ln>
                <a:solidFill>
                  <a:srgbClr val="000000"/>
                </a:solidFill>
                <a:effectLst/>
                <a:uLnTx/>
                <a:uFillTx/>
                <a:latin typeface="Arial"/>
                <a:ea typeface="+mn-ea"/>
                <a:cs typeface="+mn-cs"/>
              </a:rPr>
              <a:t>Model Training</a:t>
            </a:r>
            <a:endParaRPr lang="en-IN" sz="1600" b="0" i="1" u="none" strike="noStrike" kern="1200" cap="none" spc="0" normalizeH="0" baseline="0" noProof="0">
              <a:ln>
                <a:noFill/>
              </a:ln>
              <a:solidFill>
                <a:srgbClr val="000000"/>
              </a:solidFill>
              <a:effectLst/>
              <a:uLnTx/>
              <a:uFillTx/>
              <a:latin typeface="Arial"/>
              <a:cs typeface="Arial"/>
            </a:endParaRPr>
          </a:p>
        </p:txBody>
      </p:sp>
      <p:sp>
        <p:nvSpPr>
          <p:cNvPr id="10" name="Rectangle: Rounded Corners 9">
            <a:extLst>
              <a:ext uri="{FF2B5EF4-FFF2-40B4-BE49-F238E27FC236}">
                <a16:creationId xmlns:a16="http://schemas.microsoft.com/office/drawing/2014/main" id="{1120D29A-6E99-ED7F-6AA6-4E7E072D978C}"/>
              </a:ext>
            </a:extLst>
          </p:cNvPr>
          <p:cNvSpPr/>
          <p:nvPr/>
        </p:nvSpPr>
        <p:spPr>
          <a:xfrm>
            <a:off x="9103503" y="2832437"/>
            <a:ext cx="1690930" cy="1091681"/>
          </a:xfrm>
          <a:prstGeom prst="round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kumimoji="0" lang="en-US" sz="1600" b="0" i="1" u="none" strike="noStrike" kern="1200" cap="none" spc="0" normalizeH="0" baseline="0" noProof="0">
                <a:ln>
                  <a:noFill/>
                </a:ln>
                <a:solidFill>
                  <a:srgbClr val="000000"/>
                </a:solidFill>
                <a:effectLst/>
                <a:uLnTx/>
                <a:uFillTx/>
                <a:latin typeface="Arial"/>
                <a:ea typeface="+mn-ea"/>
                <a:cs typeface="+mn-cs"/>
              </a:rPr>
              <a:t>Evaluation</a:t>
            </a:r>
            <a:endParaRPr lang="en-IN" sz="1600" b="0" i="1" u="none" strike="noStrike" kern="1200" cap="none" spc="0" normalizeH="0" baseline="0" noProof="0">
              <a:ln>
                <a:noFill/>
              </a:ln>
              <a:solidFill>
                <a:srgbClr val="000000"/>
              </a:solidFill>
              <a:effectLst/>
              <a:uLnTx/>
              <a:uFillTx/>
              <a:latin typeface="Arial"/>
              <a:cs typeface="Arial"/>
            </a:endParaRPr>
          </a:p>
        </p:txBody>
      </p:sp>
      <p:cxnSp>
        <p:nvCxnSpPr>
          <p:cNvPr id="11" name="Straight Arrow Connector 10">
            <a:extLst>
              <a:ext uri="{FF2B5EF4-FFF2-40B4-BE49-F238E27FC236}">
                <a16:creationId xmlns:a16="http://schemas.microsoft.com/office/drawing/2014/main" id="{BC88FF5D-B6C2-3447-0706-D8B0D7652FE6}"/>
              </a:ext>
            </a:extLst>
          </p:cNvPr>
          <p:cNvCxnSpPr>
            <a:cxnSpLocks/>
            <a:endCxn id="3" idx="1"/>
          </p:cNvCxnSpPr>
          <p:nvPr/>
        </p:nvCxnSpPr>
        <p:spPr>
          <a:xfrm flipV="1">
            <a:off x="3183335" y="3378276"/>
            <a:ext cx="795278" cy="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1F95D63-AF7E-92C6-2B46-580EA48B8077}"/>
              </a:ext>
            </a:extLst>
          </p:cNvPr>
          <p:cNvCxnSpPr>
            <a:cxnSpLocks/>
            <a:endCxn id="4" idx="1"/>
          </p:cNvCxnSpPr>
          <p:nvPr/>
        </p:nvCxnSpPr>
        <p:spPr>
          <a:xfrm>
            <a:off x="5806104" y="3378277"/>
            <a:ext cx="80323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B40A164B-F713-6362-BE76-2CD53BE2205A}"/>
              </a:ext>
            </a:extLst>
          </p:cNvPr>
          <p:cNvCxnSpPr>
            <a:cxnSpLocks/>
            <a:endCxn id="10" idx="1"/>
          </p:cNvCxnSpPr>
          <p:nvPr/>
        </p:nvCxnSpPr>
        <p:spPr>
          <a:xfrm>
            <a:off x="8300268" y="3378278"/>
            <a:ext cx="803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1">
            <a:extLst>
              <a:ext uri="{FF2B5EF4-FFF2-40B4-BE49-F238E27FC236}">
                <a16:creationId xmlns:a16="http://schemas.microsoft.com/office/drawing/2014/main" id="{B8788482-CEC1-6EBF-8F28-1CBA4DC7D56C}"/>
              </a:ext>
            </a:extLst>
          </p:cNvPr>
          <p:cNvSpPr txBox="1"/>
          <p:nvPr/>
        </p:nvSpPr>
        <p:spPr>
          <a:xfrm>
            <a:off x="2516008" y="4329403"/>
            <a:ext cx="7159984" cy="281103"/>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lang="en-US" b="0" i="0">
                <a:solidFill>
                  <a:srgbClr val="000000"/>
                </a:solidFill>
                <a:effectLst/>
                <a:latin typeface="Arial"/>
                <a:cs typeface="Arial"/>
              </a:rPr>
              <a:t>Workflow Visualization for Random-Forest-Classifier model training.</a:t>
            </a:r>
            <a:endParaRPr lang="en-IN" b="0" i="0" u="none" strike="noStrike" kern="1200" cap="none" spc="0" normalizeH="0" baseline="0" noProof="0">
              <a:ln>
                <a:noFill/>
              </a:ln>
              <a:solidFill>
                <a:srgbClr val="000000"/>
              </a:solidFill>
              <a:effectLst/>
              <a:uLnTx/>
              <a:uFillTx/>
              <a:latin typeface="Arial"/>
              <a:cs typeface="Arial"/>
            </a:endParaRPr>
          </a:p>
        </p:txBody>
      </p:sp>
      <p:sp>
        <p:nvSpPr>
          <p:cNvPr id="14" name="Slide Number Placeholder 6">
            <a:extLst>
              <a:ext uri="{FF2B5EF4-FFF2-40B4-BE49-F238E27FC236}">
                <a16:creationId xmlns:a16="http://schemas.microsoft.com/office/drawing/2014/main" id="{CB4D81C4-C346-8F04-70B3-F5F588CC2CC6}"/>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Tree>
    <p:extLst>
      <p:ext uri="{BB962C8B-B14F-4D97-AF65-F5344CB8AC3E}">
        <p14:creationId xmlns:p14="http://schemas.microsoft.com/office/powerpoint/2010/main" val="2289192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21</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a:solidFill>
                  <a:schemeClr val="tx1"/>
                </a:solidFill>
                <a:latin typeface="Arial"/>
                <a:cs typeface="Arial"/>
              </a:rPr>
              <a:t>Simulation – Decision Tree</a:t>
            </a:r>
            <a:endParaRPr lang="en-IN" sz="2800" i="1">
              <a:solidFill>
                <a:schemeClr val="tx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0" name="Footer Placeholder 5">
            <a:extLst>
              <a:ext uri="{FF2B5EF4-FFF2-40B4-BE49-F238E27FC236}">
                <a16:creationId xmlns:a16="http://schemas.microsoft.com/office/drawing/2014/main" id="{DF397613-1E9C-3EC4-C630-D9FF11A40390}"/>
              </a:ext>
            </a:extLst>
          </p:cNvPr>
          <p:cNvSpPr txBox="1">
            <a:spLocks/>
          </p:cNvSpPr>
          <p:nvPr/>
        </p:nvSpPr>
        <p:spPr>
          <a:xfrm>
            <a:off x="3996090" y="4628791"/>
            <a:ext cx="2559505" cy="9348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600" i="1">
              <a:solidFill>
                <a:schemeClr val="tx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2">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pic>
        <p:nvPicPr>
          <p:cNvPr id="12" name="Picture 11" descr="A map of the world&#10;&#10;Description automatically generated">
            <a:extLst>
              <a:ext uri="{FF2B5EF4-FFF2-40B4-BE49-F238E27FC236}">
                <a16:creationId xmlns:a16="http://schemas.microsoft.com/office/drawing/2014/main" id="{66847911-F726-5109-13FF-8210826B6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12" y="1399349"/>
            <a:ext cx="11523407" cy="4657322"/>
          </a:xfrm>
          <a:prstGeom prst="rect">
            <a:avLst/>
          </a:prstGeom>
        </p:spPr>
      </p:pic>
      <p:sp>
        <p:nvSpPr>
          <p:cNvPr id="2" name="TextBox 1">
            <a:extLst>
              <a:ext uri="{FF2B5EF4-FFF2-40B4-BE49-F238E27FC236}">
                <a16:creationId xmlns:a16="http://schemas.microsoft.com/office/drawing/2014/main" id="{C7DF67AA-8B37-6B6B-8A36-23A2383D12B8}"/>
              </a:ext>
            </a:extLst>
          </p:cNvPr>
          <p:cNvSpPr txBox="1"/>
          <p:nvPr/>
        </p:nvSpPr>
        <p:spPr>
          <a:xfrm>
            <a:off x="8751882" y="5919989"/>
            <a:ext cx="2917594" cy="307777"/>
          </a:xfrm>
          <a:prstGeom prst="rect">
            <a:avLst/>
          </a:prstGeom>
          <a:noFill/>
        </p:spPr>
        <p:txBody>
          <a:bodyPr wrap="none" rtlCol="0">
            <a:spAutoFit/>
          </a:bodyPr>
          <a:lstStyle/>
          <a:p>
            <a:r>
              <a:rPr lang="en-US" sz="1400"/>
              <a:t>Jupyter Notebook, scikit-learn Library</a:t>
            </a:r>
            <a:endParaRPr lang="en-IN" sz="1400"/>
          </a:p>
        </p:txBody>
      </p:sp>
      <p:sp>
        <p:nvSpPr>
          <p:cNvPr id="3" name="Slide Number Placeholder 6">
            <a:extLst>
              <a:ext uri="{FF2B5EF4-FFF2-40B4-BE49-F238E27FC236}">
                <a16:creationId xmlns:a16="http://schemas.microsoft.com/office/drawing/2014/main" id="{2D7BED20-3DC3-8E57-A29C-6D3E7BD9A7F7}"/>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Tree>
    <p:extLst>
      <p:ext uri="{BB962C8B-B14F-4D97-AF65-F5344CB8AC3E}">
        <p14:creationId xmlns:p14="http://schemas.microsoft.com/office/powerpoint/2010/main" val="996823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22</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a:solidFill>
                  <a:schemeClr val="tx1"/>
                </a:solidFill>
                <a:latin typeface="Arial"/>
                <a:cs typeface="Arial"/>
              </a:rPr>
              <a:t>Simulation – Feature Importance</a:t>
            </a:r>
            <a:endParaRPr lang="en-US">
              <a:solidFill>
                <a:schemeClr val="tx1"/>
              </a:solidFill>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0" name="Footer Placeholder 5">
            <a:extLst>
              <a:ext uri="{FF2B5EF4-FFF2-40B4-BE49-F238E27FC236}">
                <a16:creationId xmlns:a16="http://schemas.microsoft.com/office/drawing/2014/main" id="{DF397613-1E9C-3EC4-C630-D9FF11A40390}"/>
              </a:ext>
            </a:extLst>
          </p:cNvPr>
          <p:cNvSpPr txBox="1">
            <a:spLocks/>
          </p:cNvSpPr>
          <p:nvPr/>
        </p:nvSpPr>
        <p:spPr>
          <a:xfrm>
            <a:off x="3996090" y="4628791"/>
            <a:ext cx="2559505" cy="9348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600" i="1">
              <a:solidFill>
                <a:schemeClr val="tx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3">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pic>
        <p:nvPicPr>
          <p:cNvPr id="1026" name="Picture 2">
            <a:extLst>
              <a:ext uri="{FF2B5EF4-FFF2-40B4-BE49-F238E27FC236}">
                <a16:creationId xmlns:a16="http://schemas.microsoft.com/office/drawing/2014/main" id="{945100C9-6F2B-7DAB-8A8B-86458AA16B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3485301" y="-1400834"/>
            <a:ext cx="5113241" cy="103220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1A4543-4F46-33A9-B1D6-7755E7B5CD69}"/>
              </a:ext>
            </a:extLst>
          </p:cNvPr>
          <p:cNvSpPr txBox="1"/>
          <p:nvPr/>
        </p:nvSpPr>
        <p:spPr>
          <a:xfrm>
            <a:off x="7984966" y="5872356"/>
            <a:ext cx="2962478" cy="307777"/>
          </a:xfrm>
          <a:prstGeom prst="rect">
            <a:avLst/>
          </a:prstGeom>
          <a:noFill/>
        </p:spPr>
        <p:txBody>
          <a:bodyPr wrap="none" rtlCol="0">
            <a:spAutoFit/>
          </a:bodyPr>
          <a:lstStyle/>
          <a:p>
            <a:r>
              <a:rPr lang="en-US" sz="1400"/>
              <a:t>Jupyter Notebook, scikit-learn Library</a:t>
            </a:r>
            <a:endParaRPr lang="en-IN" sz="1400"/>
          </a:p>
        </p:txBody>
      </p:sp>
      <p:sp>
        <p:nvSpPr>
          <p:cNvPr id="3" name="Slide Number Placeholder 6">
            <a:extLst>
              <a:ext uri="{FF2B5EF4-FFF2-40B4-BE49-F238E27FC236}">
                <a16:creationId xmlns:a16="http://schemas.microsoft.com/office/drawing/2014/main" id="{922B0834-2294-F8EC-CA31-0260CB706FCB}"/>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
        <p:nvSpPr>
          <p:cNvPr id="4" name="TextBox 3">
            <a:extLst>
              <a:ext uri="{FF2B5EF4-FFF2-40B4-BE49-F238E27FC236}">
                <a16:creationId xmlns:a16="http://schemas.microsoft.com/office/drawing/2014/main" id="{5ED0EDFC-49F6-5460-DA5A-CB7471193598}"/>
              </a:ext>
            </a:extLst>
          </p:cNvPr>
          <p:cNvSpPr txBox="1"/>
          <p:nvPr/>
        </p:nvSpPr>
        <p:spPr>
          <a:xfrm>
            <a:off x="7495282" y="1203573"/>
            <a:ext cx="979367" cy="307777"/>
          </a:xfrm>
          <a:prstGeom prst="rect">
            <a:avLst/>
          </a:prstGeom>
          <a:noFill/>
        </p:spPr>
        <p:txBody>
          <a:bodyPr wrap="square" rtlCol="0">
            <a:spAutoFit/>
          </a:bodyPr>
          <a:lstStyle/>
          <a:p>
            <a:r>
              <a:rPr lang="en-IN" sz="1400"/>
              <a:t>(MDI)</a:t>
            </a:r>
          </a:p>
        </p:txBody>
      </p:sp>
    </p:spTree>
    <p:extLst>
      <p:ext uri="{BB962C8B-B14F-4D97-AF65-F5344CB8AC3E}">
        <p14:creationId xmlns:p14="http://schemas.microsoft.com/office/powerpoint/2010/main" val="1975105543"/>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23</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0" y="318626"/>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a:solidFill>
                  <a:schemeClr val="tx1"/>
                </a:solidFill>
                <a:latin typeface="Arial"/>
                <a:cs typeface="Arial"/>
              </a:rPr>
              <a:t>Simulation – MDI </a:t>
            </a: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4">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0D037E7-1F7A-77CA-EB38-C0E8B5AEE4BD}"/>
                  </a:ext>
                </a:extLst>
              </p:cNvPr>
              <p:cNvSpPr txBox="1"/>
              <p:nvPr/>
            </p:nvSpPr>
            <p:spPr>
              <a:xfrm>
                <a:off x="5927192" y="3992629"/>
                <a:ext cx="565394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374151"/>
                  </a:solidFill>
                  <a:latin typeface="Arial"/>
                  <a:ea typeface="+mn-lt"/>
                  <a:cs typeface="+mn-lt"/>
                </a:endParaRPr>
              </a:p>
              <a:p>
                <a:pPr algn="ctr"/>
                <a:endParaRPr lang="en-US" dirty="0">
                  <a:solidFill>
                    <a:srgbClr val="374151"/>
                  </a:solidFill>
                  <a:latin typeface="Arial"/>
                  <a:ea typeface="+mn-lt"/>
                  <a:cs typeface="+mn-lt"/>
                </a:endParaRPr>
              </a:p>
              <a:p>
                <a:r>
                  <a:rPr lang="en-US" dirty="0">
                    <a:solidFill>
                      <a:srgbClr val="374151"/>
                    </a:solidFill>
                    <a:latin typeface="Arial" panose="020B0604020202020204" pitchFamily="34" charset="0"/>
                    <a:ea typeface="+mn-lt"/>
                    <a:cs typeface="Arial" panose="020B0604020202020204" pitchFamily="34" charset="0"/>
                  </a:rPr>
                  <a:t>Where, </a:t>
                </a:r>
              </a:p>
              <a:p>
                <a:pPr marL="285750" indent="-285750">
                  <a:buFont typeface="Arial" panose="020B0604020202020204" pitchFamily="34" charset="0"/>
                  <a:buChar char="•"/>
                </a:pPr>
                <a14:m>
                  <m:oMath xmlns:m="http://schemas.openxmlformats.org/officeDocument/2006/math">
                    <m:sSub>
                      <m:sSubPr>
                        <m:ctrlPr>
                          <a:rPr lang="en-US" i="1" dirty="0" smtClean="0">
                            <a:solidFill>
                              <a:srgbClr val="374151"/>
                            </a:solidFill>
                            <a:latin typeface="Cambria Math" panose="02040503050406030204" pitchFamily="18" charset="0"/>
                            <a:ea typeface="+mn-lt"/>
                            <a:cs typeface="+mn-lt"/>
                          </a:rPr>
                        </m:ctrlPr>
                      </m:sSubPr>
                      <m:e>
                        <m:r>
                          <a:rPr lang="en-US" i="1" dirty="0">
                            <a:solidFill>
                              <a:srgbClr val="374151"/>
                            </a:solidFill>
                            <a:latin typeface="Cambria Math" panose="02040503050406030204" pitchFamily="18" charset="0"/>
                            <a:ea typeface="+mn-lt"/>
                            <a:cs typeface="+mn-lt"/>
                          </a:rPr>
                          <m:t>𝑀</m:t>
                        </m:r>
                      </m:e>
                      <m:sub>
                        <m:r>
                          <a:rPr lang="en-US" i="0" dirty="0">
                            <a:solidFill>
                              <a:srgbClr val="374151"/>
                            </a:solidFill>
                            <a:latin typeface="Cambria Math" panose="02040503050406030204" pitchFamily="18" charset="0"/>
                            <a:ea typeface="+mn-lt"/>
                            <a:cs typeface="+mn-lt"/>
                          </a:rPr>
                          <m:t>0</m:t>
                        </m:r>
                      </m:sub>
                    </m:sSub>
                  </m:oMath>
                </a14:m>
                <a:r>
                  <a:rPr lang="en-US" dirty="0">
                    <a:solidFill>
                      <a:srgbClr val="374151"/>
                    </a:solidFill>
                    <a:latin typeface="Arial" panose="020B0604020202020204" pitchFamily="34" charset="0"/>
                    <a:ea typeface="+mn-lt"/>
                    <a:cs typeface="Arial" panose="020B0604020202020204" pitchFamily="34" charset="0"/>
                  </a:rPr>
                  <a:t>: the total number of Out of Bag samples                     </a:t>
                </a:r>
              </a:p>
              <a:p>
                <a:pPr marL="285750" indent="-285750">
                  <a:buFont typeface="Arial" panose="020B0604020202020204" pitchFamily="34" charset="0"/>
                  <a:buChar char="•"/>
                </a:pPr>
                <a:r>
                  <a:rPr lang="en-US" dirty="0">
                    <a:solidFill>
                      <a:srgbClr val="374151"/>
                    </a:solidFill>
                    <a:latin typeface="Arial" panose="020B0604020202020204" pitchFamily="34" charset="0"/>
                    <a:ea typeface="+mn-lt"/>
                    <a:cs typeface="Arial" panose="020B0604020202020204" pitchFamily="34" charset="0"/>
                  </a:rPr>
                  <a:t>I: indicator function</a:t>
                </a:r>
                <a:endParaRPr lang="en-US" dirty="0">
                  <a:latin typeface="Arial" panose="020B0604020202020204" pitchFamily="34" charset="0"/>
                  <a:cs typeface="Arial" panose="020B0604020202020204" pitchFamily="34" charset="0"/>
                </a:endParaRPr>
              </a:p>
              <a:p>
                <a:pPr algn="l"/>
                <a:endParaRPr lang="en-US" dirty="0">
                  <a:latin typeface="Arial"/>
                  <a:cs typeface="Calibri"/>
                </a:endParaRPr>
              </a:p>
            </p:txBody>
          </p:sp>
        </mc:Choice>
        <mc:Fallback xmlns="">
          <p:sp>
            <p:nvSpPr>
              <p:cNvPr id="3" name="TextBox 2">
                <a:extLst>
                  <a:ext uri="{FF2B5EF4-FFF2-40B4-BE49-F238E27FC236}">
                    <a16:creationId xmlns:a16="http://schemas.microsoft.com/office/drawing/2014/main" id="{20D037E7-1F7A-77CA-EB38-C0E8B5AEE4BD}"/>
                  </a:ext>
                </a:extLst>
              </p:cNvPr>
              <p:cNvSpPr txBox="1">
                <a:spLocks noRot="1" noChangeAspect="1" noMove="1" noResize="1" noEditPoints="1" noAdjustHandles="1" noChangeArrowheads="1" noChangeShapeType="1" noTextEdit="1"/>
              </p:cNvSpPr>
              <p:nvPr/>
            </p:nvSpPr>
            <p:spPr>
              <a:xfrm>
                <a:off x="5927192" y="3992629"/>
                <a:ext cx="5653948" cy="1754326"/>
              </a:xfrm>
              <a:prstGeom prst="rect">
                <a:avLst/>
              </a:prstGeom>
              <a:blipFill>
                <a:blip r:embed="rId5"/>
                <a:stretch>
                  <a:fillRect l="-862" r="-10453"/>
                </a:stretch>
              </a:blipFill>
            </p:spPr>
            <p:txBody>
              <a:bodyPr/>
              <a:lstStyle/>
              <a:p>
                <a:r>
                  <a:rPr lang="en-IN">
                    <a:noFill/>
                  </a:rPr>
                  <a:t> </a:t>
                </a:r>
              </a:p>
            </p:txBody>
          </p:sp>
        </mc:Fallback>
      </mc:AlternateContent>
      <p:sp>
        <p:nvSpPr>
          <p:cNvPr id="2" name="Slide Number Placeholder 6">
            <a:extLst>
              <a:ext uri="{FF2B5EF4-FFF2-40B4-BE49-F238E27FC236}">
                <a16:creationId xmlns:a16="http://schemas.microsoft.com/office/drawing/2014/main" id="{2FA0921A-B46B-E03F-FDC8-8106D84F2331}"/>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
        <p:nvSpPr>
          <p:cNvPr id="10" name="TextBox 9">
            <a:extLst>
              <a:ext uri="{FF2B5EF4-FFF2-40B4-BE49-F238E27FC236}">
                <a16:creationId xmlns:a16="http://schemas.microsoft.com/office/drawing/2014/main" id="{8C99D416-2560-9BBF-2F3A-89800AB8EEE3}"/>
              </a:ext>
            </a:extLst>
          </p:cNvPr>
          <p:cNvSpPr txBox="1"/>
          <p:nvPr/>
        </p:nvSpPr>
        <p:spPr>
          <a:xfrm>
            <a:off x="5927192" y="1582984"/>
            <a:ext cx="6096000" cy="1754326"/>
          </a:xfrm>
          <a:prstGeom prst="rect">
            <a:avLst/>
          </a:prstGeom>
          <a:noFill/>
        </p:spPr>
        <p:txBody>
          <a:bodyPr wrap="square">
            <a:spAutoFit/>
          </a:bodyPr>
          <a:lstStyle/>
          <a:p>
            <a:r>
              <a:rPr lang="en-US" dirty="0">
                <a:solidFill>
                  <a:srgbClr val="374151"/>
                </a:solidFill>
                <a:latin typeface="Arial"/>
                <a:ea typeface="+mn-lt"/>
                <a:cs typeface="+mn-lt"/>
              </a:rPr>
              <a:t>Wh</a:t>
            </a:r>
            <a:r>
              <a:rPr lang="en-US" sz="1800" dirty="0">
                <a:solidFill>
                  <a:srgbClr val="374151"/>
                </a:solidFill>
                <a:latin typeface="Arial"/>
                <a:ea typeface="+mn-lt"/>
                <a:cs typeface="+mn-lt"/>
              </a:rPr>
              <a:t>ere,</a:t>
            </a:r>
            <a:endParaRPr lang="en-US" sz="1800" dirty="0">
              <a:latin typeface="Arial"/>
              <a:cs typeface="Arial"/>
            </a:endParaRPr>
          </a:p>
          <a:p>
            <a:pPr marL="285750" indent="-285750">
              <a:buFont typeface="Arial"/>
              <a:buChar char="•"/>
            </a:pPr>
            <a:r>
              <a:rPr lang="en-US" sz="1800" dirty="0">
                <a:solidFill>
                  <a:srgbClr val="374151"/>
                </a:solidFill>
                <a:latin typeface="Arial"/>
                <a:ea typeface="+mn-lt"/>
                <a:cs typeface="+mn-lt"/>
              </a:rPr>
              <a:t>MDI(A): Mean Decrease Impurity for feature A.</a:t>
            </a:r>
            <a:r>
              <a:rPr lang="en-US" sz="1800" dirty="0">
                <a:latin typeface="Arial"/>
                <a:cs typeface="Arial"/>
              </a:rPr>
              <a:t> </a:t>
            </a:r>
          </a:p>
          <a:p>
            <a:pPr marL="285750" indent="-285750">
              <a:buFont typeface="Arial"/>
              <a:buChar char="•"/>
            </a:pPr>
            <a:r>
              <a:rPr lang="en-US" sz="1800" dirty="0">
                <a:solidFill>
                  <a:srgbClr val="374151"/>
                </a:solidFill>
                <a:latin typeface="Arial"/>
                <a:ea typeface="+mn-lt"/>
                <a:cs typeface="+mn-lt"/>
              </a:rPr>
              <a:t>t: Individual tree in the set of all trees N.</a:t>
            </a:r>
            <a:endParaRPr lang="en-US" sz="1800" dirty="0">
              <a:latin typeface="Arial"/>
              <a:cs typeface="Arial"/>
            </a:endParaRPr>
          </a:p>
          <a:p>
            <a:pPr marL="285750" indent="-285750">
              <a:buFont typeface="Arial"/>
              <a:buChar char="•"/>
            </a:pPr>
            <a:r>
              <a:rPr lang="en-US" sz="1800" dirty="0">
                <a:solidFill>
                  <a:srgbClr val="374151"/>
                </a:solidFill>
                <a:latin typeface="Arial"/>
                <a:ea typeface="+mn-lt"/>
                <a:cs typeface="+mn-lt"/>
              </a:rPr>
              <a:t>DI(t, A): The decrease in impurity in tree t due to feature A.</a:t>
            </a:r>
            <a:endParaRPr lang="en-US" sz="1800" dirty="0">
              <a:latin typeface="Arial"/>
              <a:cs typeface="Arial"/>
            </a:endParaRPr>
          </a:p>
          <a:p>
            <a:pPr marL="285750" indent="-285750">
              <a:buFont typeface="Arial"/>
              <a:buChar char="•"/>
            </a:pPr>
            <a:r>
              <a:rPr lang="en-US" sz="1800" dirty="0">
                <a:solidFill>
                  <a:srgbClr val="374151"/>
                </a:solidFill>
                <a:latin typeface="Arial"/>
                <a:ea typeface="+mn-lt"/>
                <a:cs typeface="+mn-lt"/>
              </a:rPr>
              <a:t>n(A): Total number of nodes where A splits.</a:t>
            </a:r>
            <a:endParaRPr lang="en-US" sz="1800" dirty="0">
              <a:latin typeface="Arial"/>
              <a:cs typeface="Aria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1BEAAAF-AE24-C02A-1147-BFAA81BBF3C7}"/>
                  </a:ext>
                </a:extLst>
              </p:cNvPr>
              <p:cNvSpPr txBox="1"/>
              <p:nvPr/>
            </p:nvSpPr>
            <p:spPr>
              <a:xfrm>
                <a:off x="148440" y="1628596"/>
                <a:ext cx="6096000" cy="664028"/>
              </a:xfrm>
              <a:prstGeom prst="rect">
                <a:avLst/>
              </a:prstGeom>
              <a:noFill/>
            </p:spPr>
            <p:txBody>
              <a:bodyPr wrap="square">
                <a:spAutoFit/>
              </a:bodyPr>
              <a:lstStyle/>
              <a:p>
                <a:pPr algn="ctr"/>
                <a14:m>
                  <m:oMath xmlns:m="http://schemas.openxmlformats.org/officeDocument/2006/math">
                    <m:r>
                      <a:rPr lang="en-US" sz="2400" b="1" i="1" smtClean="0">
                        <a:solidFill>
                          <a:schemeClr val="tx1"/>
                        </a:solidFill>
                        <a:latin typeface="Cambria Math" panose="02040503050406030204" pitchFamily="18" charset="0"/>
                      </a:rPr>
                      <m:t>𝑴𝑫𝑰</m:t>
                    </m:r>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𝑨</m:t>
                        </m:r>
                      </m:e>
                    </m:d>
                    <m:r>
                      <a:rPr lang="en-IN" sz="2400" b="1" i="0" smtClean="0">
                        <a:solidFill>
                          <a:schemeClr val="tx1"/>
                        </a:solidFill>
                        <a:latin typeface="Cambria Math" panose="02040503050406030204" pitchFamily="18" charset="0"/>
                      </a:rPr>
                      <m:t> </m:t>
                    </m:r>
                  </m:oMath>
                </a14:m>
                <a:r>
                  <a:rPr lang="en-US" sz="2400" b="1" dirty="0">
                    <a:solidFill>
                      <a:schemeClr val="tx1"/>
                    </a:solidFill>
                    <a:latin typeface="Cambria Math" panose="02040503050406030204" pitchFamily="18" charset="0"/>
                    <a:ea typeface="Cambria Math" panose="02040503050406030204" pitchFamily="18" charset="0"/>
                    <a:cs typeface="+mn-lt"/>
                  </a:rPr>
                  <a:t>= </a:t>
                </a:r>
                <a14:m>
                  <m:oMath xmlns:m="http://schemas.openxmlformats.org/officeDocument/2006/math">
                    <m:f>
                      <m:fPr>
                        <m:ctrlPr>
                          <a:rPr lang="en-US" sz="2400" b="1" i="1" dirty="0">
                            <a:solidFill>
                              <a:schemeClr val="tx1"/>
                            </a:solidFill>
                            <a:latin typeface="Cambria Math" panose="02040503050406030204" pitchFamily="18" charset="0"/>
                            <a:ea typeface="+mn-lt"/>
                            <a:cs typeface="+mn-lt"/>
                          </a:rPr>
                        </m:ctrlPr>
                      </m:fPr>
                      <m:num>
                        <m:r>
                          <a:rPr lang="en-US" sz="2400" b="1" i="1" dirty="0">
                            <a:solidFill>
                              <a:schemeClr val="tx1"/>
                            </a:solidFill>
                            <a:latin typeface="Cambria Math" panose="02040503050406030204" pitchFamily="18" charset="0"/>
                            <a:ea typeface="+mn-lt"/>
                            <a:cs typeface="+mn-lt"/>
                          </a:rPr>
                          <m:t>𝟏</m:t>
                        </m:r>
                      </m:num>
                      <m:den>
                        <m:r>
                          <a:rPr lang="en-US" sz="2400" b="1" i="1">
                            <a:solidFill>
                              <a:schemeClr val="tx1"/>
                            </a:solidFill>
                            <a:latin typeface="Cambria Math" panose="02040503050406030204" pitchFamily="18" charset="0"/>
                          </a:rPr>
                          <m:t>𝒏</m:t>
                        </m:r>
                        <m:d>
                          <m:dPr>
                            <m:ctrlPr>
                              <a:rPr lang="en-US" sz="2400" b="1" i="1">
                                <a:solidFill>
                                  <a:schemeClr val="tx1"/>
                                </a:solidFill>
                                <a:latin typeface="Cambria Math" panose="02040503050406030204" pitchFamily="18" charset="0"/>
                              </a:rPr>
                            </m:ctrlPr>
                          </m:dPr>
                          <m:e>
                            <m:r>
                              <a:rPr lang="en-US" sz="2400" b="1" i="1">
                                <a:solidFill>
                                  <a:schemeClr val="tx1"/>
                                </a:solidFill>
                                <a:latin typeface="Cambria Math" panose="02040503050406030204" pitchFamily="18" charset="0"/>
                              </a:rPr>
                              <m:t>𝑨</m:t>
                            </m:r>
                          </m:e>
                        </m:d>
                      </m:den>
                    </m:f>
                    <m:nary>
                      <m:naryPr>
                        <m:chr m:val="∑"/>
                        <m:limLoc m:val="undOvr"/>
                        <m:grow m:val="on"/>
                        <m:supHide m:val="on"/>
                        <m:ctrlPr>
                          <a:rPr lang="en-US" sz="2400" b="1" i="1" dirty="0">
                            <a:solidFill>
                              <a:schemeClr val="tx1"/>
                            </a:solidFill>
                            <a:latin typeface="Cambria Math" panose="02040503050406030204" pitchFamily="18" charset="0"/>
                            <a:ea typeface="+mn-lt"/>
                            <a:cs typeface="+mn-lt"/>
                          </a:rPr>
                        </m:ctrlPr>
                      </m:naryPr>
                      <m:sub>
                        <m:r>
                          <a:rPr lang="en-US" sz="2400" b="1" i="1">
                            <a:solidFill>
                              <a:schemeClr val="tx1"/>
                            </a:solidFill>
                            <a:latin typeface="Cambria Math" panose="02040503050406030204" pitchFamily="18" charset="0"/>
                          </a:rPr>
                          <m:t>𝒕</m:t>
                        </m:r>
                        <m:r>
                          <a:rPr lang="en-US" sz="2400" b="1" i="1">
                            <a:solidFill>
                              <a:schemeClr val="tx1"/>
                            </a:solidFill>
                            <a:latin typeface="Cambria Math" panose="02040503050406030204" pitchFamily="18" charset="0"/>
                          </a:rPr>
                          <m:t>∈</m:t>
                        </m:r>
                        <m:r>
                          <a:rPr lang="en-US" sz="2400" b="1" i="1">
                            <a:solidFill>
                              <a:schemeClr val="tx1"/>
                            </a:solidFill>
                            <a:latin typeface="Cambria Math" panose="02040503050406030204" pitchFamily="18" charset="0"/>
                          </a:rPr>
                          <m:t>𝑵</m:t>
                        </m:r>
                      </m:sub>
                      <m:sup/>
                      <m:e>
                        <m:r>
                          <a:rPr lang="en-US" sz="2400" b="1" i="1">
                            <a:solidFill>
                              <a:schemeClr val="tx1"/>
                            </a:solidFill>
                            <a:latin typeface="Cambria Math" panose="02040503050406030204" pitchFamily="18" charset="0"/>
                          </a:rPr>
                          <m:t>𝑫𝑰</m:t>
                        </m:r>
                        <m:d>
                          <m:dPr>
                            <m:ctrlPr>
                              <a:rPr lang="en-US" sz="2400" b="1" i="1">
                                <a:solidFill>
                                  <a:schemeClr val="tx1"/>
                                </a:solidFill>
                                <a:latin typeface="Cambria Math" panose="02040503050406030204" pitchFamily="18" charset="0"/>
                              </a:rPr>
                            </m:ctrlPr>
                          </m:dPr>
                          <m:e>
                            <m:r>
                              <a:rPr lang="en-US" sz="2400" b="1" i="1">
                                <a:solidFill>
                                  <a:schemeClr val="tx1"/>
                                </a:solidFill>
                                <a:latin typeface="Cambria Math" panose="02040503050406030204" pitchFamily="18" charset="0"/>
                              </a:rPr>
                              <m:t>𝒕</m:t>
                            </m:r>
                            <m:r>
                              <a:rPr lang="en-US" sz="2400" b="1" i="1">
                                <a:solidFill>
                                  <a:schemeClr val="tx1"/>
                                </a:solidFill>
                                <a:latin typeface="Cambria Math" panose="02040503050406030204" pitchFamily="18" charset="0"/>
                              </a:rPr>
                              <m:t>,</m:t>
                            </m:r>
                            <m:r>
                              <a:rPr lang="en-US" sz="2400" b="1" i="1">
                                <a:solidFill>
                                  <a:schemeClr val="tx1"/>
                                </a:solidFill>
                                <a:latin typeface="Cambria Math" panose="02040503050406030204" pitchFamily="18" charset="0"/>
                              </a:rPr>
                              <m:t>𝑨</m:t>
                            </m:r>
                          </m:e>
                        </m:d>
                      </m:e>
                    </m:nary>
                  </m:oMath>
                </a14:m>
                <a:endParaRPr lang="en-US" sz="2400" b="1" dirty="0">
                  <a:solidFill>
                    <a:srgbClr val="374151"/>
                  </a:solidFill>
                  <a:latin typeface="Arial"/>
                  <a:ea typeface="+mn-lt"/>
                  <a:cs typeface="+mn-lt"/>
                </a:endParaRPr>
              </a:p>
            </p:txBody>
          </p:sp>
        </mc:Choice>
        <mc:Fallback xmlns="">
          <p:sp>
            <p:nvSpPr>
              <p:cNvPr id="12" name="TextBox 11">
                <a:extLst>
                  <a:ext uri="{FF2B5EF4-FFF2-40B4-BE49-F238E27FC236}">
                    <a16:creationId xmlns:a16="http://schemas.microsoft.com/office/drawing/2014/main" id="{A1BEAAAF-AE24-C02A-1147-BFAA81BBF3C7}"/>
                  </a:ext>
                </a:extLst>
              </p:cNvPr>
              <p:cNvSpPr txBox="1">
                <a:spLocks noRot="1" noChangeAspect="1" noMove="1" noResize="1" noEditPoints="1" noAdjustHandles="1" noChangeArrowheads="1" noChangeShapeType="1" noTextEdit="1"/>
              </p:cNvSpPr>
              <p:nvPr/>
            </p:nvSpPr>
            <p:spPr>
              <a:xfrm>
                <a:off x="148440" y="1628596"/>
                <a:ext cx="6096000" cy="664028"/>
              </a:xfrm>
              <a:prstGeom prst="rect">
                <a:avLst/>
              </a:prstGeom>
              <a:blipFill>
                <a:blip r:embed="rId6"/>
                <a:stretch>
                  <a:fillRect b="-917"/>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737295C3-39A1-4924-18A5-09C2E47F00A9}"/>
              </a:ext>
            </a:extLst>
          </p:cNvPr>
          <p:cNvSpPr txBox="1"/>
          <p:nvPr/>
        </p:nvSpPr>
        <p:spPr>
          <a:xfrm>
            <a:off x="709775" y="3705516"/>
            <a:ext cx="7108626" cy="400110"/>
          </a:xfrm>
          <a:prstGeom prst="rect">
            <a:avLst/>
          </a:prstGeom>
          <a:noFill/>
        </p:spPr>
        <p:txBody>
          <a:bodyPr wrap="square">
            <a:spAutoFit/>
          </a:bodyPr>
          <a:lstStyle/>
          <a:p>
            <a:r>
              <a:rPr lang="en-US" sz="2000" dirty="0">
                <a:solidFill>
                  <a:srgbClr val="374151"/>
                </a:solidFill>
                <a:latin typeface="Arial"/>
                <a:ea typeface="+mn-lt"/>
                <a:cs typeface="+mn-lt"/>
              </a:rPr>
              <a:t>For each decision tree, Accuracy/Out-of-bag Error is given by,</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5712D70-EE77-8E76-7FDA-96C938785E3D}"/>
                  </a:ext>
                </a:extLst>
              </p:cNvPr>
              <p:cNvSpPr txBox="1"/>
              <p:nvPr/>
            </p:nvSpPr>
            <p:spPr>
              <a:xfrm>
                <a:off x="252828" y="4558066"/>
                <a:ext cx="6096000" cy="671338"/>
              </a:xfrm>
              <a:prstGeom prst="rect">
                <a:avLst/>
              </a:prstGeom>
              <a:noFill/>
            </p:spPr>
            <p:txBody>
              <a:bodyPr wrap="square">
                <a:spAutoFit/>
              </a:bodyPr>
              <a:lstStyle/>
              <a:p>
                <a:pPr algn="ctr"/>
                <a:r>
                  <a:rPr lang="en-US" sz="2400" b="1" i="1" dirty="0">
                    <a:solidFill>
                      <a:schemeClr val="tx1"/>
                    </a:solidFill>
                    <a:latin typeface="Cambria Math" panose="02040503050406030204" pitchFamily="18" charset="0"/>
                    <a:ea typeface="Cambria Math" panose="02040503050406030204" pitchFamily="18" charset="0"/>
                    <a:cs typeface="+mn-lt"/>
                  </a:rPr>
                  <a:t>OOB Error = </a:t>
                </a:r>
                <a14:m>
                  <m:oMath xmlns:m="http://schemas.openxmlformats.org/officeDocument/2006/math">
                    <m:f>
                      <m:fPr>
                        <m:ctrlPr>
                          <a:rPr lang="en-US" sz="2400" b="1" i="1" dirty="0" smtClean="0">
                            <a:solidFill>
                              <a:schemeClr val="tx1"/>
                            </a:solidFill>
                            <a:latin typeface="Cambria Math" panose="02040503050406030204" pitchFamily="18" charset="0"/>
                            <a:ea typeface="Cambria Math" panose="02040503050406030204" pitchFamily="18" charset="0"/>
                            <a:cs typeface="+mn-lt"/>
                          </a:rPr>
                        </m:ctrlPr>
                      </m:fPr>
                      <m:num>
                        <m:r>
                          <a:rPr lang="en-US" sz="2400" b="1" i="1" dirty="0">
                            <a:solidFill>
                              <a:schemeClr val="tx1"/>
                            </a:solidFill>
                            <a:latin typeface="Cambria Math" panose="02040503050406030204" pitchFamily="18" charset="0"/>
                            <a:ea typeface="Cambria Math" panose="02040503050406030204" pitchFamily="18" charset="0"/>
                            <a:cs typeface="+mn-lt"/>
                          </a:rPr>
                          <m:t>𝟏</m:t>
                        </m:r>
                      </m:num>
                      <m:den>
                        <m:sSub>
                          <m:sSubPr>
                            <m:ctrlPr>
                              <a:rPr lang="en-US" sz="2400" b="1" i="1" dirty="0">
                                <a:solidFill>
                                  <a:schemeClr val="tx1"/>
                                </a:solidFill>
                                <a:latin typeface="Cambria Math" panose="02040503050406030204" pitchFamily="18" charset="0"/>
                                <a:ea typeface="Cambria Math" panose="02040503050406030204" pitchFamily="18" charset="0"/>
                                <a:cs typeface="+mn-lt"/>
                              </a:rPr>
                            </m:ctrlPr>
                          </m:sSubPr>
                          <m:e>
                            <m:r>
                              <a:rPr lang="en-US" sz="2400" b="1" i="1" dirty="0">
                                <a:solidFill>
                                  <a:schemeClr val="tx1"/>
                                </a:solidFill>
                                <a:latin typeface="Cambria Math" panose="02040503050406030204" pitchFamily="18" charset="0"/>
                                <a:ea typeface="Cambria Math" panose="02040503050406030204" pitchFamily="18" charset="0"/>
                                <a:cs typeface="+mn-lt"/>
                              </a:rPr>
                              <m:t>𝑴</m:t>
                            </m:r>
                          </m:e>
                          <m:sub>
                            <m:r>
                              <a:rPr lang="en-US" sz="2400" b="1" i="1" dirty="0">
                                <a:solidFill>
                                  <a:schemeClr val="tx1"/>
                                </a:solidFill>
                                <a:latin typeface="Cambria Math" panose="02040503050406030204" pitchFamily="18" charset="0"/>
                                <a:ea typeface="Cambria Math" panose="02040503050406030204" pitchFamily="18" charset="0"/>
                                <a:cs typeface="+mn-lt"/>
                              </a:rPr>
                              <m:t>𝟎</m:t>
                            </m:r>
                          </m:sub>
                        </m:sSub>
                      </m:den>
                    </m:f>
                    <m:nary>
                      <m:naryPr>
                        <m:chr m:val="∑"/>
                        <m:limLoc m:val="undOvr"/>
                        <m:grow m:val="on"/>
                        <m:ctrlPr>
                          <a:rPr lang="en-US" sz="2400" b="1" i="1" dirty="0">
                            <a:solidFill>
                              <a:schemeClr val="tx1"/>
                            </a:solidFill>
                            <a:latin typeface="Cambria Math" panose="02040503050406030204" pitchFamily="18" charset="0"/>
                            <a:ea typeface="Cambria Math" panose="02040503050406030204" pitchFamily="18" charset="0"/>
                            <a:cs typeface="+mn-lt"/>
                          </a:rPr>
                        </m:ctrlPr>
                      </m:naryPr>
                      <m:sub>
                        <m:r>
                          <a:rPr lang="en-US" sz="2400" b="1" i="1" dirty="0">
                            <a:solidFill>
                              <a:schemeClr val="tx1"/>
                            </a:solidFill>
                            <a:latin typeface="Cambria Math" panose="02040503050406030204" pitchFamily="18" charset="0"/>
                            <a:ea typeface="Cambria Math" panose="02040503050406030204" pitchFamily="18" charset="0"/>
                            <a:cs typeface="+mn-lt"/>
                          </a:rPr>
                          <m:t>𝒊</m:t>
                        </m:r>
                        <m:r>
                          <a:rPr lang="en-US" sz="2400" b="1" i="1" dirty="0">
                            <a:solidFill>
                              <a:schemeClr val="tx1"/>
                            </a:solidFill>
                            <a:latin typeface="Cambria Math" panose="02040503050406030204" pitchFamily="18" charset="0"/>
                            <a:ea typeface="Cambria Math" panose="02040503050406030204" pitchFamily="18" charset="0"/>
                            <a:cs typeface="+mn-lt"/>
                          </a:rPr>
                          <m:t>=</m:t>
                        </m:r>
                        <m:r>
                          <a:rPr lang="en-US" sz="2400" b="1" i="1" dirty="0">
                            <a:solidFill>
                              <a:schemeClr val="tx1"/>
                            </a:solidFill>
                            <a:latin typeface="Cambria Math" panose="02040503050406030204" pitchFamily="18" charset="0"/>
                            <a:ea typeface="Cambria Math" panose="02040503050406030204" pitchFamily="18" charset="0"/>
                            <a:cs typeface="+mn-lt"/>
                          </a:rPr>
                          <m:t>𝟏</m:t>
                        </m:r>
                      </m:sub>
                      <m:sup>
                        <m:sSub>
                          <m:sSubPr>
                            <m:ctrlPr>
                              <a:rPr lang="en-US" sz="2400" b="1" i="1" dirty="0">
                                <a:solidFill>
                                  <a:schemeClr val="tx1"/>
                                </a:solidFill>
                                <a:latin typeface="Cambria Math" panose="02040503050406030204" pitchFamily="18" charset="0"/>
                                <a:ea typeface="Cambria Math" panose="02040503050406030204" pitchFamily="18" charset="0"/>
                                <a:cs typeface="+mn-lt"/>
                              </a:rPr>
                            </m:ctrlPr>
                          </m:sSubPr>
                          <m:e>
                            <m:r>
                              <a:rPr lang="en-US" sz="2400" b="1" i="1" dirty="0">
                                <a:solidFill>
                                  <a:schemeClr val="tx1"/>
                                </a:solidFill>
                                <a:latin typeface="Cambria Math" panose="02040503050406030204" pitchFamily="18" charset="0"/>
                                <a:ea typeface="Cambria Math" panose="02040503050406030204" pitchFamily="18" charset="0"/>
                                <a:cs typeface="+mn-lt"/>
                              </a:rPr>
                              <m:t>𝑴</m:t>
                            </m:r>
                          </m:e>
                          <m:sub>
                            <m:r>
                              <a:rPr lang="en-US" sz="2400" b="1" i="1" dirty="0">
                                <a:solidFill>
                                  <a:schemeClr val="tx1"/>
                                </a:solidFill>
                                <a:latin typeface="Cambria Math" panose="02040503050406030204" pitchFamily="18" charset="0"/>
                                <a:ea typeface="Cambria Math" panose="02040503050406030204" pitchFamily="18" charset="0"/>
                                <a:cs typeface="+mn-lt"/>
                              </a:rPr>
                              <m:t>𝟎</m:t>
                            </m:r>
                          </m:sub>
                        </m:sSub>
                      </m:sup>
                      <m:e>
                        <m:r>
                          <a:rPr lang="en-US" sz="2400" b="1" i="1" dirty="0">
                            <a:solidFill>
                              <a:schemeClr val="tx1"/>
                            </a:solidFill>
                            <a:latin typeface="Cambria Math" panose="02040503050406030204" pitchFamily="18" charset="0"/>
                            <a:ea typeface="Cambria Math" panose="02040503050406030204" pitchFamily="18" charset="0"/>
                            <a:cs typeface="+mn-lt"/>
                          </a:rPr>
                          <m:t>𝑰</m:t>
                        </m:r>
                        <m:d>
                          <m:dPr>
                            <m:ctrlPr>
                              <a:rPr lang="en-US" sz="2400" b="1" i="1" dirty="0">
                                <a:solidFill>
                                  <a:schemeClr val="tx1"/>
                                </a:solidFill>
                                <a:latin typeface="Cambria Math" panose="02040503050406030204" pitchFamily="18" charset="0"/>
                                <a:ea typeface="Cambria Math" panose="02040503050406030204" pitchFamily="18" charset="0"/>
                                <a:cs typeface="+mn-lt"/>
                              </a:rPr>
                            </m:ctrlPr>
                          </m:dPr>
                          <m:e>
                            <m:r>
                              <a:rPr lang="en-US" sz="2400" b="1" i="1" dirty="0">
                                <a:solidFill>
                                  <a:schemeClr val="tx1"/>
                                </a:solidFill>
                                <a:latin typeface="Cambria Math" panose="02040503050406030204" pitchFamily="18" charset="0"/>
                                <a:ea typeface="Cambria Math" panose="02040503050406030204" pitchFamily="18" charset="0"/>
                                <a:cs typeface="+mn-lt"/>
                              </a:rPr>
                              <m:t>𝒚</m:t>
                            </m:r>
                            <m:r>
                              <a:rPr lang="en-US" sz="2400" b="1" i="1" baseline="-25000" dirty="0">
                                <a:solidFill>
                                  <a:schemeClr val="tx1"/>
                                </a:solidFill>
                                <a:latin typeface="Cambria Math" panose="02040503050406030204" pitchFamily="18" charset="0"/>
                                <a:ea typeface="Cambria Math" panose="02040503050406030204" pitchFamily="18" charset="0"/>
                                <a:cs typeface="+mn-lt"/>
                              </a:rPr>
                              <m:t>𝒊</m:t>
                            </m:r>
                            <m:r>
                              <a:rPr lang="en-US" sz="2400" b="1" i="1" dirty="0">
                                <a:solidFill>
                                  <a:schemeClr val="tx1"/>
                                </a:solidFill>
                                <a:latin typeface="Cambria Math" panose="02040503050406030204" pitchFamily="18" charset="0"/>
                                <a:ea typeface="Cambria Math" panose="02040503050406030204" pitchFamily="18" charset="0"/>
                                <a:cs typeface="+mn-lt"/>
                              </a:rPr>
                              <m:t>≠</m:t>
                            </m:r>
                            <m:r>
                              <a:rPr lang="en-US" sz="2400" b="1" i="1" dirty="0">
                                <a:solidFill>
                                  <a:schemeClr val="tx1"/>
                                </a:solidFill>
                                <a:latin typeface="Cambria Math" panose="02040503050406030204" pitchFamily="18" charset="0"/>
                                <a:ea typeface="Cambria Math" panose="02040503050406030204" pitchFamily="18" charset="0"/>
                                <a:cs typeface="+mn-lt"/>
                              </a:rPr>
                              <m:t>𝒚</m:t>
                            </m:r>
                          </m:e>
                        </m:d>
                      </m:e>
                    </m:nary>
                    <m:r>
                      <a:rPr lang="en-US" sz="2400" i="1" dirty="0">
                        <a:solidFill>
                          <a:schemeClr val="tx1"/>
                        </a:solidFill>
                        <a:latin typeface="Cambria Math" panose="02040503050406030204" pitchFamily="18" charset="0"/>
                        <a:ea typeface="Cambria Math" panose="02040503050406030204" pitchFamily="18" charset="0"/>
                        <a:cs typeface="+mn-lt"/>
                      </a:rPr>
                      <m:t> </m:t>
                    </m:r>
                  </m:oMath>
                </a14:m>
                <a:endParaRPr lang="en-US" sz="2400" i="1" dirty="0">
                  <a:solidFill>
                    <a:schemeClr val="tx1"/>
                  </a:solidFill>
                  <a:latin typeface="Cambria Math" panose="02040503050406030204" pitchFamily="18" charset="0"/>
                  <a:ea typeface="Cambria Math" panose="02040503050406030204" pitchFamily="18" charset="0"/>
                  <a:cs typeface="+mn-lt"/>
                </a:endParaRPr>
              </a:p>
            </p:txBody>
          </p:sp>
        </mc:Choice>
        <mc:Fallback xmlns="">
          <p:sp>
            <p:nvSpPr>
              <p:cNvPr id="16" name="TextBox 15">
                <a:extLst>
                  <a:ext uri="{FF2B5EF4-FFF2-40B4-BE49-F238E27FC236}">
                    <a16:creationId xmlns:a16="http://schemas.microsoft.com/office/drawing/2014/main" id="{85712D70-EE77-8E76-7FDA-96C938785E3D}"/>
                  </a:ext>
                </a:extLst>
              </p:cNvPr>
              <p:cNvSpPr txBox="1">
                <a:spLocks noRot="1" noChangeAspect="1" noMove="1" noResize="1" noEditPoints="1" noAdjustHandles="1" noChangeArrowheads="1" noChangeShapeType="1" noTextEdit="1"/>
              </p:cNvSpPr>
              <p:nvPr/>
            </p:nvSpPr>
            <p:spPr>
              <a:xfrm>
                <a:off x="252828" y="4558066"/>
                <a:ext cx="6096000" cy="67133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16205678"/>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24</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a:solidFill>
                  <a:schemeClr val="tx1"/>
                </a:solidFill>
                <a:latin typeface="Arial"/>
                <a:cs typeface="Arial"/>
              </a:rPr>
              <a:t>Simulation – Confusion Matrix</a:t>
            </a:r>
            <a:endParaRPr lang="en-US">
              <a:solidFill>
                <a:schemeClr val="tx1"/>
              </a:solidFill>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2">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graphicFrame>
        <p:nvGraphicFramePr>
          <p:cNvPr id="10" name="Table 10">
            <a:extLst>
              <a:ext uri="{FF2B5EF4-FFF2-40B4-BE49-F238E27FC236}">
                <a16:creationId xmlns:a16="http://schemas.microsoft.com/office/drawing/2014/main" id="{85C7A9CA-97C5-C199-9A35-D2190EFC9AF2}"/>
              </a:ext>
            </a:extLst>
          </p:cNvPr>
          <p:cNvGraphicFramePr>
            <a:graphicFrameLocks noGrp="1"/>
          </p:cNvGraphicFramePr>
          <p:nvPr/>
        </p:nvGraphicFramePr>
        <p:xfrm>
          <a:off x="2025331" y="1808018"/>
          <a:ext cx="3435320" cy="2889296"/>
        </p:xfrm>
        <a:graphic>
          <a:graphicData uri="http://schemas.openxmlformats.org/drawingml/2006/table">
            <a:tbl>
              <a:tblPr firstRow="1" bandRow="1">
                <a:tableStyleId>{5C22544A-7EE6-4342-B048-85BDC9FD1C3A}</a:tableStyleId>
              </a:tblPr>
              <a:tblGrid>
                <a:gridCol w="1717660">
                  <a:extLst>
                    <a:ext uri="{9D8B030D-6E8A-4147-A177-3AD203B41FA5}">
                      <a16:colId xmlns:a16="http://schemas.microsoft.com/office/drawing/2014/main" val="4076666984"/>
                    </a:ext>
                  </a:extLst>
                </a:gridCol>
                <a:gridCol w="1717660">
                  <a:extLst>
                    <a:ext uri="{9D8B030D-6E8A-4147-A177-3AD203B41FA5}">
                      <a16:colId xmlns:a16="http://schemas.microsoft.com/office/drawing/2014/main" val="1106892403"/>
                    </a:ext>
                  </a:extLst>
                </a:gridCol>
              </a:tblGrid>
              <a:tr h="1444648">
                <a:tc>
                  <a:txBody>
                    <a:bodyPr/>
                    <a:lstStyle/>
                    <a:p>
                      <a:pPr algn="ctr"/>
                      <a:r>
                        <a:rPr lang="en-IN" b="0">
                          <a:solidFill>
                            <a:schemeClr val="bg1"/>
                          </a:solidFill>
                          <a:latin typeface="Arial" panose="020B0604020202020204" pitchFamily="34" charset="0"/>
                          <a:cs typeface="Arial" panose="020B0604020202020204" pitchFamily="34" charset="0"/>
                        </a:rPr>
                        <a:t>1060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75000"/>
                      </a:schemeClr>
                    </a:solidFill>
                  </a:tcPr>
                </a:tc>
                <a:tc>
                  <a:txBody>
                    <a:bodyPr/>
                    <a:lstStyle/>
                    <a:p>
                      <a:pPr algn="ctr"/>
                      <a:r>
                        <a:rPr lang="en-IN" b="0">
                          <a:solidFill>
                            <a:schemeClr val="tx1"/>
                          </a:solidFill>
                          <a:latin typeface="Arial" panose="020B0604020202020204" pitchFamily="34" charset="0"/>
                          <a:cs typeface="Arial" panose="020B0604020202020204" pitchFamily="34" charset="0"/>
                        </a:rPr>
                        <a:t>7</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534548785"/>
                  </a:ext>
                </a:extLst>
              </a:tr>
              <a:tr h="1444648">
                <a:tc>
                  <a:txBody>
                    <a:bodyPr/>
                    <a:lstStyle/>
                    <a:p>
                      <a:pPr algn="ctr"/>
                      <a:r>
                        <a:rPr lang="en-IN" b="0">
                          <a:solidFill>
                            <a:schemeClr val="tx1"/>
                          </a:solidFill>
                          <a:latin typeface="Arial" panose="020B0604020202020204" pitchFamily="34" charset="0"/>
                          <a:cs typeface="Arial" panose="020B0604020202020204" pitchFamily="34" charset="0"/>
                        </a:rPr>
                        <a:t>200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IN" b="0">
                          <a:solidFill>
                            <a:schemeClr val="tx1"/>
                          </a:solidFill>
                          <a:latin typeface="Arial" panose="020B0604020202020204" pitchFamily="34" charset="0"/>
                          <a:cs typeface="Arial" panose="020B0604020202020204" pitchFamily="34" charset="0"/>
                        </a:rPr>
                        <a:t>5</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94032441"/>
                  </a:ext>
                </a:extLst>
              </a:tr>
            </a:tbl>
          </a:graphicData>
        </a:graphic>
      </p:graphicFrame>
      <p:sp>
        <p:nvSpPr>
          <p:cNvPr id="11" name="Rectangle 10">
            <a:extLst>
              <a:ext uri="{FF2B5EF4-FFF2-40B4-BE49-F238E27FC236}">
                <a16:creationId xmlns:a16="http://schemas.microsoft.com/office/drawing/2014/main" id="{83DE1C18-6F03-8403-1E0F-806D40106A73}"/>
              </a:ext>
            </a:extLst>
          </p:cNvPr>
          <p:cNvSpPr/>
          <p:nvPr/>
        </p:nvSpPr>
        <p:spPr>
          <a:xfrm>
            <a:off x="5703804" y="1808018"/>
            <a:ext cx="145915" cy="2879815"/>
          </a:xfrm>
          <a:prstGeom prst="rect">
            <a:avLst/>
          </a:prstGeom>
          <a:gradFill flip="none" rotWithShape="1">
            <a:gsLst>
              <a:gs pos="10000">
                <a:schemeClr val="accent1">
                  <a:lumMod val="5000"/>
                  <a:lumOff val="95000"/>
                </a:schemeClr>
              </a:gs>
              <a:gs pos="46000">
                <a:schemeClr val="accent1">
                  <a:lumMod val="45000"/>
                  <a:lumOff val="55000"/>
                </a:schemeClr>
              </a:gs>
              <a:gs pos="74000">
                <a:schemeClr val="accent1">
                  <a:lumMod val="75000"/>
                </a:schemeClr>
              </a:gs>
              <a:gs pos="100000">
                <a:schemeClr val="accent1">
                  <a:lumMod val="75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
            <a:extLst>
              <a:ext uri="{FF2B5EF4-FFF2-40B4-BE49-F238E27FC236}">
                <a16:creationId xmlns:a16="http://schemas.microsoft.com/office/drawing/2014/main" id="{635FDAB8-2D97-9798-04A7-1E36C3971CF8}"/>
              </a:ext>
            </a:extLst>
          </p:cNvPr>
          <p:cNvSpPr txBox="1"/>
          <p:nvPr/>
        </p:nvSpPr>
        <p:spPr>
          <a:xfrm>
            <a:off x="5982289" y="1846878"/>
            <a:ext cx="784548" cy="17177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lnSpc>
                <a:spcPct val="110000"/>
              </a:lnSpc>
              <a:spcAft>
                <a:spcPts val="800"/>
              </a:spcAft>
            </a:pPr>
            <a:r>
              <a:rPr lang="en-US" sz="1100">
                <a:latin typeface="Arial"/>
              </a:rPr>
              <a:t>1000</a:t>
            </a:r>
            <a:endParaRPr lang="en-IN" sz="1100" i="0" u="none" strike="noStrike" kern="1200" cap="none" spc="0" normalizeH="0" baseline="0" noProof="0">
              <a:ln>
                <a:noFill/>
              </a:ln>
              <a:effectLst/>
              <a:uLnTx/>
              <a:uFillTx/>
              <a:latin typeface="Arial"/>
              <a:cs typeface="Arial"/>
            </a:endParaRPr>
          </a:p>
        </p:txBody>
      </p:sp>
      <p:sp>
        <p:nvSpPr>
          <p:cNvPr id="13" name="TextBox 1">
            <a:extLst>
              <a:ext uri="{FF2B5EF4-FFF2-40B4-BE49-F238E27FC236}">
                <a16:creationId xmlns:a16="http://schemas.microsoft.com/office/drawing/2014/main" id="{CDBD907A-3B88-FE81-2330-C7D9E93623B0}"/>
              </a:ext>
            </a:extLst>
          </p:cNvPr>
          <p:cNvSpPr txBox="1"/>
          <p:nvPr/>
        </p:nvSpPr>
        <p:spPr>
          <a:xfrm>
            <a:off x="5979788" y="2411813"/>
            <a:ext cx="784548" cy="17177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lnSpc>
                <a:spcPct val="110000"/>
              </a:lnSpc>
              <a:spcAft>
                <a:spcPts val="800"/>
              </a:spcAft>
            </a:pPr>
            <a:r>
              <a:rPr lang="en-US" sz="1100">
                <a:latin typeface="Arial"/>
              </a:rPr>
              <a:t>800</a:t>
            </a:r>
            <a:endParaRPr lang="en-IN" sz="1100" i="0" u="none" strike="noStrike" kern="1200" cap="none" spc="0" normalizeH="0" baseline="0" noProof="0">
              <a:ln>
                <a:noFill/>
              </a:ln>
              <a:effectLst/>
              <a:uLnTx/>
              <a:uFillTx/>
              <a:latin typeface="Arial"/>
              <a:cs typeface="Arial"/>
            </a:endParaRPr>
          </a:p>
        </p:txBody>
      </p:sp>
      <p:sp>
        <p:nvSpPr>
          <p:cNvPr id="14" name="TextBox 1">
            <a:extLst>
              <a:ext uri="{FF2B5EF4-FFF2-40B4-BE49-F238E27FC236}">
                <a16:creationId xmlns:a16="http://schemas.microsoft.com/office/drawing/2014/main" id="{1BA11419-6BBE-37C1-E71A-2561AF99AC14}"/>
              </a:ext>
            </a:extLst>
          </p:cNvPr>
          <p:cNvSpPr txBox="1"/>
          <p:nvPr/>
        </p:nvSpPr>
        <p:spPr>
          <a:xfrm>
            <a:off x="5979788" y="2996994"/>
            <a:ext cx="784548" cy="17177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lnSpc>
                <a:spcPct val="110000"/>
              </a:lnSpc>
              <a:spcAft>
                <a:spcPts val="800"/>
              </a:spcAft>
            </a:pPr>
            <a:r>
              <a:rPr lang="en-US" sz="1100">
                <a:latin typeface="Arial"/>
              </a:rPr>
              <a:t>600</a:t>
            </a:r>
            <a:endParaRPr lang="en-IN" sz="1100" i="0" u="none" strike="noStrike" kern="1200" cap="none" spc="0" normalizeH="0" baseline="0" noProof="0">
              <a:ln>
                <a:noFill/>
              </a:ln>
              <a:effectLst/>
              <a:uLnTx/>
              <a:uFillTx/>
              <a:latin typeface="Arial"/>
              <a:cs typeface="Arial"/>
            </a:endParaRPr>
          </a:p>
        </p:txBody>
      </p:sp>
      <p:sp>
        <p:nvSpPr>
          <p:cNvPr id="15" name="TextBox 1">
            <a:extLst>
              <a:ext uri="{FF2B5EF4-FFF2-40B4-BE49-F238E27FC236}">
                <a16:creationId xmlns:a16="http://schemas.microsoft.com/office/drawing/2014/main" id="{0EAFAE9F-6CA0-1995-D2E1-3D60781D70FD}"/>
              </a:ext>
            </a:extLst>
          </p:cNvPr>
          <p:cNvSpPr txBox="1"/>
          <p:nvPr/>
        </p:nvSpPr>
        <p:spPr>
          <a:xfrm>
            <a:off x="5979788" y="3577410"/>
            <a:ext cx="784548" cy="17177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lnSpc>
                <a:spcPct val="110000"/>
              </a:lnSpc>
              <a:spcAft>
                <a:spcPts val="800"/>
              </a:spcAft>
            </a:pPr>
            <a:r>
              <a:rPr lang="en-US" sz="1100">
                <a:latin typeface="Arial"/>
              </a:rPr>
              <a:t>400</a:t>
            </a:r>
            <a:endParaRPr lang="en-IN" sz="1100" i="0" u="none" strike="noStrike" kern="1200" cap="none" spc="0" normalizeH="0" baseline="0" noProof="0">
              <a:ln>
                <a:noFill/>
              </a:ln>
              <a:effectLst/>
              <a:uLnTx/>
              <a:uFillTx/>
              <a:latin typeface="Arial"/>
              <a:cs typeface="Arial"/>
            </a:endParaRPr>
          </a:p>
        </p:txBody>
      </p:sp>
      <p:sp>
        <p:nvSpPr>
          <p:cNvPr id="16" name="TextBox 1">
            <a:extLst>
              <a:ext uri="{FF2B5EF4-FFF2-40B4-BE49-F238E27FC236}">
                <a16:creationId xmlns:a16="http://schemas.microsoft.com/office/drawing/2014/main" id="{1BA7AA33-C10D-B949-9DDB-B23A6DFC9C6F}"/>
              </a:ext>
            </a:extLst>
          </p:cNvPr>
          <p:cNvSpPr txBox="1"/>
          <p:nvPr/>
        </p:nvSpPr>
        <p:spPr>
          <a:xfrm>
            <a:off x="5979788" y="4162473"/>
            <a:ext cx="784548" cy="17177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lnSpc>
                <a:spcPct val="110000"/>
              </a:lnSpc>
              <a:spcAft>
                <a:spcPts val="800"/>
              </a:spcAft>
            </a:pPr>
            <a:r>
              <a:rPr lang="en-US" sz="1100">
                <a:latin typeface="Arial"/>
              </a:rPr>
              <a:t>200</a:t>
            </a:r>
            <a:endParaRPr lang="en-IN" sz="1100" i="0" u="none" strike="noStrike" kern="1200" cap="none" spc="0" normalizeH="0" baseline="0" noProof="0">
              <a:ln>
                <a:noFill/>
              </a:ln>
              <a:effectLst/>
              <a:uLnTx/>
              <a:uFillTx/>
              <a:latin typeface="Arial"/>
              <a:cs typeface="Arial"/>
            </a:endParaRPr>
          </a:p>
        </p:txBody>
      </p:sp>
      <p:cxnSp>
        <p:nvCxnSpPr>
          <p:cNvPr id="18" name="Straight Connector 17">
            <a:extLst>
              <a:ext uri="{FF2B5EF4-FFF2-40B4-BE49-F238E27FC236}">
                <a16:creationId xmlns:a16="http://schemas.microsoft.com/office/drawing/2014/main" id="{3CAF196D-95D9-1374-222D-6AFE6DB260B7}"/>
              </a:ext>
            </a:extLst>
          </p:cNvPr>
          <p:cNvCxnSpPr/>
          <p:nvPr/>
        </p:nvCxnSpPr>
        <p:spPr>
          <a:xfrm>
            <a:off x="5849719" y="1932767"/>
            <a:ext cx="936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97F5EB9-080E-5394-5B4D-3B386D786F6E}"/>
              </a:ext>
            </a:extLst>
          </p:cNvPr>
          <p:cNvCxnSpPr/>
          <p:nvPr/>
        </p:nvCxnSpPr>
        <p:spPr>
          <a:xfrm>
            <a:off x="5849442" y="2509015"/>
            <a:ext cx="936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9E71CE-AAB7-8E10-1C91-4AF34153C725}"/>
              </a:ext>
            </a:extLst>
          </p:cNvPr>
          <p:cNvCxnSpPr/>
          <p:nvPr/>
        </p:nvCxnSpPr>
        <p:spPr>
          <a:xfrm>
            <a:off x="5849165" y="3085263"/>
            <a:ext cx="936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B06967E-9BC2-F3B3-B3AF-3FAD62D0F873}"/>
              </a:ext>
            </a:extLst>
          </p:cNvPr>
          <p:cNvCxnSpPr/>
          <p:nvPr/>
        </p:nvCxnSpPr>
        <p:spPr>
          <a:xfrm>
            <a:off x="5848888" y="3661511"/>
            <a:ext cx="936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C17FAEF-F045-FCF5-383E-D00CBB4F4115}"/>
              </a:ext>
            </a:extLst>
          </p:cNvPr>
          <p:cNvCxnSpPr/>
          <p:nvPr/>
        </p:nvCxnSpPr>
        <p:spPr>
          <a:xfrm>
            <a:off x="5848611" y="4237759"/>
            <a:ext cx="9365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1">
            <a:extLst>
              <a:ext uri="{FF2B5EF4-FFF2-40B4-BE49-F238E27FC236}">
                <a16:creationId xmlns:a16="http://schemas.microsoft.com/office/drawing/2014/main" id="{3AD633E9-4484-1433-E456-8F313E83452F}"/>
              </a:ext>
            </a:extLst>
          </p:cNvPr>
          <p:cNvSpPr txBox="1"/>
          <p:nvPr/>
        </p:nvSpPr>
        <p:spPr>
          <a:xfrm>
            <a:off x="2289980" y="4826298"/>
            <a:ext cx="1413849" cy="218586"/>
          </a:xfrm>
          <a:prstGeom prst="rect">
            <a:avLst/>
          </a:prstGeom>
          <a:noFill/>
        </p:spPr>
        <p:txBody>
          <a:bodyPr wrap="non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lnSpc>
                <a:spcPct val="110000"/>
              </a:lnSpc>
              <a:spcAft>
                <a:spcPts val="800"/>
              </a:spcAft>
            </a:pPr>
            <a:r>
              <a:rPr kumimoji="0" lang="en-US" sz="1400" i="0" u="none" strike="noStrike" kern="1200" cap="none" spc="0" normalizeH="0" baseline="0" noProof="0">
                <a:ln>
                  <a:noFill/>
                </a:ln>
                <a:effectLst/>
                <a:uLnTx/>
                <a:uFillTx/>
                <a:latin typeface="Arial"/>
                <a:ea typeface="+mn-ea"/>
                <a:cs typeface="+mn-cs"/>
              </a:rPr>
              <a:t>No Heart Disease</a:t>
            </a:r>
            <a:endParaRPr lang="en-IN" sz="1400" i="0" u="none" strike="noStrike" kern="1200" cap="none" spc="0" normalizeH="0" baseline="0" noProof="0">
              <a:ln>
                <a:noFill/>
              </a:ln>
              <a:effectLst/>
              <a:uLnTx/>
              <a:uFillTx/>
              <a:latin typeface="Arial"/>
              <a:cs typeface="Arial"/>
            </a:endParaRPr>
          </a:p>
        </p:txBody>
      </p:sp>
      <p:sp>
        <p:nvSpPr>
          <p:cNvPr id="24" name="TextBox 1">
            <a:extLst>
              <a:ext uri="{FF2B5EF4-FFF2-40B4-BE49-F238E27FC236}">
                <a16:creationId xmlns:a16="http://schemas.microsoft.com/office/drawing/2014/main" id="{3C46216C-C2E0-28A3-28D2-453838C37A6C}"/>
              </a:ext>
            </a:extLst>
          </p:cNvPr>
          <p:cNvSpPr txBox="1"/>
          <p:nvPr/>
        </p:nvSpPr>
        <p:spPr>
          <a:xfrm>
            <a:off x="4074874" y="4826298"/>
            <a:ext cx="1134926" cy="218586"/>
          </a:xfrm>
          <a:prstGeom prst="rect">
            <a:avLst/>
          </a:prstGeom>
          <a:noFill/>
        </p:spPr>
        <p:txBody>
          <a:bodyPr wrap="non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110000"/>
              </a:lnSpc>
              <a:spcAft>
                <a:spcPts val="800"/>
              </a:spcAft>
            </a:pPr>
            <a:r>
              <a:rPr kumimoji="0" lang="en-US" sz="1400" i="0" u="none" strike="noStrike" kern="1200" cap="none" spc="0" normalizeH="0" baseline="0" noProof="0">
                <a:ln>
                  <a:noFill/>
                </a:ln>
                <a:effectLst/>
                <a:uLnTx/>
                <a:uFillTx/>
                <a:latin typeface="Arial"/>
                <a:ea typeface="+mn-ea"/>
                <a:cs typeface="+mn-cs"/>
              </a:rPr>
              <a:t>Heart Disease</a:t>
            </a:r>
            <a:endParaRPr lang="en-IN" sz="1400" i="0" u="none" strike="noStrike" kern="1200" cap="none" spc="0" normalizeH="0" baseline="0" noProof="0">
              <a:ln>
                <a:noFill/>
              </a:ln>
              <a:effectLst/>
              <a:uLnTx/>
              <a:uFillTx/>
              <a:latin typeface="Arial"/>
              <a:cs typeface="Arial"/>
            </a:endParaRPr>
          </a:p>
        </p:txBody>
      </p:sp>
      <p:sp>
        <p:nvSpPr>
          <p:cNvPr id="2" name="TextBox 1">
            <a:extLst>
              <a:ext uri="{FF2B5EF4-FFF2-40B4-BE49-F238E27FC236}">
                <a16:creationId xmlns:a16="http://schemas.microsoft.com/office/drawing/2014/main" id="{7EBAE578-1E68-CC5A-44B6-A7B61071931A}"/>
              </a:ext>
            </a:extLst>
          </p:cNvPr>
          <p:cNvSpPr txBox="1"/>
          <p:nvPr/>
        </p:nvSpPr>
        <p:spPr>
          <a:xfrm>
            <a:off x="7163730" y="2686109"/>
            <a:ext cx="4491791" cy="281103"/>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lnSpc>
                <a:spcPct val="110000"/>
              </a:lnSpc>
              <a:spcAft>
                <a:spcPts val="800"/>
              </a:spcAft>
            </a:pPr>
            <a:r>
              <a:rPr lang="en-US" b="1" i="1">
                <a:latin typeface="Arial"/>
              </a:rPr>
              <a:t>Precision</a:t>
            </a:r>
            <a:r>
              <a:rPr lang="en-US">
                <a:latin typeface="Arial"/>
              </a:rPr>
              <a:t> </a:t>
            </a:r>
            <a:r>
              <a:rPr kumimoji="0" lang="en-US" i="0" u="none" strike="noStrike" kern="1200" cap="none" spc="0" normalizeH="0" baseline="0" noProof="0">
                <a:ln>
                  <a:noFill/>
                </a:ln>
                <a:effectLst/>
                <a:uLnTx/>
                <a:uFillTx/>
                <a:latin typeface="Arial"/>
                <a:ea typeface="+mn-ea"/>
                <a:cs typeface="+mn-cs"/>
              </a:rPr>
              <a:t>=</a:t>
            </a:r>
            <a:r>
              <a:rPr lang="en-US">
                <a:latin typeface="Arial"/>
              </a:rPr>
              <a:t> </a:t>
            </a:r>
            <a:r>
              <a:rPr kumimoji="0" lang="en-US" i="0" u="none" strike="noStrike" kern="1200" cap="none" spc="0" normalizeH="0" baseline="0" noProof="0">
                <a:ln>
                  <a:noFill/>
                </a:ln>
                <a:effectLst/>
                <a:uLnTx/>
                <a:uFillTx/>
                <a:latin typeface="Arial"/>
                <a:ea typeface="+mn-ea"/>
                <a:cs typeface="+mn-cs"/>
              </a:rPr>
              <a:t> </a:t>
            </a:r>
            <a:r>
              <a:rPr lang="en-US">
                <a:latin typeface="Arial"/>
              </a:rPr>
              <a:t>TP / (TP + FP) = 99.3% </a:t>
            </a:r>
            <a:endParaRPr lang="en-IN" i="0" u="none" strike="noStrike" kern="1200" cap="none" spc="0" normalizeH="0" baseline="0" noProof="0">
              <a:ln>
                <a:noFill/>
              </a:ln>
              <a:effectLst/>
              <a:uLnTx/>
              <a:uFillTx/>
              <a:latin typeface="Arial"/>
              <a:cs typeface="Arial"/>
            </a:endParaRPr>
          </a:p>
        </p:txBody>
      </p:sp>
      <p:sp>
        <p:nvSpPr>
          <p:cNvPr id="3" name="TextBox 2">
            <a:extLst>
              <a:ext uri="{FF2B5EF4-FFF2-40B4-BE49-F238E27FC236}">
                <a16:creationId xmlns:a16="http://schemas.microsoft.com/office/drawing/2014/main" id="{754024F7-A869-DDD0-8A16-A254B0016024}"/>
              </a:ext>
            </a:extLst>
          </p:cNvPr>
          <p:cNvSpPr txBox="1"/>
          <p:nvPr/>
        </p:nvSpPr>
        <p:spPr>
          <a:xfrm>
            <a:off x="7165163" y="3332862"/>
            <a:ext cx="4341433" cy="55810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r>
              <a:rPr lang="en-US" b="1" i="1">
                <a:latin typeface="Arial"/>
              </a:rPr>
              <a:t>Recall</a:t>
            </a:r>
            <a:r>
              <a:rPr lang="en-US">
                <a:latin typeface="Arial"/>
              </a:rPr>
              <a:t> =  TP / (TP + FN) = 84.1%</a:t>
            </a:r>
            <a:endParaRPr lang="en-US">
              <a:latin typeface="Arial"/>
              <a:cs typeface="Arial"/>
            </a:endParaRPr>
          </a:p>
          <a:p>
            <a:pPr defTabSz="685800">
              <a:lnSpc>
                <a:spcPct val="110000"/>
              </a:lnSpc>
              <a:spcAft>
                <a:spcPts val="800"/>
              </a:spcAft>
            </a:pPr>
            <a:endParaRPr lang="en-US" i="0" u="none" strike="noStrike" kern="1200" cap="none" spc="0" normalizeH="0" baseline="0" noProof="0">
              <a:ln>
                <a:noFill/>
              </a:ln>
              <a:effectLst/>
              <a:uLnTx/>
              <a:uFillTx/>
              <a:latin typeface="Arial"/>
              <a:cs typeface="Arial"/>
            </a:endParaRPr>
          </a:p>
        </p:txBody>
      </p:sp>
      <p:sp>
        <p:nvSpPr>
          <p:cNvPr id="17" name="TextBox 16">
            <a:extLst>
              <a:ext uri="{FF2B5EF4-FFF2-40B4-BE49-F238E27FC236}">
                <a16:creationId xmlns:a16="http://schemas.microsoft.com/office/drawing/2014/main" id="{3A291382-65DF-8C02-4268-C057DA1DE188}"/>
              </a:ext>
            </a:extLst>
          </p:cNvPr>
          <p:cNvSpPr txBox="1"/>
          <p:nvPr/>
        </p:nvSpPr>
        <p:spPr>
          <a:xfrm>
            <a:off x="7165163" y="4000912"/>
            <a:ext cx="4722038" cy="68839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lnSpc>
                <a:spcPct val="110000"/>
              </a:lnSpc>
              <a:spcAft>
                <a:spcPts val="800"/>
              </a:spcAft>
            </a:pPr>
            <a:r>
              <a:rPr lang="en-US" b="1" i="1">
                <a:latin typeface="Arial"/>
              </a:rPr>
              <a:t>F1 </a:t>
            </a:r>
            <a:r>
              <a:rPr kumimoji="0" lang="en-US" i="0" u="none" strike="noStrike" kern="1200" cap="none" spc="0" normalizeH="0" baseline="0" noProof="0">
                <a:ln>
                  <a:noFill/>
                </a:ln>
                <a:effectLst/>
                <a:uLnTx/>
                <a:uFillTx/>
                <a:latin typeface="Arial"/>
                <a:ea typeface="+mn-ea"/>
                <a:cs typeface="+mn-cs"/>
              </a:rPr>
              <a:t>=</a:t>
            </a:r>
            <a:r>
              <a:rPr lang="en-US">
                <a:latin typeface="Arial"/>
              </a:rPr>
              <a:t>    2 * ( Precision * Recall )  = 91.3%</a:t>
            </a:r>
          </a:p>
          <a:p>
            <a:pPr defTabSz="685800">
              <a:lnSpc>
                <a:spcPct val="110000"/>
              </a:lnSpc>
              <a:spcAft>
                <a:spcPts val="800"/>
              </a:spcAft>
            </a:pPr>
            <a:r>
              <a:rPr lang="en-US">
                <a:latin typeface="Arial"/>
              </a:rPr>
              <a:t>                ( Precision + Recall )</a:t>
            </a:r>
            <a:endParaRPr lang="en-IN" i="0" u="none" strike="noStrike" kern="1200" cap="none" spc="0" normalizeH="0" baseline="0" noProof="0">
              <a:ln>
                <a:noFill/>
              </a:ln>
              <a:effectLst/>
              <a:uLnTx/>
              <a:uFillTx/>
              <a:latin typeface="Arial"/>
              <a:cs typeface="Arial"/>
            </a:endParaRPr>
          </a:p>
        </p:txBody>
      </p:sp>
      <p:sp>
        <p:nvSpPr>
          <p:cNvPr id="28" name="TextBox 27">
            <a:extLst>
              <a:ext uri="{FF2B5EF4-FFF2-40B4-BE49-F238E27FC236}">
                <a16:creationId xmlns:a16="http://schemas.microsoft.com/office/drawing/2014/main" id="{956C106F-ED81-9383-B17D-F3BCA37F6F03}"/>
              </a:ext>
            </a:extLst>
          </p:cNvPr>
          <p:cNvSpPr txBox="1"/>
          <p:nvPr/>
        </p:nvSpPr>
        <p:spPr>
          <a:xfrm>
            <a:off x="7165163" y="1988464"/>
            <a:ext cx="4504498" cy="281103"/>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lnSpc>
                <a:spcPct val="110000"/>
              </a:lnSpc>
              <a:spcAft>
                <a:spcPts val="800"/>
              </a:spcAft>
            </a:pPr>
            <a:r>
              <a:rPr lang="en-US" b="1" i="1">
                <a:latin typeface="Arial"/>
              </a:rPr>
              <a:t>Accuracy</a:t>
            </a:r>
            <a:r>
              <a:rPr lang="en-US">
                <a:latin typeface="Arial"/>
              </a:rPr>
              <a:t> </a:t>
            </a:r>
            <a:r>
              <a:rPr kumimoji="0" lang="en-US" i="0" u="none" strike="noStrike" kern="1200" cap="none" spc="0" normalizeH="0" baseline="0" noProof="0">
                <a:ln>
                  <a:noFill/>
                </a:ln>
                <a:effectLst/>
                <a:uLnTx/>
                <a:uFillTx/>
                <a:latin typeface="Arial"/>
                <a:ea typeface="+mn-ea"/>
                <a:cs typeface="+mn-cs"/>
              </a:rPr>
              <a:t>=</a:t>
            </a:r>
            <a:r>
              <a:rPr lang="en-US">
                <a:latin typeface="Arial"/>
              </a:rPr>
              <a:t> </a:t>
            </a:r>
            <a:r>
              <a:rPr kumimoji="0" lang="en-US" i="0" u="none" strike="noStrike" kern="1200" cap="none" spc="0" normalizeH="0" baseline="0" noProof="0">
                <a:ln>
                  <a:noFill/>
                </a:ln>
                <a:effectLst/>
                <a:uLnTx/>
                <a:uFillTx/>
                <a:latin typeface="Arial"/>
                <a:ea typeface="+mn-ea"/>
                <a:cs typeface="+mn-cs"/>
              </a:rPr>
              <a:t> </a:t>
            </a:r>
            <a:r>
              <a:rPr lang="en-US">
                <a:latin typeface="Arial"/>
              </a:rPr>
              <a:t>(TP + TN) / (P + N) = 83.3%</a:t>
            </a:r>
            <a:endParaRPr lang="en-IN" i="0" u="none" strike="noStrike" kern="1200" cap="none" spc="0" normalizeH="0" baseline="0" noProof="0">
              <a:ln>
                <a:noFill/>
              </a:ln>
              <a:effectLst/>
              <a:uLnTx/>
              <a:uFillTx/>
              <a:latin typeface="Arial"/>
              <a:cs typeface="Arial"/>
            </a:endParaRPr>
          </a:p>
        </p:txBody>
      </p:sp>
      <p:cxnSp>
        <p:nvCxnSpPr>
          <p:cNvPr id="30" name="Straight Connector 29">
            <a:extLst>
              <a:ext uri="{FF2B5EF4-FFF2-40B4-BE49-F238E27FC236}">
                <a16:creationId xmlns:a16="http://schemas.microsoft.com/office/drawing/2014/main" id="{9C726B50-6148-5B17-8E9E-A00C341EE182}"/>
              </a:ext>
            </a:extLst>
          </p:cNvPr>
          <p:cNvCxnSpPr/>
          <p:nvPr/>
        </p:nvCxnSpPr>
        <p:spPr>
          <a:xfrm>
            <a:off x="7923464" y="4325057"/>
            <a:ext cx="2409657" cy="20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20D6FE2-D117-2D30-A402-B8E86BB1C465}"/>
              </a:ext>
            </a:extLst>
          </p:cNvPr>
          <p:cNvSpPr txBox="1"/>
          <p:nvPr/>
        </p:nvSpPr>
        <p:spPr>
          <a:xfrm>
            <a:off x="4902200" y="4305300"/>
            <a:ext cx="457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TN</a:t>
            </a:r>
            <a:endParaRPr lang="en-US"/>
          </a:p>
        </p:txBody>
      </p:sp>
      <p:sp>
        <p:nvSpPr>
          <p:cNvPr id="31" name="TextBox 30">
            <a:extLst>
              <a:ext uri="{FF2B5EF4-FFF2-40B4-BE49-F238E27FC236}">
                <a16:creationId xmlns:a16="http://schemas.microsoft.com/office/drawing/2014/main" id="{D4F91647-636D-2D40-90F2-21CBBF58A952}"/>
              </a:ext>
            </a:extLst>
          </p:cNvPr>
          <p:cNvSpPr txBox="1"/>
          <p:nvPr/>
        </p:nvSpPr>
        <p:spPr>
          <a:xfrm>
            <a:off x="2057399" y="1905000"/>
            <a:ext cx="457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cs typeface="Calibri"/>
              </a:rPr>
              <a:t>TP</a:t>
            </a:r>
            <a:endParaRPr lang="en-US">
              <a:solidFill>
                <a:schemeClr val="bg1"/>
              </a:solidFill>
            </a:endParaRPr>
          </a:p>
        </p:txBody>
      </p:sp>
      <p:sp>
        <p:nvSpPr>
          <p:cNvPr id="32" name="TextBox 31">
            <a:extLst>
              <a:ext uri="{FF2B5EF4-FFF2-40B4-BE49-F238E27FC236}">
                <a16:creationId xmlns:a16="http://schemas.microsoft.com/office/drawing/2014/main" id="{6FDB85FE-F32C-58E5-84A6-3B3910E92186}"/>
              </a:ext>
            </a:extLst>
          </p:cNvPr>
          <p:cNvSpPr txBox="1"/>
          <p:nvPr/>
        </p:nvSpPr>
        <p:spPr>
          <a:xfrm>
            <a:off x="2057399" y="4279900"/>
            <a:ext cx="457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FN</a:t>
            </a:r>
            <a:endParaRPr lang="en-US"/>
          </a:p>
        </p:txBody>
      </p:sp>
      <p:sp>
        <p:nvSpPr>
          <p:cNvPr id="33" name="TextBox 32">
            <a:extLst>
              <a:ext uri="{FF2B5EF4-FFF2-40B4-BE49-F238E27FC236}">
                <a16:creationId xmlns:a16="http://schemas.microsoft.com/office/drawing/2014/main" id="{02FED67F-EC61-8116-8370-6337ED587C7A}"/>
              </a:ext>
            </a:extLst>
          </p:cNvPr>
          <p:cNvSpPr txBox="1"/>
          <p:nvPr/>
        </p:nvSpPr>
        <p:spPr>
          <a:xfrm>
            <a:off x="4952999" y="1866900"/>
            <a:ext cx="457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FP</a:t>
            </a:r>
            <a:endParaRPr lang="en-US"/>
          </a:p>
        </p:txBody>
      </p:sp>
      <p:sp>
        <p:nvSpPr>
          <p:cNvPr id="35" name="TextBox 34">
            <a:extLst>
              <a:ext uri="{FF2B5EF4-FFF2-40B4-BE49-F238E27FC236}">
                <a16:creationId xmlns:a16="http://schemas.microsoft.com/office/drawing/2014/main" id="{56529B4E-2CA7-2207-2255-DD9CC4017FAF}"/>
              </a:ext>
            </a:extLst>
          </p:cNvPr>
          <p:cNvSpPr txBox="1"/>
          <p:nvPr/>
        </p:nvSpPr>
        <p:spPr>
          <a:xfrm>
            <a:off x="3043895" y="5179717"/>
            <a:ext cx="1527662" cy="255647"/>
          </a:xfrm>
          <a:prstGeom prst="rect">
            <a:avLst/>
          </a:prstGeom>
          <a:noFill/>
        </p:spPr>
        <p:txBody>
          <a:bodyPr wrap="non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lnSpc>
                <a:spcPct val="110000"/>
              </a:lnSpc>
              <a:spcAft>
                <a:spcPts val="800"/>
              </a:spcAft>
            </a:pPr>
            <a:r>
              <a:rPr lang="en-US" sz="1600" b="1">
                <a:latin typeface="Arial"/>
              </a:rPr>
              <a:t>Predicted Label</a:t>
            </a:r>
            <a:endParaRPr lang="en-US" sz="1600" b="1"/>
          </a:p>
        </p:txBody>
      </p:sp>
      <p:sp>
        <p:nvSpPr>
          <p:cNvPr id="37" name="TextBox 36">
            <a:extLst>
              <a:ext uri="{FF2B5EF4-FFF2-40B4-BE49-F238E27FC236}">
                <a16:creationId xmlns:a16="http://schemas.microsoft.com/office/drawing/2014/main" id="{A5F7C234-48CF-D816-3BC5-016D9BC507E8}"/>
              </a:ext>
            </a:extLst>
          </p:cNvPr>
          <p:cNvSpPr txBox="1"/>
          <p:nvPr/>
        </p:nvSpPr>
        <p:spPr>
          <a:xfrm>
            <a:off x="803002" y="1789629"/>
            <a:ext cx="1025794" cy="255647"/>
          </a:xfrm>
          <a:prstGeom prst="rect">
            <a:avLst/>
          </a:prstGeom>
          <a:noFill/>
        </p:spPr>
        <p:txBody>
          <a:bodyPr wrap="non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lnSpc>
                <a:spcPct val="110000"/>
              </a:lnSpc>
              <a:spcAft>
                <a:spcPts val="800"/>
              </a:spcAft>
            </a:pPr>
            <a:r>
              <a:rPr lang="en-US" sz="1600" b="1">
                <a:latin typeface="Arial"/>
              </a:rPr>
              <a:t>True Label</a:t>
            </a:r>
            <a:endParaRPr lang="en-US" sz="1600" b="1"/>
          </a:p>
        </p:txBody>
      </p:sp>
      <p:sp>
        <p:nvSpPr>
          <p:cNvPr id="34" name="TextBox 1">
            <a:extLst>
              <a:ext uri="{FF2B5EF4-FFF2-40B4-BE49-F238E27FC236}">
                <a16:creationId xmlns:a16="http://schemas.microsoft.com/office/drawing/2014/main" id="{E5BEAFE7-CC15-66B6-5E41-FE7F3C5CDF1B}"/>
              </a:ext>
            </a:extLst>
          </p:cNvPr>
          <p:cNvSpPr txBox="1"/>
          <p:nvPr/>
        </p:nvSpPr>
        <p:spPr>
          <a:xfrm>
            <a:off x="792138" y="3766508"/>
            <a:ext cx="1134926" cy="218586"/>
          </a:xfrm>
          <a:prstGeom prst="rect">
            <a:avLst/>
          </a:prstGeom>
          <a:noFill/>
        </p:spPr>
        <p:txBody>
          <a:bodyPr wrap="non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lnSpc>
                <a:spcPct val="110000"/>
              </a:lnSpc>
              <a:spcAft>
                <a:spcPts val="800"/>
              </a:spcAft>
            </a:pPr>
            <a:r>
              <a:rPr kumimoji="0" lang="en-US" sz="1400" i="0" u="none" strike="noStrike" kern="1200" cap="none" spc="0" normalizeH="0" baseline="0" noProof="0">
                <a:ln>
                  <a:noFill/>
                </a:ln>
                <a:effectLst/>
                <a:uLnTx/>
                <a:uFillTx/>
                <a:latin typeface="Arial"/>
                <a:ea typeface="+mn-ea"/>
                <a:cs typeface="+mn-cs"/>
              </a:rPr>
              <a:t>Heart Disease</a:t>
            </a:r>
            <a:endParaRPr lang="en-IN" sz="1400" i="0" u="none" strike="noStrike" kern="1200" cap="none" spc="0" normalizeH="0" baseline="0" noProof="0">
              <a:ln>
                <a:noFill/>
              </a:ln>
              <a:effectLst/>
              <a:uLnTx/>
              <a:uFillTx/>
              <a:latin typeface="Arial"/>
              <a:cs typeface="Arial"/>
            </a:endParaRPr>
          </a:p>
        </p:txBody>
      </p:sp>
      <p:sp>
        <p:nvSpPr>
          <p:cNvPr id="36" name="TextBox 1">
            <a:extLst>
              <a:ext uri="{FF2B5EF4-FFF2-40B4-BE49-F238E27FC236}">
                <a16:creationId xmlns:a16="http://schemas.microsoft.com/office/drawing/2014/main" id="{D2000D23-05DE-2F19-4B59-9CD76C7DBD67}"/>
              </a:ext>
            </a:extLst>
          </p:cNvPr>
          <p:cNvSpPr txBox="1"/>
          <p:nvPr/>
        </p:nvSpPr>
        <p:spPr>
          <a:xfrm>
            <a:off x="538663" y="2494577"/>
            <a:ext cx="1413849" cy="218586"/>
          </a:xfrm>
          <a:prstGeom prst="rect">
            <a:avLst/>
          </a:prstGeom>
          <a:noFill/>
        </p:spPr>
        <p:txBody>
          <a:bodyPr wrap="non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lnSpc>
                <a:spcPct val="110000"/>
              </a:lnSpc>
              <a:spcAft>
                <a:spcPts val="800"/>
              </a:spcAft>
            </a:pPr>
            <a:r>
              <a:rPr kumimoji="0" lang="en-US" sz="1400" i="0" u="none" strike="noStrike" kern="1200" cap="none" spc="0" normalizeH="0" baseline="0" noProof="0">
                <a:ln>
                  <a:noFill/>
                </a:ln>
                <a:effectLst/>
                <a:uLnTx/>
                <a:uFillTx/>
                <a:latin typeface="Arial"/>
                <a:ea typeface="+mn-ea"/>
                <a:cs typeface="+mn-cs"/>
              </a:rPr>
              <a:t>No Heart Disease</a:t>
            </a:r>
            <a:endParaRPr lang="en-IN" sz="1400" i="0" u="none" strike="noStrike" kern="1200" cap="none" spc="0" normalizeH="0" baseline="0" noProof="0">
              <a:ln>
                <a:noFill/>
              </a:ln>
              <a:effectLst/>
              <a:uLnTx/>
              <a:uFillTx/>
              <a:latin typeface="Arial"/>
              <a:cs typeface="Arial"/>
            </a:endParaRPr>
          </a:p>
        </p:txBody>
      </p:sp>
      <p:sp>
        <p:nvSpPr>
          <p:cNvPr id="38" name="Slide Number Placeholder 6">
            <a:extLst>
              <a:ext uri="{FF2B5EF4-FFF2-40B4-BE49-F238E27FC236}">
                <a16:creationId xmlns:a16="http://schemas.microsoft.com/office/drawing/2014/main" id="{42C2A933-E95A-B3B6-2362-FD0E2B69D026}"/>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Tree>
    <p:extLst>
      <p:ext uri="{BB962C8B-B14F-4D97-AF65-F5344CB8AC3E}">
        <p14:creationId xmlns:p14="http://schemas.microsoft.com/office/powerpoint/2010/main" val="2150715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25</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a:solidFill>
                  <a:schemeClr val="tx1"/>
                </a:solidFill>
                <a:latin typeface="Arial" panose="020B0604020202020204" pitchFamily="34" charset="0"/>
                <a:cs typeface="Arial" panose="020B0604020202020204" pitchFamily="34" charset="0"/>
              </a:rPr>
              <a:t>Conclusion</a:t>
            </a: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0" name="Footer Placeholder 5">
            <a:extLst>
              <a:ext uri="{FF2B5EF4-FFF2-40B4-BE49-F238E27FC236}">
                <a16:creationId xmlns:a16="http://schemas.microsoft.com/office/drawing/2014/main" id="{DF397613-1E9C-3EC4-C630-D9FF11A40390}"/>
              </a:ext>
            </a:extLst>
          </p:cNvPr>
          <p:cNvSpPr txBox="1">
            <a:spLocks/>
          </p:cNvSpPr>
          <p:nvPr/>
        </p:nvSpPr>
        <p:spPr>
          <a:xfrm>
            <a:off x="3996090" y="4628791"/>
            <a:ext cx="2559505" cy="9348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600" i="1">
              <a:solidFill>
                <a:schemeClr val="tx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3">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sp>
        <p:nvSpPr>
          <p:cNvPr id="2" name="TextBox 1">
            <a:extLst>
              <a:ext uri="{FF2B5EF4-FFF2-40B4-BE49-F238E27FC236}">
                <a16:creationId xmlns:a16="http://schemas.microsoft.com/office/drawing/2014/main" id="{777A63CF-D19F-3CA7-0363-69AAB37C8149}"/>
              </a:ext>
            </a:extLst>
          </p:cNvPr>
          <p:cNvSpPr txBox="1"/>
          <p:nvPr/>
        </p:nvSpPr>
        <p:spPr>
          <a:xfrm>
            <a:off x="481780" y="1367670"/>
            <a:ext cx="10803598" cy="2308324"/>
          </a:xfrm>
          <a:prstGeom prst="rect">
            <a:avLst/>
          </a:prstGeom>
          <a:noFill/>
        </p:spPr>
        <p:txBody>
          <a:bodyPr wrap="square" lIns="91440" tIns="45720" rIns="91440" bIns="45720" anchor="t">
            <a:spAutoFit/>
          </a:bodyPr>
          <a:lstStyle/>
          <a:p>
            <a:endParaRPr lang="en-US" b="1" u="sng">
              <a:solidFill>
                <a:srgbClr val="000000"/>
              </a:solidFill>
              <a:latin typeface="Arial"/>
              <a:cs typeface="Arial"/>
            </a:endParaRPr>
          </a:p>
          <a:p>
            <a:pPr marL="285750" indent="-285750">
              <a:buFont typeface="Arial" panose="020B0604020202020204" pitchFamily="34" charset="0"/>
              <a:buChar char="•"/>
            </a:pPr>
            <a:r>
              <a:rPr lang="en-US">
                <a:latin typeface="Arial"/>
                <a:cs typeface="Arial"/>
              </a:rPr>
              <a:t> Accuracy, Robustness &amp; Interpretability.</a:t>
            </a:r>
            <a:endParaRPr lang="en-US">
              <a:latin typeface="Arial" panose="020B0604020202020204" pitchFamily="34" charset="0"/>
              <a:cs typeface="Arial" panose="020B0604020202020204" pitchFamily="34" charset="0"/>
            </a:endParaRPr>
          </a:p>
          <a:p>
            <a:pPr algn="l"/>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a:cs typeface="Arial"/>
              </a:rPr>
              <a:t>Early and accurate detection of heart disease can lead to timely interventions, improved patient outcomes, and reduced healthcare costs. </a:t>
            </a: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a:cs typeface="Arial"/>
              </a:rPr>
              <a:t>In regard to our simulation, the features didn't have high mean decrease impurity and imbalanced dataset, which didn't help in good classification.</a:t>
            </a:r>
            <a:endParaRPr lang="en-US">
              <a:latin typeface="Arial" panose="020B0604020202020204" pitchFamily="34" charset="0"/>
              <a:cs typeface="Arial" panose="020B0604020202020204" pitchFamily="34" charset="0"/>
            </a:endParaRPr>
          </a:p>
        </p:txBody>
      </p:sp>
      <p:sp>
        <p:nvSpPr>
          <p:cNvPr id="3" name="Slide Number Placeholder 6">
            <a:extLst>
              <a:ext uri="{FF2B5EF4-FFF2-40B4-BE49-F238E27FC236}">
                <a16:creationId xmlns:a16="http://schemas.microsoft.com/office/drawing/2014/main" id="{26E96128-4CED-2F00-A4EF-81A908B4CDD1}"/>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Tree>
    <p:extLst>
      <p:ext uri="{BB962C8B-B14F-4D97-AF65-F5344CB8AC3E}">
        <p14:creationId xmlns:p14="http://schemas.microsoft.com/office/powerpoint/2010/main" val="45833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26</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a:solidFill>
                  <a:schemeClr val="tx1"/>
                </a:solidFill>
                <a:latin typeface="Arial" panose="020B0604020202020204" pitchFamily="34" charset="0"/>
                <a:cs typeface="Arial" panose="020B0604020202020204" pitchFamily="34" charset="0"/>
              </a:rPr>
              <a:t>Discussion</a:t>
            </a: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0" name="Footer Placeholder 5">
            <a:extLst>
              <a:ext uri="{FF2B5EF4-FFF2-40B4-BE49-F238E27FC236}">
                <a16:creationId xmlns:a16="http://schemas.microsoft.com/office/drawing/2014/main" id="{DF397613-1E9C-3EC4-C630-D9FF11A40390}"/>
              </a:ext>
            </a:extLst>
          </p:cNvPr>
          <p:cNvSpPr txBox="1">
            <a:spLocks/>
          </p:cNvSpPr>
          <p:nvPr/>
        </p:nvSpPr>
        <p:spPr>
          <a:xfrm>
            <a:off x="3996090" y="4628791"/>
            <a:ext cx="2559505" cy="9348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600" i="1">
              <a:solidFill>
                <a:schemeClr val="tx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3">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sp>
        <p:nvSpPr>
          <p:cNvPr id="3" name="TextBox 2">
            <a:extLst>
              <a:ext uri="{FF2B5EF4-FFF2-40B4-BE49-F238E27FC236}">
                <a16:creationId xmlns:a16="http://schemas.microsoft.com/office/drawing/2014/main" id="{BCF97BDD-D9C6-95D7-E651-156190467F82}"/>
              </a:ext>
            </a:extLst>
          </p:cNvPr>
          <p:cNvSpPr txBox="1"/>
          <p:nvPr/>
        </p:nvSpPr>
        <p:spPr>
          <a:xfrm>
            <a:off x="560439" y="1408839"/>
            <a:ext cx="10803598" cy="5078313"/>
          </a:xfrm>
          <a:prstGeom prst="rect">
            <a:avLst/>
          </a:prstGeom>
          <a:noFill/>
        </p:spPr>
        <p:txBody>
          <a:bodyPr wrap="square" lIns="91440" tIns="45720" rIns="91440" bIns="45720" anchor="t">
            <a:spAutoFit/>
          </a:bodyPr>
          <a:lstStyle/>
          <a:p>
            <a:pPr algn="l"/>
            <a:r>
              <a:rPr lang="en-US" b="1" i="0">
                <a:effectLst/>
                <a:latin typeface="Arial" panose="020B0604020202020204" pitchFamily="34" charset="0"/>
                <a:cs typeface="Arial" panose="020B0604020202020204" pitchFamily="34" charset="0"/>
              </a:rPr>
              <a:t>Some Disadvantages:</a:t>
            </a:r>
          </a:p>
          <a:p>
            <a:pPr marL="285750" indent="-285750">
              <a:buFont typeface="Arial,Sans-Serif"/>
              <a:buChar char="•"/>
            </a:pPr>
            <a:r>
              <a:rPr lang="en-US">
                <a:latin typeface="Arial"/>
                <a:cs typeface="Arial"/>
              </a:rPr>
              <a:t>Memory-intensive</a:t>
            </a:r>
          </a:p>
          <a:p>
            <a:pPr marL="285750" indent="-285750">
              <a:buFont typeface="Arial,Sans-Serif"/>
              <a:buChar char="•"/>
            </a:pPr>
            <a:r>
              <a:rPr lang="en-US">
                <a:latin typeface="Arial"/>
                <a:cs typeface="Arial"/>
              </a:rPr>
              <a:t>Sensitive to noise</a:t>
            </a:r>
            <a:endParaRPr lang="en-US" sz="2000">
              <a:cs typeface="Calibri" panose="020F0502020204030204"/>
            </a:endParaRPr>
          </a:p>
          <a:p>
            <a:pPr marL="742950" lvl="1" indent="-285750">
              <a:buFont typeface="Arial,Sans-Serif"/>
              <a:buChar char="•"/>
            </a:pPr>
            <a:endParaRPr lang="en-US">
              <a:latin typeface="Arial"/>
              <a:cs typeface="Arial"/>
            </a:endParaRPr>
          </a:p>
          <a:p>
            <a:pPr marL="742950" lvl="1" indent="-285750">
              <a:buFont typeface="Arial,Sans-Serif"/>
              <a:buChar char="•"/>
            </a:pPr>
            <a:endParaRPr lang="en-US">
              <a:latin typeface="Arial"/>
              <a:cs typeface="Arial"/>
            </a:endParaRPr>
          </a:p>
          <a:p>
            <a:pPr algn="l"/>
            <a:r>
              <a:rPr lang="en-US" b="0" i="0">
                <a:effectLst/>
                <a:latin typeface="Arial"/>
                <a:cs typeface="Arial"/>
              </a:rPr>
              <a:t>The future of heart disease prediction using Random Forest holds promising developments. Here are some future predictions:</a:t>
            </a:r>
          </a:p>
          <a:p>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u="sng">
                <a:latin typeface="Arial"/>
                <a:cs typeface="Arial"/>
              </a:rPr>
              <a:t>Hybrid Models Ensemble:</a:t>
            </a:r>
            <a:r>
              <a:rPr lang="en-US">
                <a:latin typeface="Arial"/>
                <a:cs typeface="Arial"/>
              </a:rPr>
              <a:t> Leveraging other ML models with RF to improve CHD risk detection.</a:t>
            </a:r>
          </a:p>
          <a:p>
            <a:pPr marL="285750" indent="-285750" algn="l">
              <a:buFont typeface="Arial,Sans-Serif"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u="sng">
                <a:solidFill>
                  <a:srgbClr val="000000"/>
                </a:solidFill>
                <a:latin typeface="Arial"/>
                <a:cs typeface="Arial"/>
              </a:rPr>
              <a:t>Features selection</a:t>
            </a:r>
            <a:r>
              <a:rPr lang="en-US" b="1" u="sng">
                <a:latin typeface="Arial"/>
                <a:cs typeface="Arial"/>
              </a:rPr>
              <a:t> importance:</a:t>
            </a:r>
            <a:r>
              <a:rPr lang="en-US">
                <a:latin typeface="Arial"/>
                <a:cs typeface="Arial"/>
              </a:rPr>
              <a:t> Train RF after removing all correlated features as well as the remove features with low feature importance. This may improve Generalization at the cost of higher variance.</a:t>
            </a:r>
          </a:p>
          <a:p>
            <a:pPr marL="285750" indent="-285750" algn="l">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atin typeface="Arial"/>
              <a:cs typeface="Arial"/>
            </a:endParaRPr>
          </a:p>
          <a:p>
            <a:pPr marL="742950" lvl="1"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2" name="Slide Number Placeholder 6">
            <a:extLst>
              <a:ext uri="{FF2B5EF4-FFF2-40B4-BE49-F238E27FC236}">
                <a16:creationId xmlns:a16="http://schemas.microsoft.com/office/drawing/2014/main" id="{792CC765-F676-90EB-A8A8-AD0482E013BB}"/>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Tree>
    <p:extLst>
      <p:ext uri="{BB962C8B-B14F-4D97-AF65-F5344CB8AC3E}">
        <p14:creationId xmlns:p14="http://schemas.microsoft.com/office/powerpoint/2010/main" val="3853095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27</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a:solidFill>
                  <a:schemeClr val="tx1"/>
                </a:solidFill>
                <a:latin typeface="Arial"/>
                <a:cs typeface="Arial"/>
              </a:rPr>
              <a:t>References </a:t>
            </a:r>
            <a:endParaRPr lang="en-IN" sz="2800" i="1">
              <a:solidFill>
                <a:schemeClr val="tx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0" name="Footer Placeholder 5">
            <a:extLst>
              <a:ext uri="{FF2B5EF4-FFF2-40B4-BE49-F238E27FC236}">
                <a16:creationId xmlns:a16="http://schemas.microsoft.com/office/drawing/2014/main" id="{DF397613-1E9C-3EC4-C630-D9FF11A40390}"/>
              </a:ext>
            </a:extLst>
          </p:cNvPr>
          <p:cNvSpPr txBox="1">
            <a:spLocks/>
          </p:cNvSpPr>
          <p:nvPr/>
        </p:nvSpPr>
        <p:spPr>
          <a:xfrm>
            <a:off x="3996090" y="4628791"/>
            <a:ext cx="2559505" cy="9348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600" i="1">
              <a:solidFill>
                <a:schemeClr val="tx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3">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sp>
        <p:nvSpPr>
          <p:cNvPr id="3" name="TextBox 2">
            <a:extLst>
              <a:ext uri="{FF2B5EF4-FFF2-40B4-BE49-F238E27FC236}">
                <a16:creationId xmlns:a16="http://schemas.microsoft.com/office/drawing/2014/main" id="{BCF97BDD-D9C6-95D7-E651-156190467F82}"/>
              </a:ext>
            </a:extLst>
          </p:cNvPr>
          <p:cNvSpPr txBox="1"/>
          <p:nvPr/>
        </p:nvSpPr>
        <p:spPr>
          <a:xfrm>
            <a:off x="560439" y="1408839"/>
            <a:ext cx="10803598" cy="4524315"/>
          </a:xfrm>
          <a:prstGeom prst="rect">
            <a:avLst/>
          </a:prstGeom>
          <a:noFill/>
        </p:spPr>
        <p:txBody>
          <a:bodyPr wrap="square" lIns="91440" tIns="45720" rIns="91440" bIns="45720" anchor="t">
            <a:spAutoFit/>
          </a:bodyPr>
          <a:lstStyle/>
          <a:p>
            <a:pPr algn="l"/>
            <a:endParaRPr lang="en-US" sz="1600" b="0" i="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latin typeface="Arial" panose="020B0604020202020204" pitchFamily="34" charset="0"/>
              <a:ea typeface="+mn-lt"/>
              <a:cs typeface="Arial" panose="020B0604020202020204" pitchFamily="34" charset="0"/>
            </a:endParaRPr>
          </a:p>
          <a:p>
            <a:pPr marL="285750" indent="-285750">
              <a:lnSpc>
                <a:spcPct val="150000"/>
              </a:lnSpc>
              <a:buFont typeface="Arial" panose="020B0604020202020204" pitchFamily="34" charset="0"/>
              <a:buChar char="•"/>
            </a:pPr>
            <a:r>
              <a:rPr lang="en-US" sz="1600">
                <a:latin typeface="Arial" panose="020B0604020202020204" pitchFamily="34" charset="0"/>
                <a:cs typeface="Arial" panose="020B0604020202020204" pitchFamily="34" charset="0"/>
              </a:rPr>
              <a:t>Lecture Pattern Analysis Part 04: Random Forests and their Variants by Prof. Christian </a:t>
            </a:r>
            <a:r>
              <a:rPr lang="en-US" sz="1600" err="1">
                <a:latin typeface="Arial" panose="020B0604020202020204" pitchFamily="34" charset="0"/>
                <a:cs typeface="Arial" panose="020B0604020202020204" pitchFamily="34" charset="0"/>
              </a:rPr>
              <a:t>Riess</a:t>
            </a:r>
            <a:endParaRPr lang="en-US" sz="1600">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r>
              <a:rPr lang="en-US" sz="1600" b="0">
                <a:effectLst/>
                <a:latin typeface="Arial" panose="020B0604020202020204" pitchFamily="34" charset="0"/>
                <a:cs typeface="Arial" panose="020B0604020202020204" pitchFamily="34" charset="0"/>
              </a:rPr>
              <a:t>Townsend, N., Nichols, M. S., Scarborough, P., &amp; Rayner, M. (2015, October). Proportion of all deaths due to major causes in Europe, latest.</a:t>
            </a:r>
          </a:p>
          <a:p>
            <a:pPr marL="285750" indent="-285750" algn="l">
              <a:lnSpc>
                <a:spcPct val="150000"/>
              </a:lnSpc>
              <a:buFont typeface="Arial" panose="020B0604020202020204" pitchFamily="34" charset="0"/>
              <a:buChar char="•"/>
            </a:pPr>
            <a:r>
              <a:rPr lang="en-IN" sz="1600" b="0" err="1">
                <a:effectLst/>
                <a:latin typeface="Arial" panose="020B0604020202020204" pitchFamily="34" charset="0"/>
                <a:cs typeface="Arial" panose="020B0604020202020204" pitchFamily="34" charset="0"/>
              </a:rPr>
              <a:t>Criminisi</a:t>
            </a:r>
            <a:r>
              <a:rPr lang="en-IN" sz="1600" b="0">
                <a:effectLst/>
                <a:latin typeface="Arial" panose="020B0604020202020204" pitchFamily="34" charset="0"/>
                <a:cs typeface="Arial" panose="020B0604020202020204" pitchFamily="34" charset="0"/>
              </a:rPr>
              <a:t>, A., </a:t>
            </a:r>
            <a:r>
              <a:rPr lang="en-IN" sz="1600" b="0" err="1">
                <a:effectLst/>
                <a:latin typeface="Arial" panose="020B0604020202020204" pitchFamily="34" charset="0"/>
                <a:cs typeface="Arial" panose="020B0604020202020204" pitchFamily="34" charset="0"/>
              </a:rPr>
              <a:t>Shotton</a:t>
            </a:r>
            <a:r>
              <a:rPr lang="en-IN" sz="1600" b="0">
                <a:effectLst/>
                <a:latin typeface="Arial" panose="020B0604020202020204" pitchFamily="34" charset="0"/>
                <a:cs typeface="Arial" panose="020B0604020202020204" pitchFamily="34" charset="0"/>
              </a:rPr>
              <a:t>, J., &amp; </a:t>
            </a:r>
            <a:r>
              <a:rPr lang="en-IN" sz="1600" b="0" err="1">
                <a:effectLst/>
                <a:latin typeface="Arial" panose="020B0604020202020204" pitchFamily="34" charset="0"/>
                <a:cs typeface="Arial" panose="020B0604020202020204" pitchFamily="34" charset="0"/>
              </a:rPr>
              <a:t>Konukoglu</a:t>
            </a:r>
            <a:r>
              <a:rPr lang="en-IN" sz="1600" b="0">
                <a:effectLst/>
                <a:latin typeface="Arial" panose="020B0604020202020204" pitchFamily="34" charset="0"/>
                <a:cs typeface="Arial" panose="020B0604020202020204" pitchFamily="34" charset="0"/>
              </a:rPr>
              <a:t>, E. (2011). Decision Forests: A Unified Framework for Classification, Regression, Density Estimation, Manifold Learning and Semi-Supervised Learning.</a:t>
            </a:r>
          </a:p>
          <a:p>
            <a:pPr marL="285750" indent="-285750" algn="l">
              <a:lnSpc>
                <a:spcPct val="150000"/>
              </a:lnSpc>
              <a:buFont typeface="Arial" panose="020B0604020202020204" pitchFamily="34" charset="0"/>
              <a:buChar char="•"/>
            </a:pPr>
            <a:r>
              <a:rPr lang="en-IN" sz="1600" b="0" err="1">
                <a:effectLst/>
                <a:latin typeface="Arial" panose="020B0604020202020204" pitchFamily="34" charset="0"/>
                <a:cs typeface="Arial" panose="020B0604020202020204" pitchFamily="34" charset="0"/>
              </a:rPr>
              <a:t>Breiman</a:t>
            </a:r>
            <a:r>
              <a:rPr lang="en-IN" sz="1600" b="0">
                <a:effectLst/>
                <a:latin typeface="Arial" panose="020B0604020202020204" pitchFamily="34" charset="0"/>
                <a:cs typeface="Arial" panose="020B0604020202020204" pitchFamily="34" charset="0"/>
              </a:rPr>
              <a:t>, L. (</a:t>
            </a:r>
            <a:r>
              <a:rPr lang="en-IN" sz="1600">
                <a:latin typeface="Arial" panose="020B0604020202020204" pitchFamily="34" charset="0"/>
                <a:cs typeface="Arial" panose="020B0604020202020204" pitchFamily="34" charset="0"/>
              </a:rPr>
              <a:t>2011, January</a:t>
            </a:r>
            <a:r>
              <a:rPr lang="en-IN" sz="1600" b="0">
                <a:effectLst/>
                <a:latin typeface="Arial" panose="020B0604020202020204" pitchFamily="34" charset="0"/>
                <a:cs typeface="Arial" panose="020B0604020202020204" pitchFamily="34" charset="0"/>
              </a:rPr>
              <a:t>). Random Forests. Statistics Department, University of California, Berkeley, CA 94720.</a:t>
            </a:r>
          </a:p>
          <a:p>
            <a:pPr marL="285750" indent="-285750" algn="l">
              <a:lnSpc>
                <a:spcPct val="150000"/>
              </a:lnSpc>
              <a:buFont typeface="Arial" panose="020B0604020202020204" pitchFamily="34" charset="0"/>
              <a:buChar char="•"/>
            </a:pPr>
            <a:r>
              <a:rPr lang="en-US" sz="1600">
                <a:latin typeface="Arial" panose="020B0604020202020204" pitchFamily="34" charset="0"/>
                <a:cs typeface="Arial" panose="020B0604020202020204" pitchFamily="34" charset="0"/>
              </a:rPr>
              <a:t>Death Causes : </a:t>
            </a:r>
            <a:r>
              <a:rPr lang="en-IN" sz="160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www.who.int</a:t>
            </a:r>
            <a:endParaRPr lang="en-IN" sz="1600">
              <a:latin typeface="Arial" panose="020B0604020202020204" pitchFamily="34" charset="0"/>
              <a:ea typeface="Calibri"/>
              <a:cs typeface="Arial" panose="020B0604020202020204" pitchFamily="34" charset="0"/>
            </a:endParaRPr>
          </a:p>
          <a:p>
            <a:pPr marL="285750" indent="-285750">
              <a:lnSpc>
                <a:spcPct val="150000"/>
              </a:lnSpc>
              <a:buFont typeface="Arial" panose="020B0604020202020204" pitchFamily="34" charset="0"/>
              <a:buChar char="•"/>
            </a:pPr>
            <a:r>
              <a:rPr lang="en-IN" sz="1600">
                <a:latin typeface="Arial" panose="020B0604020202020204" pitchFamily="34" charset="0"/>
                <a:cs typeface="Arial" panose="020B0604020202020204" pitchFamily="34" charset="0"/>
              </a:rPr>
              <a:t>Dataset: </a:t>
            </a:r>
            <a:r>
              <a:rPr lang="en-IN" sz="1600">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www.kaggle.com</a:t>
            </a:r>
            <a:r>
              <a:rPr lang="en-IN" sz="1600">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IN" sz="1600">
                <a:latin typeface="Arial" panose="020B0604020202020204" pitchFamily="34" charset="0"/>
                <a:cs typeface="Arial" panose="020B0604020202020204" pitchFamily="34" charset="0"/>
              </a:rPr>
              <a:t>Data Mining Concepts and Techniques – Jiawei Han, Micheline </a:t>
            </a:r>
            <a:r>
              <a:rPr lang="en-IN" sz="1600" err="1">
                <a:latin typeface="Arial" panose="020B0604020202020204" pitchFamily="34" charset="0"/>
                <a:cs typeface="Arial" panose="020B0604020202020204" pitchFamily="34" charset="0"/>
              </a:rPr>
              <a:t>Kamber</a:t>
            </a:r>
            <a:r>
              <a:rPr lang="en-IN" sz="1600">
                <a:latin typeface="Arial" panose="020B0604020202020204" pitchFamily="34" charset="0"/>
                <a:cs typeface="Arial" panose="020B0604020202020204" pitchFamily="34" charset="0"/>
              </a:rPr>
              <a:t>, Jian Pei </a:t>
            </a:r>
            <a:endParaRPr lang="en-IN" sz="1600">
              <a:latin typeface="Arial" panose="020B0604020202020204" pitchFamily="34" charset="0"/>
              <a:ea typeface="Calibri"/>
              <a:cs typeface="Arial" panose="020B0604020202020204" pitchFamily="34" charset="0"/>
            </a:endParaRPr>
          </a:p>
          <a:p>
            <a:pPr marL="285750" indent="-285750">
              <a:buFont typeface="Arial" panose="020B0604020202020204" pitchFamily="34" charset="0"/>
              <a:buChar char="•"/>
            </a:pPr>
            <a:endParaRPr lang="en-IN" sz="2400"/>
          </a:p>
          <a:p>
            <a:pPr marL="285750" indent="-285750" algn="l">
              <a:buFont typeface="Arial" panose="020B0604020202020204" pitchFamily="34" charset="0"/>
              <a:buChar char="•"/>
            </a:pPr>
            <a:endParaRPr lang="en-US" sz="1600">
              <a:latin typeface="Arial" panose="020B0604020202020204" pitchFamily="34" charset="0"/>
              <a:cs typeface="Arial" panose="020B0604020202020204" pitchFamily="34" charset="0"/>
            </a:endParaRPr>
          </a:p>
        </p:txBody>
      </p:sp>
      <p:sp>
        <p:nvSpPr>
          <p:cNvPr id="2" name="Slide Number Placeholder 6">
            <a:extLst>
              <a:ext uri="{FF2B5EF4-FFF2-40B4-BE49-F238E27FC236}">
                <a16:creationId xmlns:a16="http://schemas.microsoft.com/office/drawing/2014/main" id="{1EA22249-2AAC-5E91-5932-C7229B0B859F}"/>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Tree>
    <p:extLst>
      <p:ext uri="{BB962C8B-B14F-4D97-AF65-F5344CB8AC3E}">
        <p14:creationId xmlns:p14="http://schemas.microsoft.com/office/powerpoint/2010/main" val="2418454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8" name="Footer Placeholder 5">
            <a:extLst>
              <a:ext uri="{FF2B5EF4-FFF2-40B4-BE49-F238E27FC236}">
                <a16:creationId xmlns:a16="http://schemas.microsoft.com/office/drawing/2014/main" id="{6864E2D2-B984-0E5E-70AC-68FD1228C008}"/>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28</a:t>
            </a:fld>
            <a:endParaRPr lang="en-IN">
              <a:solidFill>
                <a:schemeClr val="tx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B28883-9931-9B7F-5514-035695656338}"/>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34D4D9C7-1A2E-C483-C671-70F6F4E73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3120" y="-75680"/>
            <a:ext cx="1290285" cy="1290285"/>
          </a:xfrm>
          <a:prstGeom prst="rect">
            <a:avLst/>
          </a:prstGeom>
        </p:spPr>
      </p:pic>
      <p:pic>
        <p:nvPicPr>
          <p:cNvPr id="5" name="Picture Placeholder 78">
            <a:extLst>
              <a:ext uri="{FF2B5EF4-FFF2-40B4-BE49-F238E27FC236}">
                <a16:creationId xmlns:a16="http://schemas.microsoft.com/office/drawing/2014/main" id="{519B680B-79F3-7FBC-8281-C28CB2DA077D}"/>
              </a:ext>
            </a:extLst>
          </p:cNvPr>
          <p:cNvPicPr>
            <a:picLocks noChangeAspect="1"/>
          </p:cNvPicPr>
          <p:nvPr/>
        </p:nvPicPr>
        <p:blipFill>
          <a:blip r:embed="rId4"/>
          <a:srcRect t="1511" b="1511"/>
          <a:stretch>
            <a:fillRect/>
          </a:stretch>
        </p:blipFill>
        <p:spPr>
          <a:xfrm>
            <a:off x="668595" y="183721"/>
            <a:ext cx="2000610" cy="714925"/>
          </a:xfrm>
          <a:prstGeom prst="rect">
            <a:avLst/>
          </a:prstGeom>
        </p:spPr>
      </p:pic>
      <p:sp>
        <p:nvSpPr>
          <p:cNvPr id="45" name="Slide Number Placeholder 6">
            <a:extLst>
              <a:ext uri="{FF2B5EF4-FFF2-40B4-BE49-F238E27FC236}">
                <a16:creationId xmlns:a16="http://schemas.microsoft.com/office/drawing/2014/main" id="{41260C18-1CAE-33A5-7C03-9D56186EB668}"/>
              </a:ext>
            </a:extLst>
          </p:cNvPr>
          <p:cNvSpPr txBox="1">
            <a:spLocks/>
          </p:cNvSpPr>
          <p:nvPr/>
        </p:nvSpPr>
        <p:spPr>
          <a:xfrm>
            <a:off x="8656159" y="6351227"/>
            <a:ext cx="286724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solidFill>
                <a:schemeClr val="tx1"/>
              </a:solidFill>
              <a:latin typeface="Arial" panose="020B0604020202020204" pitchFamily="34" charset="0"/>
              <a:cs typeface="Arial" panose="020B0604020202020204" pitchFamily="34" charset="0"/>
            </a:endParaRPr>
          </a:p>
        </p:txBody>
      </p:sp>
      <p:sp>
        <p:nvSpPr>
          <p:cNvPr id="10" name="Slide Number Placeholder 6">
            <a:extLst>
              <a:ext uri="{FF2B5EF4-FFF2-40B4-BE49-F238E27FC236}">
                <a16:creationId xmlns:a16="http://schemas.microsoft.com/office/drawing/2014/main" id="{9C92E142-E45E-4195-1663-A63B18F86D71}"/>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
        <p:nvSpPr>
          <p:cNvPr id="12" name="Footer Placeholder 5">
            <a:extLst>
              <a:ext uri="{FF2B5EF4-FFF2-40B4-BE49-F238E27FC236}">
                <a16:creationId xmlns:a16="http://schemas.microsoft.com/office/drawing/2014/main" id="{A90FB2ED-592F-21E6-94D2-E200D1DD6354}"/>
              </a:ext>
            </a:extLst>
          </p:cNvPr>
          <p:cNvSpPr txBox="1">
            <a:spLocks/>
          </p:cNvSpPr>
          <p:nvPr/>
        </p:nvSpPr>
        <p:spPr>
          <a:xfrm>
            <a:off x="1471782" y="2343028"/>
            <a:ext cx="8490154" cy="178235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i="1">
                <a:solidFill>
                  <a:schemeClr val="tx1"/>
                </a:solidFill>
                <a:latin typeface="Arial" panose="020B0604020202020204" pitchFamily="34" charset="0"/>
                <a:cs typeface="Arial" panose="020B0604020202020204" pitchFamily="34" charset="0"/>
              </a:rPr>
              <a:t>Thank you!</a:t>
            </a:r>
            <a:endParaRPr lang="en-IN" sz="5400" i="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170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3</a:t>
            </a:fld>
            <a:endParaRPr lang="en-IN">
              <a:solidFill>
                <a:schemeClr val="tx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3">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sp>
        <p:nvSpPr>
          <p:cNvPr id="10" name="Textplatzhalter 6">
            <a:extLst>
              <a:ext uri="{FF2B5EF4-FFF2-40B4-BE49-F238E27FC236}">
                <a16:creationId xmlns:a16="http://schemas.microsoft.com/office/drawing/2014/main" id="{087F397F-E2CC-71FD-A721-5EEF409E8BA7}"/>
              </a:ext>
            </a:extLst>
          </p:cNvPr>
          <p:cNvSpPr>
            <a:spLocks noGrp="1"/>
          </p:cNvSpPr>
          <p:nvPr/>
        </p:nvSpPr>
        <p:spPr>
          <a:xfrm>
            <a:off x="4151926" y="4452507"/>
            <a:ext cx="3779992" cy="218586"/>
          </a:xfrm>
          <a:prstGeom prst="rect">
            <a:avLst/>
          </a:prstGeom>
        </p:spPr>
        <p:txBody>
          <a:bodyPr vert="horz" wrap="square" lIns="0" tIns="0" rIns="360000" bIns="0" rtlCol="0" anchor="t" anchorCtr="0">
            <a:noAutofit/>
          </a:bodyPr>
          <a:lstStyle>
            <a:lvl1pPr marL="0" indent="0" algn="l" defTabSz="685800" rtl="0" eaLnBrk="1" latinLnBrk="0" hangingPunct="1">
              <a:lnSpc>
                <a:spcPct val="110000"/>
              </a:lnSpc>
              <a:spcBef>
                <a:spcPts val="0"/>
              </a:spcBef>
              <a:spcAft>
                <a:spcPts val="800"/>
              </a:spcAft>
              <a:buFont typeface="Arial" panose="020B0604020202020204" pitchFamily="34" charset="0"/>
              <a:buNone/>
              <a:defRPr sz="1400" kern="1200">
                <a:solidFill>
                  <a:sysClr val="windowText" lastClr="000000"/>
                </a:solidFill>
                <a:latin typeface="Arial"/>
              </a:defRPr>
            </a:lvl1pPr>
            <a:lvl2pPr marL="1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400" kern="1200">
                <a:solidFill>
                  <a:sysClr val="windowText" lastClr="000000"/>
                </a:solidFill>
                <a:latin typeface="Arial"/>
              </a:defRPr>
            </a:lvl2pPr>
            <a:lvl3pPr marL="3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3pPr>
            <a:lvl4pPr marL="5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4pPr>
            <a:lvl5pPr marL="72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5pPr>
            <a:lvl6pPr marL="90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6pPr>
            <a:lvl7pPr marL="10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7pPr>
            <a:lvl8pPr marL="12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8pPr>
            <a:lvl9pPr marL="14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9pPr>
          </a:lstStyle>
          <a:p>
            <a:endParaRPr lang="de-DE" sz="1800">
              <a:cs typeface="FAUSans Office" panose="020B0504010101010104" pitchFamily="34" charset="77"/>
            </a:endParaRPr>
          </a:p>
        </p:txBody>
      </p:sp>
      <p:sp>
        <p:nvSpPr>
          <p:cNvPr id="12" name="Textplatzhalter 10">
            <a:extLst>
              <a:ext uri="{FF2B5EF4-FFF2-40B4-BE49-F238E27FC236}">
                <a16:creationId xmlns:a16="http://schemas.microsoft.com/office/drawing/2014/main" id="{87B49D81-AA78-0421-4642-634F12F08A0C}"/>
              </a:ext>
            </a:extLst>
          </p:cNvPr>
          <p:cNvSpPr>
            <a:spLocks noGrp="1"/>
          </p:cNvSpPr>
          <p:nvPr/>
        </p:nvSpPr>
        <p:spPr>
          <a:xfrm>
            <a:off x="4665599" y="3699309"/>
            <a:ext cx="3779992" cy="218586"/>
          </a:xfrm>
          <a:prstGeom prst="rect">
            <a:avLst/>
          </a:prstGeom>
        </p:spPr>
        <p:txBody>
          <a:bodyPr vert="horz" wrap="square" lIns="0" tIns="0" rIns="360000" bIns="0" rtlCol="0" anchor="t" anchorCtr="0">
            <a:noAutofit/>
          </a:bodyPr>
          <a:lstStyle>
            <a:lvl1pPr marL="0" indent="0" algn="l" defTabSz="685800" rtl="0" eaLnBrk="1" latinLnBrk="0" hangingPunct="1">
              <a:lnSpc>
                <a:spcPct val="110000"/>
              </a:lnSpc>
              <a:spcBef>
                <a:spcPts val="0"/>
              </a:spcBef>
              <a:spcAft>
                <a:spcPts val="800"/>
              </a:spcAft>
              <a:buFont typeface="Arial" panose="020B0604020202020204" pitchFamily="34" charset="0"/>
              <a:buNone/>
              <a:defRPr sz="1400" kern="1200">
                <a:solidFill>
                  <a:sysClr val="windowText" lastClr="000000"/>
                </a:solidFill>
                <a:latin typeface="Arial"/>
              </a:defRPr>
            </a:lvl1pPr>
            <a:lvl2pPr marL="1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400" kern="1200">
                <a:solidFill>
                  <a:sysClr val="windowText" lastClr="000000"/>
                </a:solidFill>
                <a:latin typeface="Arial"/>
              </a:defRPr>
            </a:lvl2pPr>
            <a:lvl3pPr marL="3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3pPr>
            <a:lvl4pPr marL="5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4pPr>
            <a:lvl5pPr marL="72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5pPr>
            <a:lvl6pPr marL="90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6pPr>
            <a:lvl7pPr marL="10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7pPr>
            <a:lvl8pPr marL="12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8pPr>
            <a:lvl9pPr marL="14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9pPr>
          </a:lstStyle>
          <a:p>
            <a:endParaRPr lang="de-DE" sz="1800">
              <a:cs typeface="FAUSans Office" panose="020B0504010101010104" pitchFamily="34" charset="77"/>
            </a:endParaRPr>
          </a:p>
        </p:txBody>
      </p:sp>
      <p:sp>
        <p:nvSpPr>
          <p:cNvPr id="16" name="TextBox 15">
            <a:extLst>
              <a:ext uri="{FF2B5EF4-FFF2-40B4-BE49-F238E27FC236}">
                <a16:creationId xmlns:a16="http://schemas.microsoft.com/office/drawing/2014/main" id="{D7F024F2-C67C-4079-2C39-F2434476D9FF}"/>
              </a:ext>
            </a:extLst>
          </p:cNvPr>
          <p:cNvSpPr txBox="1"/>
          <p:nvPr/>
        </p:nvSpPr>
        <p:spPr>
          <a:xfrm>
            <a:off x="1047749" y="5948111"/>
            <a:ext cx="97716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Arial"/>
                <a:cs typeface="Arial"/>
              </a:rPr>
              <a:t>Proportion of all deaths due to major causes in Europe among men (on the left) &amp; women (on the right) (www.who.int).</a:t>
            </a:r>
            <a:endParaRPr lang="en-US"/>
          </a:p>
          <a:p>
            <a:pPr algn="l"/>
            <a:endParaRPr lang="en-US">
              <a:cs typeface="Calibri"/>
            </a:endParaRPr>
          </a:p>
        </p:txBody>
      </p:sp>
      <p:graphicFrame>
        <p:nvGraphicFramePr>
          <p:cNvPr id="4" name="Chart 3">
            <a:extLst>
              <a:ext uri="{FF2B5EF4-FFF2-40B4-BE49-F238E27FC236}">
                <a16:creationId xmlns:a16="http://schemas.microsoft.com/office/drawing/2014/main" id="{138EA18C-D67A-7434-83C3-7C26E46BB53F}"/>
              </a:ext>
            </a:extLst>
          </p:cNvPr>
          <p:cNvGraphicFramePr/>
          <p:nvPr>
            <p:extLst>
              <p:ext uri="{D42A27DB-BD31-4B8C-83A1-F6EECF244321}">
                <p14:modId xmlns:p14="http://schemas.microsoft.com/office/powerpoint/2010/main" val="2456971802"/>
              </p:ext>
            </p:extLst>
          </p:nvPr>
        </p:nvGraphicFramePr>
        <p:xfrm>
          <a:off x="5791200" y="789855"/>
          <a:ext cx="5466735" cy="50002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A84089B1-5D47-153E-4D79-4C782DE0D4B1}"/>
              </a:ext>
            </a:extLst>
          </p:cNvPr>
          <p:cNvGraphicFramePr/>
          <p:nvPr>
            <p:extLst>
              <p:ext uri="{D42A27DB-BD31-4B8C-83A1-F6EECF244321}">
                <p14:modId xmlns:p14="http://schemas.microsoft.com/office/powerpoint/2010/main" val="838445366"/>
              </p:ext>
            </p:extLst>
          </p:nvPr>
        </p:nvGraphicFramePr>
        <p:xfrm>
          <a:off x="-109138" y="810025"/>
          <a:ext cx="5831184" cy="5036484"/>
        </p:xfrm>
        <a:graphic>
          <a:graphicData uri="http://schemas.openxmlformats.org/drawingml/2006/chart">
            <c:chart xmlns:c="http://schemas.openxmlformats.org/drawingml/2006/chart" xmlns:r="http://schemas.openxmlformats.org/officeDocument/2006/relationships" r:id="rId5"/>
          </a:graphicData>
        </a:graphic>
      </p:graphicFrame>
      <p:sp>
        <p:nvSpPr>
          <p:cNvPr id="2" name="Slide Number Placeholder 6">
            <a:extLst>
              <a:ext uri="{FF2B5EF4-FFF2-40B4-BE49-F238E27FC236}">
                <a16:creationId xmlns:a16="http://schemas.microsoft.com/office/drawing/2014/main" id="{906B58F0-5C1F-2DF9-5A82-21EF5FAFB9E4}"/>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
        <p:nvSpPr>
          <p:cNvPr id="14" name="Footer Placeholder 5">
            <a:extLst>
              <a:ext uri="{FF2B5EF4-FFF2-40B4-BE49-F238E27FC236}">
                <a16:creationId xmlns:a16="http://schemas.microsoft.com/office/drawing/2014/main" id="{AFD8AAEE-4113-D2A4-EEC0-A9BF66CBAE67}"/>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dirty="0">
                <a:solidFill>
                  <a:schemeClr val="tx1"/>
                </a:solidFill>
                <a:latin typeface="Arial" panose="020B0604020202020204" pitchFamily="34" charset="0"/>
                <a:cs typeface="Arial" panose="020B0604020202020204" pitchFamily="34" charset="0"/>
              </a:rPr>
              <a:t>Introduction – Why Heart Disease? </a:t>
            </a:r>
          </a:p>
        </p:txBody>
      </p:sp>
    </p:spTree>
    <p:extLst>
      <p:ext uri="{BB962C8B-B14F-4D97-AF65-F5344CB8AC3E}">
        <p14:creationId xmlns:p14="http://schemas.microsoft.com/office/powerpoint/2010/main" val="44861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4</a:t>
            </a:fld>
            <a:endParaRPr lang="en-IN">
              <a:solidFill>
                <a:schemeClr val="tx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0" name="Footer Placeholder 5">
            <a:extLst>
              <a:ext uri="{FF2B5EF4-FFF2-40B4-BE49-F238E27FC236}">
                <a16:creationId xmlns:a16="http://schemas.microsoft.com/office/drawing/2014/main" id="{DF397613-1E9C-3EC4-C630-D9FF11A40390}"/>
              </a:ext>
            </a:extLst>
          </p:cNvPr>
          <p:cNvSpPr txBox="1">
            <a:spLocks/>
          </p:cNvSpPr>
          <p:nvPr/>
        </p:nvSpPr>
        <p:spPr>
          <a:xfrm>
            <a:off x="3996090" y="4628791"/>
            <a:ext cx="2559505" cy="9348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600" i="1">
              <a:solidFill>
                <a:schemeClr val="tx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3">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pic>
        <p:nvPicPr>
          <p:cNvPr id="2" name="Picture 1">
            <a:extLst>
              <a:ext uri="{FF2B5EF4-FFF2-40B4-BE49-F238E27FC236}">
                <a16:creationId xmlns:a16="http://schemas.microsoft.com/office/drawing/2014/main" id="{A0F3377E-9AB6-3753-FE1E-050DAF96166E}"/>
              </a:ext>
            </a:extLst>
          </p:cNvPr>
          <p:cNvPicPr>
            <a:picLocks noChangeAspect="1"/>
          </p:cNvPicPr>
          <p:nvPr/>
        </p:nvPicPr>
        <p:blipFill>
          <a:blip r:embed="rId4"/>
          <a:stretch>
            <a:fillRect/>
          </a:stretch>
        </p:blipFill>
        <p:spPr>
          <a:xfrm>
            <a:off x="888868" y="3269292"/>
            <a:ext cx="5178564" cy="1325086"/>
          </a:xfrm>
          <a:prstGeom prst="rect">
            <a:avLst/>
          </a:prstGeom>
        </p:spPr>
      </p:pic>
      <p:sp>
        <p:nvSpPr>
          <p:cNvPr id="10" name="TextBox 9">
            <a:extLst>
              <a:ext uri="{FF2B5EF4-FFF2-40B4-BE49-F238E27FC236}">
                <a16:creationId xmlns:a16="http://schemas.microsoft.com/office/drawing/2014/main" id="{70F01318-2620-2BD2-AB4A-CF1C41C80714}"/>
              </a:ext>
            </a:extLst>
          </p:cNvPr>
          <p:cNvSpPr txBox="1"/>
          <p:nvPr/>
        </p:nvSpPr>
        <p:spPr>
          <a:xfrm>
            <a:off x="1260368" y="4611534"/>
            <a:ext cx="4095957" cy="249812"/>
          </a:xfrm>
          <a:prstGeom prst="rect">
            <a:avLst/>
          </a:prstGeom>
          <a:noFill/>
          <a:ln>
            <a:solidFill>
              <a:schemeClr val="tx1"/>
            </a:solidFill>
          </a:ln>
        </p:spPr>
        <p:txBody>
          <a:bodyPr wrap="square" lIns="0" tIns="0" rIns="0" bIns="0" rtlCol="0">
            <a:spAutoFit/>
          </a:bodyP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lang="en-US" sz="1600">
                <a:solidFill>
                  <a:prstClr val="black"/>
                </a:solidFill>
                <a:latin typeface="Arial"/>
              </a:rPr>
              <a:t>Random Forest with n decision trees </a:t>
            </a:r>
            <a:endParaRPr kumimoji="0" lang="en-IN" sz="1600" b="0" i="0" u="none" strike="noStrike" kern="1200" cap="none" spc="0" normalizeH="0" baseline="0" noProof="0">
              <a:ln>
                <a:noFill/>
              </a:ln>
              <a:solidFill>
                <a:prstClr val="black"/>
              </a:solidFill>
              <a:effectLst/>
              <a:uLnTx/>
              <a:uFillTx/>
              <a:latin typeface="Arial"/>
              <a:ea typeface="+mn-ea"/>
              <a:cs typeface="+mn-cs"/>
            </a:endParaRPr>
          </a:p>
        </p:txBody>
      </p:sp>
      <p:cxnSp>
        <p:nvCxnSpPr>
          <p:cNvPr id="11" name="Straight Arrow Connector 10">
            <a:extLst>
              <a:ext uri="{FF2B5EF4-FFF2-40B4-BE49-F238E27FC236}">
                <a16:creationId xmlns:a16="http://schemas.microsoft.com/office/drawing/2014/main" id="{98E6C6E1-654B-8315-C069-AFA06EAF411B}"/>
              </a:ext>
            </a:extLst>
          </p:cNvPr>
          <p:cNvCxnSpPr>
            <a:cxnSpLocks/>
            <a:stCxn id="20" idx="3"/>
            <a:endCxn id="21" idx="0"/>
          </p:cNvCxnSpPr>
          <p:nvPr/>
        </p:nvCxnSpPr>
        <p:spPr>
          <a:xfrm>
            <a:off x="8621484" y="1929265"/>
            <a:ext cx="993647" cy="808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C2E1FA5D-AEDB-25A1-4572-162A863F0EAF}"/>
              </a:ext>
            </a:extLst>
          </p:cNvPr>
          <p:cNvSpPr txBox="1"/>
          <p:nvPr/>
        </p:nvSpPr>
        <p:spPr>
          <a:xfrm>
            <a:off x="8717862" y="2333656"/>
            <a:ext cx="292901" cy="218586"/>
          </a:xfrm>
          <a:prstGeom prst="rect">
            <a:avLst/>
          </a:prstGeom>
          <a:noFill/>
        </p:spPr>
        <p:txBody>
          <a:bodyPr wrap="none" lIns="0" tIns="0" rIns="0" bIns="0" rtlCol="0">
            <a:spAutoFit/>
          </a:bodyPr>
          <a:lstStyle/>
          <a:p>
            <a:pPr marL="0" marR="0" indent="0" algn="l" defTabSz="685800" rtl="0" eaLnBrk="1" fontAlgn="auto" latinLnBrk="0" hangingPunct="1">
              <a:lnSpc>
                <a:spcPct val="110000"/>
              </a:lnSpc>
              <a:spcBef>
                <a:spcPts val="0"/>
              </a:spcBef>
              <a:spcAft>
                <a:spcPts val="800"/>
              </a:spcAft>
              <a:buClrTx/>
              <a:buSzTx/>
              <a:buFont typeface="Arial" panose="020B0604020202020204" pitchFamily="34" charset="0"/>
              <a:buNone/>
              <a:tabLst/>
            </a:pPr>
            <a:r>
              <a:rPr kumimoji="0" lang="en-US" sz="1400" b="0" i="0" u="none" strike="noStrike" kern="1200" cap="none" spc="0" normalizeH="0" baseline="0" noProof="0">
                <a:ln>
                  <a:noFill/>
                </a:ln>
                <a:solidFill>
                  <a:prstClr val="black"/>
                </a:solidFill>
                <a:effectLst/>
                <a:uLnTx/>
                <a:uFillTx/>
                <a:latin typeface="Arial"/>
                <a:ea typeface="+mn-ea"/>
                <a:cs typeface="+mn-cs"/>
              </a:rPr>
              <a:t>Yes</a:t>
            </a:r>
            <a:endParaRPr kumimoji="0" lang="en-IN" sz="1400" b="0" i="0" u="none" strike="noStrike" kern="1200" cap="none" spc="0" normalizeH="0" baseline="0" noProof="0">
              <a:ln>
                <a:noFill/>
              </a:ln>
              <a:solidFill>
                <a:prstClr val="black"/>
              </a:solidFill>
              <a:effectLst/>
              <a:uLnTx/>
              <a:uFillTx/>
              <a:latin typeface="Arial"/>
              <a:ea typeface="+mn-ea"/>
              <a:cs typeface="+mn-cs"/>
            </a:endParaRPr>
          </a:p>
        </p:txBody>
      </p:sp>
      <p:cxnSp>
        <p:nvCxnSpPr>
          <p:cNvPr id="13" name="Straight Arrow Connector 12">
            <a:extLst>
              <a:ext uri="{FF2B5EF4-FFF2-40B4-BE49-F238E27FC236}">
                <a16:creationId xmlns:a16="http://schemas.microsoft.com/office/drawing/2014/main" id="{891221EA-67F9-F57D-49C6-C5E32BD1FCAE}"/>
              </a:ext>
            </a:extLst>
          </p:cNvPr>
          <p:cNvCxnSpPr>
            <a:cxnSpLocks/>
            <a:stCxn id="20" idx="1"/>
          </p:cNvCxnSpPr>
          <p:nvPr/>
        </p:nvCxnSpPr>
        <p:spPr>
          <a:xfrm flipH="1">
            <a:off x="6429375" y="1929265"/>
            <a:ext cx="1008680" cy="823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DE376C1-D464-5BE6-32BF-595174F8205D}"/>
              </a:ext>
            </a:extLst>
          </p:cNvPr>
          <p:cNvSpPr txBox="1"/>
          <p:nvPr/>
        </p:nvSpPr>
        <p:spPr>
          <a:xfrm>
            <a:off x="6687236" y="2149746"/>
            <a:ext cx="292901" cy="218586"/>
          </a:xfrm>
          <a:prstGeom prst="rect">
            <a:avLst/>
          </a:prstGeom>
          <a:noFill/>
        </p:spPr>
        <p:txBody>
          <a:bodyPr wrap="square" lIns="0" tIns="0" rIns="0" bIns="0" rtlCol="0">
            <a:spAutoFit/>
          </a:bodyPr>
          <a:lstStyle/>
          <a:p>
            <a:pPr marL="0" marR="0" indent="0" algn="l" defTabSz="685800" rtl="0" eaLnBrk="1" fontAlgn="auto" latinLnBrk="0" hangingPunct="1">
              <a:lnSpc>
                <a:spcPct val="110000"/>
              </a:lnSpc>
              <a:spcBef>
                <a:spcPts val="0"/>
              </a:spcBef>
              <a:spcAft>
                <a:spcPts val="800"/>
              </a:spcAft>
              <a:buClrTx/>
              <a:buSzTx/>
              <a:buFont typeface="Arial" panose="020B0604020202020204" pitchFamily="34" charset="0"/>
              <a:buNone/>
              <a:tabLst/>
            </a:pPr>
            <a:r>
              <a:rPr kumimoji="0" lang="en-US" sz="1400" b="0" i="0" u="none" strike="noStrike" kern="1200" cap="none" spc="0" normalizeH="0" baseline="0" noProof="0">
                <a:ln>
                  <a:noFill/>
                </a:ln>
                <a:solidFill>
                  <a:prstClr val="black"/>
                </a:solidFill>
                <a:effectLst/>
                <a:uLnTx/>
                <a:uFillTx/>
                <a:latin typeface="Arial"/>
                <a:ea typeface="+mn-ea"/>
                <a:cs typeface="+mn-cs"/>
              </a:rPr>
              <a:t>No</a:t>
            </a:r>
            <a:endParaRPr kumimoji="0" lang="en-IN" sz="1400" b="0" i="0" u="none" strike="noStrike" kern="1200" cap="none" spc="0" normalizeH="0" baseline="0" noProof="0">
              <a:ln>
                <a:noFill/>
              </a:ln>
              <a:solidFill>
                <a:prstClr val="black"/>
              </a:solidFill>
              <a:effectLst/>
              <a:uLnTx/>
              <a:uFillTx/>
              <a:latin typeface="Arial"/>
              <a:ea typeface="+mn-ea"/>
              <a:cs typeface="+mn-cs"/>
            </a:endParaRPr>
          </a:p>
        </p:txBody>
      </p:sp>
      <p:cxnSp>
        <p:nvCxnSpPr>
          <p:cNvPr id="15" name="Straight Connector 14">
            <a:extLst>
              <a:ext uri="{FF2B5EF4-FFF2-40B4-BE49-F238E27FC236}">
                <a16:creationId xmlns:a16="http://schemas.microsoft.com/office/drawing/2014/main" id="{CE8201DC-A046-3819-EB8F-333E735C6FF3}"/>
              </a:ext>
            </a:extLst>
          </p:cNvPr>
          <p:cNvCxnSpPr>
            <a:cxnSpLocks/>
          </p:cNvCxnSpPr>
          <p:nvPr/>
        </p:nvCxnSpPr>
        <p:spPr>
          <a:xfrm>
            <a:off x="6381750" y="2848377"/>
            <a:ext cx="0" cy="151515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C4B42B6-7EFC-0A4F-8AA1-24B97C1A370F}"/>
              </a:ext>
            </a:extLst>
          </p:cNvPr>
          <p:cNvCxnSpPr>
            <a:cxnSpLocks/>
            <a:stCxn id="21" idx="3"/>
            <a:endCxn id="22" idx="0"/>
          </p:cNvCxnSpPr>
          <p:nvPr/>
        </p:nvCxnSpPr>
        <p:spPr>
          <a:xfrm>
            <a:off x="10206845" y="3016359"/>
            <a:ext cx="890529" cy="736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589C576-1534-7FE3-1CC8-15D2266BCE94}"/>
              </a:ext>
            </a:extLst>
          </p:cNvPr>
          <p:cNvSpPr txBox="1"/>
          <p:nvPr/>
        </p:nvSpPr>
        <p:spPr>
          <a:xfrm>
            <a:off x="10684347" y="3223194"/>
            <a:ext cx="292901" cy="218586"/>
          </a:xfrm>
          <a:prstGeom prst="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marL="0" marR="0" indent="0" algn="l" defTabSz="685800" rtl="0" eaLnBrk="1" fontAlgn="auto" latinLnBrk="0" hangingPunct="1">
              <a:lnSpc>
                <a:spcPct val="110000"/>
              </a:lnSpc>
              <a:spcBef>
                <a:spcPts val="0"/>
              </a:spcBef>
              <a:spcAft>
                <a:spcPts val="800"/>
              </a:spcAft>
              <a:buClrTx/>
              <a:buSzTx/>
              <a:buFont typeface="Arial" panose="020B0604020202020204" pitchFamily="34" charset="0"/>
              <a:buNone/>
              <a:tabLst/>
            </a:pPr>
            <a:r>
              <a:rPr kumimoji="0" lang="en-US" sz="1400" b="0" i="0" u="none" strike="noStrike" kern="1200" cap="none" spc="0" normalizeH="0" baseline="0" noProof="0">
                <a:ln>
                  <a:noFill/>
                </a:ln>
                <a:solidFill>
                  <a:prstClr val="black"/>
                </a:solidFill>
                <a:effectLst/>
                <a:uLnTx/>
                <a:uFillTx/>
                <a:latin typeface="Arial"/>
                <a:ea typeface="+mn-ea"/>
                <a:cs typeface="+mn-cs"/>
              </a:rPr>
              <a:t>Yes</a:t>
            </a:r>
            <a:endParaRPr kumimoji="0" lang="en-IN" sz="1400" b="0" i="0" u="none" strike="noStrike" kern="1200" cap="none" spc="0" normalizeH="0" baseline="0" noProof="0">
              <a:ln>
                <a:noFill/>
              </a:ln>
              <a:solidFill>
                <a:prstClr val="black"/>
              </a:solidFill>
              <a:effectLst/>
              <a:uLnTx/>
              <a:uFillTx/>
              <a:latin typeface="Arial"/>
              <a:ea typeface="+mn-ea"/>
              <a:cs typeface="+mn-cs"/>
            </a:endParaRPr>
          </a:p>
        </p:txBody>
      </p:sp>
      <p:cxnSp>
        <p:nvCxnSpPr>
          <p:cNvPr id="18" name="Straight Arrow Connector 17">
            <a:extLst>
              <a:ext uri="{FF2B5EF4-FFF2-40B4-BE49-F238E27FC236}">
                <a16:creationId xmlns:a16="http://schemas.microsoft.com/office/drawing/2014/main" id="{5BBEAA62-DC20-3B07-4277-4F3E4F56F1AF}"/>
              </a:ext>
            </a:extLst>
          </p:cNvPr>
          <p:cNvCxnSpPr>
            <a:cxnSpLocks/>
            <a:stCxn id="21" idx="1"/>
          </p:cNvCxnSpPr>
          <p:nvPr/>
        </p:nvCxnSpPr>
        <p:spPr>
          <a:xfrm flipH="1">
            <a:off x="8106562" y="3016359"/>
            <a:ext cx="916854" cy="7554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40DCF37-430B-EA9B-3BCE-FCC80E02E328}"/>
              </a:ext>
            </a:extLst>
          </p:cNvPr>
          <p:cNvSpPr txBox="1"/>
          <p:nvPr/>
        </p:nvSpPr>
        <p:spPr>
          <a:xfrm>
            <a:off x="8368692" y="3076856"/>
            <a:ext cx="292901" cy="218586"/>
          </a:xfrm>
          <a:prstGeom prst="rect">
            <a:avLst/>
          </a:prstGeom>
          <a:noFill/>
        </p:spPr>
        <p:txBody>
          <a:bodyPr wrap="square" lIns="0" tIns="0" rIns="0" bIns="0" rtlCol="0">
            <a:spAutoFit/>
          </a:bodyPr>
          <a:lstStyle/>
          <a:p>
            <a:pPr marL="0" marR="0" indent="0" algn="l" defTabSz="685800" rtl="0" eaLnBrk="1" fontAlgn="auto" latinLnBrk="0" hangingPunct="1">
              <a:lnSpc>
                <a:spcPct val="110000"/>
              </a:lnSpc>
              <a:spcBef>
                <a:spcPts val="0"/>
              </a:spcBef>
              <a:spcAft>
                <a:spcPts val="800"/>
              </a:spcAft>
              <a:buClrTx/>
              <a:buSzTx/>
              <a:buFont typeface="Arial" panose="020B0604020202020204" pitchFamily="34" charset="0"/>
              <a:buNone/>
              <a:tabLst/>
            </a:pPr>
            <a:r>
              <a:rPr kumimoji="0" lang="en-US" sz="1400" b="0" i="0" u="none" strike="noStrike" kern="1200" cap="none" spc="0" normalizeH="0" baseline="0" noProof="0">
                <a:ln>
                  <a:noFill/>
                </a:ln>
                <a:solidFill>
                  <a:prstClr val="black"/>
                </a:solidFill>
                <a:effectLst/>
                <a:uLnTx/>
                <a:uFillTx/>
                <a:latin typeface="Arial"/>
                <a:ea typeface="+mn-ea"/>
                <a:cs typeface="+mn-cs"/>
              </a:rPr>
              <a:t>No</a:t>
            </a:r>
            <a:endParaRPr kumimoji="0" lang="en-IN" sz="1400" b="0" i="0" u="none" strike="noStrike" kern="1200" cap="none" spc="0" normalizeH="0" baseline="0" noProof="0">
              <a:ln>
                <a:noFill/>
              </a:ln>
              <a:solidFill>
                <a:prstClr val="black"/>
              </a:solidFill>
              <a:effectLst/>
              <a:uLnTx/>
              <a:uFillTx/>
              <a:latin typeface="Arial"/>
              <a:ea typeface="+mn-ea"/>
              <a:cs typeface="+mn-cs"/>
            </a:endParaRPr>
          </a:p>
        </p:txBody>
      </p:sp>
      <p:sp>
        <p:nvSpPr>
          <p:cNvPr id="20" name="Rectangle 19">
            <a:extLst>
              <a:ext uri="{FF2B5EF4-FFF2-40B4-BE49-F238E27FC236}">
                <a16:creationId xmlns:a16="http://schemas.microsoft.com/office/drawing/2014/main" id="{CA015619-4E23-54C4-81DD-D72DD98E2003}"/>
              </a:ext>
            </a:extLst>
          </p:cNvPr>
          <p:cNvSpPr/>
          <p:nvPr/>
        </p:nvSpPr>
        <p:spPr>
          <a:xfrm>
            <a:off x="7438055" y="1650182"/>
            <a:ext cx="1183429" cy="558166"/>
          </a:xfrm>
          <a:prstGeom prst="rect">
            <a:avLst/>
          </a:prstGeom>
          <a:solidFill>
            <a:srgbClr val="0099FF"/>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kumimoji="0" lang="en-US" sz="1400" i="0" u="none" strike="noStrike" kern="1200" normalizeH="0" baseline="0" noProof="0">
                <a:solidFill>
                  <a:prstClr val="black"/>
                </a:solidFill>
                <a:uLnTx/>
                <a:uFillTx/>
                <a:latin typeface="Arial"/>
                <a:ea typeface="+mn-ea"/>
                <a:cs typeface="+mn-cs"/>
              </a:rPr>
              <a:t>Age &gt; 50</a:t>
            </a:r>
            <a:endParaRPr kumimoji="0" lang="en-IN" sz="1400" i="0" u="none" strike="noStrike" kern="1200" normalizeH="0" baseline="0" noProof="0">
              <a:solidFill>
                <a:prstClr val="black"/>
              </a:solidFill>
              <a:uLnTx/>
              <a:uFillTx/>
              <a:latin typeface="Arial"/>
              <a:ea typeface="+mn-ea"/>
              <a:cs typeface="+mn-cs"/>
            </a:endParaRPr>
          </a:p>
        </p:txBody>
      </p:sp>
      <p:sp>
        <p:nvSpPr>
          <p:cNvPr id="21" name="Rectangle 20">
            <a:extLst>
              <a:ext uri="{FF2B5EF4-FFF2-40B4-BE49-F238E27FC236}">
                <a16:creationId xmlns:a16="http://schemas.microsoft.com/office/drawing/2014/main" id="{FB2F8D13-2AD7-DE38-2B62-B603ECDA884F}"/>
              </a:ext>
            </a:extLst>
          </p:cNvPr>
          <p:cNvSpPr/>
          <p:nvPr/>
        </p:nvSpPr>
        <p:spPr>
          <a:xfrm>
            <a:off x="9023416" y="2737276"/>
            <a:ext cx="1183429" cy="558166"/>
          </a:xfrm>
          <a:prstGeom prst="rect">
            <a:avLst/>
          </a:prstGeom>
          <a:solidFill>
            <a:srgbClr val="0099FF"/>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kumimoji="0" lang="en-US" sz="1400" i="0" u="none" strike="noStrike" kern="1200" normalizeH="0" baseline="0" noProof="0">
                <a:solidFill>
                  <a:prstClr val="black"/>
                </a:solidFill>
                <a:uLnTx/>
                <a:uFillTx/>
                <a:latin typeface="Arial"/>
                <a:ea typeface="+mn-ea"/>
                <a:cs typeface="+mn-cs"/>
              </a:rPr>
              <a:t>BMI &gt; 55</a:t>
            </a:r>
            <a:endParaRPr kumimoji="0" lang="en-IN" sz="1400" i="0" u="none" strike="noStrike" kern="1200" normalizeH="0" baseline="0" noProof="0">
              <a:solidFill>
                <a:prstClr val="black"/>
              </a:solidFill>
              <a:uLnTx/>
              <a:uFillTx/>
              <a:latin typeface="Arial"/>
              <a:ea typeface="+mn-ea"/>
              <a:cs typeface="+mn-cs"/>
            </a:endParaRPr>
          </a:p>
        </p:txBody>
      </p:sp>
      <p:sp>
        <p:nvSpPr>
          <p:cNvPr id="22" name="Rectangle 21">
            <a:extLst>
              <a:ext uri="{FF2B5EF4-FFF2-40B4-BE49-F238E27FC236}">
                <a16:creationId xmlns:a16="http://schemas.microsoft.com/office/drawing/2014/main" id="{D77C5526-C102-6BA5-3DE3-59D56057A98D}"/>
              </a:ext>
            </a:extLst>
          </p:cNvPr>
          <p:cNvSpPr/>
          <p:nvPr/>
        </p:nvSpPr>
        <p:spPr>
          <a:xfrm>
            <a:off x="10505659" y="3752648"/>
            <a:ext cx="1183429" cy="558166"/>
          </a:xfrm>
          <a:prstGeom prst="rect">
            <a:avLst/>
          </a:prstGeom>
          <a:solidFill>
            <a:srgbClr val="FF9933"/>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lang="en-US" sz="1400">
                <a:solidFill>
                  <a:prstClr val="black"/>
                </a:solidFill>
                <a:latin typeface="Arial"/>
              </a:rPr>
              <a:t>CHD risk</a:t>
            </a:r>
            <a:endParaRPr kumimoji="0" lang="en-IN" sz="1400" i="0" u="none" strike="noStrike" kern="1200" normalizeH="0" baseline="0" noProof="0">
              <a:solidFill>
                <a:prstClr val="black"/>
              </a:solidFill>
              <a:uLnTx/>
              <a:uFillTx/>
              <a:latin typeface="Arial"/>
              <a:ea typeface="+mn-ea"/>
              <a:cs typeface="+mn-cs"/>
            </a:endParaRPr>
          </a:p>
        </p:txBody>
      </p:sp>
      <p:cxnSp>
        <p:nvCxnSpPr>
          <p:cNvPr id="23" name="Straight Connector 22">
            <a:extLst>
              <a:ext uri="{FF2B5EF4-FFF2-40B4-BE49-F238E27FC236}">
                <a16:creationId xmlns:a16="http://schemas.microsoft.com/office/drawing/2014/main" id="{825DA62B-3BAC-EA71-4AA1-9ACAB7A6695A}"/>
              </a:ext>
            </a:extLst>
          </p:cNvPr>
          <p:cNvCxnSpPr>
            <a:cxnSpLocks/>
          </p:cNvCxnSpPr>
          <p:nvPr/>
        </p:nvCxnSpPr>
        <p:spPr>
          <a:xfrm>
            <a:off x="6524625" y="2870228"/>
            <a:ext cx="0" cy="151515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65B8F3DA-D48E-6D4C-C01F-DF6A827C6560}"/>
              </a:ext>
            </a:extLst>
          </p:cNvPr>
          <p:cNvCxnSpPr>
            <a:cxnSpLocks/>
          </p:cNvCxnSpPr>
          <p:nvPr/>
        </p:nvCxnSpPr>
        <p:spPr>
          <a:xfrm>
            <a:off x="8110137" y="3867552"/>
            <a:ext cx="0" cy="151515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187087A-F13C-F7C5-188F-5AC5AEFEF469}"/>
              </a:ext>
            </a:extLst>
          </p:cNvPr>
          <p:cNvCxnSpPr>
            <a:cxnSpLocks/>
          </p:cNvCxnSpPr>
          <p:nvPr/>
        </p:nvCxnSpPr>
        <p:spPr>
          <a:xfrm>
            <a:off x="8253012" y="3889403"/>
            <a:ext cx="0" cy="1515158"/>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F55AC9AF-CA32-AC93-BAEC-B7EBCC1F517B}"/>
              </a:ext>
            </a:extLst>
          </p:cNvPr>
          <p:cNvSpPr txBox="1"/>
          <p:nvPr/>
        </p:nvSpPr>
        <p:spPr>
          <a:xfrm>
            <a:off x="5764306" y="5590602"/>
            <a:ext cx="6069409" cy="249812"/>
          </a:xfrm>
          <a:prstGeom prst="rect">
            <a:avLst/>
          </a:prstGeom>
          <a:noFill/>
          <a:ln>
            <a:solidFill>
              <a:schemeClr val="tx1"/>
            </a:solidFill>
          </a:ln>
        </p:spPr>
        <p:txBody>
          <a:bodyPr wrap="square" lIns="0" tIns="0" rIns="0" bIns="0" rtlCol="0">
            <a:spAutoFit/>
          </a:bodyP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lang="en-US" sz="1600">
                <a:solidFill>
                  <a:prstClr val="black"/>
                </a:solidFill>
                <a:latin typeface="Arial"/>
              </a:rPr>
              <a:t>Partial Visualization of a Decision Tree to show Interpretability</a:t>
            </a:r>
            <a:endParaRPr kumimoji="0" lang="en-IN" sz="1600" b="0" i="0" u="none" strike="noStrike" kern="1200" cap="none" spc="0" normalizeH="0" baseline="0" noProof="0">
              <a:ln>
                <a:noFill/>
              </a:ln>
              <a:solidFill>
                <a:prstClr val="black"/>
              </a:solidFill>
              <a:effectLst/>
              <a:uLnTx/>
              <a:uFillTx/>
              <a:latin typeface="Arial"/>
              <a:ea typeface="+mn-ea"/>
              <a:cs typeface="+mn-cs"/>
            </a:endParaRPr>
          </a:p>
        </p:txBody>
      </p:sp>
      <p:sp>
        <p:nvSpPr>
          <p:cNvPr id="27" name="TextBox 26">
            <a:extLst>
              <a:ext uri="{FF2B5EF4-FFF2-40B4-BE49-F238E27FC236}">
                <a16:creationId xmlns:a16="http://schemas.microsoft.com/office/drawing/2014/main" id="{9CD7B73A-2B20-8467-824E-16FBCC4FD503}"/>
              </a:ext>
            </a:extLst>
          </p:cNvPr>
          <p:cNvSpPr txBox="1"/>
          <p:nvPr/>
        </p:nvSpPr>
        <p:spPr>
          <a:xfrm>
            <a:off x="779661" y="1753481"/>
            <a:ext cx="3743701" cy="688394"/>
          </a:xfrm>
          <a:prstGeom prst="rect">
            <a:avLst/>
          </a:prstGeom>
          <a:noFill/>
        </p:spPr>
        <p:txBody>
          <a:bodyPr wrap="square" lIns="0" tIns="0" rIns="0" bIns="0" rtlCol="0">
            <a:spAutoFit/>
          </a:bodyPr>
          <a:lstStyle/>
          <a:p>
            <a:pPr marL="285750" marR="0" indent="-285750" algn="l" defTabSz="685800" rtl="0" eaLnBrk="1" fontAlgn="auto" latinLnBrk="0" hangingPunct="1">
              <a:lnSpc>
                <a:spcPct val="110000"/>
              </a:lnSpc>
              <a:spcBef>
                <a:spcPts val="0"/>
              </a:spcBef>
              <a:spcAft>
                <a:spcPts val="800"/>
              </a:spcAft>
              <a:buClrTx/>
              <a:buSzTx/>
              <a:buFont typeface="Arial" panose="020B0604020202020204" pitchFamily="34" charset="0"/>
              <a:buChar char="•"/>
              <a:tabLst/>
            </a:pPr>
            <a:r>
              <a:rPr kumimoji="0" lang="en-US" b="0" i="0" u="none" strike="noStrike" kern="1200" cap="none" spc="0" normalizeH="0" baseline="0" noProof="0">
                <a:ln>
                  <a:noFill/>
                </a:ln>
                <a:solidFill>
                  <a:prstClr val="black"/>
                </a:solidFill>
                <a:effectLst/>
                <a:uLnTx/>
                <a:uFillTx/>
                <a:latin typeface="Arial"/>
                <a:ea typeface="+mn-ea"/>
                <a:cs typeface="+mn-cs"/>
              </a:rPr>
              <a:t>Robustness to Overfitting</a:t>
            </a:r>
          </a:p>
          <a:p>
            <a:pPr marL="285750" marR="0" indent="-285750" algn="l" defTabSz="685800" rtl="0" eaLnBrk="1" fontAlgn="auto" latinLnBrk="0" hangingPunct="1">
              <a:lnSpc>
                <a:spcPct val="110000"/>
              </a:lnSpc>
              <a:spcBef>
                <a:spcPts val="0"/>
              </a:spcBef>
              <a:spcAft>
                <a:spcPts val="800"/>
              </a:spcAft>
              <a:buClrTx/>
              <a:buSzTx/>
              <a:buFont typeface="Arial" panose="020B0604020202020204" pitchFamily="34" charset="0"/>
              <a:buChar char="•"/>
              <a:tabLst/>
            </a:pPr>
            <a:r>
              <a:rPr lang="en-US">
                <a:solidFill>
                  <a:prstClr val="black"/>
                </a:solidFill>
                <a:latin typeface="Arial"/>
              </a:rPr>
              <a:t>Interpretability</a:t>
            </a:r>
            <a:endParaRPr kumimoji="0" lang="en-IN" b="0" i="0" u="none" strike="noStrike" kern="1200" cap="none" spc="0" normalizeH="0" baseline="0" noProof="0">
              <a:ln>
                <a:noFill/>
              </a:ln>
              <a:solidFill>
                <a:prstClr val="black"/>
              </a:solidFill>
              <a:effectLst/>
              <a:uLnTx/>
              <a:uFillTx/>
              <a:latin typeface="Arial"/>
              <a:ea typeface="+mn-ea"/>
              <a:cs typeface="+mn-cs"/>
            </a:endParaRPr>
          </a:p>
        </p:txBody>
      </p:sp>
      <p:sp>
        <p:nvSpPr>
          <p:cNvPr id="8" name="Slide Number Placeholder 6">
            <a:extLst>
              <a:ext uri="{FF2B5EF4-FFF2-40B4-BE49-F238E27FC236}">
                <a16:creationId xmlns:a16="http://schemas.microsoft.com/office/drawing/2014/main" id="{5619DD88-0D30-C081-A324-8C61B352B611}"/>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
        <p:nvSpPr>
          <p:cNvPr id="3" name="Footer Placeholder 5">
            <a:extLst>
              <a:ext uri="{FF2B5EF4-FFF2-40B4-BE49-F238E27FC236}">
                <a16:creationId xmlns:a16="http://schemas.microsoft.com/office/drawing/2014/main" id="{4D320F40-FB94-0D8A-38A5-B54539CFC1F4}"/>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dirty="0">
                <a:solidFill>
                  <a:schemeClr val="tx1"/>
                </a:solidFill>
                <a:latin typeface="Arial" panose="020B0604020202020204" pitchFamily="34" charset="0"/>
                <a:cs typeface="Arial" panose="020B0604020202020204" pitchFamily="34" charset="0"/>
              </a:rPr>
              <a:t>Introduction – Why Random Forest?</a:t>
            </a:r>
          </a:p>
        </p:txBody>
      </p:sp>
    </p:spTree>
    <p:extLst>
      <p:ext uri="{BB962C8B-B14F-4D97-AF65-F5344CB8AC3E}">
        <p14:creationId xmlns:p14="http://schemas.microsoft.com/office/powerpoint/2010/main" val="39135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5</a:t>
            </a:fld>
            <a:endParaRPr lang="en-IN">
              <a:solidFill>
                <a:schemeClr val="tx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0" name="Footer Placeholder 5">
            <a:extLst>
              <a:ext uri="{FF2B5EF4-FFF2-40B4-BE49-F238E27FC236}">
                <a16:creationId xmlns:a16="http://schemas.microsoft.com/office/drawing/2014/main" id="{DF397613-1E9C-3EC4-C630-D9FF11A40390}"/>
              </a:ext>
            </a:extLst>
          </p:cNvPr>
          <p:cNvSpPr txBox="1">
            <a:spLocks/>
          </p:cNvSpPr>
          <p:nvPr/>
        </p:nvSpPr>
        <p:spPr>
          <a:xfrm>
            <a:off x="3996090" y="4628791"/>
            <a:ext cx="2559505" cy="9348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600" i="1">
              <a:solidFill>
                <a:schemeClr val="tx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3">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sp>
        <p:nvSpPr>
          <p:cNvPr id="4" name="Footer Placeholder 5">
            <a:extLst>
              <a:ext uri="{FF2B5EF4-FFF2-40B4-BE49-F238E27FC236}">
                <a16:creationId xmlns:a16="http://schemas.microsoft.com/office/drawing/2014/main" id="{2BAE86A9-1933-0B6D-5F2F-28FC286C4B5D}"/>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a:solidFill>
                  <a:schemeClr val="tx1"/>
                </a:solidFill>
                <a:latin typeface="Arial" panose="020B0604020202020204" pitchFamily="34" charset="0"/>
                <a:cs typeface="Arial" panose="020B0604020202020204" pitchFamily="34" charset="0"/>
              </a:rPr>
              <a:t>Goals and Expectations</a:t>
            </a:r>
          </a:p>
        </p:txBody>
      </p:sp>
      <p:sp>
        <p:nvSpPr>
          <p:cNvPr id="18" name="TextBox 17">
            <a:extLst>
              <a:ext uri="{FF2B5EF4-FFF2-40B4-BE49-F238E27FC236}">
                <a16:creationId xmlns:a16="http://schemas.microsoft.com/office/drawing/2014/main" id="{40712A47-086F-4F31-CB92-3A3D3949F3DC}"/>
              </a:ext>
            </a:extLst>
          </p:cNvPr>
          <p:cNvSpPr txBox="1"/>
          <p:nvPr/>
        </p:nvSpPr>
        <p:spPr>
          <a:xfrm>
            <a:off x="1061257" y="1749628"/>
            <a:ext cx="1337679" cy="281103"/>
          </a:xfrm>
          <a:prstGeom prst="rect">
            <a:avLst/>
          </a:prstGeom>
          <a:noFill/>
          <a:ln>
            <a:solidFill>
              <a:schemeClr val="tx1"/>
            </a:solidFill>
          </a:ln>
        </p:spPr>
        <p:txBody>
          <a:bodyPr wrap="square" lIns="0" tIns="0" rIns="0" bIns="0" rtlCol="0">
            <a:spAutoFit/>
          </a:bodyP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kumimoji="0" lang="en-US" b="1" i="0" u="none" strike="noStrike" kern="1200" cap="none" spc="0" normalizeH="0" baseline="0" noProof="0">
                <a:ln>
                  <a:noFill/>
                </a:ln>
                <a:solidFill>
                  <a:prstClr val="black"/>
                </a:solidFill>
                <a:effectLst/>
                <a:uLnTx/>
                <a:uFillTx/>
                <a:latin typeface="Arial"/>
                <a:ea typeface="+mn-ea"/>
                <a:cs typeface="+mn-cs"/>
              </a:rPr>
              <a:t>Input</a:t>
            </a:r>
            <a:endParaRPr kumimoji="0" lang="en-IN" b="1" i="0" u="none" strike="noStrike" kern="1200" cap="none" spc="0" normalizeH="0" baseline="0" noProof="0">
              <a:ln>
                <a:noFill/>
              </a:ln>
              <a:solidFill>
                <a:prstClr val="black"/>
              </a:solidFill>
              <a:effectLst/>
              <a:uLnTx/>
              <a:uFillTx/>
              <a:latin typeface="Arial"/>
              <a:ea typeface="+mn-ea"/>
              <a:cs typeface="+mn-cs"/>
            </a:endParaRPr>
          </a:p>
        </p:txBody>
      </p:sp>
      <p:sp>
        <p:nvSpPr>
          <p:cNvPr id="19" name="TextBox 18">
            <a:extLst>
              <a:ext uri="{FF2B5EF4-FFF2-40B4-BE49-F238E27FC236}">
                <a16:creationId xmlns:a16="http://schemas.microsoft.com/office/drawing/2014/main" id="{A9873AAB-73A2-DF84-E530-F19E29F01DE9}"/>
              </a:ext>
            </a:extLst>
          </p:cNvPr>
          <p:cNvSpPr txBox="1"/>
          <p:nvPr/>
        </p:nvSpPr>
        <p:spPr>
          <a:xfrm>
            <a:off x="5010301" y="4472402"/>
            <a:ext cx="2202270" cy="218586"/>
          </a:xfrm>
          <a:prstGeom prst="rect">
            <a:avLst/>
          </a:prstGeom>
          <a:noFill/>
        </p:spPr>
        <p:txBody>
          <a:bodyPr wrap="none" lIns="0" tIns="0" rIns="0" bIns="0" rtlCol="0" anchor="t">
            <a:spAutoFit/>
          </a:bodyPr>
          <a:lstStyle/>
          <a:p>
            <a:pPr defTabSz="685800">
              <a:lnSpc>
                <a:spcPct val="110000"/>
              </a:lnSpc>
              <a:spcAft>
                <a:spcPts val="800"/>
              </a:spcAft>
            </a:pPr>
            <a:r>
              <a:rPr lang="en-US" sz="1400" b="1">
                <a:latin typeface="Arial"/>
              </a:rPr>
              <a:t>Random Forest Algorithm</a:t>
            </a:r>
            <a:endParaRPr kumimoji="0" lang="en-IN" sz="1400" b="1" i="0" u="none" strike="noStrike" kern="1200" cap="none" spc="0" normalizeH="0" baseline="0" noProof="0">
              <a:ln>
                <a:noFill/>
              </a:ln>
              <a:effectLst/>
              <a:uLnTx/>
              <a:uFillTx/>
              <a:latin typeface="Arial"/>
              <a:ea typeface="+mn-ea"/>
              <a:cs typeface="+mn-cs"/>
            </a:endParaRPr>
          </a:p>
        </p:txBody>
      </p:sp>
      <p:sp>
        <p:nvSpPr>
          <p:cNvPr id="20" name="TextBox 19">
            <a:extLst>
              <a:ext uri="{FF2B5EF4-FFF2-40B4-BE49-F238E27FC236}">
                <a16:creationId xmlns:a16="http://schemas.microsoft.com/office/drawing/2014/main" id="{5AD12DF6-3E76-5339-EED9-2CEF48E41F6C}"/>
              </a:ext>
            </a:extLst>
          </p:cNvPr>
          <p:cNvSpPr txBox="1"/>
          <p:nvPr/>
        </p:nvSpPr>
        <p:spPr>
          <a:xfrm>
            <a:off x="8567747" y="3883658"/>
            <a:ext cx="2000610" cy="218586"/>
          </a:xfrm>
          <a:prstGeom prst="rect">
            <a:avLst/>
          </a:prstGeom>
          <a:solidFill>
            <a:schemeClr val="tx2">
              <a:lumMod val="40000"/>
              <a:lumOff val="60000"/>
            </a:schemeClr>
          </a:solidFill>
          <a:ln>
            <a:solidFill>
              <a:schemeClr val="dk1"/>
            </a:solidFill>
          </a:ln>
        </p:spPr>
        <p:txBody>
          <a:bodyPr wrap="square" lIns="0" tIns="0" rIns="0" bIns="0" rtlCol="0">
            <a:spAutoFit/>
          </a:bodyP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kumimoji="0" lang="en-US" sz="1400" b="0" i="0" u="none" strike="noStrike" kern="1200" cap="none" spc="0" normalizeH="0" baseline="0" noProof="0">
                <a:ln>
                  <a:noFill/>
                </a:ln>
                <a:solidFill>
                  <a:prstClr val="black"/>
                </a:solidFill>
                <a:effectLst/>
                <a:uLnTx/>
                <a:uFillTx/>
                <a:latin typeface="Arial"/>
                <a:ea typeface="+mn-ea"/>
                <a:cs typeface="+mn-cs"/>
              </a:rPr>
              <a:t>No Risk</a:t>
            </a:r>
            <a:endParaRPr kumimoji="0" lang="en-IN" sz="1400" b="0" i="0" u="none" strike="noStrike" kern="1200" cap="none" spc="0" normalizeH="0" baseline="0" noProof="0">
              <a:ln>
                <a:noFill/>
              </a:ln>
              <a:solidFill>
                <a:prstClr val="black"/>
              </a:solidFill>
              <a:effectLst/>
              <a:uLnTx/>
              <a:uFillTx/>
              <a:latin typeface="Arial"/>
              <a:ea typeface="+mn-ea"/>
              <a:cs typeface="+mn-cs"/>
            </a:endParaRPr>
          </a:p>
        </p:txBody>
      </p:sp>
      <p:sp>
        <p:nvSpPr>
          <p:cNvPr id="22" name="TextBox 21">
            <a:extLst>
              <a:ext uri="{FF2B5EF4-FFF2-40B4-BE49-F238E27FC236}">
                <a16:creationId xmlns:a16="http://schemas.microsoft.com/office/drawing/2014/main" id="{7DD50E24-AFEE-9459-77D2-7786B88672A7}"/>
              </a:ext>
            </a:extLst>
          </p:cNvPr>
          <p:cNvSpPr txBox="1"/>
          <p:nvPr/>
        </p:nvSpPr>
        <p:spPr>
          <a:xfrm>
            <a:off x="8567747" y="3175858"/>
            <a:ext cx="2000610" cy="218586"/>
          </a:xfrm>
          <a:prstGeom prst="rect">
            <a:avLst/>
          </a:prstGeom>
          <a:solidFill>
            <a:srgbClr val="F27E7E"/>
          </a:solidFill>
          <a:ln>
            <a:solidFill>
              <a:schemeClr val="dk1"/>
            </a:solidFill>
          </a:ln>
        </p:spPr>
        <p:txBody>
          <a:bodyPr wrap="square" lIns="0" tIns="0" rIns="0" bIns="0" rtlCol="0">
            <a:spAutoFit/>
          </a:bodyP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lang="en-US" sz="1400">
                <a:solidFill>
                  <a:prstClr val="black"/>
                </a:solidFill>
                <a:latin typeface="Arial"/>
              </a:rPr>
              <a:t>Risk</a:t>
            </a:r>
            <a:endParaRPr kumimoji="0" lang="en-IN" sz="1400" b="0" i="0" u="none" strike="noStrike" kern="1200" cap="none" spc="0" normalizeH="0" baseline="0" noProof="0">
              <a:ln>
                <a:noFill/>
              </a:ln>
              <a:solidFill>
                <a:prstClr val="black"/>
              </a:solidFill>
              <a:effectLst/>
              <a:uLnTx/>
              <a:uFillTx/>
              <a:latin typeface="Arial"/>
              <a:ea typeface="+mn-ea"/>
              <a:cs typeface="+mn-cs"/>
            </a:endParaRPr>
          </a:p>
        </p:txBody>
      </p:sp>
      <p:grpSp>
        <p:nvGrpSpPr>
          <p:cNvPr id="30" name="Group 29">
            <a:extLst>
              <a:ext uri="{FF2B5EF4-FFF2-40B4-BE49-F238E27FC236}">
                <a16:creationId xmlns:a16="http://schemas.microsoft.com/office/drawing/2014/main" id="{143C43D7-4452-F3BD-3456-D0448E0292D5}"/>
              </a:ext>
            </a:extLst>
          </p:cNvPr>
          <p:cNvGrpSpPr/>
          <p:nvPr/>
        </p:nvGrpSpPr>
        <p:grpSpPr>
          <a:xfrm>
            <a:off x="6483980" y="3278425"/>
            <a:ext cx="1800225" cy="707800"/>
            <a:chOff x="6767522" y="3285151"/>
            <a:chExt cx="1800225" cy="707800"/>
          </a:xfrm>
        </p:grpSpPr>
        <p:cxnSp>
          <p:nvCxnSpPr>
            <p:cNvPr id="21" name="Straight Arrow Connector 20">
              <a:extLst>
                <a:ext uri="{FF2B5EF4-FFF2-40B4-BE49-F238E27FC236}">
                  <a16:creationId xmlns:a16="http://schemas.microsoft.com/office/drawing/2014/main" id="{99394906-856C-8B25-06C8-A30DA8639053}"/>
                </a:ext>
              </a:extLst>
            </p:cNvPr>
            <p:cNvCxnSpPr>
              <a:cxnSpLocks/>
              <a:endCxn id="20" idx="1"/>
            </p:cNvCxnSpPr>
            <p:nvPr/>
          </p:nvCxnSpPr>
          <p:spPr>
            <a:xfrm>
              <a:off x="6767522" y="3685853"/>
              <a:ext cx="1800225" cy="307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AC374F6-66D9-EA2F-ED5B-BD25E9A457DB}"/>
                </a:ext>
              </a:extLst>
            </p:cNvPr>
            <p:cNvCxnSpPr>
              <a:cxnSpLocks/>
              <a:endCxn id="22" idx="1"/>
            </p:cNvCxnSpPr>
            <p:nvPr/>
          </p:nvCxnSpPr>
          <p:spPr>
            <a:xfrm flipV="1">
              <a:off x="6767522" y="3285151"/>
              <a:ext cx="1800225" cy="400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4" name="TextBox 23">
            <a:extLst>
              <a:ext uri="{FF2B5EF4-FFF2-40B4-BE49-F238E27FC236}">
                <a16:creationId xmlns:a16="http://schemas.microsoft.com/office/drawing/2014/main" id="{B8772227-A491-7A91-4BE0-6AECC354F237}"/>
              </a:ext>
            </a:extLst>
          </p:cNvPr>
          <p:cNvSpPr txBox="1"/>
          <p:nvPr/>
        </p:nvSpPr>
        <p:spPr>
          <a:xfrm>
            <a:off x="8629847" y="1833542"/>
            <a:ext cx="1747483" cy="585801"/>
          </a:xfrm>
          <a:prstGeom prst="rect">
            <a:avLst/>
          </a:prstGeom>
          <a:noFill/>
          <a:ln>
            <a:solidFill>
              <a:schemeClr val="tx1"/>
            </a:solidFill>
          </a:ln>
        </p:spPr>
        <p:txBody>
          <a:bodyPr wrap="square" lIns="0" tIns="0" rIns="0" bIns="0" rtlCol="0">
            <a:spAutoFit/>
          </a:bodyPr>
          <a:lstStyle/>
          <a:p>
            <a:pPr marL="0" marR="0" indent="0" algn="ctr" defTabSz="685800" rtl="0" eaLnBrk="1" fontAlgn="auto" latinLnBrk="0" hangingPunct="1">
              <a:lnSpc>
                <a:spcPct val="110000"/>
              </a:lnSpc>
              <a:spcBef>
                <a:spcPts val="0"/>
              </a:spcBef>
              <a:spcAft>
                <a:spcPts val="800"/>
              </a:spcAft>
              <a:buClrTx/>
              <a:buSzTx/>
              <a:buFont typeface="Arial" panose="020B0604020202020204" pitchFamily="34" charset="0"/>
              <a:buNone/>
              <a:tabLst/>
            </a:pPr>
            <a:r>
              <a:rPr lang="en-US" b="1">
                <a:solidFill>
                  <a:prstClr val="black"/>
                </a:solidFill>
                <a:latin typeface="Arial"/>
              </a:rPr>
              <a:t>Binary Classification</a:t>
            </a:r>
            <a:endParaRPr kumimoji="0" lang="en-IN" b="1" i="0" u="none" strike="noStrike" kern="1200" cap="none" spc="0" normalizeH="0" baseline="0" noProof="0">
              <a:ln>
                <a:noFill/>
              </a:ln>
              <a:solidFill>
                <a:prstClr val="black"/>
              </a:solidFill>
              <a:effectLst/>
              <a:uLnTx/>
              <a:uFillTx/>
              <a:latin typeface="Arial"/>
              <a:ea typeface="+mn-ea"/>
              <a:cs typeface="+mn-cs"/>
            </a:endParaRPr>
          </a:p>
        </p:txBody>
      </p:sp>
      <p:pic>
        <p:nvPicPr>
          <p:cNvPr id="25" name="Graphic 24" descr="Box with solid fill">
            <a:extLst>
              <a:ext uri="{FF2B5EF4-FFF2-40B4-BE49-F238E27FC236}">
                <a16:creationId xmlns:a16="http://schemas.microsoft.com/office/drawing/2014/main" id="{1F01CB5A-28F5-9903-260F-F2D52292D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31261" y="3088866"/>
            <a:ext cx="1221321" cy="1075172"/>
          </a:xfrm>
          <a:prstGeom prst="rect">
            <a:avLst/>
          </a:prstGeom>
        </p:spPr>
      </p:pic>
      <p:graphicFrame>
        <p:nvGraphicFramePr>
          <p:cNvPr id="2" name="Table 2">
            <a:extLst>
              <a:ext uri="{FF2B5EF4-FFF2-40B4-BE49-F238E27FC236}">
                <a16:creationId xmlns:a16="http://schemas.microsoft.com/office/drawing/2014/main" id="{9B795D0A-8E63-FC66-0A7B-53CF686C8505}"/>
              </a:ext>
            </a:extLst>
          </p:cNvPr>
          <p:cNvGraphicFramePr>
            <a:graphicFrameLocks noGrp="1"/>
          </p:cNvGraphicFramePr>
          <p:nvPr>
            <p:extLst>
              <p:ext uri="{D42A27DB-BD31-4B8C-83A1-F6EECF244321}">
                <p14:modId xmlns:p14="http://schemas.microsoft.com/office/powerpoint/2010/main" val="2164203299"/>
              </p:ext>
            </p:extLst>
          </p:nvPr>
        </p:nvGraphicFramePr>
        <p:xfrm>
          <a:off x="933718" y="2597239"/>
          <a:ext cx="1792033" cy="370840"/>
        </p:xfrm>
        <a:graphic>
          <a:graphicData uri="http://schemas.openxmlformats.org/drawingml/2006/table">
            <a:tbl>
              <a:tblPr firstRow="1" bandRow="1">
                <a:tableStyleId>{5C22544A-7EE6-4342-B048-85BDC9FD1C3A}</a:tableStyleId>
              </a:tblPr>
              <a:tblGrid>
                <a:gridCol w="1792033">
                  <a:extLst>
                    <a:ext uri="{9D8B030D-6E8A-4147-A177-3AD203B41FA5}">
                      <a16:colId xmlns:a16="http://schemas.microsoft.com/office/drawing/2014/main" val="4254408060"/>
                    </a:ext>
                  </a:extLst>
                </a:gridCol>
              </a:tblGrid>
              <a:tr h="370840">
                <a:tc>
                  <a:txBody>
                    <a:bodyPr/>
                    <a:lstStyle/>
                    <a:p>
                      <a:pPr algn="ctr"/>
                      <a:r>
                        <a:rPr lang="en-IN"/>
                        <a:t>Demographic</a:t>
                      </a:r>
                    </a:p>
                  </a:txBody>
                  <a:tcPr/>
                </a:tc>
                <a:extLst>
                  <a:ext uri="{0D108BD9-81ED-4DB2-BD59-A6C34878D82A}">
                    <a16:rowId xmlns:a16="http://schemas.microsoft.com/office/drawing/2014/main" val="2952466152"/>
                  </a:ext>
                </a:extLst>
              </a:tr>
            </a:tbl>
          </a:graphicData>
        </a:graphic>
      </p:graphicFrame>
      <p:graphicFrame>
        <p:nvGraphicFramePr>
          <p:cNvPr id="26" name="Table 2">
            <a:extLst>
              <a:ext uri="{FF2B5EF4-FFF2-40B4-BE49-F238E27FC236}">
                <a16:creationId xmlns:a16="http://schemas.microsoft.com/office/drawing/2014/main" id="{693851BA-D7E6-2909-4F5F-638D08EC0BE1}"/>
              </a:ext>
            </a:extLst>
          </p:cNvPr>
          <p:cNvGraphicFramePr>
            <a:graphicFrameLocks noGrp="1"/>
          </p:cNvGraphicFramePr>
          <p:nvPr>
            <p:extLst>
              <p:ext uri="{D42A27DB-BD31-4B8C-83A1-F6EECF244321}">
                <p14:modId xmlns:p14="http://schemas.microsoft.com/office/powerpoint/2010/main" val="1272660308"/>
              </p:ext>
            </p:extLst>
          </p:nvPr>
        </p:nvGraphicFramePr>
        <p:xfrm>
          <a:off x="955183" y="3316309"/>
          <a:ext cx="1765201" cy="370840"/>
        </p:xfrm>
        <a:graphic>
          <a:graphicData uri="http://schemas.openxmlformats.org/drawingml/2006/table">
            <a:tbl>
              <a:tblPr firstRow="1" bandRow="1">
                <a:tableStyleId>{5C22544A-7EE6-4342-B048-85BDC9FD1C3A}</a:tableStyleId>
              </a:tblPr>
              <a:tblGrid>
                <a:gridCol w="1765201">
                  <a:extLst>
                    <a:ext uri="{9D8B030D-6E8A-4147-A177-3AD203B41FA5}">
                      <a16:colId xmlns:a16="http://schemas.microsoft.com/office/drawing/2014/main" val="4254408060"/>
                    </a:ext>
                  </a:extLst>
                </a:gridCol>
              </a:tblGrid>
              <a:tr h="370840">
                <a:tc>
                  <a:txBody>
                    <a:bodyPr/>
                    <a:lstStyle/>
                    <a:p>
                      <a:pPr algn="ctr"/>
                      <a:r>
                        <a:rPr lang="en-IN"/>
                        <a:t>Behavioural</a:t>
                      </a:r>
                    </a:p>
                  </a:txBody>
                  <a:tcPr/>
                </a:tc>
                <a:extLst>
                  <a:ext uri="{0D108BD9-81ED-4DB2-BD59-A6C34878D82A}">
                    <a16:rowId xmlns:a16="http://schemas.microsoft.com/office/drawing/2014/main" val="2952466152"/>
                  </a:ext>
                </a:extLst>
              </a:tr>
            </a:tbl>
          </a:graphicData>
        </a:graphic>
      </p:graphicFrame>
      <p:graphicFrame>
        <p:nvGraphicFramePr>
          <p:cNvPr id="27" name="Table 2">
            <a:extLst>
              <a:ext uri="{FF2B5EF4-FFF2-40B4-BE49-F238E27FC236}">
                <a16:creationId xmlns:a16="http://schemas.microsoft.com/office/drawing/2014/main" id="{284E36F4-5741-236C-00CA-69144A30DCCA}"/>
              </a:ext>
            </a:extLst>
          </p:cNvPr>
          <p:cNvGraphicFramePr>
            <a:graphicFrameLocks noGrp="1"/>
          </p:cNvGraphicFramePr>
          <p:nvPr>
            <p:extLst>
              <p:ext uri="{D42A27DB-BD31-4B8C-83A1-F6EECF244321}">
                <p14:modId xmlns:p14="http://schemas.microsoft.com/office/powerpoint/2010/main" val="1568810118"/>
              </p:ext>
            </p:extLst>
          </p:nvPr>
        </p:nvGraphicFramePr>
        <p:xfrm>
          <a:off x="965915" y="3960253"/>
          <a:ext cx="1768473" cy="640080"/>
        </p:xfrm>
        <a:graphic>
          <a:graphicData uri="http://schemas.openxmlformats.org/drawingml/2006/table">
            <a:tbl>
              <a:tblPr firstRow="1" bandRow="1">
                <a:tableStyleId>{5C22544A-7EE6-4342-B048-85BDC9FD1C3A}</a:tableStyleId>
              </a:tblPr>
              <a:tblGrid>
                <a:gridCol w="1768473">
                  <a:extLst>
                    <a:ext uri="{9D8B030D-6E8A-4147-A177-3AD203B41FA5}">
                      <a16:colId xmlns:a16="http://schemas.microsoft.com/office/drawing/2014/main" val="4254408060"/>
                    </a:ext>
                  </a:extLst>
                </a:gridCol>
              </a:tblGrid>
              <a:tr h="370840">
                <a:tc>
                  <a:txBody>
                    <a:bodyPr/>
                    <a:lstStyle/>
                    <a:p>
                      <a:pPr algn="ctr"/>
                      <a:r>
                        <a:rPr lang="en-IN"/>
                        <a:t>Past Medical </a:t>
                      </a:r>
                    </a:p>
                    <a:p>
                      <a:pPr algn="ctr"/>
                      <a:r>
                        <a:rPr lang="en-IN"/>
                        <a:t>History</a:t>
                      </a:r>
                    </a:p>
                  </a:txBody>
                  <a:tcPr/>
                </a:tc>
                <a:extLst>
                  <a:ext uri="{0D108BD9-81ED-4DB2-BD59-A6C34878D82A}">
                    <a16:rowId xmlns:a16="http://schemas.microsoft.com/office/drawing/2014/main" val="2952466152"/>
                  </a:ext>
                </a:extLst>
              </a:tr>
            </a:tbl>
          </a:graphicData>
        </a:graphic>
      </p:graphicFrame>
      <p:graphicFrame>
        <p:nvGraphicFramePr>
          <p:cNvPr id="8" name="Table 2">
            <a:extLst>
              <a:ext uri="{FF2B5EF4-FFF2-40B4-BE49-F238E27FC236}">
                <a16:creationId xmlns:a16="http://schemas.microsoft.com/office/drawing/2014/main" id="{B2FD6A9F-CF70-EF26-FC9B-C215F0F9CB78}"/>
              </a:ext>
            </a:extLst>
          </p:cNvPr>
          <p:cNvGraphicFramePr>
            <a:graphicFrameLocks noGrp="1"/>
          </p:cNvGraphicFramePr>
          <p:nvPr>
            <p:extLst>
              <p:ext uri="{D42A27DB-BD31-4B8C-83A1-F6EECF244321}">
                <p14:modId xmlns:p14="http://schemas.microsoft.com/office/powerpoint/2010/main" val="2213473117"/>
              </p:ext>
            </p:extLst>
          </p:nvPr>
        </p:nvGraphicFramePr>
        <p:xfrm>
          <a:off x="969961" y="4893394"/>
          <a:ext cx="1790750" cy="640080"/>
        </p:xfrm>
        <a:graphic>
          <a:graphicData uri="http://schemas.openxmlformats.org/drawingml/2006/table">
            <a:tbl>
              <a:tblPr firstRow="1" bandRow="1">
                <a:tableStyleId>{5C22544A-7EE6-4342-B048-85BDC9FD1C3A}</a:tableStyleId>
              </a:tblPr>
              <a:tblGrid>
                <a:gridCol w="1790750">
                  <a:extLst>
                    <a:ext uri="{9D8B030D-6E8A-4147-A177-3AD203B41FA5}">
                      <a16:colId xmlns:a16="http://schemas.microsoft.com/office/drawing/2014/main" val="4254408060"/>
                    </a:ext>
                  </a:extLst>
                </a:gridCol>
              </a:tblGrid>
              <a:tr h="370840">
                <a:tc>
                  <a:txBody>
                    <a:bodyPr/>
                    <a:lstStyle/>
                    <a:p>
                      <a:pPr algn="ctr"/>
                      <a:r>
                        <a:rPr lang="en-IN"/>
                        <a:t>Current Medical </a:t>
                      </a:r>
                    </a:p>
                    <a:p>
                      <a:pPr algn="ctr"/>
                      <a:r>
                        <a:rPr lang="en-IN"/>
                        <a:t>History</a:t>
                      </a:r>
                    </a:p>
                  </a:txBody>
                  <a:tcPr/>
                </a:tc>
                <a:extLst>
                  <a:ext uri="{0D108BD9-81ED-4DB2-BD59-A6C34878D82A}">
                    <a16:rowId xmlns:a16="http://schemas.microsoft.com/office/drawing/2014/main" val="2952466152"/>
                  </a:ext>
                </a:extLst>
              </a:tr>
            </a:tbl>
          </a:graphicData>
        </a:graphic>
      </p:graphicFrame>
      <p:grpSp>
        <p:nvGrpSpPr>
          <p:cNvPr id="11" name="Group 10">
            <a:extLst>
              <a:ext uri="{FF2B5EF4-FFF2-40B4-BE49-F238E27FC236}">
                <a16:creationId xmlns:a16="http://schemas.microsoft.com/office/drawing/2014/main" id="{51F2ABBB-E3D0-2C71-4129-A71D8F46A1B7}"/>
              </a:ext>
            </a:extLst>
          </p:cNvPr>
          <p:cNvGrpSpPr/>
          <p:nvPr/>
        </p:nvGrpSpPr>
        <p:grpSpPr>
          <a:xfrm>
            <a:off x="2788820" y="2748693"/>
            <a:ext cx="2695574" cy="2451879"/>
            <a:chOff x="2741928" y="2748693"/>
            <a:chExt cx="2695574" cy="2451879"/>
          </a:xfrm>
        </p:grpSpPr>
        <p:cxnSp>
          <p:nvCxnSpPr>
            <p:cNvPr id="12" name="Straight Arrow Connector 11">
              <a:extLst>
                <a:ext uri="{FF2B5EF4-FFF2-40B4-BE49-F238E27FC236}">
                  <a16:creationId xmlns:a16="http://schemas.microsoft.com/office/drawing/2014/main" id="{ADF76DF4-0FFF-5B79-C51B-1FFA6F1A6418}"/>
                </a:ext>
              </a:extLst>
            </p:cNvPr>
            <p:cNvCxnSpPr>
              <a:cxnSpLocks/>
            </p:cNvCxnSpPr>
            <p:nvPr/>
          </p:nvCxnSpPr>
          <p:spPr>
            <a:xfrm>
              <a:off x="2741928" y="2748693"/>
              <a:ext cx="2672128" cy="1004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20C46C2-AC4B-FB94-B220-991EA2AC3C4E}"/>
                </a:ext>
              </a:extLst>
            </p:cNvPr>
            <p:cNvCxnSpPr>
              <a:cxnSpLocks/>
            </p:cNvCxnSpPr>
            <p:nvPr/>
          </p:nvCxnSpPr>
          <p:spPr>
            <a:xfrm flipV="1">
              <a:off x="2770939" y="3753527"/>
              <a:ext cx="2631394" cy="515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03FA81-9520-E960-24DF-75F5190F06BB}"/>
                </a:ext>
              </a:extLst>
            </p:cNvPr>
            <p:cNvCxnSpPr>
              <a:cxnSpLocks/>
            </p:cNvCxnSpPr>
            <p:nvPr/>
          </p:nvCxnSpPr>
          <p:spPr>
            <a:xfrm flipV="1">
              <a:off x="2794385" y="3753527"/>
              <a:ext cx="2643117" cy="1447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0C8BA03-DCBE-EF41-9F29-902E523D75C4}"/>
                </a:ext>
              </a:extLst>
            </p:cNvPr>
            <p:cNvCxnSpPr>
              <a:cxnSpLocks/>
            </p:cNvCxnSpPr>
            <p:nvPr/>
          </p:nvCxnSpPr>
          <p:spPr>
            <a:xfrm>
              <a:off x="2759215" y="3495620"/>
              <a:ext cx="2666563" cy="257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 name="Slide Number Placeholder 6">
            <a:extLst>
              <a:ext uri="{FF2B5EF4-FFF2-40B4-BE49-F238E27FC236}">
                <a16:creationId xmlns:a16="http://schemas.microsoft.com/office/drawing/2014/main" id="{282EA157-B12B-54FF-9C57-26D53098D8E0}"/>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Tree>
    <p:extLst>
      <p:ext uri="{BB962C8B-B14F-4D97-AF65-F5344CB8AC3E}">
        <p14:creationId xmlns:p14="http://schemas.microsoft.com/office/powerpoint/2010/main" val="384687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6</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a:solidFill>
                  <a:schemeClr val="tx1"/>
                </a:solidFill>
                <a:latin typeface="Arial" panose="020B0604020202020204" pitchFamily="34" charset="0"/>
                <a:cs typeface="Arial" panose="020B0604020202020204" pitchFamily="34" charset="0"/>
              </a:rPr>
              <a:t>Architecture</a:t>
            </a: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0" name="Footer Placeholder 5">
            <a:extLst>
              <a:ext uri="{FF2B5EF4-FFF2-40B4-BE49-F238E27FC236}">
                <a16:creationId xmlns:a16="http://schemas.microsoft.com/office/drawing/2014/main" id="{DF397613-1E9C-3EC4-C630-D9FF11A40390}"/>
              </a:ext>
            </a:extLst>
          </p:cNvPr>
          <p:cNvSpPr txBox="1">
            <a:spLocks/>
          </p:cNvSpPr>
          <p:nvPr/>
        </p:nvSpPr>
        <p:spPr>
          <a:xfrm>
            <a:off x="3996090" y="4628791"/>
            <a:ext cx="2559505" cy="9348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600" i="1">
              <a:solidFill>
                <a:schemeClr val="tx1"/>
              </a:solidFill>
              <a:latin typeface="Arial" panose="020B0604020202020204" pitchFamily="34" charset="0"/>
              <a:cs typeface="Arial" panose="020B0604020202020204" pitchFamily="34" charset="0"/>
            </a:endParaRPr>
          </a:p>
        </p:txBody>
      </p:sp>
      <p:sp>
        <p:nvSpPr>
          <p:cNvPr id="48" name="Footer Placeholder 5">
            <a:extLst>
              <a:ext uri="{FF2B5EF4-FFF2-40B4-BE49-F238E27FC236}">
                <a16:creationId xmlns:a16="http://schemas.microsoft.com/office/drawing/2014/main" id="{DDE99454-C903-C395-14BA-0CBBE8ED0CF9}"/>
              </a:ext>
            </a:extLst>
          </p:cNvPr>
          <p:cNvSpPr txBox="1">
            <a:spLocks/>
          </p:cNvSpPr>
          <p:nvPr/>
        </p:nvSpPr>
        <p:spPr>
          <a:xfrm>
            <a:off x="603384" y="690582"/>
            <a:ext cx="5297782" cy="23656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400">
              <a:solidFill>
                <a:schemeClr val="tx1"/>
              </a:solidFill>
              <a:latin typeface="Arial" panose="020B0604020202020204" pitchFamily="34" charset="0"/>
              <a:cs typeface="Arial" panose="020B0604020202020204" pitchFamily="34" charset="0"/>
            </a:endParaRPr>
          </a:p>
          <a:p>
            <a:pPr algn="l"/>
            <a:endParaRPr lang="en-IN" sz="1600" i="1">
              <a:solidFill>
                <a:schemeClr val="tx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3">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grpSp>
        <p:nvGrpSpPr>
          <p:cNvPr id="65" name="Group 64">
            <a:extLst>
              <a:ext uri="{FF2B5EF4-FFF2-40B4-BE49-F238E27FC236}">
                <a16:creationId xmlns:a16="http://schemas.microsoft.com/office/drawing/2014/main" id="{1371E455-7EE8-8F7F-8A70-9CFAC748830D}"/>
              </a:ext>
            </a:extLst>
          </p:cNvPr>
          <p:cNvGrpSpPr/>
          <p:nvPr/>
        </p:nvGrpSpPr>
        <p:grpSpPr>
          <a:xfrm>
            <a:off x="1834087" y="1161145"/>
            <a:ext cx="8652962" cy="5024865"/>
            <a:chOff x="1721981" y="914400"/>
            <a:chExt cx="8652962" cy="5024865"/>
          </a:xfrm>
        </p:grpSpPr>
        <p:cxnSp>
          <p:nvCxnSpPr>
            <p:cNvPr id="78" name="Straight Arrow Connector 77">
              <a:extLst>
                <a:ext uri="{FF2B5EF4-FFF2-40B4-BE49-F238E27FC236}">
                  <a16:creationId xmlns:a16="http://schemas.microsoft.com/office/drawing/2014/main" id="{503AAD90-816A-D90B-5D6E-F4C48BD1BBAD}"/>
                </a:ext>
              </a:extLst>
            </p:cNvPr>
            <p:cNvCxnSpPr>
              <a:cxnSpLocks/>
            </p:cNvCxnSpPr>
            <p:nvPr/>
          </p:nvCxnSpPr>
          <p:spPr>
            <a:xfrm>
              <a:off x="7356592" y="4817261"/>
              <a:ext cx="0" cy="399537"/>
            </a:xfrm>
            <a:prstGeom prst="straightConnector1">
              <a:avLst/>
            </a:prstGeom>
            <a:noFill/>
            <a:ln w="38100" cap="flat" cmpd="sng" algn="ctr">
              <a:solidFill>
                <a:srgbClr val="002060"/>
              </a:solidFill>
              <a:prstDash val="solid"/>
              <a:miter lim="800000"/>
              <a:tailEnd type="triangle"/>
            </a:ln>
            <a:effectLst/>
          </p:spPr>
        </p:cxnSp>
        <p:cxnSp>
          <p:nvCxnSpPr>
            <p:cNvPr id="80" name="Straight Arrow Connector 79">
              <a:extLst>
                <a:ext uri="{FF2B5EF4-FFF2-40B4-BE49-F238E27FC236}">
                  <a16:creationId xmlns:a16="http://schemas.microsoft.com/office/drawing/2014/main" id="{54F8BD9F-DD4E-0D93-8B2C-366BF6960357}"/>
                </a:ext>
              </a:extLst>
            </p:cNvPr>
            <p:cNvCxnSpPr>
              <a:cxnSpLocks/>
            </p:cNvCxnSpPr>
            <p:nvPr/>
          </p:nvCxnSpPr>
          <p:spPr>
            <a:xfrm>
              <a:off x="7337748" y="3652157"/>
              <a:ext cx="4435" cy="562242"/>
            </a:xfrm>
            <a:prstGeom prst="straightConnector1">
              <a:avLst/>
            </a:prstGeom>
            <a:noFill/>
            <a:ln w="38100" cap="flat" cmpd="sng" algn="ctr">
              <a:solidFill>
                <a:srgbClr val="002060"/>
              </a:solidFill>
              <a:prstDash val="solid"/>
              <a:miter lim="800000"/>
              <a:tailEnd type="triangle"/>
            </a:ln>
            <a:effectLst/>
          </p:spPr>
        </p:cxnSp>
        <p:cxnSp>
          <p:nvCxnSpPr>
            <p:cNvPr id="77" name="Straight Arrow Connector 76">
              <a:extLst>
                <a:ext uri="{FF2B5EF4-FFF2-40B4-BE49-F238E27FC236}">
                  <a16:creationId xmlns:a16="http://schemas.microsoft.com/office/drawing/2014/main" id="{4ACDB92D-CD68-C356-9D98-E9A6A62DEC5F}"/>
                </a:ext>
              </a:extLst>
            </p:cNvPr>
            <p:cNvCxnSpPr>
              <a:cxnSpLocks/>
            </p:cNvCxnSpPr>
            <p:nvPr/>
          </p:nvCxnSpPr>
          <p:spPr>
            <a:xfrm>
              <a:off x="7328835" y="1869440"/>
              <a:ext cx="0" cy="427669"/>
            </a:xfrm>
            <a:prstGeom prst="straightConnector1">
              <a:avLst/>
            </a:prstGeom>
            <a:noFill/>
            <a:ln w="38100" cap="flat" cmpd="sng" algn="ctr">
              <a:solidFill>
                <a:srgbClr val="002060"/>
              </a:solidFill>
              <a:prstDash val="solid"/>
              <a:miter lim="800000"/>
              <a:tailEnd type="triangle"/>
            </a:ln>
            <a:effectLst/>
          </p:spPr>
        </p:cxnSp>
        <p:sp>
          <p:nvSpPr>
            <p:cNvPr id="69" name="Rectangle 68">
              <a:extLst>
                <a:ext uri="{FF2B5EF4-FFF2-40B4-BE49-F238E27FC236}">
                  <a16:creationId xmlns:a16="http://schemas.microsoft.com/office/drawing/2014/main" id="{F5983689-EA1B-1C67-9D64-C90CD5EEE91C}"/>
                </a:ext>
              </a:extLst>
            </p:cNvPr>
            <p:cNvSpPr/>
            <p:nvPr/>
          </p:nvSpPr>
          <p:spPr>
            <a:xfrm>
              <a:off x="4309423" y="2403664"/>
              <a:ext cx="6065520" cy="1412446"/>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BB9D094C-8295-591A-97D7-46A8E2AEA297}"/>
                </a:ext>
              </a:extLst>
            </p:cNvPr>
            <p:cNvSpPr/>
            <p:nvPr/>
          </p:nvSpPr>
          <p:spPr>
            <a:xfrm>
              <a:off x="4839633" y="914400"/>
              <a:ext cx="5005103" cy="955040"/>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01590382-5438-F455-F7BE-5F08B3D5388D}"/>
                </a:ext>
              </a:extLst>
            </p:cNvPr>
            <p:cNvSpPr/>
            <p:nvPr/>
          </p:nvSpPr>
          <p:spPr>
            <a:xfrm>
              <a:off x="4986954" y="1050806"/>
              <a:ext cx="1879600" cy="691634"/>
            </a:xfrm>
            <a:prstGeom prst="rect">
              <a:avLst/>
            </a:prstGeom>
            <a:solidFill>
              <a:schemeClr val="accent2">
                <a:lumMod val="60000"/>
                <a:lumOff val="40000"/>
              </a:schemeClr>
            </a:solidFill>
            <a:ln w="12700" cap="flat" cmpd="sng" algn="ctr">
              <a:noFill/>
              <a:prstDash val="solid"/>
              <a:miter lim="800000"/>
            </a:ln>
            <a:effectLst>
              <a:outerShdw blurRad="107950" dist="12700" dir="5400000" algn="ctr">
                <a:srgbClr val="000000"/>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Bootstrapping</a:t>
              </a:r>
            </a:p>
          </p:txBody>
        </p:sp>
        <p:sp>
          <p:nvSpPr>
            <p:cNvPr id="68" name="Rectangle 67">
              <a:extLst>
                <a:ext uri="{FF2B5EF4-FFF2-40B4-BE49-F238E27FC236}">
                  <a16:creationId xmlns:a16="http://schemas.microsoft.com/office/drawing/2014/main" id="{AD4C5380-4D29-AF55-D0C0-2949FAB22729}"/>
                </a:ext>
              </a:extLst>
            </p:cNvPr>
            <p:cNvSpPr/>
            <p:nvPr/>
          </p:nvSpPr>
          <p:spPr>
            <a:xfrm>
              <a:off x="7084993" y="1045726"/>
              <a:ext cx="2504105" cy="691634"/>
            </a:xfrm>
            <a:prstGeom prst="rect">
              <a:avLst/>
            </a:prstGeom>
            <a:solidFill>
              <a:schemeClr val="accent2">
                <a:lumMod val="60000"/>
                <a:lumOff val="40000"/>
              </a:schemeClr>
            </a:solidFill>
            <a:ln w="12700" cap="flat" cmpd="sng" algn="ctr">
              <a:noFill/>
              <a:prstDash val="solid"/>
              <a:miter lim="800000"/>
            </a:ln>
            <a:effectLst>
              <a:outerShdw blurRad="107950" dist="12700" dir="5400000" algn="ctr">
                <a:srgbClr val="000000"/>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Random Feature Selection</a:t>
              </a:r>
            </a:p>
          </p:txBody>
        </p:sp>
        <p:sp>
          <p:nvSpPr>
            <p:cNvPr id="70" name="Oval 69">
              <a:extLst>
                <a:ext uri="{FF2B5EF4-FFF2-40B4-BE49-F238E27FC236}">
                  <a16:creationId xmlns:a16="http://schemas.microsoft.com/office/drawing/2014/main" id="{DC05D780-8D72-1F6D-B7FD-BBF2AD666E70}"/>
                </a:ext>
              </a:extLst>
            </p:cNvPr>
            <p:cNvSpPr/>
            <p:nvPr/>
          </p:nvSpPr>
          <p:spPr>
            <a:xfrm>
              <a:off x="4376182" y="3037357"/>
              <a:ext cx="1550572" cy="599440"/>
            </a:xfrm>
            <a:prstGeom prst="ellipse">
              <a:avLst/>
            </a:prstGeom>
            <a:solidFill>
              <a:schemeClr val="accent2">
                <a:lumMod val="60000"/>
                <a:lumOff val="40000"/>
              </a:schemeClr>
            </a:solidFill>
            <a:ln w="12700" cap="flat" cmpd="sng" algn="ctr">
              <a:noFill/>
              <a:prstDash val="solid"/>
              <a:miter lim="800000"/>
            </a:ln>
            <a:effectLst>
              <a:outerShdw blurRad="107950" dist="12700" dir="5400000" algn="ctr">
                <a:srgbClr val="000000"/>
              </a:outerShdw>
            </a:effectLst>
          </p:spPr>
          <p:txBody>
            <a:bodyPr rtlCol="0" anchor="ctr"/>
            <a:lstStyle/>
            <a:p>
              <a:pPr marL="0" marR="0" lvl="0" indent="0" algn="ctr" defTabSz="914400" eaLnBrk="1" fontAlgn="auto" latinLnBrk="0" hangingPunct="1">
                <a:lnSpc>
                  <a:spcPct val="100000"/>
                </a:lnSpc>
                <a:spcBef>
                  <a:spcPts val="600"/>
                </a:spcBef>
                <a:spcAft>
                  <a:spcPts val="0"/>
                </a:spcAft>
                <a:buClrTx/>
                <a:buSzTx/>
                <a:buFontTx/>
                <a:buNone/>
                <a:tabLst/>
                <a:defRPr/>
              </a:pPr>
              <a:r>
                <a:rPr kumimoji="0" lang="en-IN" sz="180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Decision Tree 1</a:t>
              </a:r>
            </a:p>
          </p:txBody>
        </p:sp>
        <p:sp>
          <p:nvSpPr>
            <p:cNvPr id="71" name="Oval 70">
              <a:extLst>
                <a:ext uri="{FF2B5EF4-FFF2-40B4-BE49-F238E27FC236}">
                  <a16:creationId xmlns:a16="http://schemas.microsoft.com/office/drawing/2014/main" id="{3ECC9428-7B8F-F7D6-D80F-12E397F9277A}"/>
                </a:ext>
              </a:extLst>
            </p:cNvPr>
            <p:cNvSpPr/>
            <p:nvPr/>
          </p:nvSpPr>
          <p:spPr>
            <a:xfrm>
              <a:off x="6072276" y="3046518"/>
              <a:ext cx="1503680" cy="599440"/>
            </a:xfrm>
            <a:prstGeom prst="ellipse">
              <a:avLst/>
            </a:prstGeom>
            <a:solidFill>
              <a:schemeClr val="accent2">
                <a:lumMod val="60000"/>
                <a:lumOff val="40000"/>
              </a:schemeClr>
            </a:solidFill>
            <a:ln w="12700" cap="flat" cmpd="sng" algn="ctr">
              <a:noFill/>
              <a:prstDash val="solid"/>
              <a:miter lim="800000"/>
            </a:ln>
            <a:effectLst>
              <a:outerShdw blurRad="107950" dist="12700" dir="5400000" algn="ctr">
                <a:srgbClr val="000000"/>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Decision Tree 2</a:t>
              </a:r>
            </a:p>
          </p:txBody>
        </p:sp>
        <p:sp>
          <p:nvSpPr>
            <p:cNvPr id="72" name="Oval 71">
              <a:extLst>
                <a:ext uri="{FF2B5EF4-FFF2-40B4-BE49-F238E27FC236}">
                  <a16:creationId xmlns:a16="http://schemas.microsoft.com/office/drawing/2014/main" id="{D2040450-8645-1A06-BB3B-60D868BC7E53}"/>
                </a:ext>
              </a:extLst>
            </p:cNvPr>
            <p:cNvSpPr/>
            <p:nvPr/>
          </p:nvSpPr>
          <p:spPr>
            <a:xfrm>
              <a:off x="8679743" y="3051407"/>
              <a:ext cx="1609187" cy="599440"/>
            </a:xfrm>
            <a:prstGeom prst="ellipse">
              <a:avLst/>
            </a:prstGeom>
            <a:solidFill>
              <a:schemeClr val="accent2">
                <a:lumMod val="60000"/>
                <a:lumOff val="40000"/>
              </a:schemeClr>
            </a:solidFill>
            <a:ln w="12700" cap="flat" cmpd="sng" algn="ctr">
              <a:noFill/>
              <a:prstDash val="solid"/>
              <a:miter lim="800000"/>
            </a:ln>
            <a:effectLst>
              <a:outerShdw blurRad="107950" dist="12700" dir="5400000" algn="ctr">
                <a:srgbClr val="000000"/>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Decision Tree n</a:t>
              </a:r>
            </a:p>
          </p:txBody>
        </p:sp>
        <p:sp>
          <p:nvSpPr>
            <p:cNvPr id="74" name="Rectangle 73">
              <a:extLst>
                <a:ext uri="{FF2B5EF4-FFF2-40B4-BE49-F238E27FC236}">
                  <a16:creationId xmlns:a16="http://schemas.microsoft.com/office/drawing/2014/main" id="{EA2D215A-59CD-F0F8-1F43-D7B181E8972D}"/>
                </a:ext>
              </a:extLst>
            </p:cNvPr>
            <p:cNvSpPr/>
            <p:nvPr/>
          </p:nvSpPr>
          <p:spPr>
            <a:xfrm>
              <a:off x="6456162" y="4294537"/>
              <a:ext cx="1800860" cy="614681"/>
            </a:xfrm>
            <a:prstGeom prst="rect">
              <a:avLst/>
            </a:prstGeom>
            <a:solidFill>
              <a:schemeClr val="accent2">
                <a:lumMod val="60000"/>
                <a:lumOff val="40000"/>
              </a:schemeClr>
            </a:solidFill>
            <a:ln w="12700" cap="flat" cmpd="sng" algn="ctr">
              <a:no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kern="0">
                  <a:latin typeface="Arial"/>
                  <a:cs typeface="Arial"/>
                </a:rPr>
                <a:t>Aggregation</a:t>
              </a:r>
              <a:endParaRPr kumimoji="0" lang="en-IN" sz="180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E0804615-3967-2914-CF53-1DF8BDDF6881}"/>
                </a:ext>
              </a:extLst>
            </p:cNvPr>
            <p:cNvSpPr/>
            <p:nvPr/>
          </p:nvSpPr>
          <p:spPr>
            <a:xfrm>
              <a:off x="6409327" y="5284674"/>
              <a:ext cx="1894525" cy="654591"/>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i="0" u="none" strike="noStrike" kern="0" cap="none" spc="0" normalizeH="0" baseline="0" noProof="0">
                <a:ln>
                  <a:solidFill>
                    <a:srgbClr val="5B9BD5">
                      <a:shade val="15000"/>
                    </a:srgbClr>
                  </a:solidFill>
                </a:ln>
                <a:solidFill>
                  <a:prstClr val="black"/>
                </a:solidFill>
                <a:effectLst/>
                <a:uLnTx/>
                <a:uFillTx/>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5BDA71C3-2017-3105-3B4A-FE9C6B33F125}"/>
                </a:ext>
              </a:extLst>
            </p:cNvPr>
            <p:cNvCxnSpPr>
              <a:cxnSpLocks/>
            </p:cNvCxnSpPr>
            <p:nvPr/>
          </p:nvCxnSpPr>
          <p:spPr>
            <a:xfrm>
              <a:off x="7730936" y="3374820"/>
              <a:ext cx="853440" cy="0"/>
            </a:xfrm>
            <a:prstGeom prst="line">
              <a:avLst/>
            </a:prstGeom>
            <a:noFill/>
            <a:ln w="53975" cap="flat" cmpd="sng" algn="ctr">
              <a:solidFill>
                <a:srgbClr val="FF0000">
                  <a:alpha val="47000"/>
                </a:srgbClr>
              </a:solidFill>
              <a:prstDash val="sysDot"/>
              <a:miter lim="800000"/>
            </a:ln>
            <a:effectLst/>
          </p:spPr>
        </p:cxnSp>
        <p:cxnSp>
          <p:nvCxnSpPr>
            <p:cNvPr id="79" name="Straight Connector 78">
              <a:extLst>
                <a:ext uri="{FF2B5EF4-FFF2-40B4-BE49-F238E27FC236}">
                  <a16:creationId xmlns:a16="http://schemas.microsoft.com/office/drawing/2014/main" id="{C6E920D7-4B92-C878-6390-D1095169ADB2}"/>
                </a:ext>
              </a:extLst>
            </p:cNvPr>
            <p:cNvCxnSpPr>
              <a:cxnSpLocks/>
              <a:stCxn id="66" idx="1"/>
              <a:endCxn id="81" idx="3"/>
            </p:cNvCxnSpPr>
            <p:nvPr/>
          </p:nvCxnSpPr>
          <p:spPr>
            <a:xfrm flipH="1">
              <a:off x="3386848" y="1391920"/>
              <a:ext cx="1452785" cy="5285"/>
            </a:xfrm>
            <a:prstGeom prst="line">
              <a:avLst/>
            </a:prstGeom>
            <a:noFill/>
            <a:ln w="38100" cap="flat" cmpd="sng" algn="ctr">
              <a:solidFill>
                <a:srgbClr val="002060"/>
              </a:solidFill>
              <a:prstDash val="solid"/>
              <a:miter lim="800000"/>
              <a:headEnd type="triangle"/>
              <a:tailEnd type="none"/>
            </a:ln>
            <a:effectLst/>
          </p:spPr>
        </p:cxnSp>
        <p:sp>
          <p:nvSpPr>
            <p:cNvPr id="81" name="Rectangle 80">
              <a:extLst>
                <a:ext uri="{FF2B5EF4-FFF2-40B4-BE49-F238E27FC236}">
                  <a16:creationId xmlns:a16="http://schemas.microsoft.com/office/drawing/2014/main" id="{18B524A5-8A6D-D83D-B38C-F303F086C2FF}"/>
                </a:ext>
              </a:extLst>
            </p:cNvPr>
            <p:cNvSpPr/>
            <p:nvPr/>
          </p:nvSpPr>
          <p:spPr>
            <a:xfrm>
              <a:off x="1721981" y="1174543"/>
              <a:ext cx="1664867" cy="445323"/>
            </a:xfrm>
            <a:prstGeom prst="rect">
              <a:avLst/>
            </a:prstGeom>
            <a:solidFill>
              <a:schemeClr val="accent1">
                <a:lumMod val="60000"/>
                <a:lumOff val="40000"/>
              </a:schemeClr>
            </a:solidFill>
            <a:ln w="12700" cap="flat" cmpd="sng" algn="ctr">
              <a:noFill/>
              <a:prstDash val="solid"/>
              <a:miter lim="800000"/>
            </a:ln>
            <a:effectLst/>
          </p:spPr>
          <p:txBody>
            <a:bodyPr lIns="91440" tIns="45720" rIns="91440" bIns="45720" rtlCol="0" anchor="ctr"/>
            <a:lstStyle/>
            <a:p>
              <a:pPr algn="ctr">
                <a:defRPr/>
              </a:pPr>
              <a:r>
                <a:rPr lang="en-IN" kern="0">
                  <a:latin typeface="Arial"/>
                  <a:cs typeface="Arial"/>
                </a:rPr>
                <a:t>Training Data</a:t>
              </a:r>
              <a:endParaRPr kumimoji="0" lang="en-IN" sz="1800" i="0" u="none" strike="noStrike" kern="0" cap="none" spc="0" normalizeH="0" baseline="0" noProof="0">
                <a:ln>
                  <a:noFill/>
                </a:ln>
                <a:effectLst/>
                <a:uLnTx/>
                <a:uFillTx/>
                <a:latin typeface="Arial" panose="020B0604020202020204" pitchFamily="34" charset="0"/>
                <a:cs typeface="Arial" panose="020B0604020202020204" pitchFamily="34" charset="0"/>
              </a:endParaRPr>
            </a:p>
          </p:txBody>
        </p:sp>
        <p:cxnSp>
          <p:nvCxnSpPr>
            <p:cNvPr id="83" name="Straight Connector 82">
              <a:extLst>
                <a:ext uri="{FF2B5EF4-FFF2-40B4-BE49-F238E27FC236}">
                  <a16:creationId xmlns:a16="http://schemas.microsoft.com/office/drawing/2014/main" id="{D2C4A16D-88E7-A24B-F82F-ADDA5468DB6C}"/>
                </a:ext>
              </a:extLst>
            </p:cNvPr>
            <p:cNvCxnSpPr>
              <a:cxnSpLocks/>
              <a:stCxn id="69" idx="1"/>
              <a:endCxn id="82" idx="3"/>
            </p:cNvCxnSpPr>
            <p:nvPr/>
          </p:nvCxnSpPr>
          <p:spPr>
            <a:xfrm flipH="1">
              <a:off x="3503021" y="3109887"/>
              <a:ext cx="806402" cy="5365"/>
            </a:xfrm>
            <a:prstGeom prst="line">
              <a:avLst/>
            </a:prstGeom>
            <a:noFill/>
            <a:ln w="38100" cap="flat" cmpd="sng" algn="ctr">
              <a:solidFill>
                <a:srgbClr val="002060"/>
              </a:solidFill>
              <a:prstDash val="solid"/>
              <a:miter lim="800000"/>
              <a:headEnd type="triangle"/>
              <a:tailEnd type="none"/>
            </a:ln>
            <a:effectLst/>
          </p:spPr>
        </p:cxnSp>
        <p:sp>
          <p:nvSpPr>
            <p:cNvPr id="82" name="Rectangle 81">
              <a:extLst>
                <a:ext uri="{FF2B5EF4-FFF2-40B4-BE49-F238E27FC236}">
                  <a16:creationId xmlns:a16="http://schemas.microsoft.com/office/drawing/2014/main" id="{16C02996-378C-6F47-7CC9-0AF540AE36A9}"/>
                </a:ext>
              </a:extLst>
            </p:cNvPr>
            <p:cNvSpPr/>
            <p:nvPr/>
          </p:nvSpPr>
          <p:spPr>
            <a:xfrm>
              <a:off x="1740083" y="2899568"/>
              <a:ext cx="1762938" cy="431367"/>
            </a:xfrm>
            <a:prstGeom prst="rect">
              <a:avLst/>
            </a:prstGeom>
            <a:solidFill>
              <a:schemeClr val="accent1">
                <a:lumMod val="60000"/>
                <a:lumOff val="40000"/>
              </a:schemeClr>
            </a:solidFill>
            <a:ln w="12700" cap="flat" cmpd="sng" algn="ctr">
              <a:noFill/>
              <a:prstDash val="solid"/>
              <a:miter lim="800000"/>
            </a:ln>
            <a:effectLst/>
          </p:spPr>
          <p:txBody>
            <a:bodyPr lIns="91440" tIns="45720" rIns="91440" bIns="45720" rtlCol="0" anchor="ctr"/>
            <a:lstStyle/>
            <a:p>
              <a:pPr algn="ctr"/>
              <a:endParaRPr lang="en-IN">
                <a:solidFill>
                  <a:srgbClr val="000000"/>
                </a:solidFill>
                <a:latin typeface="Arial"/>
                <a:cs typeface="Arial"/>
              </a:endParaRPr>
            </a:p>
            <a:p>
              <a:pPr algn="ctr"/>
              <a:r>
                <a:rPr lang="en-IN">
                  <a:solidFill>
                    <a:srgbClr val="000000"/>
                  </a:solidFill>
                  <a:latin typeface="Arial"/>
                  <a:cs typeface="Arial"/>
                </a:rPr>
                <a:t>Testing </a:t>
              </a:r>
              <a:r>
                <a:rPr lang="en-IN" i="0">
                  <a:solidFill>
                    <a:srgbClr val="000000"/>
                  </a:solidFill>
                  <a:effectLst/>
                  <a:latin typeface="Arial"/>
                  <a:cs typeface="Arial"/>
                </a:rPr>
                <a:t>Data</a:t>
              </a:r>
              <a:endParaRPr lang="en-IN"/>
            </a:p>
            <a:p>
              <a:pPr algn="ctr"/>
              <a:endParaRPr lang="en-US" sz="1600" i="0">
                <a:solidFill>
                  <a:srgbClr val="000000"/>
                </a:solidFill>
                <a:effectLst/>
                <a:latin typeface="Arial" panose="020B0604020202020204" pitchFamily="34" charset="0"/>
                <a:cs typeface="Arial" panose="020B0604020202020204" pitchFamily="34" charset="0"/>
              </a:endParaRPr>
            </a:p>
          </p:txBody>
        </p:sp>
      </p:grpSp>
      <p:sp>
        <p:nvSpPr>
          <p:cNvPr id="85" name="TextBox 84">
            <a:extLst>
              <a:ext uri="{FF2B5EF4-FFF2-40B4-BE49-F238E27FC236}">
                <a16:creationId xmlns:a16="http://schemas.microsoft.com/office/drawing/2014/main" id="{D7540C33-26DD-4DFA-3974-8612E34F74A5}"/>
              </a:ext>
            </a:extLst>
          </p:cNvPr>
          <p:cNvSpPr txBox="1"/>
          <p:nvPr/>
        </p:nvSpPr>
        <p:spPr>
          <a:xfrm>
            <a:off x="4388433" y="2774023"/>
            <a:ext cx="6096000"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i="0" u="none" strike="noStrike" kern="0" cap="none" spc="0" normalizeH="0" baseline="0" noProof="0">
                <a:ln>
                  <a:noFill/>
                </a:ln>
                <a:effectLst/>
                <a:uLnTx/>
                <a:uFillTx/>
                <a:latin typeface="Arial" panose="020B0604020202020204" pitchFamily="34" charset="0"/>
                <a:cs typeface="Arial" panose="020B0604020202020204" pitchFamily="34" charset="0"/>
              </a:rPr>
              <a:t>Ensemble model</a:t>
            </a:r>
          </a:p>
        </p:txBody>
      </p:sp>
      <p:sp>
        <p:nvSpPr>
          <p:cNvPr id="97" name="TextBox 96">
            <a:extLst>
              <a:ext uri="{FF2B5EF4-FFF2-40B4-BE49-F238E27FC236}">
                <a16:creationId xmlns:a16="http://schemas.microsoft.com/office/drawing/2014/main" id="{A4BAF024-AC7C-F3C5-4DE3-90442D847EE9}"/>
              </a:ext>
            </a:extLst>
          </p:cNvPr>
          <p:cNvSpPr txBox="1"/>
          <p:nvPr/>
        </p:nvSpPr>
        <p:spPr>
          <a:xfrm>
            <a:off x="5941550" y="5704443"/>
            <a:ext cx="3075757" cy="369332"/>
          </a:xfrm>
          <a:prstGeom prst="rect">
            <a:avLst/>
          </a:prstGeom>
          <a:noFill/>
        </p:spPr>
        <p:txBody>
          <a:bodyPr wrap="square">
            <a:spAutoFit/>
          </a:bodyPr>
          <a:lstStyle/>
          <a:p>
            <a:pPr algn="ctr"/>
            <a:r>
              <a:rPr lang="en-US" sz="1800" i="0">
                <a:solidFill>
                  <a:srgbClr val="000000"/>
                </a:solidFill>
                <a:effectLst/>
                <a:latin typeface="Arial" panose="020B0604020202020204" pitchFamily="34" charset="0"/>
                <a:cs typeface="Arial" panose="020B0604020202020204" pitchFamily="34" charset="0"/>
              </a:rPr>
              <a:t>Class Prediction</a:t>
            </a:r>
          </a:p>
        </p:txBody>
      </p:sp>
      <p:sp>
        <p:nvSpPr>
          <p:cNvPr id="2" name="Slide Number Placeholder 6">
            <a:extLst>
              <a:ext uri="{FF2B5EF4-FFF2-40B4-BE49-F238E27FC236}">
                <a16:creationId xmlns:a16="http://schemas.microsoft.com/office/drawing/2014/main" id="{3906682A-99A6-A293-E7E9-B98293F0DAEC}"/>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Tree>
    <p:extLst>
      <p:ext uri="{BB962C8B-B14F-4D97-AF65-F5344CB8AC3E}">
        <p14:creationId xmlns:p14="http://schemas.microsoft.com/office/powerpoint/2010/main" val="292277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7</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i="1">
                <a:solidFill>
                  <a:schemeClr val="tx1"/>
                </a:solidFill>
                <a:latin typeface="Arial" panose="020B0604020202020204" pitchFamily="34" charset="0"/>
                <a:cs typeface="Arial" panose="020B0604020202020204" pitchFamily="34" charset="0"/>
              </a:rPr>
              <a:t>Bagging</a:t>
            </a: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0" name="Footer Placeholder 5">
            <a:extLst>
              <a:ext uri="{FF2B5EF4-FFF2-40B4-BE49-F238E27FC236}">
                <a16:creationId xmlns:a16="http://schemas.microsoft.com/office/drawing/2014/main" id="{DF397613-1E9C-3EC4-C630-D9FF11A40390}"/>
              </a:ext>
            </a:extLst>
          </p:cNvPr>
          <p:cNvSpPr txBox="1">
            <a:spLocks/>
          </p:cNvSpPr>
          <p:nvPr/>
        </p:nvSpPr>
        <p:spPr>
          <a:xfrm>
            <a:off x="3996090" y="4628791"/>
            <a:ext cx="2559505" cy="9348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600" i="1">
              <a:solidFill>
                <a:schemeClr val="tx1"/>
              </a:solidFill>
              <a:latin typeface="Arial" panose="020B0604020202020204" pitchFamily="34" charset="0"/>
              <a:cs typeface="Arial" panose="020B0604020202020204" pitchFamily="34" charset="0"/>
            </a:endParaRPr>
          </a:p>
        </p:txBody>
      </p:sp>
      <p:sp>
        <p:nvSpPr>
          <p:cNvPr id="48" name="Footer Placeholder 5">
            <a:extLst>
              <a:ext uri="{FF2B5EF4-FFF2-40B4-BE49-F238E27FC236}">
                <a16:creationId xmlns:a16="http://schemas.microsoft.com/office/drawing/2014/main" id="{DDE99454-C903-C395-14BA-0CBBE8ED0CF9}"/>
              </a:ext>
            </a:extLst>
          </p:cNvPr>
          <p:cNvSpPr txBox="1">
            <a:spLocks/>
          </p:cNvSpPr>
          <p:nvPr/>
        </p:nvSpPr>
        <p:spPr>
          <a:xfrm>
            <a:off x="546536" y="669819"/>
            <a:ext cx="5297782" cy="23656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400">
              <a:solidFill>
                <a:schemeClr val="tx1"/>
              </a:solidFill>
              <a:latin typeface="Arial" panose="020B0604020202020204" pitchFamily="34" charset="0"/>
              <a:cs typeface="Arial" panose="020B0604020202020204" pitchFamily="34" charset="0"/>
            </a:endParaRPr>
          </a:p>
          <a:p>
            <a:pPr algn="l"/>
            <a:endParaRPr lang="en-IN" sz="1600" i="1">
              <a:solidFill>
                <a:schemeClr val="tx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3">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sp>
        <p:nvSpPr>
          <p:cNvPr id="2" name="TextBox 1">
            <a:extLst>
              <a:ext uri="{FF2B5EF4-FFF2-40B4-BE49-F238E27FC236}">
                <a16:creationId xmlns:a16="http://schemas.microsoft.com/office/drawing/2014/main" id="{F9FB3199-8762-8764-D6FB-B3D58A81DD8A}"/>
              </a:ext>
            </a:extLst>
          </p:cNvPr>
          <p:cNvSpPr txBox="1"/>
          <p:nvPr/>
        </p:nvSpPr>
        <p:spPr>
          <a:xfrm>
            <a:off x="560439" y="1711931"/>
            <a:ext cx="6306378" cy="1290610"/>
          </a:xfrm>
          <a:prstGeom prst="rect">
            <a:avLst/>
          </a:prstGeom>
          <a:noFill/>
        </p:spPr>
        <p:txBody>
          <a:bodyPr wrap="square" lIns="91440" tIns="45720" rIns="91440" bIns="45720" anchor="t">
            <a:spAutoFit/>
          </a:bodyPr>
          <a:lstStyle/>
          <a:p>
            <a:pPr marR="0" algn="l" defTabSz="914400" rtl="0" eaLnBrk="1" fontAlgn="auto" latinLnBrk="0" hangingPunct="1">
              <a:lnSpc>
                <a:spcPct val="110000"/>
              </a:lnSpc>
              <a:spcBef>
                <a:spcPts val="0"/>
              </a:spcBef>
              <a:spcAft>
                <a:spcPts val="1200"/>
              </a:spcAft>
              <a:buClrTx/>
              <a:buSzTx/>
              <a:tabLst/>
            </a:pPr>
            <a:r>
              <a:rPr kumimoji="0" lang="en-US" b="0" i="0" u="none" strike="noStrike" kern="1200" cap="none" spc="0" normalizeH="0" baseline="0" noProof="0">
                <a:ln>
                  <a:noFill/>
                </a:ln>
                <a:effectLst/>
                <a:uLnTx/>
                <a:uFillTx/>
                <a:latin typeface="Arial"/>
                <a:ea typeface="+mn-ea"/>
                <a:cs typeface="+mn-cs"/>
              </a:rPr>
              <a:t>1. Powerful method based on 2 steps</a:t>
            </a:r>
          </a:p>
          <a:p>
            <a:pPr marL="742950" lvl="1" indent="-285750">
              <a:lnSpc>
                <a:spcPct val="110000"/>
              </a:lnSpc>
              <a:spcAft>
                <a:spcPts val="1200"/>
              </a:spcAft>
              <a:buFont typeface="Arial" panose="020B0604020202020204" pitchFamily="34" charset="0"/>
              <a:buChar char="•"/>
            </a:pPr>
            <a:r>
              <a:rPr lang="en-US">
                <a:latin typeface="Arial"/>
              </a:rPr>
              <a:t>Bootstrapping </a:t>
            </a:r>
            <a:endParaRPr lang="en-US">
              <a:latin typeface="Arial"/>
              <a:cs typeface="Arial"/>
            </a:endParaRPr>
          </a:p>
          <a:p>
            <a:pPr marL="742950" lvl="1" indent="-285750">
              <a:lnSpc>
                <a:spcPct val="110000"/>
              </a:lnSpc>
              <a:spcAft>
                <a:spcPts val="1200"/>
              </a:spcAft>
              <a:buFont typeface="Arial" panose="020B0604020202020204" pitchFamily="34" charset="0"/>
              <a:buChar char="•"/>
            </a:pPr>
            <a:r>
              <a:rPr lang="en-US">
                <a:latin typeface="Arial"/>
              </a:rPr>
              <a:t>Aggregation</a:t>
            </a:r>
            <a:endParaRPr lang="en-US" b="0" i="0" u="none" strike="noStrike" kern="1200" cap="none" spc="0" normalizeH="0" baseline="0" noProof="0">
              <a:ln>
                <a:noFill/>
              </a:ln>
              <a:effectLst/>
              <a:uLnTx/>
              <a:uFillTx/>
              <a:latin typeface="Arial"/>
              <a:cs typeface="Arial"/>
            </a:endParaRPr>
          </a:p>
        </p:txBody>
      </p:sp>
      <p:sp>
        <p:nvSpPr>
          <p:cNvPr id="29" name="TextBox 28">
            <a:extLst>
              <a:ext uri="{FF2B5EF4-FFF2-40B4-BE49-F238E27FC236}">
                <a16:creationId xmlns:a16="http://schemas.microsoft.com/office/drawing/2014/main" id="{EF88AE7F-A684-9CC0-2161-3D1A55701028}"/>
              </a:ext>
            </a:extLst>
          </p:cNvPr>
          <p:cNvSpPr txBox="1"/>
          <p:nvPr/>
        </p:nvSpPr>
        <p:spPr>
          <a:xfrm>
            <a:off x="668800" y="3109223"/>
            <a:ext cx="5398087" cy="739690"/>
          </a:xfrm>
          <a:prstGeom prst="rect">
            <a:avLst/>
          </a:prstGeom>
          <a:noFill/>
        </p:spPr>
        <p:txBody>
          <a:bodyPr wrap="square" lIns="0" tIns="0" rIns="0" bIns="0" rtlCol="0" anchor="t">
            <a:spAutoFit/>
          </a:bodyPr>
          <a:lstStyle/>
          <a:p>
            <a:pPr marR="0" algn="l" defTabSz="914400" rtl="0" eaLnBrk="1" fontAlgn="auto" latinLnBrk="0" hangingPunct="1">
              <a:lnSpc>
                <a:spcPct val="110000"/>
              </a:lnSpc>
              <a:spcBef>
                <a:spcPts val="0"/>
              </a:spcBef>
              <a:spcAft>
                <a:spcPts val="1200"/>
              </a:spcAft>
              <a:buClrTx/>
              <a:buSzTx/>
              <a:tabLst/>
            </a:pPr>
            <a:endParaRPr lang="en-US" b="0" i="0" u="none" strike="noStrike" kern="1200" cap="none" spc="0" normalizeH="0" baseline="0" noProof="0">
              <a:ln>
                <a:noFill/>
              </a:ln>
              <a:effectLst/>
              <a:uLnTx/>
              <a:uFillTx/>
              <a:latin typeface="Arial"/>
              <a:cs typeface="Arial"/>
            </a:endParaRPr>
          </a:p>
          <a:p>
            <a:pPr marR="0" algn="l" defTabSz="914400" rtl="0" eaLnBrk="1" fontAlgn="auto" latinLnBrk="0" hangingPunct="1">
              <a:lnSpc>
                <a:spcPct val="110000"/>
              </a:lnSpc>
              <a:spcBef>
                <a:spcPts val="0"/>
              </a:spcBef>
              <a:spcAft>
                <a:spcPts val="1200"/>
              </a:spcAft>
              <a:buClrTx/>
              <a:buSzTx/>
              <a:tabLst/>
            </a:pPr>
            <a:r>
              <a:rPr lang="en-US">
                <a:latin typeface="Arial"/>
              </a:rPr>
              <a:t>2. Parallel process</a:t>
            </a:r>
            <a:endParaRPr lang="en-US" b="0" i="0" u="none" strike="noStrike" kern="1200" cap="none" spc="0" normalizeH="0" baseline="0" noProof="0">
              <a:ln>
                <a:noFill/>
              </a:ln>
              <a:effectLst/>
              <a:uLnTx/>
              <a:uFillTx/>
              <a:latin typeface="Arial"/>
              <a:cs typeface="Arial"/>
            </a:endParaRPr>
          </a:p>
        </p:txBody>
      </p:sp>
      <p:pic>
        <p:nvPicPr>
          <p:cNvPr id="4" name="Picture 9">
            <a:extLst>
              <a:ext uri="{FF2B5EF4-FFF2-40B4-BE49-F238E27FC236}">
                <a16:creationId xmlns:a16="http://schemas.microsoft.com/office/drawing/2014/main" id="{E9EE5B50-D376-9433-3A37-06E74972344E}"/>
              </a:ext>
            </a:extLst>
          </p:cNvPr>
          <p:cNvPicPr>
            <a:picLocks noChangeAspect="1"/>
          </p:cNvPicPr>
          <p:nvPr/>
        </p:nvPicPr>
        <p:blipFill>
          <a:blip r:embed="rId4"/>
          <a:stretch>
            <a:fillRect/>
          </a:stretch>
        </p:blipFill>
        <p:spPr>
          <a:xfrm>
            <a:off x="4657166" y="1554353"/>
            <a:ext cx="6990227" cy="4242351"/>
          </a:xfrm>
          <a:prstGeom prst="rect">
            <a:avLst/>
          </a:prstGeom>
        </p:spPr>
      </p:pic>
      <p:sp>
        <p:nvSpPr>
          <p:cNvPr id="3" name="Slide Number Placeholder 6">
            <a:extLst>
              <a:ext uri="{FF2B5EF4-FFF2-40B4-BE49-F238E27FC236}">
                <a16:creationId xmlns:a16="http://schemas.microsoft.com/office/drawing/2014/main" id="{7321FBF3-5277-3DB0-8542-5261A8D3D16E}"/>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Tree>
    <p:extLst>
      <p:ext uri="{BB962C8B-B14F-4D97-AF65-F5344CB8AC3E}">
        <p14:creationId xmlns:p14="http://schemas.microsoft.com/office/powerpoint/2010/main" val="3827650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8</a:t>
            </a:fld>
            <a:endParaRPr lang="en-IN">
              <a:solidFill>
                <a:schemeClr val="tx1"/>
              </a:solidFill>
              <a:latin typeface="Arial" panose="020B0604020202020204" pitchFamily="34" charset="0"/>
              <a:cs typeface="Arial" panose="020B0604020202020204" pitchFamily="34" charset="0"/>
            </a:endParaRPr>
          </a:p>
        </p:txBody>
      </p:sp>
      <p:sp>
        <p:nvSpPr>
          <p:cNvPr id="8" name="Footer Placeholder 5">
            <a:extLst>
              <a:ext uri="{FF2B5EF4-FFF2-40B4-BE49-F238E27FC236}">
                <a16:creationId xmlns:a16="http://schemas.microsoft.com/office/drawing/2014/main" id="{B58E87AD-3946-1DDF-598C-8925BDFCC256}"/>
              </a:ext>
            </a:extLst>
          </p:cNvPr>
          <p:cNvSpPr txBox="1">
            <a:spLocks/>
          </p:cNvSpPr>
          <p:nvPr/>
        </p:nvSpPr>
        <p:spPr>
          <a:xfrm>
            <a:off x="481780" y="357955"/>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2800" i="1">
              <a:solidFill>
                <a:schemeClr val="tx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3">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sp>
        <p:nvSpPr>
          <p:cNvPr id="4" name="Textplatzhalter 4">
            <a:extLst>
              <a:ext uri="{FF2B5EF4-FFF2-40B4-BE49-F238E27FC236}">
                <a16:creationId xmlns:a16="http://schemas.microsoft.com/office/drawing/2014/main" id="{14030A23-1B72-73E9-6D1D-94D6EECA9950}"/>
              </a:ext>
            </a:extLst>
          </p:cNvPr>
          <p:cNvSpPr>
            <a:spLocks noGrp="1"/>
          </p:cNvSpPr>
          <p:nvPr/>
        </p:nvSpPr>
        <p:spPr>
          <a:xfrm>
            <a:off x="4490413" y="2028206"/>
            <a:ext cx="3779992" cy="218586"/>
          </a:xfrm>
          <a:prstGeom prst="rect">
            <a:avLst/>
          </a:prstGeom>
        </p:spPr>
        <p:txBody>
          <a:bodyPr vert="horz" wrap="square" lIns="0" tIns="0" rIns="360000" bIns="0" rtlCol="0" anchor="t" anchorCtr="0">
            <a:noAutofit/>
          </a:bodyPr>
          <a:lstStyle>
            <a:lvl1pPr marL="0" indent="0" algn="l" defTabSz="685800" rtl="0" eaLnBrk="1" latinLnBrk="0" hangingPunct="1">
              <a:lnSpc>
                <a:spcPct val="110000"/>
              </a:lnSpc>
              <a:spcBef>
                <a:spcPts val="0"/>
              </a:spcBef>
              <a:spcAft>
                <a:spcPts val="800"/>
              </a:spcAft>
              <a:buFont typeface="Arial" panose="020B0604020202020204" pitchFamily="34" charset="0"/>
              <a:buNone/>
              <a:defRPr sz="1400" kern="1200">
                <a:solidFill>
                  <a:sysClr val="windowText" lastClr="000000"/>
                </a:solidFill>
                <a:latin typeface="Arial"/>
              </a:defRPr>
            </a:lvl1pPr>
            <a:lvl2pPr marL="1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400" kern="1200">
                <a:solidFill>
                  <a:sysClr val="windowText" lastClr="000000"/>
                </a:solidFill>
                <a:latin typeface="Arial"/>
              </a:defRPr>
            </a:lvl2pPr>
            <a:lvl3pPr marL="3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3pPr>
            <a:lvl4pPr marL="5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4pPr>
            <a:lvl5pPr marL="72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5pPr>
            <a:lvl6pPr marL="90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6pPr>
            <a:lvl7pPr marL="10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7pPr>
            <a:lvl8pPr marL="12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8pPr>
            <a:lvl9pPr marL="14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9pPr>
          </a:lstStyle>
          <a:p>
            <a:endParaRPr lang="en-US" sz="1800"/>
          </a:p>
        </p:txBody>
      </p:sp>
      <p:sp>
        <p:nvSpPr>
          <p:cNvPr id="11" name="Textplatzhalter 8">
            <a:extLst>
              <a:ext uri="{FF2B5EF4-FFF2-40B4-BE49-F238E27FC236}">
                <a16:creationId xmlns:a16="http://schemas.microsoft.com/office/drawing/2014/main" id="{958EC8F9-5DBC-E951-175B-EDBC65BA51B4}"/>
              </a:ext>
            </a:extLst>
          </p:cNvPr>
          <p:cNvSpPr>
            <a:spLocks noGrp="1"/>
          </p:cNvSpPr>
          <p:nvPr/>
        </p:nvSpPr>
        <p:spPr>
          <a:xfrm>
            <a:off x="3828933" y="2593862"/>
            <a:ext cx="3779992" cy="218586"/>
          </a:xfrm>
          <a:prstGeom prst="rect">
            <a:avLst/>
          </a:prstGeom>
        </p:spPr>
        <p:txBody>
          <a:bodyPr vert="horz" wrap="square" lIns="0" tIns="0" rIns="360000" bIns="0" rtlCol="0" anchor="t" anchorCtr="0">
            <a:noAutofit/>
          </a:bodyPr>
          <a:lstStyle>
            <a:lvl1pPr marL="0" indent="0" algn="l" defTabSz="685800" rtl="0" eaLnBrk="1" latinLnBrk="0" hangingPunct="1">
              <a:lnSpc>
                <a:spcPct val="110000"/>
              </a:lnSpc>
              <a:spcBef>
                <a:spcPts val="0"/>
              </a:spcBef>
              <a:spcAft>
                <a:spcPts val="800"/>
              </a:spcAft>
              <a:buFont typeface="Arial" panose="020B0604020202020204" pitchFamily="34" charset="0"/>
              <a:buNone/>
              <a:defRPr sz="1400" kern="1200">
                <a:solidFill>
                  <a:sysClr val="windowText" lastClr="000000"/>
                </a:solidFill>
                <a:latin typeface="Arial"/>
              </a:defRPr>
            </a:lvl1pPr>
            <a:lvl2pPr marL="1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400" kern="1200">
                <a:solidFill>
                  <a:sysClr val="windowText" lastClr="000000"/>
                </a:solidFill>
                <a:latin typeface="Arial"/>
              </a:defRPr>
            </a:lvl2pPr>
            <a:lvl3pPr marL="3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3pPr>
            <a:lvl4pPr marL="5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4pPr>
            <a:lvl5pPr marL="72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5pPr>
            <a:lvl6pPr marL="90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6pPr>
            <a:lvl7pPr marL="10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7pPr>
            <a:lvl8pPr marL="12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8pPr>
            <a:lvl9pPr marL="14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9pPr>
          </a:lstStyle>
          <a:p>
            <a:endParaRPr lang="de-DE" sz="1800">
              <a:cs typeface="FAUSans Office" panose="020B0504010101010104" pitchFamily="34" charset="77"/>
            </a:endParaRPr>
          </a:p>
        </p:txBody>
      </p:sp>
      <p:sp>
        <p:nvSpPr>
          <p:cNvPr id="12" name="Textplatzhalter 10">
            <a:extLst>
              <a:ext uri="{FF2B5EF4-FFF2-40B4-BE49-F238E27FC236}">
                <a16:creationId xmlns:a16="http://schemas.microsoft.com/office/drawing/2014/main" id="{87B49D81-AA78-0421-4642-634F12F08A0C}"/>
              </a:ext>
            </a:extLst>
          </p:cNvPr>
          <p:cNvSpPr>
            <a:spLocks noGrp="1"/>
          </p:cNvSpPr>
          <p:nvPr/>
        </p:nvSpPr>
        <p:spPr>
          <a:xfrm>
            <a:off x="4665599" y="3699309"/>
            <a:ext cx="3779992" cy="218586"/>
          </a:xfrm>
          <a:prstGeom prst="rect">
            <a:avLst/>
          </a:prstGeom>
        </p:spPr>
        <p:txBody>
          <a:bodyPr vert="horz" wrap="square" lIns="0" tIns="0" rIns="360000" bIns="0" rtlCol="0" anchor="t" anchorCtr="0">
            <a:noAutofit/>
          </a:bodyPr>
          <a:lstStyle>
            <a:lvl1pPr marL="0" indent="0" algn="l" defTabSz="685800" rtl="0" eaLnBrk="1" latinLnBrk="0" hangingPunct="1">
              <a:lnSpc>
                <a:spcPct val="110000"/>
              </a:lnSpc>
              <a:spcBef>
                <a:spcPts val="0"/>
              </a:spcBef>
              <a:spcAft>
                <a:spcPts val="800"/>
              </a:spcAft>
              <a:buFont typeface="Arial" panose="020B0604020202020204" pitchFamily="34" charset="0"/>
              <a:buNone/>
              <a:defRPr sz="1400" kern="1200">
                <a:solidFill>
                  <a:sysClr val="windowText" lastClr="000000"/>
                </a:solidFill>
                <a:latin typeface="Arial"/>
              </a:defRPr>
            </a:lvl1pPr>
            <a:lvl2pPr marL="1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400" kern="1200">
                <a:solidFill>
                  <a:sysClr val="windowText" lastClr="000000"/>
                </a:solidFill>
                <a:latin typeface="Arial"/>
              </a:defRPr>
            </a:lvl2pPr>
            <a:lvl3pPr marL="3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3pPr>
            <a:lvl4pPr marL="5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100" kern="1200">
                <a:solidFill>
                  <a:sysClr val="windowText" lastClr="000000"/>
                </a:solidFill>
                <a:latin typeface="Arial"/>
              </a:defRPr>
            </a:lvl4pPr>
            <a:lvl5pPr marL="72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5pPr>
            <a:lvl6pPr marL="90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6pPr>
            <a:lvl7pPr marL="108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7pPr>
            <a:lvl8pPr marL="126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8pPr>
            <a:lvl9pPr marL="1440000" indent="-180000" algn="l" defTabSz="685800" rtl="0" eaLnBrk="1" latinLnBrk="0" hangingPunct="1">
              <a:lnSpc>
                <a:spcPct val="110000"/>
              </a:lnSpc>
              <a:spcBef>
                <a:spcPts val="0"/>
              </a:spcBef>
              <a:spcAft>
                <a:spcPts val="800"/>
              </a:spcAft>
              <a:buClr>
                <a:srgbClr val="7BB725"/>
              </a:buClr>
              <a:buFont typeface="Symbol" panose="05050102010706020507" pitchFamily="18" charset="2"/>
              <a:buChar char="-"/>
              <a:defRPr sz="1000" kern="1200">
                <a:solidFill>
                  <a:sysClr val="windowText" lastClr="000000"/>
                </a:solidFill>
                <a:latin typeface="Arial"/>
              </a:defRPr>
            </a:lvl9pPr>
          </a:lstStyle>
          <a:p>
            <a:endParaRPr lang="de-DE" sz="1800">
              <a:cs typeface="FAUSans Office" panose="020B0504010101010104" pitchFamily="34" charset="77"/>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9D52628-7A75-20B4-7989-48AE07341C0E}"/>
                  </a:ext>
                </a:extLst>
              </p:cNvPr>
              <p:cNvSpPr txBox="1"/>
              <p:nvPr/>
            </p:nvSpPr>
            <p:spPr>
              <a:xfrm>
                <a:off x="407894" y="1351527"/>
                <a:ext cx="11326905" cy="41610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chemeClr val="tx1"/>
                  </a:solidFill>
                  <a:latin typeface="Arial"/>
                  <a:cs typeface="Arial"/>
                </a:endParaRPr>
              </a:p>
              <a:p>
                <a:pPr>
                  <a:lnSpc>
                    <a:spcPct val="150000"/>
                  </a:lnSpc>
                </a:pPr>
                <a:r>
                  <a:rPr lang="en-US" sz="2000">
                    <a:solidFill>
                      <a:schemeClr val="tx1"/>
                    </a:solidFill>
                    <a:latin typeface="Arial"/>
                    <a:cs typeface="Arial"/>
                  </a:rPr>
                  <a:t>• For N statistically independent and identically distributed (</a:t>
                </a:r>
                <a:r>
                  <a:rPr lang="en-US" sz="2000" err="1">
                    <a:solidFill>
                      <a:schemeClr val="tx1"/>
                    </a:solidFill>
                    <a:latin typeface="Arial"/>
                    <a:cs typeface="Arial"/>
                  </a:rPr>
                  <a:t>i.i.d</a:t>
                </a:r>
                <a:r>
                  <a:rPr lang="en-US" sz="2000">
                    <a:solidFill>
                      <a:schemeClr val="tx1"/>
                    </a:solidFill>
                    <a:latin typeface="Arial"/>
                    <a:cs typeface="Arial"/>
                  </a:rPr>
                  <a:t>) trees, </a:t>
                </a:r>
              </a:p>
              <a:p>
                <a:pPr>
                  <a:lnSpc>
                    <a:spcPct val="150000"/>
                  </a:lnSpc>
                </a:pPr>
                <a:r>
                  <a:rPr lang="en-US" sz="2000">
                    <a:solidFill>
                      <a:schemeClr val="tx1"/>
                    </a:solidFill>
                    <a:latin typeface="Arial"/>
                    <a:cs typeface="Arial"/>
                  </a:rPr>
                  <a:t>    			variance:              </a:t>
                </a:r>
                <a14:m>
                  <m:oMath xmlns:m="http://schemas.openxmlformats.org/officeDocument/2006/math">
                    <m:sSubSup>
                      <m:sSubSupPr>
                        <m:ctrlPr>
                          <a:rPr lang="en-IN" sz="2000" b="1" i="1" smtClean="0">
                            <a:solidFill>
                              <a:schemeClr val="tx1"/>
                            </a:solidFill>
                            <a:latin typeface="Cambria Math" panose="02040503050406030204" pitchFamily="18" charset="0"/>
                          </a:rPr>
                        </m:ctrlPr>
                      </m:sSubSupPr>
                      <m:e>
                        <m:r>
                          <a:rPr lang="en-IN" sz="2000" b="1">
                            <a:latin typeface="Cambria Math" panose="02040503050406030204" pitchFamily="18" charset="0"/>
                          </a:rPr>
                          <m:t>𝜎</m:t>
                        </m:r>
                      </m:e>
                      <m:sub>
                        <m:r>
                          <a:rPr lang="en-IN" sz="2000" b="1" i="1" smtClean="0">
                            <a:solidFill>
                              <a:schemeClr val="tx1"/>
                            </a:solidFill>
                            <a:latin typeface="Cambria Math" panose="02040503050406030204" pitchFamily="18" charset="0"/>
                          </a:rPr>
                          <m:t>𝒊</m:t>
                        </m:r>
                        <m:r>
                          <a:rPr lang="en-IN" sz="2000" b="1" i="1" smtClean="0">
                            <a:solidFill>
                              <a:schemeClr val="tx1"/>
                            </a:solidFill>
                            <a:latin typeface="Cambria Math" panose="02040503050406030204" pitchFamily="18" charset="0"/>
                          </a:rPr>
                          <m:t>.</m:t>
                        </m:r>
                        <m:r>
                          <a:rPr lang="en-IN" sz="2000" b="1" i="1" smtClean="0">
                            <a:solidFill>
                              <a:schemeClr val="tx1"/>
                            </a:solidFill>
                            <a:latin typeface="Cambria Math" panose="02040503050406030204" pitchFamily="18" charset="0"/>
                          </a:rPr>
                          <m:t>𝒊</m:t>
                        </m:r>
                        <m:r>
                          <a:rPr lang="en-IN" sz="2000" b="1" i="1" smtClean="0">
                            <a:solidFill>
                              <a:schemeClr val="tx1"/>
                            </a:solidFill>
                            <a:latin typeface="Cambria Math" panose="02040503050406030204" pitchFamily="18" charset="0"/>
                          </a:rPr>
                          <m:t>.</m:t>
                        </m:r>
                        <m:r>
                          <a:rPr lang="en-IN" sz="2000" b="1" i="1" smtClean="0">
                            <a:solidFill>
                              <a:schemeClr val="tx1"/>
                            </a:solidFill>
                            <a:latin typeface="Cambria Math" panose="02040503050406030204" pitchFamily="18" charset="0"/>
                          </a:rPr>
                          <m:t>𝒅</m:t>
                        </m:r>
                        <m:r>
                          <a:rPr lang="en-IN" sz="2000" b="1" i="1" smtClean="0">
                            <a:solidFill>
                              <a:schemeClr val="tx1"/>
                            </a:solidFill>
                            <a:latin typeface="Cambria Math" panose="02040503050406030204" pitchFamily="18" charset="0"/>
                          </a:rPr>
                          <m:t> </m:t>
                        </m:r>
                        <m:r>
                          <a:rPr lang="en-IN" sz="2000" b="1" i="1" smtClean="0">
                            <a:solidFill>
                              <a:schemeClr val="tx1"/>
                            </a:solidFill>
                            <a:latin typeface="Cambria Math" panose="02040503050406030204" pitchFamily="18" charset="0"/>
                          </a:rPr>
                          <m:t>𝒆𝒏𝒔𝒆𝒎𝒃𝒍𝒆</m:t>
                        </m:r>
                      </m:sub>
                      <m:sup>
                        <m:r>
                          <a:rPr lang="en-IN" sz="2000" b="1" i="1" smtClean="0">
                            <a:solidFill>
                              <a:schemeClr val="tx1"/>
                            </a:solidFill>
                            <a:latin typeface="Cambria Math" panose="02040503050406030204" pitchFamily="18" charset="0"/>
                          </a:rPr>
                          <m:t>𝟐</m:t>
                        </m:r>
                      </m:sup>
                    </m:sSubSup>
                    <m:r>
                      <a:rPr lang="en-IN" sz="2000" b="1" i="0">
                        <a:solidFill>
                          <a:schemeClr val="tx1"/>
                        </a:solidFill>
                        <a:latin typeface="Cambria Math" panose="02040503050406030204" pitchFamily="18" charset="0"/>
                      </a:rPr>
                      <m:t>=</m:t>
                    </m:r>
                    <m:f>
                      <m:fPr>
                        <m:ctrlPr>
                          <a:rPr lang="en-IN" sz="2000" b="1" i="1">
                            <a:solidFill>
                              <a:schemeClr val="tx1"/>
                            </a:solidFill>
                            <a:latin typeface="Cambria Math" panose="02040503050406030204" pitchFamily="18" charset="0"/>
                          </a:rPr>
                        </m:ctrlPr>
                      </m:fPr>
                      <m:num>
                        <m:r>
                          <a:rPr lang="en-IN" sz="2000" b="1" i="0">
                            <a:solidFill>
                              <a:schemeClr val="tx1"/>
                            </a:solidFill>
                            <a:latin typeface="Cambria Math" panose="02040503050406030204" pitchFamily="18" charset="0"/>
                          </a:rPr>
                          <m:t>𝟏</m:t>
                        </m:r>
                      </m:num>
                      <m:den>
                        <m:r>
                          <a:rPr lang="en-IN" sz="2000" b="1" i="1">
                            <a:solidFill>
                              <a:schemeClr val="tx1"/>
                            </a:solidFill>
                            <a:latin typeface="Cambria Math" panose="02040503050406030204" pitchFamily="18" charset="0"/>
                          </a:rPr>
                          <m:t>𝑵</m:t>
                        </m:r>
                      </m:den>
                    </m:f>
                    <m:sSup>
                      <m:sSupPr>
                        <m:ctrlPr>
                          <a:rPr lang="en-IN" sz="2000" b="1" i="1">
                            <a:solidFill>
                              <a:schemeClr val="tx1"/>
                            </a:solidFill>
                            <a:latin typeface="Cambria Math" panose="02040503050406030204" pitchFamily="18" charset="0"/>
                          </a:rPr>
                        </m:ctrlPr>
                      </m:sSupPr>
                      <m:e>
                        <m:r>
                          <a:rPr lang="en-IN" sz="2000" b="1" i="1">
                            <a:solidFill>
                              <a:schemeClr val="tx1"/>
                            </a:solidFill>
                            <a:latin typeface="Cambria Math" panose="02040503050406030204" pitchFamily="18" charset="0"/>
                          </a:rPr>
                          <m:t>𝝈</m:t>
                        </m:r>
                      </m:e>
                      <m:sup>
                        <m:r>
                          <a:rPr lang="en-IN" sz="2000" b="1" i="0">
                            <a:solidFill>
                              <a:schemeClr val="tx1"/>
                            </a:solidFill>
                            <a:latin typeface="Cambria Math" panose="02040503050406030204" pitchFamily="18" charset="0"/>
                          </a:rPr>
                          <m:t>𝟐</m:t>
                        </m:r>
                      </m:sup>
                    </m:sSup>
                  </m:oMath>
                </a14:m>
                <a:r>
                  <a:rPr lang="en-US" sz="2000">
                    <a:solidFill>
                      <a:schemeClr val="tx1"/>
                    </a:solidFill>
                    <a:latin typeface="Arial"/>
                    <a:cs typeface="Arial"/>
                  </a:rPr>
                  <a:t>    		    (1)</a:t>
                </a:r>
              </a:p>
              <a:p>
                <a:pPr>
                  <a:lnSpc>
                    <a:spcPct val="150000"/>
                  </a:lnSpc>
                </a:pPr>
                <a:endParaRPr lang="en-US" sz="2000">
                  <a:solidFill>
                    <a:schemeClr val="tx1"/>
                  </a:solidFill>
                  <a:latin typeface="Arial"/>
                  <a:cs typeface="Arial"/>
                </a:endParaRPr>
              </a:p>
              <a:p>
                <a:pPr>
                  <a:lnSpc>
                    <a:spcPct val="150000"/>
                  </a:lnSpc>
                </a:pPr>
                <a:r>
                  <a:rPr lang="en-US" sz="2000">
                    <a:solidFill>
                      <a:schemeClr val="tx1"/>
                    </a:solidFill>
                    <a:latin typeface="Arial"/>
                    <a:cs typeface="Arial"/>
                  </a:rPr>
                  <a:t>• Bagging introduces only identically distributed variables with correlation ρ, </a:t>
                </a:r>
                <a:endParaRPr lang="en-US" sz="2000">
                  <a:solidFill>
                    <a:schemeClr val="tx1"/>
                  </a:solidFill>
                  <a:cs typeface="Calibri"/>
                </a:endParaRPr>
              </a:p>
              <a:p>
                <a:pPr>
                  <a:lnSpc>
                    <a:spcPct val="150000"/>
                  </a:lnSpc>
                </a:pPr>
                <a:r>
                  <a:rPr lang="en-US" sz="2000">
                    <a:solidFill>
                      <a:schemeClr val="tx1"/>
                    </a:solidFill>
                    <a:latin typeface="Arial"/>
                    <a:cs typeface="Arial"/>
                  </a:rPr>
                  <a:t>                            	variance:              </a:t>
                </a:r>
                <a14:m>
                  <m:oMath xmlns:m="http://schemas.openxmlformats.org/officeDocument/2006/math">
                    <m:sSubSup>
                      <m:sSubSupPr>
                        <m:ctrlPr>
                          <a:rPr lang="en-IN" sz="2000" b="1" i="1">
                            <a:latin typeface="Cambria Math" panose="02040503050406030204" pitchFamily="18" charset="0"/>
                          </a:rPr>
                        </m:ctrlPr>
                      </m:sSubSupPr>
                      <m:e>
                        <m:r>
                          <a:rPr lang="en-IN" sz="2000" b="1">
                            <a:latin typeface="Cambria Math" panose="02040503050406030204" pitchFamily="18" charset="0"/>
                          </a:rPr>
                          <m:t>𝜎</m:t>
                        </m:r>
                      </m:e>
                      <m:sub>
                        <m:r>
                          <a:rPr lang="en-IN" sz="2000" b="1" i="1">
                            <a:latin typeface="Cambria Math" panose="02040503050406030204" pitchFamily="18" charset="0"/>
                          </a:rPr>
                          <m:t>𝒊</m:t>
                        </m:r>
                        <m:r>
                          <a:rPr lang="en-IN" sz="2000" b="1" i="1">
                            <a:latin typeface="Cambria Math" panose="02040503050406030204" pitchFamily="18" charset="0"/>
                          </a:rPr>
                          <m:t>.</m:t>
                        </m:r>
                        <m:r>
                          <a:rPr lang="en-IN" sz="2000" b="1" i="1">
                            <a:latin typeface="Cambria Math" panose="02040503050406030204" pitchFamily="18" charset="0"/>
                          </a:rPr>
                          <m:t>𝒅</m:t>
                        </m:r>
                        <m:r>
                          <a:rPr lang="en-IN" sz="2000" b="1" i="1">
                            <a:latin typeface="Cambria Math" panose="02040503050406030204" pitchFamily="18" charset="0"/>
                          </a:rPr>
                          <m:t> </m:t>
                        </m:r>
                        <m:r>
                          <a:rPr lang="en-IN" sz="2000" b="1" i="1">
                            <a:latin typeface="Cambria Math" panose="02040503050406030204" pitchFamily="18" charset="0"/>
                          </a:rPr>
                          <m:t>𝒆𝒏𝒔𝒆𝒎𝒃𝒍𝒆</m:t>
                        </m:r>
                      </m:sub>
                      <m:sup>
                        <m:r>
                          <a:rPr lang="en-IN" sz="2000" b="1" i="1">
                            <a:latin typeface="Cambria Math" panose="02040503050406030204" pitchFamily="18" charset="0"/>
                          </a:rPr>
                          <m:t>𝟐</m:t>
                        </m:r>
                      </m:sup>
                    </m:sSubSup>
                  </m:oMath>
                </a14:m>
                <a:r>
                  <a:rPr lang="en-US" sz="2000">
                    <a:solidFill>
                      <a:schemeClr val="tx1"/>
                    </a:solidFill>
                    <a:latin typeface="Arial"/>
                    <a:cs typeface="Arial"/>
                  </a:rPr>
                  <a:t>  </a:t>
                </a:r>
                <a14:m>
                  <m:oMath xmlns:m="http://schemas.openxmlformats.org/officeDocument/2006/math">
                    <m:r>
                      <a:rPr lang="en-US" sz="2000" b="1" i="1" smtClean="0">
                        <a:solidFill>
                          <a:schemeClr val="tx1"/>
                        </a:solidFill>
                        <a:latin typeface="Cambria Math" panose="02040503050406030204" pitchFamily="18" charset="0"/>
                      </a:rPr>
                      <m:t>=</m:t>
                    </m:r>
                    <m:r>
                      <a:rPr lang="en-IN" sz="2000" b="1" i="1" smtClean="0">
                        <a:solidFill>
                          <a:schemeClr val="tx1"/>
                        </a:solidFill>
                        <a:latin typeface="Cambria Math" panose="02040503050406030204" pitchFamily="18" charset="0"/>
                      </a:rPr>
                      <m:t>𝝆</m:t>
                    </m:r>
                    <m:sSubSup>
                      <m:sSubSupPr>
                        <m:ctrlPr>
                          <a:rPr lang="en-IN" sz="2000" b="1" i="1">
                            <a:solidFill>
                              <a:schemeClr val="tx1"/>
                            </a:solidFill>
                            <a:latin typeface="Cambria Math" panose="02040503050406030204" pitchFamily="18" charset="0"/>
                          </a:rPr>
                        </m:ctrlPr>
                      </m:sSubSupPr>
                      <m:e>
                        <m:r>
                          <a:rPr lang="en-IN" sz="2000" b="1" i="1">
                            <a:solidFill>
                              <a:schemeClr val="tx1"/>
                            </a:solidFill>
                            <a:latin typeface="Cambria Math" panose="02040503050406030204" pitchFamily="18" charset="0"/>
                          </a:rPr>
                          <m:t>𝝈</m:t>
                        </m:r>
                      </m:e>
                      <m:sub>
                        <m:r>
                          <a:rPr lang="en-US" sz="2000" b="1" i="1" smtClean="0">
                            <a:solidFill>
                              <a:schemeClr val="tx1"/>
                            </a:solidFill>
                            <a:latin typeface="Cambria Math" panose="02040503050406030204" pitchFamily="18" charset="0"/>
                          </a:rPr>
                          <m:t>    </m:t>
                        </m:r>
                      </m:sub>
                      <m:sup>
                        <m:r>
                          <a:rPr lang="en-IN" sz="2000" b="1" i="0">
                            <a:solidFill>
                              <a:schemeClr val="tx1"/>
                            </a:solidFill>
                            <a:latin typeface="Cambria Math" panose="02040503050406030204" pitchFamily="18" charset="0"/>
                          </a:rPr>
                          <m:t>𝟐</m:t>
                        </m:r>
                      </m:sup>
                    </m:sSubSup>
                    <m:r>
                      <a:rPr lang="en-IN"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 </m:t>
                    </m:r>
                    <m:f>
                      <m:fPr>
                        <m:ctrlPr>
                          <a:rPr lang="en-IN" sz="2000" b="1" i="1">
                            <a:solidFill>
                              <a:schemeClr val="tx1"/>
                            </a:solidFill>
                            <a:latin typeface="Cambria Math" panose="02040503050406030204" pitchFamily="18" charset="0"/>
                          </a:rPr>
                        </m:ctrlPr>
                      </m:fPr>
                      <m:num>
                        <m:r>
                          <a:rPr lang="en-IN" sz="2000" b="1" i="0">
                            <a:solidFill>
                              <a:schemeClr val="tx1"/>
                            </a:solidFill>
                            <a:latin typeface="Cambria Math" panose="02040503050406030204" pitchFamily="18" charset="0"/>
                          </a:rPr>
                          <m:t>𝟏</m:t>
                        </m:r>
                        <m:r>
                          <a:rPr lang="en-IN" sz="2000" b="1" i="0">
                            <a:solidFill>
                              <a:schemeClr val="tx1"/>
                            </a:solidFill>
                            <a:latin typeface="Cambria Math" panose="02040503050406030204" pitchFamily="18" charset="0"/>
                          </a:rPr>
                          <m:t>−</m:t>
                        </m:r>
                        <m:r>
                          <a:rPr lang="en-IN" sz="2000" b="1" i="1">
                            <a:solidFill>
                              <a:schemeClr val="tx1"/>
                            </a:solidFill>
                            <a:latin typeface="Cambria Math" panose="02040503050406030204" pitchFamily="18" charset="0"/>
                          </a:rPr>
                          <m:t>𝝆</m:t>
                        </m:r>
                      </m:num>
                      <m:den>
                        <m:r>
                          <a:rPr lang="en-IN" sz="2000" b="1" i="1">
                            <a:solidFill>
                              <a:schemeClr val="tx1"/>
                            </a:solidFill>
                            <a:latin typeface="Cambria Math" panose="02040503050406030204" pitchFamily="18" charset="0"/>
                          </a:rPr>
                          <m:t>𝑵</m:t>
                        </m:r>
                      </m:den>
                    </m:f>
                    <m:sSup>
                      <m:sSupPr>
                        <m:ctrlPr>
                          <a:rPr lang="en-IN" sz="2000" b="1" i="1">
                            <a:solidFill>
                              <a:schemeClr val="tx1"/>
                            </a:solidFill>
                            <a:latin typeface="Cambria Math" panose="02040503050406030204" pitchFamily="18" charset="0"/>
                          </a:rPr>
                        </m:ctrlPr>
                      </m:sSupPr>
                      <m:e>
                        <m:r>
                          <a:rPr lang="en-IN" sz="2000" b="1" i="1">
                            <a:solidFill>
                              <a:schemeClr val="tx1"/>
                            </a:solidFill>
                            <a:latin typeface="Cambria Math" panose="02040503050406030204" pitchFamily="18" charset="0"/>
                          </a:rPr>
                          <m:t>𝝈</m:t>
                        </m:r>
                      </m:e>
                      <m:sup>
                        <m:r>
                          <a:rPr lang="en-IN" sz="2000" b="1" i="0">
                            <a:solidFill>
                              <a:schemeClr val="tx1"/>
                            </a:solidFill>
                            <a:latin typeface="Cambria Math" panose="02040503050406030204" pitchFamily="18" charset="0"/>
                          </a:rPr>
                          <m:t>𝟐</m:t>
                        </m:r>
                      </m:sup>
                    </m:sSup>
                  </m:oMath>
                </a14:m>
                <a:r>
                  <a:rPr lang="en-US" sz="2000" b="1">
                    <a:solidFill>
                      <a:schemeClr val="tx1"/>
                    </a:solidFill>
                    <a:latin typeface="Arial"/>
                    <a:cs typeface="Calibri"/>
                  </a:rPr>
                  <a:t>  	     </a:t>
                </a:r>
                <a:r>
                  <a:rPr lang="en-US" sz="2000">
                    <a:solidFill>
                      <a:schemeClr val="tx1"/>
                    </a:solidFill>
                    <a:latin typeface="Arial"/>
                    <a:cs typeface="Calibri"/>
                  </a:rPr>
                  <a:t>(2)</a:t>
                </a:r>
              </a:p>
              <a:p>
                <a:endParaRPr lang="en-US" sz="2000">
                  <a:solidFill>
                    <a:schemeClr val="tx1"/>
                  </a:solidFill>
                  <a:latin typeface="Arial"/>
                  <a:cs typeface="Calibri"/>
                </a:endParaRPr>
              </a:p>
              <a:p>
                <a:pPr>
                  <a:lnSpc>
                    <a:spcPct val="150000"/>
                  </a:lnSpc>
                </a:pPr>
                <a:r>
                  <a:rPr lang="en-US" sz="2000">
                    <a:solidFill>
                      <a:schemeClr val="tx1"/>
                    </a:solidFill>
                    <a:latin typeface="Arial"/>
                    <a:cs typeface="Arial"/>
                  </a:rPr>
                  <a:t>• Randomization decorrelates trees.</a:t>
                </a:r>
              </a:p>
              <a:p>
                <a:endParaRPr lang="en-US" sz="2000">
                  <a:solidFill>
                    <a:schemeClr val="tx1"/>
                  </a:solidFill>
                </a:endParaRPr>
              </a:p>
            </p:txBody>
          </p:sp>
        </mc:Choice>
        <mc:Fallback xmlns="">
          <p:sp>
            <p:nvSpPr>
              <p:cNvPr id="2" name="TextBox 1">
                <a:extLst>
                  <a:ext uri="{FF2B5EF4-FFF2-40B4-BE49-F238E27FC236}">
                    <a16:creationId xmlns:a16="http://schemas.microsoft.com/office/drawing/2014/main" id="{79D52628-7A75-20B4-7989-48AE07341C0E}"/>
                  </a:ext>
                </a:extLst>
              </p:cNvPr>
              <p:cNvSpPr txBox="1">
                <a:spLocks noRot="1" noChangeAspect="1" noMove="1" noResize="1" noEditPoints="1" noAdjustHandles="1" noChangeArrowheads="1" noChangeShapeType="1" noTextEdit="1"/>
              </p:cNvSpPr>
              <p:nvPr/>
            </p:nvSpPr>
            <p:spPr>
              <a:xfrm>
                <a:off x="407894" y="1351527"/>
                <a:ext cx="11326905" cy="4161011"/>
              </a:xfrm>
              <a:prstGeom prst="rect">
                <a:avLst/>
              </a:prstGeom>
              <a:blipFill>
                <a:blip r:embed="rId4"/>
                <a:stretch>
                  <a:fillRect l="-592"/>
                </a:stretch>
              </a:blipFill>
            </p:spPr>
            <p:txBody>
              <a:bodyPr/>
              <a:lstStyle/>
              <a:p>
                <a:r>
                  <a:rPr lang="en-US">
                    <a:noFill/>
                  </a:rPr>
                  <a:t> </a:t>
                </a:r>
              </a:p>
            </p:txBody>
          </p:sp>
        </mc:Fallback>
      </mc:AlternateContent>
      <p:sp>
        <p:nvSpPr>
          <p:cNvPr id="13" name="Slide Number Placeholder 6">
            <a:extLst>
              <a:ext uri="{FF2B5EF4-FFF2-40B4-BE49-F238E27FC236}">
                <a16:creationId xmlns:a16="http://schemas.microsoft.com/office/drawing/2014/main" id="{684398D9-51C4-3D3B-D77B-E71897B7C891}"/>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
        <p:nvSpPr>
          <p:cNvPr id="18" name="Footer Placeholder 5">
            <a:extLst>
              <a:ext uri="{FF2B5EF4-FFF2-40B4-BE49-F238E27FC236}">
                <a16:creationId xmlns:a16="http://schemas.microsoft.com/office/drawing/2014/main" id="{1636C6CF-7EDF-5617-BCE5-7025DE102950}"/>
              </a:ext>
            </a:extLst>
          </p:cNvPr>
          <p:cNvSpPr txBox="1">
            <a:spLocks/>
          </p:cNvSpPr>
          <p:nvPr/>
        </p:nvSpPr>
        <p:spPr>
          <a:xfrm>
            <a:off x="460568" y="323706"/>
            <a:ext cx="8052619"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a:solidFill>
                  <a:schemeClr val="tx1"/>
                </a:solidFill>
                <a:latin typeface="Arial"/>
                <a:cs typeface="Arial"/>
              </a:rPr>
              <a:t>Bagging – Rationale behind Randomization</a:t>
            </a:r>
            <a:endParaRPr lang="en-IN" sz="2800" i="1">
              <a:solidFill>
                <a:schemeClr val="tx1"/>
              </a:solidFill>
              <a:latin typeface="Arial"/>
              <a:cs typeface="Arial"/>
            </a:endParaRPr>
          </a:p>
        </p:txBody>
      </p:sp>
    </p:spTree>
    <p:extLst>
      <p:ext uri="{BB962C8B-B14F-4D97-AF65-F5344CB8AC3E}">
        <p14:creationId xmlns:p14="http://schemas.microsoft.com/office/powerpoint/2010/main" val="76035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A316CA1-D173-4AA4-5C82-80304F4568FE}"/>
              </a:ext>
            </a:extLst>
          </p:cNvPr>
          <p:cNvCxnSpPr/>
          <p:nvPr/>
        </p:nvCxnSpPr>
        <p:spPr>
          <a:xfrm>
            <a:off x="560439" y="1111045"/>
            <a:ext cx="1096296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89C6771-AF54-0FD4-92B1-9F19DCC9FB4C}"/>
              </a:ext>
            </a:extLst>
          </p:cNvPr>
          <p:cNvSpPr>
            <a:spLocks noGrp="1"/>
          </p:cNvSpPr>
          <p:nvPr>
            <p:ph type="ftr" sz="quarter" idx="11"/>
          </p:nvPr>
        </p:nvSpPr>
        <p:spPr>
          <a:xfrm>
            <a:off x="481781" y="6351229"/>
            <a:ext cx="5016910" cy="365125"/>
          </a:xfrm>
        </p:spPr>
        <p:txBody>
          <a:bodyPr/>
          <a:lstStyle/>
          <a:p>
            <a:pPr algn="l"/>
            <a:r>
              <a:rPr lang="en-IN">
                <a:solidFill>
                  <a:schemeClr val="tx1"/>
                </a:solidFill>
                <a:latin typeface="Arial" panose="020B0604020202020204" pitchFamily="34" charset="0"/>
                <a:cs typeface="Arial" panose="020B0604020202020204" pitchFamily="34" charset="0"/>
              </a:rPr>
              <a:t>Friedrich-Alexander-Universität Erlangen-Nürnberg | Group 14</a:t>
            </a:r>
          </a:p>
        </p:txBody>
      </p:sp>
      <p:sp>
        <p:nvSpPr>
          <p:cNvPr id="7" name="Slide Number Placeholder 6">
            <a:extLst>
              <a:ext uri="{FF2B5EF4-FFF2-40B4-BE49-F238E27FC236}">
                <a16:creationId xmlns:a16="http://schemas.microsoft.com/office/drawing/2014/main" id="{FE741626-51E0-64B4-1E02-A7A5EF94B66B}"/>
              </a:ext>
            </a:extLst>
          </p:cNvPr>
          <p:cNvSpPr>
            <a:spLocks noGrp="1"/>
          </p:cNvSpPr>
          <p:nvPr>
            <p:ph type="sldNum" sz="quarter" idx="12"/>
          </p:nvPr>
        </p:nvSpPr>
        <p:spPr>
          <a:xfrm>
            <a:off x="8967019" y="6351228"/>
            <a:ext cx="2743200" cy="365125"/>
          </a:xfrm>
        </p:spPr>
        <p:txBody>
          <a:bodyPr/>
          <a:lstStyle/>
          <a:p>
            <a:fld id="{A4AED694-19BB-4AB6-B6D0-F122545C5E07}" type="slidenum">
              <a:rPr lang="en-IN" smtClean="0">
                <a:solidFill>
                  <a:schemeClr val="tx1"/>
                </a:solidFill>
                <a:latin typeface="Arial" panose="020B0604020202020204" pitchFamily="34" charset="0"/>
                <a:cs typeface="Arial" panose="020B0604020202020204" pitchFamily="34" charset="0"/>
              </a:rPr>
              <a:t>9</a:t>
            </a:fld>
            <a:endParaRPr lang="en-IN">
              <a:solidFill>
                <a:schemeClr val="tx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359F65CD-0953-4610-ABCD-AC78B3E131F5}"/>
              </a:ext>
            </a:extLst>
          </p:cNvPr>
          <p:cNvCxnSpPr>
            <a:cxnSpLocks/>
          </p:cNvCxnSpPr>
          <p:nvPr/>
        </p:nvCxnSpPr>
        <p:spPr>
          <a:xfrm>
            <a:off x="560439" y="6316815"/>
            <a:ext cx="11071122"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0" name="Footer Placeholder 5">
            <a:extLst>
              <a:ext uri="{FF2B5EF4-FFF2-40B4-BE49-F238E27FC236}">
                <a16:creationId xmlns:a16="http://schemas.microsoft.com/office/drawing/2014/main" id="{DF397613-1E9C-3EC4-C630-D9FF11A40390}"/>
              </a:ext>
            </a:extLst>
          </p:cNvPr>
          <p:cNvSpPr txBox="1">
            <a:spLocks/>
          </p:cNvSpPr>
          <p:nvPr/>
        </p:nvSpPr>
        <p:spPr>
          <a:xfrm>
            <a:off x="3996090" y="4628791"/>
            <a:ext cx="2559505" cy="9348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600" i="1">
              <a:solidFill>
                <a:schemeClr val="tx1"/>
              </a:solidFill>
              <a:latin typeface="Arial" panose="020B0604020202020204" pitchFamily="34" charset="0"/>
              <a:cs typeface="Arial" panose="020B0604020202020204" pitchFamily="34" charset="0"/>
            </a:endParaRPr>
          </a:p>
        </p:txBody>
      </p:sp>
      <p:sp>
        <p:nvSpPr>
          <p:cNvPr id="48" name="Footer Placeholder 5">
            <a:extLst>
              <a:ext uri="{FF2B5EF4-FFF2-40B4-BE49-F238E27FC236}">
                <a16:creationId xmlns:a16="http://schemas.microsoft.com/office/drawing/2014/main" id="{DDE99454-C903-C395-14BA-0CBBE8ED0CF9}"/>
              </a:ext>
            </a:extLst>
          </p:cNvPr>
          <p:cNvSpPr txBox="1">
            <a:spLocks/>
          </p:cNvSpPr>
          <p:nvPr/>
        </p:nvSpPr>
        <p:spPr>
          <a:xfrm>
            <a:off x="546536" y="669819"/>
            <a:ext cx="5297782" cy="23656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400">
              <a:solidFill>
                <a:schemeClr val="tx1"/>
              </a:solidFill>
              <a:latin typeface="Arial" panose="020B0604020202020204" pitchFamily="34" charset="0"/>
              <a:cs typeface="Arial" panose="020B0604020202020204" pitchFamily="34" charset="0"/>
            </a:endParaRPr>
          </a:p>
          <a:p>
            <a:pPr algn="l"/>
            <a:endParaRPr lang="en-IN" sz="1600" i="1">
              <a:solidFill>
                <a:schemeClr val="tx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6868BF93-5753-FDB5-4158-07CCFD53824E}"/>
              </a:ext>
            </a:extLst>
          </p:cNvPr>
          <p:cNvPicPr>
            <a:picLocks noChangeAspect="1"/>
          </p:cNvPicPr>
          <p:nvPr/>
        </p:nvPicPr>
        <p:blipFill rotWithShape="1">
          <a:blip r:embed="rId3">
            <a:extLst>
              <a:ext uri="{28A0092B-C50C-407E-A947-70E740481C1C}">
                <a14:useLocalDpi xmlns:a14="http://schemas.microsoft.com/office/drawing/2010/main" val="0"/>
              </a:ext>
            </a:extLst>
          </a:blip>
          <a:srcRect t="25100" b="21077"/>
          <a:stretch/>
        </p:blipFill>
        <p:spPr>
          <a:xfrm>
            <a:off x="10233121" y="264274"/>
            <a:ext cx="1290285" cy="694459"/>
          </a:xfrm>
          <a:prstGeom prst="rect">
            <a:avLst/>
          </a:prstGeom>
        </p:spPr>
      </p:pic>
      <p:sp>
        <p:nvSpPr>
          <p:cNvPr id="10" name="TextBox 9">
            <a:extLst>
              <a:ext uri="{FF2B5EF4-FFF2-40B4-BE49-F238E27FC236}">
                <a16:creationId xmlns:a16="http://schemas.microsoft.com/office/drawing/2014/main" id="{09FDAC81-8BA3-CE8A-D391-61D41EDB66E3}"/>
              </a:ext>
            </a:extLst>
          </p:cNvPr>
          <p:cNvSpPr txBox="1"/>
          <p:nvPr/>
        </p:nvSpPr>
        <p:spPr>
          <a:xfrm flipH="1">
            <a:off x="560439" y="2806651"/>
            <a:ext cx="1671586" cy="584775"/>
          </a:xfrm>
          <a:prstGeom prst="rect">
            <a:avLst/>
          </a:prstGeom>
          <a:noFill/>
          <a:ln>
            <a:noFill/>
          </a:ln>
        </p:spPr>
        <p:txBody>
          <a:bodyPr wrap="square" rtlCol="0">
            <a:spAutoFit/>
          </a:bodyPr>
          <a:lstStyle/>
          <a:p>
            <a:r>
              <a:rPr lang="en-IN" sz="1600" b="1" i="1">
                <a:solidFill>
                  <a:schemeClr val="accent6"/>
                </a:solidFill>
                <a:latin typeface="Arial" panose="020B0604020202020204" pitchFamily="34" charset="0"/>
                <a:cs typeface="Arial" panose="020B0604020202020204" pitchFamily="34" charset="0"/>
              </a:rPr>
              <a:t>Bootstrapped Samples:</a:t>
            </a:r>
          </a:p>
        </p:txBody>
      </p:sp>
      <p:sp>
        <p:nvSpPr>
          <p:cNvPr id="12" name="TextBox 11">
            <a:extLst>
              <a:ext uri="{FF2B5EF4-FFF2-40B4-BE49-F238E27FC236}">
                <a16:creationId xmlns:a16="http://schemas.microsoft.com/office/drawing/2014/main" id="{504F7943-2FCF-9298-1E93-2B394BECB6D6}"/>
              </a:ext>
            </a:extLst>
          </p:cNvPr>
          <p:cNvSpPr txBox="1"/>
          <p:nvPr/>
        </p:nvSpPr>
        <p:spPr>
          <a:xfrm flipH="1">
            <a:off x="2175828" y="4077681"/>
            <a:ext cx="3642465" cy="307777"/>
          </a:xfrm>
          <a:prstGeom prst="rect">
            <a:avLst/>
          </a:prstGeom>
          <a:noFill/>
        </p:spPr>
        <p:txBody>
          <a:bodyPr wrap="square" rtlCol="0">
            <a:spAutoFit/>
          </a:bodyPr>
          <a:lstStyle/>
          <a:p>
            <a:r>
              <a:rPr lang="en-IN" sz="1400">
                <a:solidFill>
                  <a:prstClr val="black"/>
                </a:solidFill>
                <a:latin typeface="Arial" panose="020B0604020202020204" pitchFamily="34" charset="0"/>
                <a:cs typeface="Arial" panose="020B0604020202020204" pitchFamily="34" charset="0"/>
              </a:rPr>
              <a:t>Male(M) , </a:t>
            </a:r>
            <a:r>
              <a:rPr lang="en-IN" sz="1400" err="1">
                <a:solidFill>
                  <a:prstClr val="black"/>
                </a:solidFill>
                <a:latin typeface="Arial" panose="020B0604020202020204" pitchFamily="34" charset="0"/>
                <a:cs typeface="Arial" panose="020B0604020202020204" pitchFamily="34" charset="0"/>
              </a:rPr>
              <a:t>diaBP</a:t>
            </a:r>
            <a:r>
              <a:rPr lang="en-IN" sz="1400">
                <a:solidFill>
                  <a:prstClr val="black"/>
                </a:solidFill>
                <a:latin typeface="Arial" panose="020B0604020202020204" pitchFamily="34" charset="0"/>
                <a:cs typeface="Arial" panose="020B0604020202020204" pitchFamily="34" charset="0"/>
              </a:rPr>
              <a:t>(B)</a:t>
            </a:r>
          </a:p>
        </p:txBody>
      </p:sp>
      <p:sp>
        <p:nvSpPr>
          <p:cNvPr id="13" name="TextBox 12">
            <a:extLst>
              <a:ext uri="{FF2B5EF4-FFF2-40B4-BE49-F238E27FC236}">
                <a16:creationId xmlns:a16="http://schemas.microsoft.com/office/drawing/2014/main" id="{BFEA6C1B-1605-51DD-F5C8-23AE7E730226}"/>
              </a:ext>
            </a:extLst>
          </p:cNvPr>
          <p:cNvSpPr txBox="1"/>
          <p:nvPr/>
        </p:nvSpPr>
        <p:spPr>
          <a:xfrm>
            <a:off x="4602870" y="4055536"/>
            <a:ext cx="3185786" cy="307777"/>
          </a:xfrm>
          <a:prstGeom prst="rect">
            <a:avLst/>
          </a:prstGeom>
          <a:noFill/>
        </p:spPr>
        <p:txBody>
          <a:bodyPr wrap="square" rtlCol="0">
            <a:spAutoFit/>
          </a:bodyPr>
          <a:lstStyle/>
          <a:p>
            <a:pPr algn="ctr"/>
            <a:r>
              <a:rPr lang="en-IN" sz="1400">
                <a:solidFill>
                  <a:prstClr val="black"/>
                </a:solidFill>
                <a:latin typeface="Arial" panose="020B0604020202020204" pitchFamily="34" charset="0"/>
                <a:cs typeface="Arial" panose="020B0604020202020204" pitchFamily="34" charset="0"/>
              </a:rPr>
              <a:t>Glucose(G), </a:t>
            </a:r>
            <a:r>
              <a:rPr lang="en-IN" sz="1400" err="1">
                <a:solidFill>
                  <a:prstClr val="black"/>
                </a:solidFill>
                <a:latin typeface="Arial" panose="020B0604020202020204" pitchFamily="34" charset="0"/>
                <a:cs typeface="Arial" panose="020B0604020202020204" pitchFamily="34" charset="0"/>
              </a:rPr>
              <a:t>totChol</a:t>
            </a:r>
            <a:r>
              <a:rPr lang="en-IN" sz="1400">
                <a:solidFill>
                  <a:prstClr val="black"/>
                </a:solidFill>
                <a:latin typeface="Arial" panose="020B0604020202020204" pitchFamily="34" charset="0"/>
                <a:cs typeface="Arial" panose="020B0604020202020204" pitchFamily="34" charset="0"/>
              </a:rPr>
              <a:t>(T) </a:t>
            </a:r>
          </a:p>
        </p:txBody>
      </p:sp>
      <p:sp>
        <p:nvSpPr>
          <p:cNvPr id="14" name="TextBox 13">
            <a:extLst>
              <a:ext uri="{FF2B5EF4-FFF2-40B4-BE49-F238E27FC236}">
                <a16:creationId xmlns:a16="http://schemas.microsoft.com/office/drawing/2014/main" id="{0833CC77-AE58-5885-E4A3-4E5B4F4B77E0}"/>
              </a:ext>
            </a:extLst>
          </p:cNvPr>
          <p:cNvSpPr txBox="1"/>
          <p:nvPr/>
        </p:nvSpPr>
        <p:spPr>
          <a:xfrm>
            <a:off x="7542453" y="4078389"/>
            <a:ext cx="3446723" cy="307777"/>
          </a:xfrm>
          <a:prstGeom prst="rect">
            <a:avLst/>
          </a:prstGeom>
          <a:noFill/>
        </p:spPr>
        <p:txBody>
          <a:bodyPr wrap="square" rtlCol="0">
            <a:spAutoFit/>
          </a:bodyPr>
          <a:lstStyle/>
          <a:p>
            <a:r>
              <a:rPr lang="en-IN" sz="1400">
                <a:solidFill>
                  <a:prstClr val="black"/>
                </a:solidFill>
                <a:latin typeface="Arial" panose="020B0604020202020204" pitchFamily="34" charset="0"/>
                <a:cs typeface="Arial" panose="020B0604020202020204" pitchFamily="34" charset="0"/>
              </a:rPr>
              <a:t>	</a:t>
            </a:r>
            <a:r>
              <a:rPr lang="en-IN" sz="1400" err="1">
                <a:solidFill>
                  <a:prstClr val="black"/>
                </a:solidFill>
                <a:latin typeface="Arial" panose="020B0604020202020204" pitchFamily="34" charset="0"/>
                <a:cs typeface="Arial" panose="020B0604020202020204" pitchFamily="34" charset="0"/>
              </a:rPr>
              <a:t>CurrentSmoker</a:t>
            </a:r>
            <a:r>
              <a:rPr lang="en-IN" sz="1400">
                <a:solidFill>
                  <a:prstClr val="black"/>
                </a:solidFill>
                <a:latin typeface="Arial" panose="020B0604020202020204" pitchFamily="34" charset="0"/>
                <a:cs typeface="Arial" panose="020B0604020202020204" pitchFamily="34" charset="0"/>
              </a:rPr>
              <a:t>(S), age(A) </a:t>
            </a:r>
          </a:p>
        </p:txBody>
      </p:sp>
      <p:grpSp>
        <p:nvGrpSpPr>
          <p:cNvPr id="15" name="Group 14">
            <a:extLst>
              <a:ext uri="{FF2B5EF4-FFF2-40B4-BE49-F238E27FC236}">
                <a16:creationId xmlns:a16="http://schemas.microsoft.com/office/drawing/2014/main" id="{56E0EFA2-F15A-E5AA-5FF6-E8C37E677251}"/>
              </a:ext>
            </a:extLst>
          </p:cNvPr>
          <p:cNvGrpSpPr/>
          <p:nvPr/>
        </p:nvGrpSpPr>
        <p:grpSpPr>
          <a:xfrm>
            <a:off x="5281016" y="4518256"/>
            <a:ext cx="2078200" cy="1194645"/>
            <a:chOff x="1886430" y="4767524"/>
            <a:chExt cx="2137389" cy="1227579"/>
          </a:xfrm>
        </p:grpSpPr>
        <p:sp>
          <p:nvSpPr>
            <p:cNvPr id="16" name="Flowchart: Connector 15">
              <a:extLst>
                <a:ext uri="{FF2B5EF4-FFF2-40B4-BE49-F238E27FC236}">
                  <a16:creationId xmlns:a16="http://schemas.microsoft.com/office/drawing/2014/main" id="{E8C3C291-7A58-61B3-05E5-B19255B6FFBA}"/>
                </a:ext>
              </a:extLst>
            </p:cNvPr>
            <p:cNvSpPr/>
            <p:nvPr/>
          </p:nvSpPr>
          <p:spPr>
            <a:xfrm>
              <a:off x="3272171" y="5500059"/>
              <a:ext cx="453024" cy="495044"/>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1</a:t>
              </a:r>
            </a:p>
          </p:txBody>
        </p:sp>
        <p:sp>
          <p:nvSpPr>
            <p:cNvPr id="17" name="Flowchart: Connector 16">
              <a:extLst>
                <a:ext uri="{FF2B5EF4-FFF2-40B4-BE49-F238E27FC236}">
                  <a16:creationId xmlns:a16="http://schemas.microsoft.com/office/drawing/2014/main" id="{FCC7029C-4900-8652-CE39-C0F23F481E85}"/>
                </a:ext>
              </a:extLst>
            </p:cNvPr>
            <p:cNvSpPr/>
            <p:nvPr/>
          </p:nvSpPr>
          <p:spPr>
            <a:xfrm>
              <a:off x="2600718" y="4767524"/>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G</a:t>
              </a:r>
            </a:p>
          </p:txBody>
        </p:sp>
        <p:cxnSp>
          <p:nvCxnSpPr>
            <p:cNvPr id="18" name="Straight Arrow Connector 17">
              <a:extLst>
                <a:ext uri="{FF2B5EF4-FFF2-40B4-BE49-F238E27FC236}">
                  <a16:creationId xmlns:a16="http://schemas.microsoft.com/office/drawing/2014/main" id="{B0BF2778-65BC-3F70-9C70-82C9EF8B04EC}"/>
                </a:ext>
              </a:extLst>
            </p:cNvPr>
            <p:cNvCxnSpPr>
              <a:cxnSpLocks/>
              <a:stCxn id="17" idx="5"/>
            </p:cNvCxnSpPr>
            <p:nvPr/>
          </p:nvCxnSpPr>
          <p:spPr>
            <a:xfrm>
              <a:off x="2987398" y="5190070"/>
              <a:ext cx="400684" cy="320807"/>
            </a:xfrm>
            <a:prstGeom prst="straightConnector1">
              <a:avLst/>
            </a:prstGeom>
            <a:noFill/>
            <a:ln w="6350" cap="flat" cmpd="sng" algn="ctr">
              <a:solidFill>
                <a:srgbClr val="5B9BD5"/>
              </a:solidFill>
              <a:prstDash val="solid"/>
              <a:miter lim="800000"/>
              <a:tailEnd type="triangle"/>
            </a:ln>
            <a:effectLst/>
          </p:spPr>
        </p:cxnSp>
        <p:sp>
          <p:nvSpPr>
            <p:cNvPr id="19" name="Flowchart: Connector 18">
              <a:extLst>
                <a:ext uri="{FF2B5EF4-FFF2-40B4-BE49-F238E27FC236}">
                  <a16:creationId xmlns:a16="http://schemas.microsoft.com/office/drawing/2014/main" id="{156EAD9A-2456-E9B6-E529-8C64DF21B2CD}"/>
                </a:ext>
              </a:extLst>
            </p:cNvPr>
            <p:cNvSpPr/>
            <p:nvPr/>
          </p:nvSpPr>
          <p:spPr>
            <a:xfrm>
              <a:off x="1976627" y="5458639"/>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0</a:t>
              </a:r>
            </a:p>
          </p:txBody>
        </p:sp>
        <p:cxnSp>
          <p:nvCxnSpPr>
            <p:cNvPr id="20" name="Straight Arrow Connector 19">
              <a:extLst>
                <a:ext uri="{FF2B5EF4-FFF2-40B4-BE49-F238E27FC236}">
                  <a16:creationId xmlns:a16="http://schemas.microsoft.com/office/drawing/2014/main" id="{05265173-02A8-EDD2-4549-B1F7FCA53563}"/>
                </a:ext>
              </a:extLst>
            </p:cNvPr>
            <p:cNvCxnSpPr>
              <a:cxnSpLocks/>
            </p:cNvCxnSpPr>
            <p:nvPr/>
          </p:nvCxnSpPr>
          <p:spPr>
            <a:xfrm flipH="1">
              <a:off x="2332790" y="5185553"/>
              <a:ext cx="306452" cy="298826"/>
            </a:xfrm>
            <a:prstGeom prst="straightConnector1">
              <a:avLst/>
            </a:prstGeom>
            <a:noFill/>
            <a:ln w="6350" cap="flat" cmpd="sng" algn="ctr">
              <a:solidFill>
                <a:srgbClr val="5B9BD5"/>
              </a:solidFill>
              <a:prstDash val="solid"/>
              <a:miter lim="800000"/>
              <a:tailEnd type="triangle"/>
            </a:ln>
            <a:effectLst/>
          </p:spPr>
        </p:cxnSp>
        <p:sp>
          <p:nvSpPr>
            <p:cNvPr id="21" name="TextBox 20">
              <a:extLst>
                <a:ext uri="{FF2B5EF4-FFF2-40B4-BE49-F238E27FC236}">
                  <a16:creationId xmlns:a16="http://schemas.microsoft.com/office/drawing/2014/main" id="{DEF2DE2F-88E9-0710-628E-8FE6B7FFFC54}"/>
                </a:ext>
              </a:extLst>
            </p:cNvPr>
            <p:cNvSpPr txBox="1"/>
            <p:nvPr/>
          </p:nvSpPr>
          <p:spPr>
            <a:xfrm>
              <a:off x="3125226" y="4997670"/>
              <a:ext cx="898593" cy="284635"/>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&gt;= 100</a:t>
              </a:r>
            </a:p>
          </p:txBody>
        </p:sp>
        <p:sp>
          <p:nvSpPr>
            <p:cNvPr id="22" name="TextBox 21">
              <a:extLst>
                <a:ext uri="{FF2B5EF4-FFF2-40B4-BE49-F238E27FC236}">
                  <a16:creationId xmlns:a16="http://schemas.microsoft.com/office/drawing/2014/main" id="{2D1141FE-BE63-19F7-8F30-B0C4F01D3046}"/>
                </a:ext>
              </a:extLst>
            </p:cNvPr>
            <p:cNvSpPr txBox="1"/>
            <p:nvPr/>
          </p:nvSpPr>
          <p:spPr>
            <a:xfrm flipH="1">
              <a:off x="1886430" y="5023993"/>
              <a:ext cx="728598" cy="284635"/>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&lt; 100</a:t>
              </a:r>
            </a:p>
          </p:txBody>
        </p:sp>
      </p:grpSp>
      <p:graphicFrame>
        <p:nvGraphicFramePr>
          <p:cNvPr id="23" name="Table 64">
            <a:extLst>
              <a:ext uri="{FF2B5EF4-FFF2-40B4-BE49-F238E27FC236}">
                <a16:creationId xmlns:a16="http://schemas.microsoft.com/office/drawing/2014/main" id="{FDDEED9A-808D-CB38-1578-0AFF502F2479}"/>
              </a:ext>
            </a:extLst>
          </p:cNvPr>
          <p:cNvGraphicFramePr>
            <a:graphicFrameLocks noGrp="1"/>
          </p:cNvGraphicFramePr>
          <p:nvPr>
            <p:extLst>
              <p:ext uri="{D42A27DB-BD31-4B8C-83A1-F6EECF244321}">
                <p14:modId xmlns:p14="http://schemas.microsoft.com/office/powerpoint/2010/main" val="2031249662"/>
              </p:ext>
            </p:extLst>
          </p:nvPr>
        </p:nvGraphicFramePr>
        <p:xfrm>
          <a:off x="2147398" y="1212528"/>
          <a:ext cx="8400858" cy="1604116"/>
        </p:xfrm>
        <a:graphic>
          <a:graphicData uri="http://schemas.openxmlformats.org/drawingml/2006/table">
            <a:tbl>
              <a:tblPr firstRow="1" bandRow="1"/>
              <a:tblGrid>
                <a:gridCol w="412086">
                  <a:extLst>
                    <a:ext uri="{9D8B030D-6E8A-4147-A177-3AD203B41FA5}">
                      <a16:colId xmlns:a16="http://schemas.microsoft.com/office/drawing/2014/main" val="2318936165"/>
                    </a:ext>
                  </a:extLst>
                </a:gridCol>
                <a:gridCol w="686844">
                  <a:extLst>
                    <a:ext uri="{9D8B030D-6E8A-4147-A177-3AD203B41FA5}">
                      <a16:colId xmlns:a16="http://schemas.microsoft.com/office/drawing/2014/main" val="3114982793"/>
                    </a:ext>
                  </a:extLst>
                </a:gridCol>
                <a:gridCol w="603843">
                  <a:extLst>
                    <a:ext uri="{9D8B030D-6E8A-4147-A177-3AD203B41FA5}">
                      <a16:colId xmlns:a16="http://schemas.microsoft.com/office/drawing/2014/main" val="3383631614"/>
                    </a:ext>
                  </a:extLst>
                </a:gridCol>
                <a:gridCol w="950927">
                  <a:extLst>
                    <a:ext uri="{9D8B030D-6E8A-4147-A177-3AD203B41FA5}">
                      <a16:colId xmlns:a16="http://schemas.microsoft.com/office/drawing/2014/main" val="847138914"/>
                    </a:ext>
                  </a:extLst>
                </a:gridCol>
                <a:gridCol w="825640">
                  <a:extLst>
                    <a:ext uri="{9D8B030D-6E8A-4147-A177-3AD203B41FA5}">
                      <a16:colId xmlns:a16="http://schemas.microsoft.com/office/drawing/2014/main" val="2877031061"/>
                    </a:ext>
                  </a:extLst>
                </a:gridCol>
                <a:gridCol w="856219">
                  <a:extLst>
                    <a:ext uri="{9D8B030D-6E8A-4147-A177-3AD203B41FA5}">
                      <a16:colId xmlns:a16="http://schemas.microsoft.com/office/drawing/2014/main" val="4159526525"/>
                    </a:ext>
                  </a:extLst>
                </a:gridCol>
                <a:gridCol w="854151">
                  <a:extLst>
                    <a:ext uri="{9D8B030D-6E8A-4147-A177-3AD203B41FA5}">
                      <a16:colId xmlns:a16="http://schemas.microsoft.com/office/drawing/2014/main" val="1851690885"/>
                    </a:ext>
                  </a:extLst>
                </a:gridCol>
                <a:gridCol w="758894">
                  <a:extLst>
                    <a:ext uri="{9D8B030D-6E8A-4147-A177-3AD203B41FA5}">
                      <a16:colId xmlns:a16="http://schemas.microsoft.com/office/drawing/2014/main" val="5424302"/>
                    </a:ext>
                  </a:extLst>
                </a:gridCol>
                <a:gridCol w="857776">
                  <a:extLst>
                    <a:ext uri="{9D8B030D-6E8A-4147-A177-3AD203B41FA5}">
                      <a16:colId xmlns:a16="http://schemas.microsoft.com/office/drawing/2014/main" val="2850745090"/>
                    </a:ext>
                  </a:extLst>
                </a:gridCol>
                <a:gridCol w="793503">
                  <a:extLst>
                    <a:ext uri="{9D8B030D-6E8A-4147-A177-3AD203B41FA5}">
                      <a16:colId xmlns:a16="http://schemas.microsoft.com/office/drawing/2014/main" val="2294877443"/>
                    </a:ext>
                  </a:extLst>
                </a:gridCol>
                <a:gridCol w="800975">
                  <a:extLst>
                    <a:ext uri="{9D8B030D-6E8A-4147-A177-3AD203B41FA5}">
                      <a16:colId xmlns:a16="http://schemas.microsoft.com/office/drawing/2014/main" val="3742106405"/>
                    </a:ext>
                  </a:extLst>
                </a:gridCol>
              </a:tblGrid>
              <a:tr h="3385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a:solidFill>
                            <a:schemeClr val="bg1"/>
                          </a:solidFill>
                          <a:effectLst/>
                          <a:latin typeface="Arial"/>
                          <a:cs typeface="Arial"/>
                        </a:rPr>
                        <a:t>ID </a:t>
                      </a:r>
                      <a:endParaRPr lang="en-US" sz="1200" b="1" i="0" u="none" strike="noStrike">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a:solidFill>
                            <a:schemeClr val="bg1"/>
                          </a:solidFill>
                          <a:effectLst/>
                          <a:latin typeface="Arial"/>
                          <a:cs typeface="Arial"/>
                        </a:rPr>
                        <a:t>Male</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a:solidFill>
                            <a:schemeClr val="bg1"/>
                          </a:solidFill>
                          <a:effectLst/>
                          <a:latin typeface="Arial"/>
                          <a:cs typeface="Arial"/>
                        </a:rPr>
                        <a:t>Age</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a:solidFill>
                            <a:schemeClr val="bg1"/>
                          </a:solidFill>
                          <a:effectLst/>
                          <a:latin typeface="Arial"/>
                          <a:cs typeface="Arial"/>
                        </a:rPr>
                        <a:t>Current</a:t>
                      </a:r>
                    </a:p>
                    <a:p>
                      <a:pPr algn="ctr" fontAlgn="b"/>
                      <a:r>
                        <a:rPr lang="en-US" sz="1200" b="1" i="0" u="none" strike="noStrike">
                          <a:solidFill>
                            <a:schemeClr val="bg1"/>
                          </a:solidFill>
                          <a:effectLst/>
                          <a:latin typeface="Arial"/>
                          <a:cs typeface="Arial"/>
                        </a:rPr>
                        <a:t>Smoker</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a:solidFill>
                            <a:schemeClr val="bg1"/>
                          </a:solidFill>
                          <a:effectLst/>
                          <a:latin typeface="Arial"/>
                          <a:cs typeface="Arial"/>
                        </a:rPr>
                        <a:t>Diabetes</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err="1">
                          <a:solidFill>
                            <a:schemeClr val="bg1"/>
                          </a:solidFill>
                          <a:effectLst/>
                          <a:latin typeface="Arial" panose="020B0604020202020204" pitchFamily="34" charset="0"/>
                          <a:cs typeface="Arial" panose="020B0604020202020204" pitchFamily="34" charset="0"/>
                        </a:rPr>
                        <a:t>totChol</a:t>
                      </a:r>
                      <a:endParaRPr lang="en-US" sz="1200" b="1" i="0" u="none" strike="noStrike">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err="1">
                          <a:solidFill>
                            <a:schemeClr val="bg1"/>
                          </a:solidFill>
                          <a:effectLst/>
                          <a:latin typeface="Arial" panose="020B0604020202020204" pitchFamily="34" charset="0"/>
                          <a:cs typeface="Arial" panose="020B0604020202020204" pitchFamily="34" charset="0"/>
                        </a:rPr>
                        <a:t>sysBP</a:t>
                      </a:r>
                      <a:endParaRPr lang="en-US" sz="1200" b="1" i="0" u="none" strike="noStrike">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err="1">
                          <a:solidFill>
                            <a:schemeClr val="bg1"/>
                          </a:solidFill>
                          <a:effectLst/>
                          <a:latin typeface="Arial" panose="020B0604020202020204" pitchFamily="34" charset="0"/>
                          <a:cs typeface="Arial" panose="020B0604020202020204" pitchFamily="34" charset="0"/>
                        </a:rPr>
                        <a:t>diaBP</a:t>
                      </a:r>
                      <a:endParaRPr lang="en-US" sz="1200" b="1" i="0" u="none" strike="noStrike">
                        <a:solidFill>
                          <a:schemeClr val="bg1"/>
                        </a:solidFill>
                        <a:effectLst/>
                        <a:latin typeface="Arial" panose="020B0604020202020204" pitchFamily="34" charset="0"/>
                        <a:cs typeface="Arial" panose="020B0604020202020204" pitchFamily="34" charset="0"/>
                      </a:endParaRP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err="1">
                          <a:solidFill>
                            <a:schemeClr val="bg1"/>
                          </a:solidFill>
                          <a:effectLst/>
                          <a:latin typeface="Arial" panose="020B0604020202020204" pitchFamily="34" charset="0"/>
                          <a:cs typeface="Arial" panose="020B0604020202020204" pitchFamily="34" charset="0"/>
                        </a:rPr>
                        <a:t>HeartRate</a:t>
                      </a:r>
                      <a:endParaRPr lang="en-US" sz="1200" b="1" i="0" u="none" strike="noStrike">
                        <a:solidFill>
                          <a:schemeClr val="bg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a:solidFill>
                            <a:schemeClr val="bg1"/>
                          </a:solidFill>
                          <a:effectLst/>
                          <a:latin typeface="Arial"/>
                          <a:cs typeface="Arial"/>
                        </a:rPr>
                        <a:t>Glucose</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1200" b="1" i="0" u="none" strike="noStrike">
                          <a:solidFill>
                            <a:schemeClr val="bg1"/>
                          </a:solidFill>
                          <a:effectLst/>
                          <a:latin typeface="Arial"/>
                          <a:cs typeface="Arial"/>
                        </a:rPr>
                        <a:t>CHD</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64355621"/>
                  </a:ext>
                </a:extLst>
              </a:tr>
              <a:tr h="31513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a:t>
                      </a:r>
                    </a:p>
                  </a:txBody>
                  <a:tcPr marL="7620" marR="7620" marT="762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39</a:t>
                      </a:r>
                    </a:p>
                  </a:txBody>
                  <a:tcPr marL="7620" marR="7620" marT="762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195</a:t>
                      </a:r>
                    </a:p>
                  </a:txBody>
                  <a:tcPr marL="7620" marR="7620" marT="762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106</a:t>
                      </a:r>
                    </a:p>
                  </a:txBody>
                  <a:tcPr marL="7620" marR="7620" marT="762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70</a:t>
                      </a:r>
                    </a:p>
                  </a:txBody>
                  <a:tcPr marL="7620" marR="7620" marT="762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80</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77</a:t>
                      </a:r>
                    </a:p>
                  </a:txBody>
                  <a:tcPr marL="7620" marR="7620" marT="762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90202541"/>
                  </a:ext>
                </a:extLst>
              </a:tr>
              <a:tr h="222134">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55</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250</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121</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81</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95</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76</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855005390"/>
                  </a:ext>
                </a:extLst>
              </a:tr>
              <a:tr h="24070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2</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48</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245</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127.5</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80</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75</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70</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780955242"/>
                  </a:ext>
                </a:extLst>
              </a:tr>
              <a:tr h="23178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3</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61</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225</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150</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95</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65</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103</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212555975"/>
                  </a:ext>
                </a:extLst>
              </a:tr>
              <a:tr h="2003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4</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46</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285</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130</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84</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85</a:t>
                      </a:r>
                    </a:p>
                  </a:txBody>
                  <a:tcPr marL="7620" marR="7620" marT="762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85</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1400" b="0" i="0" u="none" strike="noStrike">
                          <a:solidFill>
                            <a:srgbClr val="000000"/>
                          </a:solidFill>
                          <a:effectLst/>
                          <a:latin typeface="Arial"/>
                          <a:cs typeface="Arial"/>
                        </a:rPr>
                        <a:t>0</a:t>
                      </a:r>
                    </a:p>
                  </a:txBody>
                  <a:tcPr marL="7620" marR="7620" marT="762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527905779"/>
                  </a:ext>
                </a:extLst>
              </a:tr>
            </a:tbl>
          </a:graphicData>
        </a:graphic>
      </p:graphicFrame>
      <p:grpSp>
        <p:nvGrpSpPr>
          <p:cNvPr id="24" name="Group 23">
            <a:extLst>
              <a:ext uri="{FF2B5EF4-FFF2-40B4-BE49-F238E27FC236}">
                <a16:creationId xmlns:a16="http://schemas.microsoft.com/office/drawing/2014/main" id="{43536B0E-C7E7-1CCF-D5E7-247FB3A1C434}"/>
              </a:ext>
            </a:extLst>
          </p:cNvPr>
          <p:cNvGrpSpPr/>
          <p:nvPr/>
        </p:nvGrpSpPr>
        <p:grpSpPr>
          <a:xfrm>
            <a:off x="8583450" y="4504733"/>
            <a:ext cx="2685925" cy="1674609"/>
            <a:chOff x="1976627" y="4767524"/>
            <a:chExt cx="2888136" cy="1895216"/>
          </a:xfrm>
        </p:grpSpPr>
        <p:sp>
          <p:nvSpPr>
            <p:cNvPr id="25" name="Flowchart: Connector 24">
              <a:extLst>
                <a:ext uri="{FF2B5EF4-FFF2-40B4-BE49-F238E27FC236}">
                  <a16:creationId xmlns:a16="http://schemas.microsoft.com/office/drawing/2014/main" id="{E8E3ADB2-15D0-865C-F1D8-634067B8F20A}"/>
                </a:ext>
              </a:extLst>
            </p:cNvPr>
            <p:cNvSpPr/>
            <p:nvPr/>
          </p:nvSpPr>
          <p:spPr>
            <a:xfrm>
              <a:off x="3272171" y="5500059"/>
              <a:ext cx="453024" cy="495044"/>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A</a:t>
              </a:r>
            </a:p>
          </p:txBody>
        </p:sp>
        <p:sp>
          <p:nvSpPr>
            <p:cNvPr id="26" name="Flowchart: Connector 25">
              <a:extLst>
                <a:ext uri="{FF2B5EF4-FFF2-40B4-BE49-F238E27FC236}">
                  <a16:creationId xmlns:a16="http://schemas.microsoft.com/office/drawing/2014/main" id="{28187085-1F00-AE98-2CBB-934AD6B5F6C7}"/>
                </a:ext>
              </a:extLst>
            </p:cNvPr>
            <p:cNvSpPr/>
            <p:nvPr/>
          </p:nvSpPr>
          <p:spPr>
            <a:xfrm>
              <a:off x="2600718" y="4767524"/>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S</a:t>
              </a:r>
            </a:p>
          </p:txBody>
        </p:sp>
        <p:cxnSp>
          <p:nvCxnSpPr>
            <p:cNvPr id="27" name="Straight Arrow Connector 26">
              <a:extLst>
                <a:ext uri="{FF2B5EF4-FFF2-40B4-BE49-F238E27FC236}">
                  <a16:creationId xmlns:a16="http://schemas.microsoft.com/office/drawing/2014/main" id="{7B9911E3-8DA1-152D-A007-B481F2646A93}"/>
                </a:ext>
              </a:extLst>
            </p:cNvPr>
            <p:cNvCxnSpPr>
              <a:cxnSpLocks/>
              <a:stCxn id="26" idx="5"/>
            </p:cNvCxnSpPr>
            <p:nvPr/>
          </p:nvCxnSpPr>
          <p:spPr>
            <a:xfrm>
              <a:off x="2987398" y="5190070"/>
              <a:ext cx="400684" cy="320807"/>
            </a:xfrm>
            <a:prstGeom prst="straightConnector1">
              <a:avLst/>
            </a:prstGeom>
            <a:noFill/>
            <a:ln w="6350" cap="flat" cmpd="sng" algn="ctr">
              <a:solidFill>
                <a:srgbClr val="5B9BD5"/>
              </a:solidFill>
              <a:prstDash val="solid"/>
              <a:miter lim="800000"/>
              <a:tailEnd type="triangle"/>
            </a:ln>
            <a:effectLst/>
          </p:spPr>
        </p:cxnSp>
        <p:sp>
          <p:nvSpPr>
            <p:cNvPr id="28" name="Flowchart: Connector 27">
              <a:extLst>
                <a:ext uri="{FF2B5EF4-FFF2-40B4-BE49-F238E27FC236}">
                  <a16:creationId xmlns:a16="http://schemas.microsoft.com/office/drawing/2014/main" id="{5464F984-3A9E-20FF-0760-D691042367E2}"/>
                </a:ext>
              </a:extLst>
            </p:cNvPr>
            <p:cNvSpPr/>
            <p:nvPr/>
          </p:nvSpPr>
          <p:spPr>
            <a:xfrm>
              <a:off x="3912689" y="6146574"/>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kern="0">
                  <a:solidFill>
                    <a:prstClr val="white"/>
                  </a:solidFill>
                  <a:latin typeface="Arial" panose="020B0604020202020204" pitchFamily="34" charset="0"/>
                  <a:cs typeface="Arial" panose="020B0604020202020204" pitchFamily="34" charset="0"/>
                </a:rPr>
                <a:t>1</a:t>
              </a:r>
              <a:endPar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9" name="Flowchart: Connector 28">
              <a:extLst>
                <a:ext uri="{FF2B5EF4-FFF2-40B4-BE49-F238E27FC236}">
                  <a16:creationId xmlns:a16="http://schemas.microsoft.com/office/drawing/2014/main" id="{76AB76D8-318C-7893-1A39-87C8893FFD85}"/>
                </a:ext>
              </a:extLst>
            </p:cNvPr>
            <p:cNvSpPr/>
            <p:nvPr/>
          </p:nvSpPr>
          <p:spPr>
            <a:xfrm>
              <a:off x="2718396" y="6167697"/>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kern="0">
                  <a:solidFill>
                    <a:prstClr val="white"/>
                  </a:solidFill>
                  <a:latin typeface="Arial" panose="020B0604020202020204" pitchFamily="34" charset="0"/>
                  <a:cs typeface="Arial" panose="020B0604020202020204" pitchFamily="34" charset="0"/>
                </a:rPr>
                <a:t>0</a:t>
              </a:r>
              <a:endPar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30" name="Flowchart: Connector 29">
              <a:extLst>
                <a:ext uri="{FF2B5EF4-FFF2-40B4-BE49-F238E27FC236}">
                  <a16:creationId xmlns:a16="http://schemas.microsoft.com/office/drawing/2014/main" id="{99794C54-87C0-4EA9-9C7F-914FCBF75453}"/>
                </a:ext>
              </a:extLst>
            </p:cNvPr>
            <p:cNvSpPr/>
            <p:nvPr/>
          </p:nvSpPr>
          <p:spPr>
            <a:xfrm>
              <a:off x="1976627" y="5458639"/>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0</a:t>
              </a:r>
            </a:p>
          </p:txBody>
        </p:sp>
        <p:cxnSp>
          <p:nvCxnSpPr>
            <p:cNvPr id="31" name="Straight Arrow Connector 30">
              <a:extLst>
                <a:ext uri="{FF2B5EF4-FFF2-40B4-BE49-F238E27FC236}">
                  <a16:creationId xmlns:a16="http://schemas.microsoft.com/office/drawing/2014/main" id="{B66892EC-E018-8EDA-ABDA-961020375609}"/>
                </a:ext>
              </a:extLst>
            </p:cNvPr>
            <p:cNvCxnSpPr>
              <a:cxnSpLocks/>
            </p:cNvCxnSpPr>
            <p:nvPr/>
          </p:nvCxnSpPr>
          <p:spPr>
            <a:xfrm flipH="1">
              <a:off x="2332790" y="5185553"/>
              <a:ext cx="306452" cy="298826"/>
            </a:xfrm>
            <a:prstGeom prst="straightConnector1">
              <a:avLst/>
            </a:prstGeom>
            <a:noFill/>
            <a:ln w="6350" cap="flat" cmpd="sng" algn="ctr">
              <a:solidFill>
                <a:srgbClr val="5B9BD5"/>
              </a:solidFill>
              <a:prstDash val="solid"/>
              <a:miter lim="800000"/>
              <a:tailEnd type="triangle"/>
            </a:ln>
            <a:effectLst/>
          </p:spPr>
        </p:cxnSp>
        <p:cxnSp>
          <p:nvCxnSpPr>
            <p:cNvPr id="32" name="Straight Arrow Connector 31">
              <a:extLst>
                <a:ext uri="{FF2B5EF4-FFF2-40B4-BE49-F238E27FC236}">
                  <a16:creationId xmlns:a16="http://schemas.microsoft.com/office/drawing/2014/main" id="{BEE3FB99-66E4-3485-B421-03B5C7D99497}"/>
                </a:ext>
              </a:extLst>
            </p:cNvPr>
            <p:cNvCxnSpPr>
              <a:cxnSpLocks/>
              <a:stCxn id="25" idx="5"/>
              <a:endCxn id="28" idx="1"/>
            </p:cNvCxnSpPr>
            <p:nvPr/>
          </p:nvCxnSpPr>
          <p:spPr>
            <a:xfrm>
              <a:off x="3658851" y="5922605"/>
              <a:ext cx="320182" cy="296466"/>
            </a:xfrm>
            <a:prstGeom prst="straightConnector1">
              <a:avLst/>
            </a:prstGeom>
            <a:noFill/>
            <a:ln w="6350" cap="flat" cmpd="sng" algn="ctr">
              <a:solidFill>
                <a:srgbClr val="5B9BD5"/>
              </a:solidFill>
              <a:prstDash val="solid"/>
              <a:miter lim="800000"/>
              <a:tailEnd type="triangle"/>
            </a:ln>
            <a:effectLst/>
          </p:spPr>
        </p:cxnSp>
        <p:cxnSp>
          <p:nvCxnSpPr>
            <p:cNvPr id="33" name="Straight Arrow Connector 32">
              <a:extLst>
                <a:ext uri="{FF2B5EF4-FFF2-40B4-BE49-F238E27FC236}">
                  <a16:creationId xmlns:a16="http://schemas.microsoft.com/office/drawing/2014/main" id="{CDE1B34D-4928-E690-1D07-F7AFE067CA95}"/>
                </a:ext>
              </a:extLst>
            </p:cNvPr>
            <p:cNvCxnSpPr>
              <a:cxnSpLocks/>
            </p:cNvCxnSpPr>
            <p:nvPr/>
          </p:nvCxnSpPr>
          <p:spPr>
            <a:xfrm flipH="1">
              <a:off x="3074643" y="5927498"/>
              <a:ext cx="234847" cy="281414"/>
            </a:xfrm>
            <a:prstGeom prst="straightConnector1">
              <a:avLst/>
            </a:prstGeom>
            <a:noFill/>
            <a:ln w="6350" cap="flat" cmpd="sng" algn="ctr">
              <a:solidFill>
                <a:srgbClr val="5B9BD5"/>
              </a:solidFill>
              <a:prstDash val="solid"/>
              <a:miter lim="800000"/>
              <a:tailEnd type="triangle"/>
            </a:ln>
            <a:effectLst/>
          </p:spPr>
        </p:cxnSp>
        <p:sp>
          <p:nvSpPr>
            <p:cNvPr id="34" name="TextBox 33">
              <a:extLst>
                <a:ext uri="{FF2B5EF4-FFF2-40B4-BE49-F238E27FC236}">
                  <a16:creationId xmlns:a16="http://schemas.microsoft.com/office/drawing/2014/main" id="{51C1209B-728B-B8DD-B7C5-A59A622B8DCD}"/>
                </a:ext>
              </a:extLst>
            </p:cNvPr>
            <p:cNvSpPr txBox="1"/>
            <p:nvPr/>
          </p:nvSpPr>
          <p:spPr>
            <a:xfrm>
              <a:off x="3141071" y="5023190"/>
              <a:ext cx="636860" cy="313490"/>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Yes</a:t>
              </a:r>
            </a:p>
          </p:txBody>
        </p:sp>
        <p:sp>
          <p:nvSpPr>
            <p:cNvPr id="35" name="TextBox 34">
              <a:extLst>
                <a:ext uri="{FF2B5EF4-FFF2-40B4-BE49-F238E27FC236}">
                  <a16:creationId xmlns:a16="http://schemas.microsoft.com/office/drawing/2014/main" id="{673F39BF-C44F-31E7-5BBF-A6F6A50B01A6}"/>
                </a:ext>
              </a:extLst>
            </p:cNvPr>
            <p:cNvSpPr txBox="1"/>
            <p:nvPr/>
          </p:nvSpPr>
          <p:spPr>
            <a:xfrm flipH="1">
              <a:off x="2065352" y="4982401"/>
              <a:ext cx="728597" cy="313490"/>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No</a:t>
              </a:r>
            </a:p>
          </p:txBody>
        </p:sp>
        <p:sp>
          <p:nvSpPr>
            <p:cNvPr id="36" name="TextBox 35">
              <a:extLst>
                <a:ext uri="{FF2B5EF4-FFF2-40B4-BE49-F238E27FC236}">
                  <a16:creationId xmlns:a16="http://schemas.microsoft.com/office/drawing/2014/main" id="{0EAC1855-03BB-AD0E-7216-F9203192ED6F}"/>
                </a:ext>
              </a:extLst>
            </p:cNvPr>
            <p:cNvSpPr txBox="1"/>
            <p:nvPr/>
          </p:nvSpPr>
          <p:spPr>
            <a:xfrm flipH="1">
              <a:off x="3796921" y="5774037"/>
              <a:ext cx="1067842" cy="313490"/>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&gt;= 50</a:t>
              </a:r>
            </a:p>
          </p:txBody>
        </p:sp>
        <p:sp>
          <p:nvSpPr>
            <p:cNvPr id="37" name="TextBox 36">
              <a:extLst>
                <a:ext uri="{FF2B5EF4-FFF2-40B4-BE49-F238E27FC236}">
                  <a16:creationId xmlns:a16="http://schemas.microsoft.com/office/drawing/2014/main" id="{96C17B1B-1B40-1464-B1C1-7AFE25BFB917}"/>
                </a:ext>
              </a:extLst>
            </p:cNvPr>
            <p:cNvSpPr txBox="1"/>
            <p:nvPr/>
          </p:nvSpPr>
          <p:spPr>
            <a:xfrm flipH="1">
              <a:off x="2517670" y="5761761"/>
              <a:ext cx="1042417" cy="313490"/>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&lt; 50</a:t>
              </a:r>
            </a:p>
          </p:txBody>
        </p:sp>
      </p:grpSp>
      <p:grpSp>
        <p:nvGrpSpPr>
          <p:cNvPr id="38" name="Group 37">
            <a:extLst>
              <a:ext uri="{FF2B5EF4-FFF2-40B4-BE49-F238E27FC236}">
                <a16:creationId xmlns:a16="http://schemas.microsoft.com/office/drawing/2014/main" id="{4B401BFB-FE7A-35E7-3B28-459985BFF0BB}"/>
              </a:ext>
            </a:extLst>
          </p:cNvPr>
          <p:cNvGrpSpPr/>
          <p:nvPr/>
        </p:nvGrpSpPr>
        <p:grpSpPr>
          <a:xfrm>
            <a:off x="1934361" y="4530124"/>
            <a:ext cx="2646368" cy="1674609"/>
            <a:chOff x="1976627" y="4767524"/>
            <a:chExt cx="2845601" cy="1895216"/>
          </a:xfrm>
        </p:grpSpPr>
        <p:sp>
          <p:nvSpPr>
            <p:cNvPr id="39" name="Flowchart: Connector 38">
              <a:extLst>
                <a:ext uri="{FF2B5EF4-FFF2-40B4-BE49-F238E27FC236}">
                  <a16:creationId xmlns:a16="http://schemas.microsoft.com/office/drawing/2014/main" id="{F4305E95-74E6-63E3-81A7-CEC8E3446A7F}"/>
                </a:ext>
              </a:extLst>
            </p:cNvPr>
            <p:cNvSpPr/>
            <p:nvPr/>
          </p:nvSpPr>
          <p:spPr>
            <a:xfrm>
              <a:off x="3272171" y="5500059"/>
              <a:ext cx="453024" cy="495044"/>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kern="0">
                  <a:solidFill>
                    <a:prstClr val="white"/>
                  </a:solidFill>
                  <a:latin typeface="Arial" panose="020B0604020202020204" pitchFamily="34" charset="0"/>
                  <a:cs typeface="Arial" panose="020B0604020202020204" pitchFamily="34" charset="0"/>
                </a:rPr>
                <a:t>B</a:t>
              </a:r>
              <a:endPar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0" name="Flowchart: Connector 39">
              <a:extLst>
                <a:ext uri="{FF2B5EF4-FFF2-40B4-BE49-F238E27FC236}">
                  <a16:creationId xmlns:a16="http://schemas.microsoft.com/office/drawing/2014/main" id="{16DF0E8A-0342-77EA-CA0D-D4AF40797FA6}"/>
                </a:ext>
              </a:extLst>
            </p:cNvPr>
            <p:cNvSpPr/>
            <p:nvPr/>
          </p:nvSpPr>
          <p:spPr>
            <a:xfrm>
              <a:off x="2600718" y="4767524"/>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M</a:t>
              </a:r>
            </a:p>
          </p:txBody>
        </p:sp>
        <p:cxnSp>
          <p:nvCxnSpPr>
            <p:cNvPr id="41" name="Straight Arrow Connector 40">
              <a:extLst>
                <a:ext uri="{FF2B5EF4-FFF2-40B4-BE49-F238E27FC236}">
                  <a16:creationId xmlns:a16="http://schemas.microsoft.com/office/drawing/2014/main" id="{0D98CCC0-1AC0-AF3B-35C6-8900BA988A96}"/>
                </a:ext>
              </a:extLst>
            </p:cNvPr>
            <p:cNvCxnSpPr>
              <a:cxnSpLocks/>
              <a:stCxn id="40" idx="5"/>
            </p:cNvCxnSpPr>
            <p:nvPr/>
          </p:nvCxnSpPr>
          <p:spPr>
            <a:xfrm>
              <a:off x="2987398" y="5190070"/>
              <a:ext cx="400684" cy="320807"/>
            </a:xfrm>
            <a:prstGeom prst="straightConnector1">
              <a:avLst/>
            </a:prstGeom>
            <a:noFill/>
            <a:ln w="6350" cap="flat" cmpd="sng" algn="ctr">
              <a:solidFill>
                <a:srgbClr val="5B9BD5"/>
              </a:solidFill>
              <a:prstDash val="solid"/>
              <a:miter lim="800000"/>
              <a:tailEnd type="triangle"/>
            </a:ln>
            <a:effectLst/>
          </p:spPr>
        </p:cxnSp>
        <p:sp>
          <p:nvSpPr>
            <p:cNvPr id="42" name="Flowchart: Connector 41">
              <a:extLst>
                <a:ext uri="{FF2B5EF4-FFF2-40B4-BE49-F238E27FC236}">
                  <a16:creationId xmlns:a16="http://schemas.microsoft.com/office/drawing/2014/main" id="{98E663BB-B18F-EB16-7EC3-0ADD3DE1BAE5}"/>
                </a:ext>
              </a:extLst>
            </p:cNvPr>
            <p:cNvSpPr/>
            <p:nvPr/>
          </p:nvSpPr>
          <p:spPr>
            <a:xfrm>
              <a:off x="3912689" y="6146574"/>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0</a:t>
              </a:r>
            </a:p>
          </p:txBody>
        </p:sp>
        <p:sp>
          <p:nvSpPr>
            <p:cNvPr id="43" name="Flowchart: Connector 42">
              <a:extLst>
                <a:ext uri="{FF2B5EF4-FFF2-40B4-BE49-F238E27FC236}">
                  <a16:creationId xmlns:a16="http://schemas.microsoft.com/office/drawing/2014/main" id="{0C2C68B4-CC35-3FDD-7E06-E524BEB45D4A}"/>
                </a:ext>
              </a:extLst>
            </p:cNvPr>
            <p:cNvSpPr/>
            <p:nvPr/>
          </p:nvSpPr>
          <p:spPr>
            <a:xfrm>
              <a:off x="2718396" y="6167697"/>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1</a:t>
              </a:r>
            </a:p>
          </p:txBody>
        </p:sp>
        <p:sp>
          <p:nvSpPr>
            <p:cNvPr id="44" name="Flowchart: Connector 43">
              <a:extLst>
                <a:ext uri="{FF2B5EF4-FFF2-40B4-BE49-F238E27FC236}">
                  <a16:creationId xmlns:a16="http://schemas.microsoft.com/office/drawing/2014/main" id="{4AF4CE5F-B9FC-AE00-E9A2-DCF688FFE096}"/>
                </a:ext>
              </a:extLst>
            </p:cNvPr>
            <p:cNvSpPr/>
            <p:nvPr/>
          </p:nvSpPr>
          <p:spPr>
            <a:xfrm>
              <a:off x="1976627" y="5458639"/>
              <a:ext cx="453024" cy="495043"/>
            </a:xfrm>
            <a:prstGeom prst="flowChartConnector">
              <a:avLst/>
            </a:prstGeom>
            <a:solidFill>
              <a:srgbClr val="5B9BD5"/>
            </a:solidFill>
            <a:ln w="12700" cap="flat" cmpd="sng" algn="ctr">
              <a:solidFill>
                <a:srgbClr val="5B9BD5">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rPr>
                <a:t>0</a:t>
              </a:r>
            </a:p>
          </p:txBody>
        </p:sp>
        <p:cxnSp>
          <p:nvCxnSpPr>
            <p:cNvPr id="45" name="Straight Arrow Connector 44">
              <a:extLst>
                <a:ext uri="{FF2B5EF4-FFF2-40B4-BE49-F238E27FC236}">
                  <a16:creationId xmlns:a16="http://schemas.microsoft.com/office/drawing/2014/main" id="{5DA6DD0E-7F7C-9991-F9B9-603439A7628B}"/>
                </a:ext>
              </a:extLst>
            </p:cNvPr>
            <p:cNvCxnSpPr>
              <a:cxnSpLocks/>
            </p:cNvCxnSpPr>
            <p:nvPr/>
          </p:nvCxnSpPr>
          <p:spPr>
            <a:xfrm flipH="1">
              <a:off x="2332790" y="5185553"/>
              <a:ext cx="306452" cy="298826"/>
            </a:xfrm>
            <a:prstGeom prst="straightConnector1">
              <a:avLst/>
            </a:prstGeom>
            <a:noFill/>
            <a:ln w="6350" cap="flat" cmpd="sng" algn="ctr">
              <a:solidFill>
                <a:srgbClr val="5B9BD5"/>
              </a:solidFill>
              <a:prstDash val="solid"/>
              <a:miter lim="800000"/>
              <a:tailEnd type="triangle"/>
            </a:ln>
            <a:effectLst/>
          </p:spPr>
        </p:cxnSp>
        <p:cxnSp>
          <p:nvCxnSpPr>
            <p:cNvPr id="46" name="Straight Arrow Connector 45">
              <a:extLst>
                <a:ext uri="{FF2B5EF4-FFF2-40B4-BE49-F238E27FC236}">
                  <a16:creationId xmlns:a16="http://schemas.microsoft.com/office/drawing/2014/main" id="{F0D5D124-4677-93D5-CAA4-260138DDE16F}"/>
                </a:ext>
              </a:extLst>
            </p:cNvPr>
            <p:cNvCxnSpPr>
              <a:cxnSpLocks/>
              <a:stCxn id="39" idx="5"/>
              <a:endCxn id="42" idx="1"/>
            </p:cNvCxnSpPr>
            <p:nvPr/>
          </p:nvCxnSpPr>
          <p:spPr>
            <a:xfrm>
              <a:off x="3658851" y="5922605"/>
              <a:ext cx="320182" cy="296466"/>
            </a:xfrm>
            <a:prstGeom prst="straightConnector1">
              <a:avLst/>
            </a:prstGeom>
            <a:noFill/>
            <a:ln w="6350" cap="flat" cmpd="sng" algn="ctr">
              <a:solidFill>
                <a:srgbClr val="5B9BD5"/>
              </a:solidFill>
              <a:prstDash val="solid"/>
              <a:miter lim="800000"/>
              <a:tailEnd type="triangle"/>
            </a:ln>
            <a:effectLst/>
          </p:spPr>
        </p:cxnSp>
        <p:cxnSp>
          <p:nvCxnSpPr>
            <p:cNvPr id="47" name="Straight Arrow Connector 46">
              <a:extLst>
                <a:ext uri="{FF2B5EF4-FFF2-40B4-BE49-F238E27FC236}">
                  <a16:creationId xmlns:a16="http://schemas.microsoft.com/office/drawing/2014/main" id="{5747D6D1-E232-04BE-20F4-981F90355ECA}"/>
                </a:ext>
              </a:extLst>
            </p:cNvPr>
            <p:cNvCxnSpPr>
              <a:cxnSpLocks/>
            </p:cNvCxnSpPr>
            <p:nvPr/>
          </p:nvCxnSpPr>
          <p:spPr>
            <a:xfrm flipH="1">
              <a:off x="3074643" y="5927498"/>
              <a:ext cx="234847" cy="281414"/>
            </a:xfrm>
            <a:prstGeom prst="straightConnector1">
              <a:avLst/>
            </a:prstGeom>
            <a:noFill/>
            <a:ln w="6350" cap="flat" cmpd="sng" algn="ctr">
              <a:solidFill>
                <a:srgbClr val="5B9BD5"/>
              </a:solidFill>
              <a:prstDash val="solid"/>
              <a:miter lim="800000"/>
              <a:tailEnd type="triangle"/>
            </a:ln>
            <a:effectLst/>
          </p:spPr>
        </p:cxnSp>
        <p:sp>
          <p:nvSpPr>
            <p:cNvPr id="49" name="TextBox 48">
              <a:extLst>
                <a:ext uri="{FF2B5EF4-FFF2-40B4-BE49-F238E27FC236}">
                  <a16:creationId xmlns:a16="http://schemas.microsoft.com/office/drawing/2014/main" id="{01DAF479-A9F1-9733-DA16-4A3945342D79}"/>
                </a:ext>
              </a:extLst>
            </p:cNvPr>
            <p:cNvSpPr txBox="1"/>
            <p:nvPr/>
          </p:nvSpPr>
          <p:spPr>
            <a:xfrm>
              <a:off x="3194310" y="4990246"/>
              <a:ext cx="636860" cy="313490"/>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No</a:t>
              </a:r>
            </a:p>
          </p:txBody>
        </p:sp>
        <p:sp>
          <p:nvSpPr>
            <p:cNvPr id="50" name="TextBox 49">
              <a:extLst>
                <a:ext uri="{FF2B5EF4-FFF2-40B4-BE49-F238E27FC236}">
                  <a16:creationId xmlns:a16="http://schemas.microsoft.com/office/drawing/2014/main" id="{95786B1D-387C-0568-F53D-A96B7F6CC3F4}"/>
                </a:ext>
              </a:extLst>
            </p:cNvPr>
            <p:cNvSpPr txBox="1"/>
            <p:nvPr/>
          </p:nvSpPr>
          <p:spPr>
            <a:xfrm flipH="1">
              <a:off x="2086794" y="5002933"/>
              <a:ext cx="728597" cy="313490"/>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Yes</a:t>
              </a:r>
            </a:p>
          </p:txBody>
        </p:sp>
        <p:sp>
          <p:nvSpPr>
            <p:cNvPr id="51" name="TextBox 50">
              <a:extLst>
                <a:ext uri="{FF2B5EF4-FFF2-40B4-BE49-F238E27FC236}">
                  <a16:creationId xmlns:a16="http://schemas.microsoft.com/office/drawing/2014/main" id="{6D357038-86EE-3F02-481A-03F77510F3DF}"/>
                </a:ext>
              </a:extLst>
            </p:cNvPr>
            <p:cNvSpPr txBox="1"/>
            <p:nvPr/>
          </p:nvSpPr>
          <p:spPr>
            <a:xfrm flipH="1">
              <a:off x="3754386" y="5774542"/>
              <a:ext cx="1067842" cy="313490"/>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&lt; 85</a:t>
              </a:r>
            </a:p>
          </p:txBody>
        </p:sp>
        <p:sp>
          <p:nvSpPr>
            <p:cNvPr id="53" name="TextBox 52">
              <a:extLst>
                <a:ext uri="{FF2B5EF4-FFF2-40B4-BE49-F238E27FC236}">
                  <a16:creationId xmlns:a16="http://schemas.microsoft.com/office/drawing/2014/main" id="{DC817F4B-E280-371D-8A0B-629A74B95FB4}"/>
                </a:ext>
              </a:extLst>
            </p:cNvPr>
            <p:cNvSpPr txBox="1"/>
            <p:nvPr/>
          </p:nvSpPr>
          <p:spPr>
            <a:xfrm flipH="1">
              <a:off x="2590088" y="5785684"/>
              <a:ext cx="1042417" cy="313490"/>
            </a:xfrm>
            <a:prstGeom prst="rect">
              <a:avLst/>
            </a:prstGeom>
            <a:noFill/>
          </p:spPr>
          <p:txBody>
            <a:bodyPr wrap="square" rtlCol="0">
              <a:spAutoFit/>
            </a:bodyPr>
            <a:lstStyle/>
            <a:p>
              <a:r>
                <a:rPr lang="en-IN" sz="1200" b="1">
                  <a:solidFill>
                    <a:prstClr val="black"/>
                  </a:solidFill>
                  <a:latin typeface="Arial" panose="020B0604020202020204" pitchFamily="34" charset="0"/>
                  <a:cs typeface="Arial" panose="020B0604020202020204" pitchFamily="34" charset="0"/>
                </a:rPr>
                <a:t>&gt;= 85</a:t>
              </a:r>
            </a:p>
          </p:txBody>
        </p:sp>
      </p:grpSp>
      <p:sp>
        <p:nvSpPr>
          <p:cNvPr id="54" name="TextBox 53">
            <a:extLst>
              <a:ext uri="{FF2B5EF4-FFF2-40B4-BE49-F238E27FC236}">
                <a16:creationId xmlns:a16="http://schemas.microsoft.com/office/drawing/2014/main" id="{14EBB6E9-64F7-26C4-9E7E-E7175362CBC2}"/>
              </a:ext>
            </a:extLst>
          </p:cNvPr>
          <p:cNvSpPr txBox="1"/>
          <p:nvPr/>
        </p:nvSpPr>
        <p:spPr>
          <a:xfrm flipH="1">
            <a:off x="567545" y="1678377"/>
            <a:ext cx="1671586" cy="400110"/>
          </a:xfrm>
          <a:prstGeom prst="rect">
            <a:avLst/>
          </a:prstGeom>
          <a:noFill/>
        </p:spPr>
        <p:txBody>
          <a:bodyPr wrap="square" rtlCol="0">
            <a:spAutoFit/>
          </a:bodyPr>
          <a:lstStyle/>
          <a:p>
            <a:r>
              <a:rPr lang="en-IN" sz="1600" b="1" i="1">
                <a:solidFill>
                  <a:prstClr val="black"/>
                </a:solidFill>
                <a:latin typeface="Arial" panose="020B0604020202020204" pitchFamily="34" charset="0"/>
                <a:cs typeface="Arial" panose="020B0604020202020204" pitchFamily="34" charset="0"/>
              </a:rPr>
              <a:t>Dataset</a:t>
            </a:r>
            <a:r>
              <a:rPr lang="en-IN" sz="2000" b="1" i="1">
                <a:solidFill>
                  <a:prstClr val="black"/>
                </a:solidFill>
                <a:latin typeface="Arial" panose="020B0604020202020204" pitchFamily="34" charset="0"/>
                <a:cs typeface="Arial" panose="020B0604020202020204" pitchFamily="34" charset="0"/>
              </a:rPr>
              <a:t>:</a:t>
            </a:r>
          </a:p>
        </p:txBody>
      </p:sp>
      <p:sp>
        <p:nvSpPr>
          <p:cNvPr id="55" name="TextBox 54">
            <a:extLst>
              <a:ext uri="{FF2B5EF4-FFF2-40B4-BE49-F238E27FC236}">
                <a16:creationId xmlns:a16="http://schemas.microsoft.com/office/drawing/2014/main" id="{100D5C7E-0822-0465-9D81-F2AB5FCB7F7D}"/>
              </a:ext>
            </a:extLst>
          </p:cNvPr>
          <p:cNvSpPr txBox="1"/>
          <p:nvPr/>
        </p:nvSpPr>
        <p:spPr>
          <a:xfrm flipH="1">
            <a:off x="2191056" y="2869491"/>
            <a:ext cx="1671586" cy="338554"/>
          </a:xfrm>
          <a:prstGeom prst="rect">
            <a:avLst/>
          </a:prstGeom>
          <a:noFill/>
          <a:ln>
            <a:solidFill>
              <a:srgbClr val="00B050"/>
            </a:solidFill>
          </a:ln>
        </p:spPr>
        <p:txBody>
          <a:bodyPr wrap="square" rtlCol="0">
            <a:spAutoFit/>
          </a:bodyPr>
          <a:lstStyle/>
          <a:p>
            <a:pPr algn="ctr"/>
            <a:r>
              <a:rPr lang="en-IN" sz="1600" b="1">
                <a:solidFill>
                  <a:schemeClr val="accent6"/>
                </a:solidFill>
                <a:latin typeface="Arial" panose="020B0604020202020204" pitchFamily="34" charset="0"/>
                <a:cs typeface="Arial" panose="020B0604020202020204" pitchFamily="34" charset="0"/>
              </a:rPr>
              <a:t>ID: 0, 4, 3, 0, 4</a:t>
            </a:r>
          </a:p>
        </p:txBody>
      </p:sp>
      <p:sp>
        <p:nvSpPr>
          <p:cNvPr id="56" name="TextBox 55">
            <a:extLst>
              <a:ext uri="{FF2B5EF4-FFF2-40B4-BE49-F238E27FC236}">
                <a16:creationId xmlns:a16="http://schemas.microsoft.com/office/drawing/2014/main" id="{17D27B39-A5C6-4514-C168-BD892066ECC3}"/>
              </a:ext>
            </a:extLst>
          </p:cNvPr>
          <p:cNvSpPr txBox="1"/>
          <p:nvPr/>
        </p:nvSpPr>
        <p:spPr>
          <a:xfrm flipH="1">
            <a:off x="5559123" y="2875119"/>
            <a:ext cx="1639646" cy="338554"/>
          </a:xfrm>
          <a:prstGeom prst="rect">
            <a:avLst/>
          </a:prstGeom>
          <a:noFill/>
          <a:ln>
            <a:solidFill>
              <a:srgbClr val="00B050"/>
            </a:solidFill>
          </a:ln>
        </p:spPr>
        <p:txBody>
          <a:bodyPr wrap="square" rtlCol="0">
            <a:spAutoFit/>
          </a:bodyPr>
          <a:lstStyle/>
          <a:p>
            <a:pPr algn="ctr"/>
            <a:r>
              <a:rPr lang="en-IN" sz="1600" b="1">
                <a:solidFill>
                  <a:schemeClr val="accent6"/>
                </a:solidFill>
                <a:latin typeface="Arial" panose="020B0604020202020204" pitchFamily="34" charset="0"/>
                <a:cs typeface="Arial" panose="020B0604020202020204" pitchFamily="34" charset="0"/>
              </a:rPr>
              <a:t>ID: 3, 2, 3, 2, 3</a:t>
            </a:r>
          </a:p>
        </p:txBody>
      </p:sp>
      <p:sp>
        <p:nvSpPr>
          <p:cNvPr id="57" name="TextBox 56">
            <a:extLst>
              <a:ext uri="{FF2B5EF4-FFF2-40B4-BE49-F238E27FC236}">
                <a16:creationId xmlns:a16="http://schemas.microsoft.com/office/drawing/2014/main" id="{C6B60F1A-A460-D81A-C63C-0CDE46B7578D}"/>
              </a:ext>
            </a:extLst>
          </p:cNvPr>
          <p:cNvSpPr txBox="1"/>
          <p:nvPr/>
        </p:nvSpPr>
        <p:spPr>
          <a:xfrm flipH="1">
            <a:off x="8745051" y="2866873"/>
            <a:ext cx="1700607" cy="338554"/>
          </a:xfrm>
          <a:prstGeom prst="rect">
            <a:avLst/>
          </a:prstGeom>
          <a:noFill/>
          <a:ln>
            <a:solidFill>
              <a:srgbClr val="00B050"/>
            </a:solidFill>
          </a:ln>
        </p:spPr>
        <p:txBody>
          <a:bodyPr wrap="square" rtlCol="0">
            <a:spAutoFit/>
          </a:bodyPr>
          <a:lstStyle/>
          <a:p>
            <a:pPr algn="ctr"/>
            <a:r>
              <a:rPr lang="en-IN" sz="1600" b="1">
                <a:solidFill>
                  <a:schemeClr val="accent6"/>
                </a:solidFill>
                <a:latin typeface="Arial" panose="020B0604020202020204" pitchFamily="34" charset="0"/>
                <a:cs typeface="Arial" panose="020B0604020202020204" pitchFamily="34" charset="0"/>
              </a:rPr>
              <a:t>ID: 2, 3, 2, 0, 3</a:t>
            </a:r>
          </a:p>
        </p:txBody>
      </p:sp>
      <p:sp>
        <p:nvSpPr>
          <p:cNvPr id="58" name="TextBox 57">
            <a:extLst>
              <a:ext uri="{FF2B5EF4-FFF2-40B4-BE49-F238E27FC236}">
                <a16:creationId xmlns:a16="http://schemas.microsoft.com/office/drawing/2014/main" id="{975E5733-6E7B-3226-C27E-BE9F26A3E553}"/>
              </a:ext>
            </a:extLst>
          </p:cNvPr>
          <p:cNvSpPr txBox="1"/>
          <p:nvPr/>
        </p:nvSpPr>
        <p:spPr>
          <a:xfrm flipH="1">
            <a:off x="546536" y="4026779"/>
            <a:ext cx="1671586" cy="584775"/>
          </a:xfrm>
          <a:prstGeom prst="rect">
            <a:avLst/>
          </a:prstGeom>
          <a:noFill/>
        </p:spPr>
        <p:txBody>
          <a:bodyPr wrap="square" rtlCol="0">
            <a:spAutoFit/>
          </a:bodyPr>
          <a:lstStyle/>
          <a:p>
            <a:r>
              <a:rPr lang="en-IN" sz="1600" b="1" i="1">
                <a:solidFill>
                  <a:prstClr val="black"/>
                </a:solidFill>
                <a:latin typeface="Arial" panose="020B0604020202020204" pitchFamily="34" charset="0"/>
                <a:cs typeface="Arial" panose="020B0604020202020204" pitchFamily="34" charset="0"/>
              </a:rPr>
              <a:t>Feature selection:</a:t>
            </a:r>
          </a:p>
        </p:txBody>
      </p:sp>
      <p:sp>
        <p:nvSpPr>
          <p:cNvPr id="2" name="TextBox 1">
            <a:extLst>
              <a:ext uri="{FF2B5EF4-FFF2-40B4-BE49-F238E27FC236}">
                <a16:creationId xmlns:a16="http://schemas.microsoft.com/office/drawing/2014/main" id="{4766F403-2FA5-9DBD-C53A-AE81DB19AFFF}"/>
              </a:ext>
            </a:extLst>
          </p:cNvPr>
          <p:cNvSpPr txBox="1"/>
          <p:nvPr/>
        </p:nvSpPr>
        <p:spPr>
          <a:xfrm flipH="1">
            <a:off x="549550" y="3383593"/>
            <a:ext cx="1671586" cy="584775"/>
          </a:xfrm>
          <a:prstGeom prst="rect">
            <a:avLst/>
          </a:prstGeom>
          <a:noFill/>
        </p:spPr>
        <p:txBody>
          <a:bodyPr wrap="square" rtlCol="0">
            <a:spAutoFit/>
          </a:bodyPr>
          <a:lstStyle/>
          <a:p>
            <a:r>
              <a:rPr lang="en-IN" sz="1600" b="1" i="1">
                <a:solidFill>
                  <a:srgbClr val="FF0000"/>
                </a:solidFill>
                <a:latin typeface="Arial" panose="020B0604020202020204" pitchFamily="34" charset="0"/>
                <a:cs typeface="Arial" panose="020B0604020202020204" pitchFamily="34" charset="0"/>
              </a:rPr>
              <a:t>Out of Bag Samples:</a:t>
            </a:r>
          </a:p>
        </p:txBody>
      </p:sp>
      <p:sp>
        <p:nvSpPr>
          <p:cNvPr id="3" name="TextBox 2">
            <a:extLst>
              <a:ext uri="{FF2B5EF4-FFF2-40B4-BE49-F238E27FC236}">
                <a16:creationId xmlns:a16="http://schemas.microsoft.com/office/drawing/2014/main" id="{3A13BC1D-8AF7-2F38-CF9C-EB44676196FE}"/>
              </a:ext>
            </a:extLst>
          </p:cNvPr>
          <p:cNvSpPr txBox="1"/>
          <p:nvPr/>
        </p:nvSpPr>
        <p:spPr>
          <a:xfrm flipH="1">
            <a:off x="2275417" y="3446433"/>
            <a:ext cx="1276996" cy="338554"/>
          </a:xfrm>
          <a:prstGeom prst="rect">
            <a:avLst/>
          </a:prstGeom>
          <a:noFill/>
          <a:ln>
            <a:solidFill>
              <a:srgbClr val="FF0000"/>
            </a:solidFill>
          </a:ln>
        </p:spPr>
        <p:txBody>
          <a:bodyPr wrap="square" rtlCol="0">
            <a:spAutoFit/>
          </a:bodyPr>
          <a:lstStyle/>
          <a:p>
            <a:pPr algn="ctr"/>
            <a:r>
              <a:rPr lang="en-IN" sz="1600" b="1">
                <a:solidFill>
                  <a:srgbClr val="FF0000"/>
                </a:solidFill>
                <a:latin typeface="Arial" panose="020B0604020202020204" pitchFamily="34" charset="0"/>
                <a:cs typeface="Arial" panose="020B0604020202020204" pitchFamily="34" charset="0"/>
              </a:rPr>
              <a:t>ID: 1, 2</a:t>
            </a:r>
          </a:p>
        </p:txBody>
      </p:sp>
      <p:sp>
        <p:nvSpPr>
          <p:cNvPr id="59" name="TextBox 58">
            <a:extLst>
              <a:ext uri="{FF2B5EF4-FFF2-40B4-BE49-F238E27FC236}">
                <a16:creationId xmlns:a16="http://schemas.microsoft.com/office/drawing/2014/main" id="{84E7A15D-4490-20F3-E5DA-F2CDB1B58ACC}"/>
              </a:ext>
            </a:extLst>
          </p:cNvPr>
          <p:cNvSpPr txBox="1"/>
          <p:nvPr/>
        </p:nvSpPr>
        <p:spPr>
          <a:xfrm flipH="1">
            <a:off x="5700139" y="3432006"/>
            <a:ext cx="1276997" cy="338554"/>
          </a:xfrm>
          <a:prstGeom prst="rect">
            <a:avLst/>
          </a:prstGeom>
          <a:noFill/>
          <a:ln>
            <a:solidFill>
              <a:srgbClr val="FF0000"/>
            </a:solidFill>
          </a:ln>
        </p:spPr>
        <p:txBody>
          <a:bodyPr wrap="square" rtlCol="0">
            <a:spAutoFit/>
          </a:bodyPr>
          <a:lstStyle/>
          <a:p>
            <a:pPr algn="ctr"/>
            <a:r>
              <a:rPr lang="en-IN" sz="1600" b="1">
                <a:solidFill>
                  <a:srgbClr val="FF0000"/>
                </a:solidFill>
                <a:latin typeface="Arial" panose="020B0604020202020204" pitchFamily="34" charset="0"/>
                <a:cs typeface="Arial" panose="020B0604020202020204" pitchFamily="34" charset="0"/>
              </a:rPr>
              <a:t>ID: 0, 1, 4</a:t>
            </a:r>
          </a:p>
        </p:txBody>
      </p:sp>
      <p:sp>
        <p:nvSpPr>
          <p:cNvPr id="61" name="TextBox 60">
            <a:extLst>
              <a:ext uri="{FF2B5EF4-FFF2-40B4-BE49-F238E27FC236}">
                <a16:creationId xmlns:a16="http://schemas.microsoft.com/office/drawing/2014/main" id="{A5901B9A-8C10-0032-7693-7297DD840551}"/>
              </a:ext>
            </a:extLst>
          </p:cNvPr>
          <p:cNvSpPr txBox="1"/>
          <p:nvPr/>
        </p:nvSpPr>
        <p:spPr>
          <a:xfrm flipH="1">
            <a:off x="8865294" y="3443414"/>
            <a:ext cx="1276997" cy="338554"/>
          </a:xfrm>
          <a:prstGeom prst="rect">
            <a:avLst/>
          </a:prstGeom>
          <a:noFill/>
          <a:ln>
            <a:solidFill>
              <a:srgbClr val="FF0000"/>
            </a:solidFill>
          </a:ln>
        </p:spPr>
        <p:txBody>
          <a:bodyPr wrap="square" rtlCol="0">
            <a:spAutoFit/>
          </a:bodyPr>
          <a:lstStyle/>
          <a:p>
            <a:pPr algn="ctr"/>
            <a:r>
              <a:rPr lang="en-IN" sz="1600" b="1">
                <a:solidFill>
                  <a:srgbClr val="FF0000"/>
                </a:solidFill>
                <a:latin typeface="Arial" panose="020B0604020202020204" pitchFamily="34" charset="0"/>
                <a:cs typeface="Arial" panose="020B0604020202020204" pitchFamily="34" charset="0"/>
              </a:rPr>
              <a:t>ID: 1, 4</a:t>
            </a:r>
          </a:p>
        </p:txBody>
      </p:sp>
      <p:sp>
        <p:nvSpPr>
          <p:cNvPr id="4" name="Slide Number Placeholder 6">
            <a:extLst>
              <a:ext uri="{FF2B5EF4-FFF2-40B4-BE49-F238E27FC236}">
                <a16:creationId xmlns:a16="http://schemas.microsoft.com/office/drawing/2014/main" id="{F8A95EEC-37AE-AB66-BC83-AE3538CDDF0A}"/>
              </a:ext>
            </a:extLst>
          </p:cNvPr>
          <p:cNvSpPr txBox="1">
            <a:spLocks/>
          </p:cNvSpPr>
          <p:nvPr/>
        </p:nvSpPr>
        <p:spPr>
          <a:xfrm>
            <a:off x="8629847" y="635122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tx1"/>
                </a:solidFill>
                <a:latin typeface="Arial" panose="020B0604020202020204" pitchFamily="34" charset="0"/>
                <a:cs typeface="Arial" panose="020B0604020202020204" pitchFamily="34" charset="0"/>
              </a:rPr>
              <a:t>6</a:t>
            </a:r>
            <a:r>
              <a:rPr lang="en-IN" baseline="30000">
                <a:solidFill>
                  <a:schemeClr val="tx1"/>
                </a:solidFill>
                <a:latin typeface="Arial" panose="020B0604020202020204" pitchFamily="34" charset="0"/>
                <a:cs typeface="Arial" panose="020B0604020202020204" pitchFamily="34" charset="0"/>
              </a:rPr>
              <a:t>th</a:t>
            </a:r>
            <a:r>
              <a:rPr lang="en-IN">
                <a:solidFill>
                  <a:schemeClr val="tx1"/>
                </a:solidFill>
                <a:latin typeface="Arial" panose="020B0604020202020204" pitchFamily="34" charset="0"/>
                <a:cs typeface="Arial" panose="020B0604020202020204" pitchFamily="34" charset="0"/>
              </a:rPr>
              <a:t> July 2023     |</a:t>
            </a:r>
          </a:p>
        </p:txBody>
      </p:sp>
      <p:sp>
        <p:nvSpPr>
          <p:cNvPr id="62" name="Footer Placeholder 5">
            <a:extLst>
              <a:ext uri="{FF2B5EF4-FFF2-40B4-BE49-F238E27FC236}">
                <a16:creationId xmlns:a16="http://schemas.microsoft.com/office/drawing/2014/main" id="{C6070DF6-ED66-7EDE-CED8-335C35B4B579}"/>
              </a:ext>
            </a:extLst>
          </p:cNvPr>
          <p:cNvSpPr txBox="1">
            <a:spLocks/>
          </p:cNvSpPr>
          <p:nvPr/>
        </p:nvSpPr>
        <p:spPr>
          <a:xfrm>
            <a:off x="460568" y="323706"/>
            <a:ext cx="9362425" cy="57559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800">
                <a:solidFill>
                  <a:schemeClr val="tx1"/>
                </a:solidFill>
                <a:latin typeface="Arial"/>
                <a:cs typeface="Arial"/>
              </a:rPr>
              <a:t>Bagging – </a:t>
            </a:r>
            <a:r>
              <a:rPr lang="en-IN" sz="2800" i="1">
                <a:solidFill>
                  <a:schemeClr val="tx1"/>
                </a:solidFill>
                <a:latin typeface="Arial"/>
                <a:cs typeface="Arial"/>
              </a:rPr>
              <a:t>Bootstrapping &amp; Random Feature Selection</a:t>
            </a:r>
          </a:p>
        </p:txBody>
      </p:sp>
    </p:spTree>
    <p:extLst>
      <p:ext uri="{BB962C8B-B14F-4D97-AF65-F5344CB8AC3E}">
        <p14:creationId xmlns:p14="http://schemas.microsoft.com/office/powerpoint/2010/main" val="50310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55" grpId="0" animBg="1"/>
      <p:bldP spid="56" grpId="0" animBg="1"/>
      <p:bldP spid="57" grpId="0" animBg="1"/>
      <p:bldP spid="58" grpId="0"/>
      <p:bldP spid="2" grpId="0"/>
      <p:bldP spid="3" grpId="0" animBg="1"/>
      <p:bldP spid="59" grpId="0" animBg="1"/>
      <p:bldP spid="6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4786</Words>
  <Application>Microsoft Office PowerPoint</Application>
  <PresentationFormat>Widescreen</PresentationFormat>
  <Paragraphs>693</Paragraphs>
  <Slides>28</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Arial,Sans-Serif</vt:lpstr>
      <vt:lpstr>Calibri</vt:lpstr>
      <vt:lpstr>Calibri Light</vt:lpstr>
      <vt:lpstr>Cambria Math</vt:lpstr>
      <vt:lpstr>Google Sans</vt:lpstr>
      <vt:lpstr>Nunito</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Malavika Radhakrishnan</dc:creator>
  <cp:lastModifiedBy>Shriya Mittapalli</cp:lastModifiedBy>
  <cp:revision>1</cp:revision>
  <dcterms:created xsi:type="dcterms:W3CDTF">2023-06-24T12:46:25Z</dcterms:created>
  <dcterms:modified xsi:type="dcterms:W3CDTF">2023-07-06T09:53:27Z</dcterms:modified>
</cp:coreProperties>
</file>