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43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p>
            <a:r>
              <a:rPr dirty="0" lang="en-US"/>
              <a:t> </a:t>
            </a:r>
          </a:p>
        </p:txBody>
      </p:sp>
      <p:sp>
        <p:nvSpPr>
          <p:cNvPr id="1048657" name="Slide Number Placeholder 3"/>
          <p:cNvSpPr>
            <a:spLocks noGrp="1"/>
          </p:cNvSpPr>
          <p:nvPr>
            <p:ph type="sldNum" sz="quarter" idx="5"/>
          </p:nvPr>
        </p:nvSpPr>
        <p:spPr/>
        <p:txBody>
          <a:bodyPr/>
          <a:p>
            <a:fld id="{F7F439ED-1E90-4106-847A-8EF19031FE2F}"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4"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404813" y="267328"/>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14425" y="2880425"/>
            <a:ext cx="8610600" cy="1844040"/>
          </a:xfrm>
          <a:prstGeom prst="rect"/>
          <a:noFill/>
        </p:spPr>
        <p:txBody>
          <a:bodyPr rtlCol="0" wrap="square">
            <a:spAutoFit/>
          </a:bodyPr>
          <a:p>
            <a:r>
              <a:rPr dirty="0" sz="2400" lang="en-US"/>
              <a:t>STUDENT NAME</a:t>
            </a:r>
            <a:r>
              <a:rPr altLang="en-GB" dirty="0" sz="2400" lang="en-US"/>
              <a:t>. </a:t>
            </a:r>
            <a:r>
              <a:rPr altLang="en-GB" dirty="0" sz="2400" lang="en-US"/>
              <a:t> </a:t>
            </a:r>
            <a:r>
              <a:rPr dirty="0" sz="2400" lang="en-US"/>
              <a:t>: </a:t>
            </a:r>
            <a:r>
              <a:rPr altLang="en-GB" dirty="0" sz="2400" lang="en-US"/>
              <a:t>H</a:t>
            </a:r>
            <a:r>
              <a:rPr altLang="en-GB" dirty="0" sz="2400" lang="en-US"/>
              <a:t>a</a:t>
            </a:r>
            <a:r>
              <a:rPr altLang="en-GB" dirty="0" sz="2400" lang="en-US"/>
              <a:t>r</a:t>
            </a:r>
            <a:r>
              <a:rPr altLang="en-GB" dirty="0" sz="2400" lang="en-US"/>
              <a:t>i</a:t>
            </a:r>
            <a:r>
              <a:rPr altLang="en-GB" dirty="0" sz="2400" lang="en-US"/>
              <a:t>n</a:t>
            </a:r>
            <a:r>
              <a:rPr altLang="en-GB" dirty="0" sz="2400" lang="en-US"/>
              <a:t>i</a:t>
            </a:r>
            <a:r>
              <a:rPr altLang="en-GB" dirty="0" sz="2400" lang="en-US"/>
              <a:t> </a:t>
            </a:r>
            <a:r>
              <a:rPr altLang="en-GB" dirty="0" sz="2400" lang="en-US"/>
              <a:t>.</a:t>
            </a:r>
            <a:r>
              <a:rPr altLang="en-GB" dirty="0" sz="2400" lang="en-US"/>
              <a:t> </a:t>
            </a:r>
            <a:r>
              <a:rPr altLang="en-GB" dirty="0" sz="2400" lang="en-US"/>
              <a:t>M</a:t>
            </a:r>
            <a:endParaRPr altLang="en-US" lang="zh-CN"/>
          </a:p>
          <a:p>
            <a:r>
              <a:rPr dirty="0" sz="2400" lang="en-US"/>
              <a:t>REGISTER NO      :  </a:t>
            </a:r>
            <a:r>
              <a:rPr altLang="en-GB" dirty="0" sz="2400" lang="en-US"/>
              <a:t>3</a:t>
            </a:r>
            <a:r>
              <a:rPr altLang="en-GB" dirty="0" sz="2400" lang="en-US"/>
              <a:t>1</a:t>
            </a:r>
            <a:r>
              <a:rPr altLang="en-GB" dirty="0" sz="2400" lang="en-US"/>
              <a:t>2</a:t>
            </a:r>
            <a:r>
              <a:rPr altLang="en-GB" dirty="0" sz="2400" lang="en-US"/>
              <a:t>2</a:t>
            </a:r>
            <a:r>
              <a:rPr altLang="en-GB" dirty="0" sz="2400" lang="en-US"/>
              <a:t>0</a:t>
            </a:r>
            <a:r>
              <a:rPr altLang="en-GB" dirty="0" sz="2400" lang="en-US"/>
              <a:t>1</a:t>
            </a:r>
            <a:r>
              <a:rPr altLang="en-GB" dirty="0" sz="2400" lang="en-US"/>
              <a:t>1</a:t>
            </a:r>
            <a:r>
              <a:rPr altLang="en-GB" dirty="0" sz="2400" lang="en-US"/>
              <a:t>0</a:t>
            </a:r>
            <a:r>
              <a:rPr altLang="en-GB" dirty="0" sz="2400" lang="en-US"/>
              <a:t>4</a:t>
            </a:r>
            <a:endParaRPr altLang="en-US" lang="zh-CN"/>
          </a:p>
          <a:p>
            <a:r>
              <a:rPr dirty="0" sz="2400" lang="en-US"/>
              <a:t>NM ID                 : 6E6292677A28C19BA40466DB2436163D</a:t>
            </a:r>
            <a:endParaRPr altLang="en-US" lang="zh-CN"/>
          </a:p>
          <a:p>
            <a:r>
              <a:rPr dirty="0" sz="2400" lang="en-US"/>
              <a:t>DEPARTMENT     :  B.COM (ACCOUNTING AND FINANCE)</a:t>
            </a:r>
          </a:p>
          <a:p>
            <a:r>
              <a:rPr dirty="0" sz="2400" lang="en-US"/>
              <a:t>COLLEGE              :  D.R.B.C.C.C.HINDU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990600" y="603246"/>
            <a:ext cx="3303904" cy="610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extBox 2"/>
          <p:cNvSpPr txBox="1"/>
          <p:nvPr/>
        </p:nvSpPr>
        <p:spPr>
          <a:xfrm>
            <a:off x="2209800" y="1556431"/>
            <a:ext cx="7772400" cy="3698240"/>
          </a:xfrm>
          <a:prstGeom prst="rect"/>
          <a:noFill/>
        </p:spPr>
        <p:txBody>
          <a:bodyPr wrap="square">
            <a:spAutoFit/>
          </a:bodyPr>
          <a:p>
            <a:endParaRPr dirty="0" lang="en-US"/>
          </a:p>
          <a:p>
            <a:r>
              <a:rPr b="1" dirty="0" sz="2000" lang="en-US"/>
              <a:t>Data Sources</a:t>
            </a:r>
            <a:r>
              <a:rPr dirty="0" sz="2000" lang="en-US"/>
              <a:t>:</a:t>
            </a:r>
          </a:p>
          <a:p>
            <a:r>
              <a:rPr dirty="0" sz="2000" lang="en-US"/>
              <a:t>Performance ratings are differentiated by employee type - Contract, Full-Time, Part-Time - and levels - HIGH, MEDIUM, LOW, VERY HIGH - business-unit-wise.</a:t>
            </a:r>
          </a:p>
          <a:p>
            <a:endParaRPr dirty="0" sz="2000" lang="en-US"/>
          </a:p>
          <a:p>
            <a:r>
              <a:rPr b="1" dirty="0" sz="2000" lang="en-US"/>
              <a:t>Tools Used: </a:t>
            </a:r>
          </a:p>
          <a:p>
            <a:r>
              <a:rPr dirty="0" sz="2000" lang="en-US"/>
              <a:t>              1. </a:t>
            </a:r>
            <a:r>
              <a:rPr b="1" dirty="0" sz="2000" lang="en-US"/>
              <a:t>Pivot Table</a:t>
            </a:r>
            <a:r>
              <a:rPr dirty="0" sz="2000" lang="en-US"/>
              <a:t>: Provides the count of employees in each performance category by business unit, filtered by employee type. </a:t>
            </a:r>
          </a:p>
          <a:p>
            <a:r>
              <a:rPr dirty="0" sz="2000" lang="en-US"/>
              <a:t>              2. </a:t>
            </a:r>
            <a:r>
              <a:rPr b="1" dirty="0" sz="2000" lang="en-US"/>
              <a:t>Slicers</a:t>
            </a:r>
            <a:r>
              <a:rPr dirty="0" sz="2000" lang="en-US"/>
              <a:t>: Allows dynamic filtering of data by employee type for focused analysis.</a:t>
            </a:r>
          </a:p>
          <a:p>
            <a:endParaRPr dirty="0" sz="2000" lang="en-US"/>
          </a:p>
          <a:p>
            <a:r>
              <a:rPr dirty="0" sz="2000" lang="en-US"/>
              <a:t>              3</a:t>
            </a:r>
            <a:r>
              <a:rPr b="1" dirty="0" sz="2000" lang="en-US"/>
              <a:t>. Graph</a:t>
            </a:r>
            <a:r>
              <a:rPr dirty="0" sz="2000" lang="en-US"/>
              <a:t>: Presents the distribution of performance levels across business units and hence makes data comparison and interpretation easier.</a:t>
            </a:r>
            <a:endParaRPr dirty="0" sz="20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7" name="object 7"/>
          <p:cNvSpPr txBox="1">
            <a:spLocks noGrp="1"/>
          </p:cNvSpPr>
          <p:nvPr>
            <p:ph type="title" idx="4294967295"/>
          </p:nvPr>
        </p:nvSpPr>
        <p:spPr>
          <a:xfrm>
            <a:off x="0" y="385763"/>
            <a:ext cx="10680700" cy="610235"/>
          </a:xfrm>
          <a:prstGeom prst="rect"/>
        </p:spPr>
        <p:txBody>
          <a:bodyPr bIns="0" lIns="0" rIns="0" rtlCol="0" tIns="13335" vert="horz" wrap="square">
            <a:spAutoFit/>
          </a:bodyPr>
          <a:p>
            <a:pPr marL="12700">
              <a:lnSpc>
                <a:spcPct val="100000"/>
              </a:lnSpc>
              <a:spcBef>
                <a:spcPts val="105"/>
              </a:spcBef>
            </a:pPr>
            <a:r>
              <a:rPr dirty="0" lang="en-US"/>
              <a:t>   </a:t>
            </a:r>
            <a:r>
              <a:rPr dirty="0"/>
              <a:t>R</a:t>
            </a:r>
            <a:r>
              <a:rPr dirty="0" spc="-40"/>
              <a:t>E</a:t>
            </a:r>
            <a:r>
              <a:rPr dirty="0" spc="15"/>
              <a:t>S</a:t>
            </a:r>
            <a:r>
              <a:rPr dirty="0" spc="-30"/>
              <a:t>U</a:t>
            </a:r>
            <a:r>
              <a:rPr dirty="0" spc="-405"/>
              <a:t>L</a:t>
            </a:r>
            <a:r>
              <a:rPr dirty="0"/>
              <a:t>TS</a:t>
            </a:r>
          </a:p>
        </p:txBody>
      </p:sp>
      <p:sp>
        <p:nvSpPr>
          <p:cNvPr id="1048698"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Graphic 11"/>
          <p:cNvPicPr>
            <a:picLocks noChangeAspect="1"/>
          </p:cNvPicPr>
          <p:nvPr/>
        </p:nvPicPr>
        <p:blipFill>
          <a:blip xmlns:r="http://schemas.openxmlformats.org/officeDocument/2006/relationships" r:embed="rId2"/>
          <a:stretch>
            <a:fillRect/>
          </a:stretch>
        </p:blipFill>
        <p:spPr>
          <a:xfrm>
            <a:off x="2133600" y="1472222"/>
            <a:ext cx="6948487" cy="4666031"/>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9" name="Title 1"/>
          <p:cNvSpPr>
            <a:spLocks noGrp="1"/>
          </p:cNvSpPr>
          <p:nvPr>
            <p:ph type="title"/>
          </p:nvPr>
        </p:nvSpPr>
        <p:spPr>
          <a:xfrm>
            <a:off x="755332" y="599775"/>
            <a:ext cx="10681335" cy="596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0" name="TextBox 3"/>
          <p:cNvSpPr txBox="1"/>
          <p:nvPr/>
        </p:nvSpPr>
        <p:spPr>
          <a:xfrm>
            <a:off x="1371601" y="1981201"/>
            <a:ext cx="8839200" cy="3596640"/>
          </a:xfrm>
          <a:prstGeom prst="rect"/>
          <a:noFill/>
        </p:spPr>
        <p:txBody>
          <a:bodyPr wrap="square">
            <a:spAutoFit/>
          </a:bodyPr>
          <a:p>
            <a:r>
              <a:rPr dirty="0" sz="2400" lang="en-US"/>
              <a:t>1</a:t>
            </a:r>
            <a:r>
              <a:rPr b="1" dirty="0" sz="2400" lang="en-US"/>
              <a:t>. Medium Performers</a:t>
            </a:r>
            <a:r>
              <a:rPr dirty="0" sz="2400" lang="en-US"/>
              <a:t>: The majority of all employees in all business units perform at a "Medium" level, reflecting consistency in performance across the organization.</a:t>
            </a:r>
          </a:p>
          <a:p>
            <a:r>
              <a:rPr dirty="0" sz="2400" lang="en-US"/>
              <a:t>2. </a:t>
            </a:r>
            <a:r>
              <a:rPr b="1" dirty="0" sz="2400" lang="en-US"/>
              <a:t>Poor performers</a:t>
            </a:r>
            <a:r>
              <a:rPr dirty="0" sz="2400" lang="en-US"/>
              <a:t>: Divisions like BPC and CCDR have a greater share of employees highlighted as low performers.</a:t>
            </a:r>
          </a:p>
          <a:p>
            <a:r>
              <a:rPr dirty="0" sz="2400" lang="en-US"/>
              <a:t>3. </a:t>
            </a:r>
            <a:r>
              <a:rPr b="1" dirty="0" sz="2400" lang="en-US"/>
              <a:t>High and Very High Achievers</a:t>
            </a:r>
            <a:r>
              <a:rPr dirty="0" sz="2400" lang="en-US"/>
              <a:t>: Business units like EW and PL have higher representations of "High" and "Very High" achievers, reflecting improved performance in those areas.</a:t>
            </a:r>
          </a:p>
          <a:p>
            <a:r>
              <a:rPr dirty="0" sz="2400" lang="en-US"/>
              <a:t>4. </a:t>
            </a:r>
            <a:r>
              <a:rPr b="1" dirty="0" sz="2400" lang="en-US"/>
              <a:t>Areas of Improvement</a:t>
            </a:r>
            <a:r>
              <a:rPr dirty="0" sz="2400" lang="en-US"/>
              <a:t>: Every unit with more low performers would need targeted interventions, while units with fewer top performers might need to develop strategies that increase high-level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7620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1836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10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645383" y="767234"/>
            <a:ext cx="10681335" cy="524510"/>
          </a:xfrm>
          <a:prstGeom prst="rect"/>
        </p:spPr>
        <p:txBody>
          <a:bodyPr bIns="0" lIns="0" rIns="0" rtlCol="0" tIns="16510" vert="horz" wrap="square">
            <a:spAutoFit/>
          </a:bodyPr>
          <a:p>
            <a:pPr algn="just"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lang="en-US" spc="2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Text Placeholder 8"/>
          <p:cNvSpPr>
            <a:spLocks noGrp="1"/>
          </p:cNvSpPr>
          <p:nvPr>
            <p:ph type="body" idx="1"/>
          </p:nvPr>
        </p:nvSpPr>
        <p:spPr>
          <a:xfrm>
            <a:off x="1311592" y="2019300"/>
            <a:ext cx="5541645" cy="3860800"/>
          </a:xfrm>
        </p:spPr>
        <p:txBody>
          <a:bodyPr/>
          <a:p>
            <a:pPr algn="just"/>
            <a:r>
              <a:rPr dirty="0" sz="2000" lang="en-US"/>
              <a:t>Employee performance analysis is a method that enables the understanding of each team member's strong and weak points. It helps managers understand where improvement should be expected or where support is required. Productivity increases once resources and training are channeled into clearly identified areas. Performance analysis creates clear expectations and allows the facilitation of transparency and accountability. Targeted feedback and training support employee development, improved job satisfaction, and retention. Alignment of individual goals with organizational objectives ensures the efforts of all drive toward company success with a motivated team</a:t>
            </a:r>
            <a:r>
              <a:rPr dirty="0" sz="1400" lang="en-US"/>
              <a:t>.</a:t>
            </a:r>
          </a:p>
        </p:txBody>
      </p:sp>
      <p:sp>
        <p:nvSpPr>
          <p:cNvPr id="1048654"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7"/>
          <p:cNvSpPr txBox="1">
            <a:spLocks noGrp="1"/>
          </p:cNvSpPr>
          <p:nvPr>
            <p:ph type="title"/>
          </p:nvPr>
        </p:nvSpPr>
        <p:spPr>
          <a:xfrm>
            <a:off x="457200" y="954405"/>
            <a:ext cx="1068133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sp>
        <p:nvSpPr>
          <p:cNvPr id="1048662" name="Text Placeholder 8"/>
          <p:cNvSpPr>
            <a:spLocks noGrp="1"/>
          </p:cNvSpPr>
          <p:nvPr>
            <p:ph type="body" idx="1"/>
          </p:nvPr>
        </p:nvSpPr>
        <p:spPr>
          <a:xfrm>
            <a:off x="547688" y="2273794"/>
            <a:ext cx="8458200" cy="2781300"/>
          </a:xfrm>
        </p:spPr>
        <p:txBody>
          <a:bodyPr/>
          <a:p>
            <a:pPr lvl="1"/>
            <a:r>
              <a:rPr dirty="0" sz="2800" lang="en-US"/>
              <a:t>In this project, employee performance will be analyzed based on data with respect to Business Unit, Employee Status, Employee Type, Performance Score, and Current Employee Rating. This project looks for strengths, areas of concern, and derives recommendations of strategies that will lead to better performance and employee development in the organization..  </a:t>
            </a:r>
            <a:r>
              <a:rPr dirty="0" sz="3200" lang="en-US"/>
              <a:t> </a:t>
            </a:r>
          </a:p>
        </p:txBody>
      </p:sp>
      <p:sp>
        <p:nvSpPr>
          <p:cNvPr id="1048663"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5"/>
          <p:cNvSpPr txBox="1">
            <a:spLocks noGrp="1"/>
          </p:cNvSpPr>
          <p:nvPr>
            <p:ph type="title"/>
          </p:nvPr>
        </p:nvSpPr>
        <p:spPr>
          <a:xfrm>
            <a:off x="755332" y="385444"/>
            <a:ext cx="1068133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8" name="Text Placeholder 6"/>
          <p:cNvSpPr>
            <a:spLocks noGrp="1"/>
          </p:cNvSpPr>
          <p:nvPr>
            <p:ph type="body" idx="1"/>
          </p:nvPr>
        </p:nvSpPr>
        <p:spPr>
          <a:xfrm>
            <a:off x="1143000" y="1295400"/>
            <a:ext cx="7696200" cy="4000500"/>
          </a:xfrm>
        </p:spPr>
        <p:txBody>
          <a:bodyPr/>
          <a:p>
            <a:r>
              <a:rPr dirty="0" sz="1600" lang="en-US"/>
              <a:t>1. </a:t>
            </a:r>
            <a:r>
              <a:rPr b="1" dirty="0" sz="1600" lang="en-US"/>
              <a:t>HR Professionals</a:t>
            </a:r>
            <a:r>
              <a:rPr dirty="0" sz="1600" lang="en-US"/>
              <a:t>: Analyze performance in order to guide decisions related to promotions, compensation, training, and workforce management.</a:t>
            </a:r>
          </a:p>
          <a:p>
            <a:endParaRPr dirty="0" sz="1600" lang="en-US"/>
          </a:p>
          <a:p>
            <a:r>
              <a:rPr dirty="0" sz="1600" lang="en-US"/>
              <a:t>2</a:t>
            </a:r>
            <a:r>
              <a:rPr b="1" dirty="0" sz="1600" lang="en-US"/>
              <a:t>. Team Managers and Team Leaders</a:t>
            </a:r>
            <a:r>
              <a:rPr dirty="0" sz="1600" lang="en-US"/>
              <a:t>: They review the team performance data, provide feedback, establish goals, and identify areas of improvement to help align a team's objectives to the organizational objectives.</a:t>
            </a:r>
          </a:p>
          <a:p>
            <a:endParaRPr dirty="0" sz="1600" lang="en-US"/>
          </a:p>
          <a:p>
            <a:r>
              <a:rPr dirty="0" sz="1600" lang="en-US"/>
              <a:t>3. </a:t>
            </a:r>
            <a:r>
              <a:rPr b="1" dirty="0" sz="1600" lang="en-US"/>
              <a:t>Senior Executives and Management</a:t>
            </a:r>
            <a:r>
              <a:rPr dirty="0" sz="1600" lang="en-US"/>
              <a:t>: They evaluate performance among departments, understand the trend in productivity, and take strategic decisions accordingly.</a:t>
            </a:r>
          </a:p>
          <a:p>
            <a:endParaRPr dirty="0" sz="1600" lang="en-US"/>
          </a:p>
          <a:p>
            <a:r>
              <a:rPr dirty="0" sz="1600" lang="en-US"/>
              <a:t>4</a:t>
            </a:r>
            <a:r>
              <a:rPr b="1" dirty="0" sz="1600" lang="en-US"/>
              <a:t>. Workforce</a:t>
            </a:r>
            <a:r>
              <a:rPr dirty="0" sz="1600" lang="en-US"/>
              <a:t>: They can use their performance data to assess themselves, understand how they are perceived within the organization, and find personal development opportunities.</a:t>
            </a:r>
          </a:p>
          <a:p>
            <a:endParaRPr dirty="0" sz="1600" lang="en-US"/>
          </a:p>
          <a:p>
            <a:r>
              <a:rPr dirty="0" sz="1600" lang="en-US"/>
              <a:t>5</a:t>
            </a:r>
            <a:r>
              <a:rPr b="1" dirty="0" sz="1600" lang="en-US"/>
              <a:t>. Learning and Development Teams</a:t>
            </a:r>
            <a:r>
              <a:rPr dirty="0" sz="1600" lang="en-US"/>
              <a:t>: They analyze performance data to identify skill gaps and develop targeted training programs. 6. **Compensation and Benefits Specialists**: They analyze performance data to determine bonuses, pay raises, and financial rewards based on employee performance.</a:t>
            </a:r>
          </a:p>
          <a:p>
            <a:endParaRPr dirty="0" sz="1600" lang="en-US"/>
          </a:p>
          <a:p>
            <a:r>
              <a:rPr dirty="0" sz="1600" lang="en-US"/>
              <a:t>7</a:t>
            </a:r>
            <a:r>
              <a:rPr b="1" dirty="0" sz="1600" lang="en-US"/>
              <a:t>. Talent Management Teams</a:t>
            </a:r>
            <a:r>
              <a:rPr dirty="0" sz="1600" lang="en-US"/>
              <a:t>: They use performance analysis for talent identification regarding leaders or critical role</a:t>
            </a:r>
            <a:r>
              <a:rPr dirty="0" sz="1400" lang="en-US"/>
              <a:t>. </a:t>
            </a:r>
          </a:p>
        </p:txBody>
      </p:sp>
      <p:sp>
        <p:nvSpPr>
          <p:cNvPr id="1048669"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Picture 9"/>
          <p:cNvPicPr>
            <a:picLocks noChangeAspect="1"/>
          </p:cNvPicPr>
          <p:nvPr/>
        </p:nvPicPr>
        <p:blipFill>
          <a:blip xmlns:r="http://schemas.openxmlformats.org/officeDocument/2006/relationships" r:embed="rId1"/>
          <a:stretch>
            <a:fillRect/>
          </a:stretch>
        </p:blipFill>
        <p:spPr>
          <a:xfrm>
            <a:off x="9013983" y="385444"/>
            <a:ext cx="2743200" cy="2081212"/>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755332" y="385444"/>
            <a:ext cx="10681335" cy="4578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4" name="Text Placeholder 9"/>
          <p:cNvSpPr>
            <a:spLocks noGrp="1"/>
          </p:cNvSpPr>
          <p:nvPr>
            <p:ph type="body" idx="1"/>
          </p:nvPr>
        </p:nvSpPr>
        <p:spPr>
          <a:xfrm>
            <a:off x="3048000" y="1476375"/>
            <a:ext cx="7162800" cy="4343400"/>
          </a:xfrm>
        </p:spPr>
        <p:txBody>
          <a:bodyPr/>
          <a:p>
            <a:r>
              <a:rPr dirty="0" lang="en-US"/>
              <a:t>1. </a:t>
            </a:r>
            <a:r>
              <a:rPr b="1" dirty="0" lang="en-US"/>
              <a:t>Conditional Formatting</a:t>
            </a:r>
            <a:r>
              <a:rPr dirty="0" lang="en-US"/>
              <a:t>: Highlight the missing value in data. This gives a quick, at-one-glance view of where the gaps are that will need attention.</a:t>
            </a:r>
          </a:p>
          <a:p>
            <a:endParaRPr dirty="0" lang="en-US"/>
          </a:p>
          <a:p>
            <a:r>
              <a:rPr dirty="0" lang="en-US"/>
              <a:t>2</a:t>
            </a:r>
            <a:r>
              <a:rPr b="1" dirty="0" lang="en-US"/>
              <a:t>. Filter</a:t>
            </a:r>
            <a:r>
              <a:rPr dirty="0" lang="en-US"/>
              <a:t>:  use filtering to eliminate or focus on selected rows containing missing values. Therefore, this approach simplifies the cleaning of the data for more efficient analysis, focused only on complete records.</a:t>
            </a:r>
          </a:p>
          <a:p>
            <a:endParaRPr dirty="0" lang="en-US"/>
          </a:p>
          <a:p>
            <a:r>
              <a:rPr dirty="0" lang="en-US"/>
              <a:t>3. </a:t>
            </a:r>
            <a:r>
              <a:rPr b="1" dirty="0" lang="en-US"/>
              <a:t>Formula</a:t>
            </a:r>
            <a:r>
              <a:rPr dirty="0" lang="en-US"/>
              <a:t>: Different formulas will be applied in order to accurately compute the performance metrics. Such practice will significantly help quantify the performances of employees effectively.</a:t>
            </a:r>
          </a:p>
          <a:p>
            <a:endParaRPr dirty="0" lang="en-US"/>
          </a:p>
          <a:p>
            <a:r>
              <a:rPr dirty="0" lang="en-US"/>
              <a:t> 4.</a:t>
            </a:r>
            <a:r>
              <a:rPr b="1" dirty="0" lang="en-US"/>
              <a:t>Pivot Table</a:t>
            </a:r>
            <a:r>
              <a:rPr dirty="0" lang="en-US"/>
              <a:t>: Manufacture pivot tables, which should be used in the summarizing of data on the basis of various categorizations, such as for department or time period, to ascertain and highlight the unidentified underlying pattern that may be in the data or its trend.</a:t>
            </a:r>
          </a:p>
          <a:p>
            <a:endParaRPr dirty="0" lang="en-US"/>
          </a:p>
          <a:p>
            <a:r>
              <a:rPr dirty="0" lang="en-US"/>
              <a:t>5.</a:t>
            </a:r>
            <a:r>
              <a:rPr b="1" dirty="0" lang="en-US"/>
              <a:t>Graphs</a:t>
            </a:r>
            <a:r>
              <a:rPr dirty="0" lang="en-US"/>
              <a:t>: Graphs are powerful for making data visual through their facility to have people compare and analyze performance metrics of different groups or over time..</a:t>
            </a:r>
          </a:p>
        </p:txBody>
      </p:sp>
      <p:sp>
        <p:nvSpPr>
          <p:cNvPr id="1048675"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6" name="Title 1"/>
          <p:cNvSpPr>
            <a:spLocks noGrp="1"/>
          </p:cNvSpPr>
          <p:nvPr>
            <p:ph type="title"/>
          </p:nvPr>
        </p:nvSpPr>
        <p:spPr>
          <a:xfrm>
            <a:off x="755332" y="385444"/>
            <a:ext cx="10681335" cy="596901"/>
          </a:xfrm>
        </p:spPr>
        <p:txBody>
          <a:bodyPr/>
          <a:p>
            <a:r>
              <a:rPr dirty="0" lang="en-IN"/>
              <a:t>Dataset Description</a:t>
            </a:r>
          </a:p>
        </p:txBody>
      </p:sp>
      <p:sp>
        <p:nvSpPr>
          <p:cNvPr id="1048677" name="Text Placeholder 2"/>
          <p:cNvSpPr>
            <a:spLocks noGrp="1"/>
          </p:cNvSpPr>
          <p:nvPr>
            <p:ph type="body" idx="1"/>
          </p:nvPr>
        </p:nvSpPr>
        <p:spPr>
          <a:xfrm>
            <a:off x="1200665" y="1656576"/>
            <a:ext cx="10972800" cy="4152900"/>
          </a:xfrm>
        </p:spPr>
        <p:txBody>
          <a:bodyPr/>
          <a:p>
            <a:pPr indent="-285750" marL="285750">
              <a:buFont typeface="Arial" panose="020B0604020202020204" pitchFamily="34" charset="0"/>
              <a:buChar char="•"/>
            </a:pPr>
            <a:r>
              <a:rPr b="1" dirty="0" sz="2800" lang="en-US"/>
              <a:t>Employee dataset </a:t>
            </a:r>
            <a:r>
              <a:rPr dirty="0" sz="2800" lang="en-US"/>
              <a:t>:  Collected from </a:t>
            </a:r>
            <a:r>
              <a:rPr dirty="0" sz="2800" lang="en-US" err="1"/>
              <a:t>edunet</a:t>
            </a:r>
            <a:r>
              <a:rPr dirty="0" sz="2800" lang="en-US"/>
              <a:t> foundation</a:t>
            </a:r>
          </a:p>
          <a:p>
            <a:pPr indent="-285750" marL="285750">
              <a:buFont typeface="Arial" panose="020B0604020202020204" pitchFamily="34" charset="0"/>
              <a:buChar char="•"/>
            </a:pPr>
            <a:r>
              <a:rPr b="1" dirty="0" sz="2800" lang="en-US"/>
              <a:t>Features </a:t>
            </a:r>
            <a:r>
              <a:rPr dirty="0" sz="2800" lang="en-US"/>
              <a:t>: there are 26 features</a:t>
            </a:r>
          </a:p>
          <a:p>
            <a:pPr indent="-285750" marL="285750">
              <a:buFont typeface="Arial" panose="020B0604020202020204" pitchFamily="34" charset="0"/>
              <a:buChar char="•"/>
            </a:pPr>
            <a:r>
              <a:rPr dirty="0" sz="2800" lang="en-US"/>
              <a:t>Main features are</a:t>
            </a:r>
            <a:r>
              <a:rPr dirty="0" sz="3200" lang="en-US"/>
              <a:t>,</a:t>
            </a:r>
          </a:p>
          <a:p>
            <a:pPr algn="l" indent="-457200" lvl="2" marL="1371600">
              <a:buFont typeface="Wingdings" panose="05000000000000000000" pitchFamily="2" charset="2"/>
              <a:buChar char="§"/>
            </a:pPr>
            <a:r>
              <a:rPr b="1" dirty="0" sz="2800" lang="en-US"/>
              <a:t>Employee id </a:t>
            </a:r>
            <a:r>
              <a:rPr dirty="0" sz="2800" lang="en-US"/>
              <a:t>: unique identify number for employee</a:t>
            </a:r>
          </a:p>
          <a:p>
            <a:pPr algn="l" indent="-457200" lvl="2" marL="1371600">
              <a:buFont typeface="Wingdings" panose="05000000000000000000" pitchFamily="2" charset="2"/>
              <a:buChar char="§"/>
            </a:pPr>
            <a:r>
              <a:rPr b="1" dirty="0" sz="2800" lang="en-US"/>
              <a:t>Name </a:t>
            </a:r>
            <a:r>
              <a:rPr dirty="0" sz="2800" lang="en-US"/>
              <a:t>: employee’s first and last name in letters </a:t>
            </a:r>
          </a:p>
          <a:p>
            <a:pPr algn="l" indent="-457200" lvl="2" marL="1371600">
              <a:buFont typeface="Wingdings" panose="05000000000000000000" pitchFamily="2" charset="2"/>
              <a:buChar char="§"/>
            </a:pPr>
            <a:r>
              <a:rPr b="1" dirty="0" sz="2800" lang="en-US"/>
              <a:t>Employee type : </a:t>
            </a:r>
            <a:r>
              <a:rPr dirty="0" sz="2800" lang="en-US"/>
              <a:t>it identifies whether they are  part time or contract or full time employer</a:t>
            </a:r>
          </a:p>
          <a:p>
            <a:pPr algn="l" indent="-457200" lvl="2" marL="1371600">
              <a:buFont typeface="Wingdings" panose="05000000000000000000" pitchFamily="2" charset="2"/>
              <a:buChar char="§"/>
            </a:pPr>
            <a:r>
              <a:rPr b="1" dirty="0" sz="2800" lang="en-US"/>
              <a:t>Employee department </a:t>
            </a:r>
            <a:r>
              <a:rPr dirty="0" sz="2800" lang="en-US"/>
              <a:t>: it identifies the department </a:t>
            </a:r>
          </a:p>
          <a:p>
            <a:pPr algn="l" indent="-457200" lvl="2" marL="1371600">
              <a:buFont typeface="Wingdings" panose="05000000000000000000" pitchFamily="2" charset="2"/>
              <a:buChar char="§"/>
            </a:pPr>
            <a:r>
              <a:rPr b="1" dirty="0" sz="2800" lang="en-US"/>
              <a:t>Gender</a:t>
            </a:r>
            <a:r>
              <a:rPr dirty="0" sz="2800" lang="en-US"/>
              <a:t> : it is considered as male and female</a:t>
            </a:r>
          </a:p>
          <a:p>
            <a:pPr algn="l" indent="-457200" lvl="2" marL="1371600">
              <a:buFont typeface="Wingdings" panose="05000000000000000000" pitchFamily="2" charset="2"/>
              <a:buChar char="§"/>
            </a:pPr>
            <a:r>
              <a:rPr b="1" dirty="0" sz="2800" lang="en-US"/>
              <a:t>Employee rating </a:t>
            </a:r>
            <a:r>
              <a:rPr dirty="0" sz="2800" lang="en-US"/>
              <a:t>: rating are in numeric value</a:t>
            </a:r>
          </a:p>
          <a:p>
            <a:pPr algn="ctr"/>
            <a:r>
              <a:rPr dirty="0" lang="en-US"/>
              <a:t>`</a:t>
            </a:r>
          </a:p>
          <a:p>
            <a:pPr indent="-285750" marL="285750">
              <a:buFont typeface="Arial" panose="020B0604020202020204" pitchFamily="34" charset="0"/>
              <a:buChar char="•"/>
            </a:pPr>
            <a:endParaRPr dirty="0" lang="en-US"/>
          </a:p>
          <a:p>
            <a:pPr indent="-285750" marL="285750">
              <a:buFont typeface="Arial" panose="020B0604020202020204" pitchFamily="34" charset="0"/>
              <a:buChar char="•"/>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2" name="object 7"/>
          <p:cNvSpPr txBox="1">
            <a:spLocks noGrp="1"/>
          </p:cNvSpPr>
          <p:nvPr>
            <p:ph type="title"/>
          </p:nvPr>
        </p:nvSpPr>
        <p:spPr>
          <a:xfrm>
            <a:off x="513968" y="994410"/>
            <a:ext cx="10681335" cy="5245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Text Placeholder 9"/>
          <p:cNvSpPr>
            <a:spLocks noGrp="1"/>
          </p:cNvSpPr>
          <p:nvPr>
            <p:ph type="body" idx="1"/>
          </p:nvPr>
        </p:nvSpPr>
        <p:spPr>
          <a:xfrm>
            <a:off x="2362200" y="2571115"/>
            <a:ext cx="8534018" cy="584201"/>
          </a:xfrm>
        </p:spPr>
        <p:txBody>
          <a:bodyPr/>
          <a:p>
            <a:pPr indent="-285750" marL="285750">
              <a:buFont typeface="Arial" panose="020B0604020202020204" pitchFamily="34" charset="0"/>
              <a:buChar char="•"/>
            </a:pPr>
            <a:r>
              <a:rPr b="1" dirty="0" sz="2400" lang="en-US"/>
              <a:t>Calculated the Performance level using the formula</a:t>
            </a:r>
          </a:p>
          <a:p>
            <a:pPr lvl="1"/>
            <a:r>
              <a:rPr dirty="0" sz="2400" lang="en-US"/>
              <a:t>   IFS(Z8&gt;5,”VERYHIGH”,Z8&gt;=4,”HIGH”,Z8&gt;=3,”MED”,TRUE,”LOW”)</a:t>
            </a:r>
          </a:p>
        </p:txBody>
      </p:sp>
      <p:sp>
        <p:nvSpPr>
          <p:cNvPr id="1048684"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5" name="TextBox 8"/>
          <p:cNvSpPr txBox="1"/>
          <p:nvPr/>
        </p:nvSpPr>
        <p:spPr>
          <a:xfrm>
            <a:off x="2209800" y="3053717"/>
            <a:ext cx="8534018" cy="777241"/>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mosessaveri17@gmail.com</cp:lastModifiedBy>
  <dcterms:created xsi:type="dcterms:W3CDTF">2024-03-29T04:07:22Z</dcterms:created>
  <dcterms:modified xsi:type="dcterms:W3CDTF">2024-09-10T04:56:15Z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94e0b0a5933e4eefa3aea97d46f852c7</vt:lpwstr>
  </property>
</Properties>
</file>