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5" r:id="rId11"/>
    <p:sldId id="270"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employee_data%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ployee_data%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...xlsx]Sheet1!PivotTable1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72D9-7248-A8B9-9BE157F5B483}"/>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72D9-7248-A8B9-9BE157F5B483}"/>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72D9-7248-A8B9-9BE157F5B483}"/>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72D9-7248-A8B9-9BE157F5B48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...xlsx]Sheet1!PivotTable1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6580927384076991E-2"/>
          <c:y val="0.1692548848060659"/>
          <c:w val="0.60494685039370077"/>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4961-4445-8C19-4306429AE495}"/>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4961-4445-8C19-4306429AE495}"/>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4961-4445-8C19-4306429AE495}"/>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4961-4445-8C19-4306429AE495}"/>
            </c:ext>
          </c:extLst>
        </c:ser>
        <c:dLbls>
          <c:showLegendKey val="0"/>
          <c:showVal val="0"/>
          <c:showCatName val="0"/>
          <c:showSerName val="0"/>
          <c:showPercent val="0"/>
          <c:showBubbleSize val="0"/>
        </c:dLbls>
        <c:gapWidth val="219"/>
        <c:overlap val="-27"/>
        <c:axId val="610227840"/>
        <c:axId val="610229280"/>
      </c:barChart>
      <c:catAx>
        <c:axId val="61022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229280"/>
        <c:crosses val="autoZero"/>
        <c:auto val="1"/>
        <c:lblAlgn val="ctr"/>
        <c:lblOffset val="100"/>
        <c:noMultiLvlLbl val="0"/>
      </c:catAx>
      <c:valAx>
        <c:axId val="610229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227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586037" y="-119466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662272"/>
            <a:ext cx="8610600" cy="1938992"/>
          </a:xfrm>
          <a:prstGeom prst="rect">
            <a:avLst/>
          </a:prstGeom>
          <a:noFill/>
        </p:spPr>
        <p:txBody>
          <a:bodyPr wrap="square" rtlCol="0">
            <a:spAutoFit/>
          </a:bodyPr>
          <a:lstStyle/>
          <a:p>
            <a:r>
              <a:rPr lang="en-US" sz="2400" dirty="0"/>
              <a:t>STUDENT NAME</a:t>
            </a:r>
            <a:r>
              <a:rPr lang="en-IN" sz="2400" dirty="0"/>
              <a:t>:HARINI.R</a:t>
            </a:r>
            <a:endParaRPr lang="en-US" sz="2400" dirty="0"/>
          </a:p>
          <a:p>
            <a:r>
              <a:rPr lang="en-US" sz="2400" dirty="0"/>
              <a:t>REGISTER NO:</a:t>
            </a:r>
            <a:r>
              <a:rPr lang="en-IN" sz="2400" dirty="0"/>
              <a:t>312209561/</a:t>
            </a:r>
            <a:r>
              <a:rPr lang="en-IN" sz="2400" b="0" i="0" u="none" strike="noStrike" dirty="0" err="1">
                <a:solidFill>
                  <a:srgbClr val="000000"/>
                </a:solidFill>
                <a:effectLst/>
                <a:latin typeface="Plus Jakarta Display"/>
              </a:rPr>
              <a:t>asunm1353312209561</a:t>
            </a:r>
            <a:endParaRPr lang="en-US" sz="2400" dirty="0"/>
          </a:p>
          <a:p>
            <a:r>
              <a:rPr lang="en-US" sz="2400" dirty="0"/>
              <a:t>DEPARTMENT:</a:t>
            </a:r>
            <a:r>
              <a:rPr lang="en-IN" sz="2400" dirty="0"/>
              <a:t>B.COM GENERAL</a:t>
            </a:r>
            <a:endParaRPr lang="en-US" sz="2400" dirty="0"/>
          </a:p>
          <a:p>
            <a:r>
              <a:rPr lang="en-US" sz="2400" dirty="0"/>
              <a:t>COLLEGE</a:t>
            </a:r>
            <a:r>
              <a:rPr lang="en-IN" sz="2400" dirty="0"/>
              <a:t>:ANNA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9E63714F-C6DE-F45B-2A34-18E2615DB179}"/>
              </a:ext>
              <a:ext uri="{147F2762-F138-4A5C-976F-8EAC2B608ADB}">
                <a16:predDERef xmlns:a16="http://schemas.microsoft.com/office/drawing/2014/main" pred="{EFFB02B8-084D-3589-B80A-B4DF39B90BE6}"/>
              </a:ext>
            </a:extLst>
          </p:cNvPr>
          <p:cNvGraphicFramePr>
            <a:graphicFrameLocks/>
          </p:cNvGraphicFramePr>
          <p:nvPr>
            <p:extLst>
              <p:ext uri="{D42A27DB-BD31-4B8C-83A1-F6EECF244321}">
                <p14:modId xmlns:p14="http://schemas.microsoft.com/office/powerpoint/2010/main" val="2338279934"/>
              </p:ext>
            </p:extLst>
          </p:nvPr>
        </p:nvGraphicFramePr>
        <p:xfrm>
          <a:off x="909284" y="2207634"/>
          <a:ext cx="4799854" cy="3869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EE2C-E276-DE7F-D726-89E8713C7124}"/>
              </a:ext>
            </a:extLst>
          </p:cNvPr>
          <p:cNvSpPr>
            <a:spLocks noGrp="1"/>
          </p:cNvSpPr>
          <p:nvPr>
            <p:ph type="title"/>
          </p:nvPr>
        </p:nvSpPr>
        <p:spPr/>
        <p:txBody>
          <a:bodyPr/>
          <a:lstStyle/>
          <a:p>
            <a:r>
              <a:rPr lang="en-IN" dirty="0"/>
              <a:t>RESULT </a:t>
            </a:r>
            <a:endParaRPr lang="en-US" dirty="0"/>
          </a:p>
        </p:txBody>
      </p:sp>
      <p:graphicFrame>
        <p:nvGraphicFramePr>
          <p:cNvPr id="5" name="Chart 4">
            <a:extLst>
              <a:ext uri="{FF2B5EF4-FFF2-40B4-BE49-F238E27FC236}">
                <a16:creationId xmlns:a16="http://schemas.microsoft.com/office/drawing/2014/main" id="{DEA0DC14-6673-A425-D38D-0FD103C4836B}"/>
              </a:ext>
            </a:extLst>
          </p:cNvPr>
          <p:cNvGraphicFramePr>
            <a:graphicFrameLocks/>
          </p:cNvGraphicFramePr>
          <p:nvPr>
            <p:extLst>
              <p:ext uri="{D42A27DB-BD31-4B8C-83A1-F6EECF244321}">
                <p14:modId xmlns:p14="http://schemas.microsoft.com/office/powerpoint/2010/main" val="1732666023"/>
              </p:ext>
            </p:extLst>
          </p:nvPr>
        </p:nvGraphicFramePr>
        <p:xfrm>
          <a:off x="755332" y="1570789"/>
          <a:ext cx="6430194" cy="46455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8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278642"/>
          </a:xfrm>
        </p:spPr>
        <p:txBody>
          <a:bodyPr/>
          <a:lstStyle/>
          <a:p>
            <a:r>
              <a:rPr lang="en-US" sz="3400" dirty="0">
                <a:latin typeface="Times New Roman" panose="02020603050405020304" pitchFamily="18" charset="0"/>
                <a:cs typeface="Times New Roman" panose="02020603050405020304" pitchFamily="18" charset="0"/>
              </a:rPr>
              <a:t>Conclusion</a:t>
            </a:r>
            <a:br>
              <a:rPr lang="en-IN" sz="3400" dirty="0">
                <a:latin typeface="Times New Roman" panose="02020603050405020304" pitchFamily="18" charset="0"/>
                <a:cs typeface="Times New Roman" panose="02020603050405020304" pitchFamily="18" charset="0"/>
              </a:rPr>
            </a:br>
            <a:br>
              <a:rPr lang="en-IN" sz="3400" dirty="0">
                <a:latin typeface="Times New Roman" panose="02020603050405020304" pitchFamily="18" charset="0"/>
                <a:cs typeface="Times New Roman" panose="02020603050405020304" pitchFamily="18" charset="0"/>
              </a:rPr>
            </a:br>
            <a:r>
              <a:rPr lang="en-IN" sz="3400" dirty="0">
                <a:latin typeface="Times New Roman" panose="02020603050405020304" pitchFamily="18" charset="0"/>
                <a:cs typeface="Times New Roman" panose="02020603050405020304" pitchFamily="18" charset="0"/>
              </a:rPr>
              <a:t>This is the overall performance of the employee based on performance rate high ,medium ,low .The employee data analysis project has been instrumental in providing valuable insights into various facets of employee performance, engagement, and overall </a:t>
            </a:r>
            <a:r>
              <a:rPr lang="en-IN" sz="3400" dirty="0" err="1">
                <a:latin typeface="Times New Roman" panose="02020603050405020304" pitchFamily="18" charset="0"/>
                <a:cs typeface="Times New Roman" panose="02020603050405020304" pitchFamily="18" charset="0"/>
              </a:rPr>
              <a:t>organizational</a:t>
            </a:r>
            <a:r>
              <a:rPr lang="en-IN" sz="3400" dirty="0">
                <a:latin typeface="Times New Roman" panose="02020603050405020304" pitchFamily="18" charset="0"/>
                <a:cs typeface="Times New Roman" panose="02020603050405020304" pitchFamily="18" charset="0"/>
              </a:rPr>
              <a:t> effectiveness. Through a comprehensive examination of performance metrics, employee feedback, and training records, the analysis has yielded several key findings and actionable recommendation</a:t>
            </a:r>
            <a:br>
              <a:rPr lang="en-IN" sz="3400" dirty="0">
                <a:latin typeface="Times New Roman" panose="02020603050405020304" pitchFamily="18" charset="0"/>
                <a:cs typeface="Times New Roman" panose="02020603050405020304" pitchFamily="18" charset="0"/>
              </a:rPr>
            </a:br>
            <a:r>
              <a:rPr lang="en-IN" sz="3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21053" y="2807368"/>
            <a:ext cx="2732672" cy="3383882"/>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577457" y="378021"/>
            <a:ext cx="7186981" cy="62491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2700" spc="-20" dirty="0"/>
              <a:t>PROBLEM STATEMENT</a:t>
            </a:r>
            <a:br>
              <a:rPr lang="en-IN" sz="2700" b="0" spc="10" dirty="0"/>
            </a:br>
            <a:br>
              <a:rPr lang="en-IN" sz="2700" b="0" spc="10" dirty="0"/>
            </a:br>
            <a:br>
              <a:rPr lang="en-IN" sz="2700" b="0" spc="10" dirty="0"/>
            </a:br>
            <a:r>
              <a:rPr lang="en-IN" sz="2700" b="0" spc="10" dirty="0" err="1"/>
              <a:t>Organizations</a:t>
            </a:r>
            <a:r>
              <a:rPr lang="en-IN" sz="2700" b="0" spc="10" dirty="0"/>
              <a:t> often face challenges in evaluating employee performance due to a lack of structured data analysis methods. Common issues include difficulty in identifying </a:t>
            </a:r>
            <a:r>
              <a:rPr lang="en-IN" sz="2700" b="0" spc="10" dirty="0" err="1"/>
              <a:t>underperformers</a:t>
            </a:r>
            <a:r>
              <a:rPr lang="en-IN" sz="2700" b="0" spc="10" dirty="0"/>
              <a:t>, </a:t>
            </a:r>
            <a:r>
              <a:rPr lang="en-IN" sz="2700" b="0" spc="10" dirty="0" err="1"/>
              <a:t>recognizing</a:t>
            </a:r>
            <a:r>
              <a:rPr lang="en-IN" sz="2700" b="0" spc="10" dirty="0"/>
              <a:t> top talent,</a:t>
            </a:r>
            <a:br>
              <a:rPr lang="en-IN" sz="2700" b="0" spc="10" dirty="0"/>
            </a:br>
            <a:r>
              <a:rPr lang="en-IN" sz="2700" b="0" spc="10" dirty="0"/>
              <a:t> and understanding the factors influencing employee performance. This project aims to provide a data-driven approach to evaluating and improving employee performance, thereby enhancing overall </a:t>
            </a:r>
            <a:r>
              <a:rPr lang="en-IN" sz="2700" b="0" spc="10" dirty="0" err="1"/>
              <a:t>organizational</a:t>
            </a:r>
            <a:r>
              <a:rPr lang="en-IN" sz="2700" b="0" spc="10" dirty="0"/>
              <a:t> productivity.</a:t>
            </a:r>
            <a:endParaRPr sz="27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08817"/>
          </a:xfrm>
          <a:prstGeom prst="rect">
            <a:avLst/>
          </a:prstGeom>
          <a:noFill/>
        </p:spPr>
        <p:txBody>
          <a:bodyPr wrap="square" rtlCol="0">
            <a:spAutoFit/>
          </a:bodyPr>
          <a:lstStyle/>
          <a:p>
            <a:r>
              <a:rPr lang="en-IN" sz="2900" dirty="0">
                <a:latin typeface="Times New Roman" panose="02020603050405020304" pitchFamily="18" charset="0"/>
                <a:cs typeface="Times New Roman" panose="02020603050405020304" pitchFamily="18" charset="0"/>
              </a:rPr>
              <a:t>This project focuses on </a:t>
            </a:r>
            <a:r>
              <a:rPr lang="en-IN" sz="2900" dirty="0" err="1">
                <a:latin typeface="Times New Roman" panose="02020603050405020304" pitchFamily="18" charset="0"/>
                <a:cs typeface="Times New Roman" panose="02020603050405020304" pitchFamily="18" charset="0"/>
              </a:rPr>
              <a:t>analyzing</a:t>
            </a:r>
            <a:r>
              <a:rPr lang="en-IN" sz="2900" dirty="0">
                <a:latin typeface="Times New Roman" panose="02020603050405020304" pitchFamily="18" charset="0"/>
                <a:cs typeface="Times New Roman" panose="02020603050405020304" pitchFamily="18" charset="0"/>
              </a:rPr>
              <a:t> employee performance data using Excel to derive actionable insights. By leveraging various Excel tools and functions, the project will identify performance trends, correlations, and potential areas for improvement. The ultimate goal is to support HR and management teams in making informed decisions regarding employee development, promotions, and retention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1146270-4287-FE3E-4979-29F47CE48E8B}"/>
              </a:ext>
            </a:extLst>
          </p:cNvPr>
          <p:cNvSpPr txBox="1"/>
          <p:nvPr/>
        </p:nvSpPr>
        <p:spPr>
          <a:xfrm>
            <a:off x="723900" y="2316454"/>
            <a:ext cx="5972175" cy="4693593"/>
          </a:xfrm>
          <a:prstGeom prst="rect">
            <a:avLst/>
          </a:prstGeom>
          <a:noFill/>
        </p:spPr>
        <p:txBody>
          <a:bodyPr wrap="square">
            <a:spAutoFit/>
          </a:bodyPr>
          <a:lstStyle/>
          <a:p>
            <a:r>
              <a:rPr lang="en-US" sz="2300" b="1" dirty="0"/>
              <a:t>The primary end users of this analysis are:- </a:t>
            </a:r>
            <a:endParaRPr lang="en-IN" sz="2300" b="1" dirty="0"/>
          </a:p>
          <a:p>
            <a:r>
              <a:rPr lang="en-IN" sz="2300" b="1" dirty="0"/>
              <a:t>HR MANAGERS:</a:t>
            </a:r>
            <a:r>
              <a:rPr lang="en-US" sz="2300" b="1" dirty="0"/>
              <a:t>: To identify training needs, plan employee development programs, and improve talent management.</a:t>
            </a:r>
            <a:endParaRPr lang="en-IN" sz="2300" b="1" dirty="0"/>
          </a:p>
          <a:p>
            <a:r>
              <a:rPr lang="en-IN" sz="2300" b="1" dirty="0"/>
              <a:t>TEAM LEADERS :</a:t>
            </a:r>
            <a:r>
              <a:rPr lang="en-US" sz="2300" b="1" dirty="0"/>
              <a:t>To understand team performance dynamics and manage individual employee performance.</a:t>
            </a:r>
            <a:endParaRPr lang="en-IN" sz="2300" b="1" dirty="0"/>
          </a:p>
          <a:p>
            <a:r>
              <a:rPr lang="en-US" sz="2300" b="1" dirty="0"/>
              <a:t> </a:t>
            </a:r>
            <a:r>
              <a:rPr lang="en-IN" sz="2300" b="1" dirty="0"/>
              <a:t>EXECUTIVES </a:t>
            </a:r>
            <a:r>
              <a:rPr lang="en-US" sz="2300" b="1" dirty="0"/>
              <a:t>: To get a high-level overview of overall employee performance and make strategic decisions.</a:t>
            </a:r>
            <a:endParaRPr lang="en-IN" sz="2300" b="1" dirty="0"/>
          </a:p>
          <a:p>
            <a:r>
              <a:rPr lang="en-IN" sz="2300" b="1" dirty="0"/>
              <a:t>EMPLOYEES</a:t>
            </a:r>
            <a:r>
              <a:rPr lang="en-US" sz="2300" b="1" dirty="0"/>
              <a:t>: To receive constructive feedback and understand areas for personal improvement.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43850" y="1901818"/>
            <a:ext cx="2819400" cy="286763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428875" y="661403"/>
            <a:ext cx="9763125" cy="555344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b="0" dirty="0"/>
            </a:br>
            <a:r>
              <a:rPr lang="en-IN" sz="3600" b="0" dirty="0"/>
              <a:t>CONDITIONAL</a:t>
            </a:r>
            <a:br>
              <a:rPr lang="en-IN" sz="3600" b="0" dirty="0"/>
            </a:br>
            <a:r>
              <a:rPr lang="en-IN" sz="3600" b="0" dirty="0"/>
              <a:t>FORMATTING</a:t>
            </a:r>
            <a:br>
              <a:rPr lang="en-IN" sz="3600" b="0" dirty="0"/>
            </a:br>
            <a:r>
              <a:rPr lang="en-IN" sz="3600" b="0" dirty="0"/>
              <a:t>FILTER REMOVE</a:t>
            </a:r>
            <a:br>
              <a:rPr lang="en-IN" sz="3600" b="0" dirty="0"/>
            </a:br>
            <a:r>
              <a:rPr lang="en-IN" sz="3600" b="0" dirty="0"/>
              <a:t>FORMULA</a:t>
            </a:r>
            <a:br>
              <a:rPr lang="en-IN" sz="3600" b="0" dirty="0"/>
            </a:br>
            <a:r>
              <a:rPr lang="en-IN" sz="3600" b="0" dirty="0"/>
              <a:t>PIVOT TABLE</a:t>
            </a:r>
            <a:br>
              <a:rPr lang="en-IN" sz="3600" b="0" dirty="0"/>
            </a:br>
            <a:r>
              <a:rPr lang="en-IN" sz="3600" b="0" dirty="0"/>
              <a:t>GRAPH</a:t>
            </a: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2"/>
            <a:ext cx="8034405" cy="6155531"/>
          </a:xfrm>
        </p:spPr>
        <p:txBody>
          <a:bodyPr/>
          <a:lstStyle/>
          <a:p>
            <a:pPr marL="685800" indent="-685800">
              <a:buFont typeface="Arial" panose="020B0604020202020204" pitchFamily="34" charset="0"/>
              <a:buChar char="•"/>
            </a:pPr>
            <a:r>
              <a:rPr lang="en-IN" sz="4000" dirty="0"/>
              <a:t>Dataset Description</a:t>
            </a:r>
            <a:br>
              <a:rPr lang="en-IN" sz="4000" dirty="0"/>
            </a:br>
            <a:br>
              <a:rPr lang="en-IN" sz="4000" dirty="0"/>
            </a:br>
            <a:r>
              <a:rPr lang="en-IN" sz="4000" b="0" dirty="0"/>
              <a:t>Employee=</a:t>
            </a:r>
            <a:r>
              <a:rPr lang="en-IN" sz="4000" b="0" dirty="0" err="1"/>
              <a:t>kaggle</a:t>
            </a:r>
            <a:br>
              <a:rPr lang="en-IN" sz="4000" b="0" dirty="0"/>
            </a:br>
            <a:r>
              <a:rPr lang="en-IN" sz="4000" b="0" dirty="0"/>
              <a:t>26-features </a:t>
            </a:r>
            <a:br>
              <a:rPr lang="en-IN" sz="4000" b="0" dirty="0"/>
            </a:br>
            <a:r>
              <a:rPr lang="en-IN" sz="4000" b="0" dirty="0"/>
              <a:t>9-features </a:t>
            </a:r>
            <a:br>
              <a:rPr lang="en-IN" sz="4000" b="0" dirty="0"/>
            </a:br>
            <a:r>
              <a:rPr lang="en-IN" sz="4000" b="0" dirty="0" err="1"/>
              <a:t>Emp</a:t>
            </a:r>
            <a:r>
              <a:rPr lang="en-IN" sz="4000" b="0" dirty="0"/>
              <a:t> id</a:t>
            </a:r>
            <a:br>
              <a:rPr lang="en-IN" sz="4000" b="0" dirty="0"/>
            </a:br>
            <a:r>
              <a:rPr lang="en-IN" sz="4000" b="0" dirty="0"/>
              <a:t>Name type</a:t>
            </a:r>
            <a:br>
              <a:rPr lang="en-IN" sz="4000" b="0" dirty="0"/>
            </a:br>
            <a:r>
              <a:rPr lang="en-IN" sz="4000" b="0" dirty="0"/>
              <a:t>Performance level</a:t>
            </a:r>
            <a:br>
              <a:rPr lang="en-IN" sz="4000" b="0" dirty="0"/>
            </a:br>
            <a:r>
              <a:rPr lang="en-IN" sz="4000" b="0" dirty="0"/>
              <a:t>Gender</a:t>
            </a:r>
            <a:br>
              <a:rPr lang="en-IN" sz="4000" b="0" dirty="0"/>
            </a:br>
            <a:r>
              <a:rPr lang="en-IN" sz="4000" b="0" dirty="0"/>
              <a:t>employee rate</a:t>
            </a:r>
            <a:endParaRPr lang="en-IN" sz="4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IFS FORMULA</a:t>
            </a:r>
          </a:p>
          <a:p>
            <a:r>
              <a:rPr lang="en-IN" sz="2800" dirty="0">
                <a:latin typeface="Times New Roman" panose="02020603050405020304" pitchFamily="18" charset="0"/>
                <a:cs typeface="Times New Roman" panose="02020603050405020304" pitchFamily="18" charset="0"/>
              </a:rPr>
              <a:t>TRUE FORMULA</a:t>
            </a:r>
          </a:p>
          <a:p>
            <a:r>
              <a:rPr lang="en-IN" sz="2800" dirty="0">
                <a:latin typeface="Times New Roman" panose="02020603050405020304" pitchFamily="18" charset="0"/>
                <a:cs typeface="Times New Roman" panose="02020603050405020304" pitchFamily="18" charset="0"/>
              </a:rPr>
              <a:t>PIVOT TABLE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Organizations often face challenges in evaluating employee performance due to a lack of structured data analysis methods. Common issues include difficulty in identifying underperformers, recognizing top talent,  and understanding the factors influencing employee performance. This project aims to provide a data-driven approach to evaluating and improving employee performance, thereby enhancing overall organizational productivity.</vt:lpstr>
      <vt:lpstr>PROJECT OVERVIEW</vt:lpstr>
      <vt:lpstr>WHO ARE THE END USERS?</vt:lpstr>
      <vt:lpstr>OUR SOLUTION AND ITS VALUE PROPOSITION  CONDITIONAL FORMATTING FILTER REMOVE FORMULA PIVOT TABLE GRAPH  </vt:lpstr>
      <vt:lpstr>Dataset Description  Employee=kaggle 26-features  9-features  Emp id Name type Performance level Gender employee rate</vt:lpstr>
      <vt:lpstr>THE "WOW" IN OUR SOLUTION</vt:lpstr>
      <vt:lpstr>RESULTS</vt:lpstr>
      <vt:lpstr>RESULT </vt:lpstr>
      <vt:lpstr>Conclusion  This is the overall performance of the employee based on performance rate high ,medium ,low .The employee data analysis project has been instrumental in providing valuable insights into various facets of employee performance, engagement, and overall organizational effectiveness. Through a comprehensive examination of performance metrics, employee feedback, and training records, the analysis has yielded several key findings and actionable 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Dhana Dhana</cp:lastModifiedBy>
  <cp:revision>16</cp:revision>
  <dcterms:created xsi:type="dcterms:W3CDTF">2024-03-29T15:07:22Z</dcterms:created>
  <dcterms:modified xsi:type="dcterms:W3CDTF">2024-09-03T10:44:21Z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