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6" r:id="rId4"/>
    <p:sldId id="262" r:id="rId5"/>
    <p:sldId id="261" r:id="rId6"/>
    <p:sldId id="263" r:id="rId7"/>
    <p:sldId id="264" r:id="rId8"/>
    <p:sldId id="260"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1" d="100"/>
          <a:sy n="71"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42492-AF2B-420E-BC44-5A13B8809374}" type="datetimeFigureOut">
              <a:rPr lang="en-IN" smtClean="0"/>
              <a:t>17-12-2024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486A1-D451-48DE-BC39-0CB94F7E58EA}" type="slidenum">
              <a:rPr lang="en-IN" smtClean="0"/>
              <a:t>‹#›</a:t>
            </a:fld>
            <a:endParaRPr lang="en-IN"/>
          </a:p>
        </p:txBody>
      </p:sp>
    </p:spTree>
    <p:extLst>
      <p:ext uri="{BB962C8B-B14F-4D97-AF65-F5344CB8AC3E}">
        <p14:creationId xmlns:p14="http://schemas.microsoft.com/office/powerpoint/2010/main" val="38232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7486A1-D451-48DE-BC39-0CB94F7E58EA}" type="slidenum">
              <a:rPr lang="en-IN" smtClean="0"/>
              <a:t>2</a:t>
            </a:fld>
            <a:endParaRPr lang="en-IN"/>
          </a:p>
        </p:txBody>
      </p:sp>
    </p:spTree>
    <p:extLst>
      <p:ext uri="{BB962C8B-B14F-4D97-AF65-F5344CB8AC3E}">
        <p14:creationId xmlns:p14="http://schemas.microsoft.com/office/powerpoint/2010/main" val="327653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3A45-ED25-0DC1-9D6B-21ADC99AF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846266-4F86-20E0-0FEA-67B2BA782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F5C717-9F78-D8C3-C4C4-BBF01DAA4AC9}"/>
              </a:ext>
            </a:extLst>
          </p:cNvPr>
          <p:cNvSpPr>
            <a:spLocks noGrp="1"/>
          </p:cNvSpPr>
          <p:nvPr>
            <p:ph type="dt" sz="half" idx="10"/>
          </p:nvPr>
        </p:nvSpPr>
        <p:spPr/>
        <p:txBody>
          <a:bodyPr/>
          <a:lstStyle/>
          <a:p>
            <a:fld id="{1212FF37-2284-44EF-98CB-98262E5BCAF4}" type="datetimeFigureOut">
              <a:rPr lang="en-IN" smtClean="0"/>
              <a:t>17-12-2024</a:t>
            </a:fld>
            <a:endParaRPr lang="en-IN"/>
          </a:p>
        </p:txBody>
      </p:sp>
      <p:sp>
        <p:nvSpPr>
          <p:cNvPr id="5" name="Footer Placeholder 4">
            <a:extLst>
              <a:ext uri="{FF2B5EF4-FFF2-40B4-BE49-F238E27FC236}">
                <a16:creationId xmlns:a16="http://schemas.microsoft.com/office/drawing/2014/main" id="{5193735B-932E-63FF-C33B-1855ACD1C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F32F2-7937-8643-E37C-C8FB77D98FB6}"/>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63837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BF2F-BD24-1423-66C0-F0F6DCB32E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A036E3-9D16-D3F2-1DF7-FD13323BC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4AA53-1B5D-E544-0059-966D376F1220}"/>
              </a:ext>
            </a:extLst>
          </p:cNvPr>
          <p:cNvSpPr>
            <a:spLocks noGrp="1"/>
          </p:cNvSpPr>
          <p:nvPr>
            <p:ph type="dt" sz="half" idx="10"/>
          </p:nvPr>
        </p:nvSpPr>
        <p:spPr/>
        <p:txBody>
          <a:bodyPr/>
          <a:lstStyle/>
          <a:p>
            <a:fld id="{1212FF37-2284-44EF-98CB-98262E5BCAF4}" type="datetimeFigureOut">
              <a:rPr lang="en-IN" smtClean="0"/>
              <a:t>17-12-2024</a:t>
            </a:fld>
            <a:endParaRPr lang="en-IN"/>
          </a:p>
        </p:txBody>
      </p:sp>
      <p:sp>
        <p:nvSpPr>
          <p:cNvPr id="5" name="Footer Placeholder 4">
            <a:extLst>
              <a:ext uri="{FF2B5EF4-FFF2-40B4-BE49-F238E27FC236}">
                <a16:creationId xmlns:a16="http://schemas.microsoft.com/office/drawing/2014/main" id="{8722F186-6D0F-F070-4B6D-A3EE738AC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C0123-228C-8642-BAC3-7851B1297D58}"/>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38931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AFBE4-5DC5-5637-4F7B-C137F05753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37B0E-D301-15AE-CEB4-3D95377E8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19C7A-2887-05E8-2E56-402BCDC874B4}"/>
              </a:ext>
            </a:extLst>
          </p:cNvPr>
          <p:cNvSpPr>
            <a:spLocks noGrp="1"/>
          </p:cNvSpPr>
          <p:nvPr>
            <p:ph type="dt" sz="half" idx="10"/>
          </p:nvPr>
        </p:nvSpPr>
        <p:spPr/>
        <p:txBody>
          <a:bodyPr/>
          <a:lstStyle/>
          <a:p>
            <a:fld id="{1212FF37-2284-44EF-98CB-98262E5BCAF4}" type="datetimeFigureOut">
              <a:rPr lang="en-IN" smtClean="0"/>
              <a:t>17-12-2024</a:t>
            </a:fld>
            <a:endParaRPr lang="en-IN"/>
          </a:p>
        </p:txBody>
      </p:sp>
      <p:sp>
        <p:nvSpPr>
          <p:cNvPr id="5" name="Footer Placeholder 4">
            <a:extLst>
              <a:ext uri="{FF2B5EF4-FFF2-40B4-BE49-F238E27FC236}">
                <a16:creationId xmlns:a16="http://schemas.microsoft.com/office/drawing/2014/main" id="{DA231E2C-BAE3-6F0D-BC6C-1121F0BC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01C11-9B90-CC66-9E04-6232E548B3A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3608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8FE4-F3C4-7E35-E5C6-827F5AD9DA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60217C-AEE8-4220-E422-D7DB1178C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F01D8-FA08-37BD-DEC8-D5D5E3EADD62}"/>
              </a:ext>
            </a:extLst>
          </p:cNvPr>
          <p:cNvSpPr>
            <a:spLocks noGrp="1"/>
          </p:cNvSpPr>
          <p:nvPr>
            <p:ph type="dt" sz="half" idx="10"/>
          </p:nvPr>
        </p:nvSpPr>
        <p:spPr/>
        <p:txBody>
          <a:bodyPr/>
          <a:lstStyle/>
          <a:p>
            <a:fld id="{1212FF37-2284-44EF-98CB-98262E5BCAF4}" type="datetimeFigureOut">
              <a:rPr lang="en-IN" smtClean="0"/>
              <a:t>17-12-2024</a:t>
            </a:fld>
            <a:endParaRPr lang="en-IN"/>
          </a:p>
        </p:txBody>
      </p:sp>
      <p:sp>
        <p:nvSpPr>
          <p:cNvPr id="5" name="Footer Placeholder 4">
            <a:extLst>
              <a:ext uri="{FF2B5EF4-FFF2-40B4-BE49-F238E27FC236}">
                <a16:creationId xmlns:a16="http://schemas.microsoft.com/office/drawing/2014/main" id="{58C334F1-1DE9-698C-A2A0-C58655CE0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AF4A3-4790-5941-BCEF-7B75170D128C}"/>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6394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4E9F-234E-5B34-5B3C-912F2E5B7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3040F-98A3-31C1-9E8E-81BFDBE03B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768A0-3284-FD02-146D-B56ECB0BA74B}"/>
              </a:ext>
            </a:extLst>
          </p:cNvPr>
          <p:cNvSpPr>
            <a:spLocks noGrp="1"/>
          </p:cNvSpPr>
          <p:nvPr>
            <p:ph type="dt" sz="half" idx="10"/>
          </p:nvPr>
        </p:nvSpPr>
        <p:spPr/>
        <p:txBody>
          <a:bodyPr/>
          <a:lstStyle/>
          <a:p>
            <a:fld id="{1212FF37-2284-44EF-98CB-98262E5BCAF4}" type="datetimeFigureOut">
              <a:rPr lang="en-IN" smtClean="0"/>
              <a:t>17-12-2024</a:t>
            </a:fld>
            <a:endParaRPr lang="en-IN"/>
          </a:p>
        </p:txBody>
      </p:sp>
      <p:sp>
        <p:nvSpPr>
          <p:cNvPr id="5" name="Footer Placeholder 4">
            <a:extLst>
              <a:ext uri="{FF2B5EF4-FFF2-40B4-BE49-F238E27FC236}">
                <a16:creationId xmlns:a16="http://schemas.microsoft.com/office/drawing/2014/main" id="{1D446381-22F5-2849-E597-296D97F9B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0A0AA-5BBA-532F-39A3-6F2EFF47AF8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210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FFA-9EDD-20A0-F2AC-A875B17B3F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218CE-F7A9-0D60-B66B-C0FAEBB7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BCE77D-329C-4E0F-B9E5-6D0D49C553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A1605D-0696-0677-BCB6-02C8F5B8AE12}"/>
              </a:ext>
            </a:extLst>
          </p:cNvPr>
          <p:cNvSpPr>
            <a:spLocks noGrp="1"/>
          </p:cNvSpPr>
          <p:nvPr>
            <p:ph type="dt" sz="half" idx="10"/>
          </p:nvPr>
        </p:nvSpPr>
        <p:spPr/>
        <p:txBody>
          <a:bodyPr/>
          <a:lstStyle/>
          <a:p>
            <a:fld id="{1212FF37-2284-44EF-98CB-98262E5BCAF4}" type="datetimeFigureOut">
              <a:rPr lang="en-IN" smtClean="0"/>
              <a:t>17-12-2024</a:t>
            </a:fld>
            <a:endParaRPr lang="en-IN"/>
          </a:p>
        </p:txBody>
      </p:sp>
      <p:sp>
        <p:nvSpPr>
          <p:cNvPr id="6" name="Footer Placeholder 5">
            <a:extLst>
              <a:ext uri="{FF2B5EF4-FFF2-40B4-BE49-F238E27FC236}">
                <a16:creationId xmlns:a16="http://schemas.microsoft.com/office/drawing/2014/main" id="{C215A634-85E1-B129-C801-5BB809689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C270F-6D1B-F756-3E98-03706056D5C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77988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3FA8-540B-875A-C05D-27D8F9A7AA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4C96F-871A-4E57-C68F-5F841743F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B4D2DB-9494-DD79-2CEA-07EA42C52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F0FE67-607A-F344-A5E1-EC5507931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6414C-7044-5BF2-D3CA-9794C7706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9C80C6-FBAA-6EE8-DC02-C3DC8474432C}"/>
              </a:ext>
            </a:extLst>
          </p:cNvPr>
          <p:cNvSpPr>
            <a:spLocks noGrp="1"/>
          </p:cNvSpPr>
          <p:nvPr>
            <p:ph type="dt" sz="half" idx="10"/>
          </p:nvPr>
        </p:nvSpPr>
        <p:spPr/>
        <p:txBody>
          <a:bodyPr/>
          <a:lstStyle/>
          <a:p>
            <a:fld id="{1212FF37-2284-44EF-98CB-98262E5BCAF4}" type="datetimeFigureOut">
              <a:rPr lang="en-IN" smtClean="0"/>
              <a:t>17-12-2024</a:t>
            </a:fld>
            <a:endParaRPr lang="en-IN"/>
          </a:p>
        </p:txBody>
      </p:sp>
      <p:sp>
        <p:nvSpPr>
          <p:cNvPr id="8" name="Footer Placeholder 7">
            <a:extLst>
              <a:ext uri="{FF2B5EF4-FFF2-40B4-BE49-F238E27FC236}">
                <a16:creationId xmlns:a16="http://schemas.microsoft.com/office/drawing/2014/main" id="{4B56B91C-B5EA-FB7B-9ED8-4A4F8ABC49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BCD12E-0B5A-E448-A5DC-1A50101976C3}"/>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5966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6E56-B4D3-02BA-3F6C-F2945380FD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99093D-DE34-AB53-BAC4-6A7267EB98A3}"/>
              </a:ext>
            </a:extLst>
          </p:cNvPr>
          <p:cNvSpPr>
            <a:spLocks noGrp="1"/>
          </p:cNvSpPr>
          <p:nvPr>
            <p:ph type="dt" sz="half" idx="10"/>
          </p:nvPr>
        </p:nvSpPr>
        <p:spPr/>
        <p:txBody>
          <a:bodyPr/>
          <a:lstStyle/>
          <a:p>
            <a:fld id="{1212FF37-2284-44EF-98CB-98262E5BCAF4}" type="datetimeFigureOut">
              <a:rPr lang="en-IN" smtClean="0"/>
              <a:t>17-12-2024</a:t>
            </a:fld>
            <a:endParaRPr lang="en-IN"/>
          </a:p>
        </p:txBody>
      </p:sp>
      <p:sp>
        <p:nvSpPr>
          <p:cNvPr id="4" name="Footer Placeholder 3">
            <a:extLst>
              <a:ext uri="{FF2B5EF4-FFF2-40B4-BE49-F238E27FC236}">
                <a16:creationId xmlns:a16="http://schemas.microsoft.com/office/drawing/2014/main" id="{E648FE4C-BEF4-AE5D-A543-A0D7993049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778117-600F-F8E6-D2D5-07D6A7E3908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8565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041940-81EF-43B0-2C37-619B9A1C6BEE}"/>
              </a:ext>
            </a:extLst>
          </p:cNvPr>
          <p:cNvPicPr>
            <a:picLocks noChangeAspect="1"/>
          </p:cNvPicPr>
          <p:nvPr userDrawn="1"/>
        </p:nvPicPr>
        <p:blipFill>
          <a:blip r:embed="rId2"/>
          <a:srcRect l="1956" t="11459" r="1707" b="25292"/>
          <a:stretch/>
        </p:blipFill>
        <p:spPr>
          <a:xfrm>
            <a:off x="66843" y="55417"/>
            <a:ext cx="1227696" cy="453230"/>
          </a:xfrm>
          <a:prstGeom prst="rect">
            <a:avLst/>
          </a:prstGeom>
        </p:spPr>
      </p:pic>
      <p:pic>
        <p:nvPicPr>
          <p:cNvPr id="6" name="Picture 5">
            <a:extLst>
              <a:ext uri="{FF2B5EF4-FFF2-40B4-BE49-F238E27FC236}">
                <a16:creationId xmlns:a16="http://schemas.microsoft.com/office/drawing/2014/main" id="{D4B7FDC9-BB3E-6FF1-368C-A499D898D7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843" y="6213453"/>
            <a:ext cx="609600" cy="650918"/>
          </a:xfrm>
          <a:prstGeom prst="rect">
            <a:avLst/>
          </a:prstGeom>
        </p:spPr>
      </p:pic>
      <p:pic>
        <p:nvPicPr>
          <p:cNvPr id="8" name="Picture 7" descr="A logo with green and white letters&#10;&#10;Description automatically generated">
            <a:extLst>
              <a:ext uri="{FF2B5EF4-FFF2-40B4-BE49-F238E27FC236}">
                <a16:creationId xmlns:a16="http://schemas.microsoft.com/office/drawing/2014/main" id="{7878AB90-1ACE-5E03-01BF-E185A34CFC8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53799" y="70497"/>
            <a:ext cx="771357" cy="537612"/>
          </a:xfrm>
          <a:prstGeom prst="rect">
            <a:avLst/>
          </a:prstGeom>
        </p:spPr>
      </p:pic>
      <p:sp>
        <p:nvSpPr>
          <p:cNvPr id="9" name="TextBox 8">
            <a:extLst>
              <a:ext uri="{FF2B5EF4-FFF2-40B4-BE49-F238E27FC236}">
                <a16:creationId xmlns:a16="http://schemas.microsoft.com/office/drawing/2014/main" id="{F5FED7DC-485C-278F-500C-40222B409893}"/>
              </a:ext>
            </a:extLst>
          </p:cNvPr>
          <p:cNvSpPr txBox="1"/>
          <p:nvPr userDrawn="1"/>
        </p:nvSpPr>
        <p:spPr>
          <a:xfrm>
            <a:off x="10084213" y="6525817"/>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spTree>
    <p:extLst>
      <p:ext uri="{BB962C8B-B14F-4D97-AF65-F5344CB8AC3E}">
        <p14:creationId xmlns:p14="http://schemas.microsoft.com/office/powerpoint/2010/main" val="32089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0367-F970-AC3D-795A-A2C44F5A6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7485D-C349-C356-BA0E-CA0011BB2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5C88BD-7F67-1B6A-DFF8-18279470E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73662-C108-A0C6-C05C-E530F4FD9E6D}"/>
              </a:ext>
            </a:extLst>
          </p:cNvPr>
          <p:cNvSpPr>
            <a:spLocks noGrp="1"/>
          </p:cNvSpPr>
          <p:nvPr>
            <p:ph type="dt" sz="half" idx="10"/>
          </p:nvPr>
        </p:nvSpPr>
        <p:spPr/>
        <p:txBody>
          <a:bodyPr/>
          <a:lstStyle/>
          <a:p>
            <a:fld id="{1212FF37-2284-44EF-98CB-98262E5BCAF4}" type="datetimeFigureOut">
              <a:rPr lang="en-IN" smtClean="0"/>
              <a:t>17-12-2024</a:t>
            </a:fld>
            <a:endParaRPr lang="en-IN"/>
          </a:p>
        </p:txBody>
      </p:sp>
      <p:sp>
        <p:nvSpPr>
          <p:cNvPr id="6" name="Footer Placeholder 5">
            <a:extLst>
              <a:ext uri="{FF2B5EF4-FFF2-40B4-BE49-F238E27FC236}">
                <a16:creationId xmlns:a16="http://schemas.microsoft.com/office/drawing/2014/main" id="{105A1322-6F0E-96B7-4BD3-9B5232493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A0782-C6DC-B02A-75E5-61C898658451}"/>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40439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D235-A44C-0900-EEFB-5287F6DAB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E46087-76E4-50A7-DD7A-07DDCBEF8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7667F-46E5-8014-D65F-ACEF3C080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99D51-1603-0C69-81DC-4291681062A3}"/>
              </a:ext>
            </a:extLst>
          </p:cNvPr>
          <p:cNvSpPr>
            <a:spLocks noGrp="1"/>
          </p:cNvSpPr>
          <p:nvPr>
            <p:ph type="dt" sz="half" idx="10"/>
          </p:nvPr>
        </p:nvSpPr>
        <p:spPr/>
        <p:txBody>
          <a:bodyPr/>
          <a:lstStyle/>
          <a:p>
            <a:fld id="{1212FF37-2284-44EF-98CB-98262E5BCAF4}" type="datetimeFigureOut">
              <a:rPr lang="en-IN" smtClean="0"/>
              <a:t>17-12-2024</a:t>
            </a:fld>
            <a:endParaRPr lang="en-IN"/>
          </a:p>
        </p:txBody>
      </p:sp>
      <p:sp>
        <p:nvSpPr>
          <p:cNvPr id="6" name="Footer Placeholder 5">
            <a:extLst>
              <a:ext uri="{FF2B5EF4-FFF2-40B4-BE49-F238E27FC236}">
                <a16:creationId xmlns:a16="http://schemas.microsoft.com/office/drawing/2014/main" id="{EFCCCF2D-B31E-6D72-101E-515B2F65E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58D79-ABAF-7791-E42B-81C7C7FB781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8750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C622E-EC30-C996-278F-7A11AE428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8E3655-BF5C-ECE7-EDE9-58D447238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CD0B5-9DF4-58DC-E40B-6441D6918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12FF37-2284-44EF-98CB-98262E5BCAF4}" type="datetimeFigureOut">
              <a:rPr lang="en-IN" smtClean="0"/>
              <a:t>17-12-2024</a:t>
            </a:fld>
            <a:endParaRPr lang="en-IN"/>
          </a:p>
        </p:txBody>
      </p:sp>
      <p:sp>
        <p:nvSpPr>
          <p:cNvPr id="5" name="Footer Placeholder 4">
            <a:extLst>
              <a:ext uri="{FF2B5EF4-FFF2-40B4-BE49-F238E27FC236}">
                <a16:creationId xmlns:a16="http://schemas.microsoft.com/office/drawing/2014/main" id="{19550559-57EB-733F-1E2A-1BF371287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233F483-3A3E-DC66-DAC9-7B3DA8F90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302C3-1B21-4F98-BE77-E3EC89A39D7C}" type="slidenum">
              <a:rPr lang="en-IN" smtClean="0"/>
              <a:t>‹#›</a:t>
            </a:fld>
            <a:endParaRPr lang="en-IN"/>
          </a:p>
        </p:txBody>
      </p:sp>
    </p:spTree>
    <p:extLst>
      <p:ext uri="{BB962C8B-B14F-4D97-AF65-F5344CB8AC3E}">
        <p14:creationId xmlns:p14="http://schemas.microsoft.com/office/powerpoint/2010/main" val="194375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in/" TargetMode="External"/><Relationship Id="rId2" Type="http://schemas.openxmlformats.org/officeDocument/2006/relationships/hyperlink" Target="https://www.kaggle.com/docs/api" TargetMode="External"/><Relationship Id="rId1" Type="http://schemas.openxmlformats.org/officeDocument/2006/relationships/slideLayout" Target="../slideLayouts/slideLayout7.xml"/><Relationship Id="rId5" Type="http://schemas.openxmlformats.org/officeDocument/2006/relationships/hyperlink" Target="https://www.soilgrids.org/api" TargetMode="External"/><Relationship Id="rId4" Type="http://schemas.openxmlformats.org/officeDocument/2006/relationships/hyperlink" Target="https://openweathermap.org/ap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Harini0715/DT-Playbook" TargetMode="External"/><Relationship Id="rId3" Type="http://schemas.openxmlformats.org/officeDocument/2006/relationships/hyperlink" Target="https://github.com/Harini0715/AI-based-crop-monitoring-system/tree/main" TargetMode="External"/><Relationship Id="rId7" Type="http://schemas.openxmlformats.org/officeDocument/2006/relationships/hyperlink" Target="https://github.com/Harini0715/UI-Design" TargetMode="External"/><Relationship Id="rId2" Type="http://schemas.openxmlformats.org/officeDocument/2006/relationships/hyperlink" Target="https://github.com/Harini0715/Project-Portal" TargetMode="External"/><Relationship Id="rId1" Type="http://schemas.openxmlformats.org/officeDocument/2006/relationships/slideLayout" Target="../slideLayouts/slideLayout7.xml"/><Relationship Id="rId6" Type="http://schemas.openxmlformats.org/officeDocument/2006/relationships/hyperlink" Target="https://github.com/Harini0715/Requirements" TargetMode="External"/><Relationship Id="rId5" Type="http://schemas.openxmlformats.org/officeDocument/2006/relationships/hyperlink" Target="https://github.com/Harini0715/Presentation" TargetMode="External"/><Relationship Id="rId4" Type="http://schemas.openxmlformats.org/officeDocument/2006/relationships/hyperlink" Target="https://github.com/Harini0715/Document" TargetMode="External"/><Relationship Id="rId9" Type="http://schemas.openxmlformats.org/officeDocument/2006/relationships/hyperlink" Target="https://drive.google.com/file/d/1ONv6W2dLl9gZwLTs4khciD7Dhrbm1grf/view?usp=drives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7F685A-0EE3-519C-2457-4E264DBE2CF9}"/>
              </a:ext>
            </a:extLst>
          </p:cNvPr>
          <p:cNvSpPr txBox="1"/>
          <p:nvPr/>
        </p:nvSpPr>
        <p:spPr>
          <a:xfrm>
            <a:off x="10151057" y="6504180"/>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pic>
        <p:nvPicPr>
          <p:cNvPr id="11" name="Picture 10">
            <a:extLst>
              <a:ext uri="{FF2B5EF4-FFF2-40B4-BE49-F238E27FC236}">
                <a16:creationId xmlns:a16="http://schemas.microsoft.com/office/drawing/2014/main" id="{C8BD8582-A0D2-83B8-3806-90CEE9180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4" y="6150360"/>
            <a:ext cx="662722" cy="707640"/>
          </a:xfrm>
          <a:prstGeom prst="rect">
            <a:avLst/>
          </a:prstGeom>
        </p:spPr>
      </p:pic>
      <p:pic>
        <p:nvPicPr>
          <p:cNvPr id="12" name="Picture 11">
            <a:extLst>
              <a:ext uri="{FF2B5EF4-FFF2-40B4-BE49-F238E27FC236}">
                <a16:creationId xmlns:a16="http://schemas.microsoft.com/office/drawing/2014/main" id="{2B88A8FA-D92D-9087-B14F-8E8E2FC8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0604" y="83105"/>
            <a:ext cx="1256372" cy="879620"/>
          </a:xfrm>
          <a:prstGeom prst="rect">
            <a:avLst/>
          </a:prstGeom>
        </p:spPr>
      </p:pic>
      <p:grpSp>
        <p:nvGrpSpPr>
          <p:cNvPr id="4" name="Group 3">
            <a:extLst>
              <a:ext uri="{FF2B5EF4-FFF2-40B4-BE49-F238E27FC236}">
                <a16:creationId xmlns:a16="http://schemas.microsoft.com/office/drawing/2014/main" id="{64AC2E23-D1C2-A828-290C-7706DF243123}"/>
              </a:ext>
            </a:extLst>
          </p:cNvPr>
          <p:cNvGrpSpPr/>
          <p:nvPr/>
        </p:nvGrpSpPr>
        <p:grpSpPr>
          <a:xfrm>
            <a:off x="2107580" y="2120372"/>
            <a:ext cx="8118087" cy="1969770"/>
            <a:chOff x="2475880" y="1793895"/>
            <a:chExt cx="8118087" cy="1969770"/>
          </a:xfrm>
        </p:grpSpPr>
        <p:sp>
          <p:nvSpPr>
            <p:cNvPr id="5" name="TextBox 4">
              <a:extLst>
                <a:ext uri="{FF2B5EF4-FFF2-40B4-BE49-F238E27FC236}">
                  <a16:creationId xmlns:a16="http://schemas.microsoft.com/office/drawing/2014/main" id="{64EEBFDB-56E0-C147-9F71-765322CCF80C}"/>
                </a:ext>
              </a:extLst>
            </p:cNvPr>
            <p:cNvSpPr txBox="1"/>
            <p:nvPr/>
          </p:nvSpPr>
          <p:spPr>
            <a:xfrm>
              <a:off x="2475880" y="1793895"/>
              <a:ext cx="7574959" cy="1569660"/>
            </a:xfrm>
            <a:prstGeom prst="rect">
              <a:avLst/>
            </a:prstGeom>
            <a:noFill/>
          </p:spPr>
          <p:txBody>
            <a:bodyPr wrap="none" rtlCol="0">
              <a:spAutoFit/>
            </a:bodyPr>
            <a:lstStyle/>
            <a:p>
              <a:r>
                <a:rPr lang="en-IN" sz="4800" b="1" dirty="0">
                  <a:solidFill>
                    <a:schemeClr val="accent2"/>
                  </a:solidFill>
                </a:rPr>
                <a:t>AI based crop </a:t>
              </a:r>
            </a:p>
            <a:p>
              <a:r>
                <a:rPr lang="en-IN" sz="4800" b="1" dirty="0">
                  <a:solidFill>
                    <a:schemeClr val="accent2"/>
                  </a:solidFill>
                </a:rPr>
                <a:t>monitoring system </a:t>
              </a:r>
              <a:r>
                <a:rPr lang="en-IN" sz="3200" b="1" dirty="0">
                  <a:solidFill>
                    <a:schemeClr val="bg1">
                      <a:lumMod val="65000"/>
                    </a:schemeClr>
                  </a:solidFill>
                </a:rPr>
                <a:t>2024 - 2025</a:t>
              </a:r>
              <a:endParaRPr lang="en-IN" sz="3600" b="1" dirty="0">
                <a:solidFill>
                  <a:schemeClr val="bg1">
                    <a:lumMod val="65000"/>
                  </a:schemeClr>
                </a:solidFill>
              </a:endParaRPr>
            </a:p>
          </p:txBody>
        </p:sp>
        <p:sp>
          <p:nvSpPr>
            <p:cNvPr id="13" name="TextBox 12">
              <a:extLst>
                <a:ext uri="{FF2B5EF4-FFF2-40B4-BE49-F238E27FC236}">
                  <a16:creationId xmlns:a16="http://schemas.microsoft.com/office/drawing/2014/main" id="{E594FF7B-D102-05BB-4A42-CE4935844952}"/>
                </a:ext>
              </a:extLst>
            </p:cNvPr>
            <p:cNvSpPr txBox="1"/>
            <p:nvPr/>
          </p:nvSpPr>
          <p:spPr>
            <a:xfrm>
              <a:off x="2475880" y="3363555"/>
              <a:ext cx="8118087" cy="400110"/>
            </a:xfrm>
            <a:prstGeom prst="rect">
              <a:avLst/>
            </a:prstGeom>
            <a:noFill/>
          </p:spPr>
          <p:txBody>
            <a:bodyPr wrap="square" rtlCol="0">
              <a:spAutoFit/>
            </a:bodyPr>
            <a:lstStyle/>
            <a:p>
              <a:pPr algn="r"/>
              <a:r>
                <a:rPr lang="en-IN" sz="2000" b="1" dirty="0">
                  <a:solidFill>
                    <a:schemeClr val="accent5">
                      <a:lumMod val="50000"/>
                    </a:schemeClr>
                  </a:solidFill>
                </a:rPr>
                <a:t>Nurture smart, harvest better.</a:t>
              </a:r>
            </a:p>
          </p:txBody>
        </p:sp>
        <p:cxnSp>
          <p:nvCxnSpPr>
            <p:cNvPr id="14" name="Straight Connector 13">
              <a:extLst>
                <a:ext uri="{FF2B5EF4-FFF2-40B4-BE49-F238E27FC236}">
                  <a16:creationId xmlns:a16="http://schemas.microsoft.com/office/drawing/2014/main" id="{C9A7C002-6C83-B4FD-EA96-B4C1CCB37348}"/>
                </a:ext>
              </a:extLst>
            </p:cNvPr>
            <p:cNvCxnSpPr>
              <a:cxnSpLocks/>
            </p:cNvCxnSpPr>
            <p:nvPr/>
          </p:nvCxnSpPr>
          <p:spPr>
            <a:xfrm>
              <a:off x="2475880" y="3302000"/>
              <a:ext cx="803972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3BB73B81-4F46-988D-3565-799E3CF166CF}"/>
              </a:ext>
            </a:extLst>
          </p:cNvPr>
          <p:cNvPicPr>
            <a:picLocks noChangeAspect="1"/>
          </p:cNvPicPr>
          <p:nvPr/>
        </p:nvPicPr>
        <p:blipFill>
          <a:blip r:embed="rId4"/>
          <a:srcRect l="1956" t="11459" r="1707" b="25292"/>
          <a:stretch/>
        </p:blipFill>
        <p:spPr>
          <a:xfrm>
            <a:off x="143898" y="141399"/>
            <a:ext cx="1227696" cy="453230"/>
          </a:xfrm>
          <a:prstGeom prst="rect">
            <a:avLst/>
          </a:prstGeom>
        </p:spPr>
      </p:pic>
      <p:sp>
        <p:nvSpPr>
          <p:cNvPr id="19" name="TextBox 18">
            <a:extLst>
              <a:ext uri="{FF2B5EF4-FFF2-40B4-BE49-F238E27FC236}">
                <a16:creationId xmlns:a16="http://schemas.microsoft.com/office/drawing/2014/main" id="{84D0F668-A36C-E863-8C2C-3CF963AF8A0F}"/>
              </a:ext>
            </a:extLst>
          </p:cNvPr>
          <p:cNvSpPr txBox="1"/>
          <p:nvPr/>
        </p:nvSpPr>
        <p:spPr>
          <a:xfrm>
            <a:off x="1087108" y="6504180"/>
            <a:ext cx="2438488" cy="338554"/>
          </a:xfrm>
          <a:prstGeom prst="rect">
            <a:avLst/>
          </a:prstGeom>
          <a:noFill/>
        </p:spPr>
        <p:txBody>
          <a:bodyPr wrap="none" rtlCol="0">
            <a:spAutoFit/>
          </a:bodyPr>
          <a:lstStyle/>
          <a:p>
            <a:r>
              <a:rPr lang="en-IN" sz="1600" dirty="0">
                <a:solidFill>
                  <a:schemeClr val="bg1">
                    <a:lumMod val="50000"/>
                  </a:schemeClr>
                </a:solidFill>
              </a:rPr>
              <a:t>GenAI-2024-2025-B2-316</a:t>
            </a:r>
          </a:p>
        </p:txBody>
      </p:sp>
    </p:spTree>
    <p:extLst>
      <p:ext uri="{BB962C8B-B14F-4D97-AF65-F5344CB8AC3E}">
        <p14:creationId xmlns:p14="http://schemas.microsoft.com/office/powerpoint/2010/main" val="307979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ED5F0F-9062-6FF7-0AFD-CC24E7641385}"/>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77A711DE-64B4-B1B6-8606-DBC36E5F9FF5}"/>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F626EE9B-79CC-4812-3110-173888B39F0F}"/>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501C0D8C-4992-76DE-16E4-4FE7BCB9250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E3414905-B40A-B1CD-6968-C69EA90FF1B0}"/>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Thanks</a:t>
                  </a:r>
                </a:p>
              </p:txBody>
            </p:sp>
            <p:cxnSp>
              <p:nvCxnSpPr>
                <p:cNvPr id="10" name="Straight Connector 9">
                  <a:extLst>
                    <a:ext uri="{FF2B5EF4-FFF2-40B4-BE49-F238E27FC236}">
                      <a16:creationId xmlns:a16="http://schemas.microsoft.com/office/drawing/2014/main" id="{9AECF8CF-5884-EF62-5733-6173B828DD76}"/>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5A1BD66F-55F3-FACA-6164-78F69C407B4B}"/>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sp>
        <p:nvSpPr>
          <p:cNvPr id="11" name="TextBox 10">
            <a:extLst>
              <a:ext uri="{FF2B5EF4-FFF2-40B4-BE49-F238E27FC236}">
                <a16:creationId xmlns:a16="http://schemas.microsoft.com/office/drawing/2014/main" id="{AF121DE1-81A9-C152-84AC-6B24C8C74A39}"/>
              </a:ext>
            </a:extLst>
          </p:cNvPr>
          <p:cNvSpPr txBox="1"/>
          <p:nvPr/>
        </p:nvSpPr>
        <p:spPr>
          <a:xfrm>
            <a:off x="4490224" y="2735908"/>
            <a:ext cx="3211551" cy="1107996"/>
          </a:xfrm>
          <a:prstGeom prst="rect">
            <a:avLst/>
          </a:prstGeom>
          <a:noFill/>
        </p:spPr>
        <p:txBody>
          <a:bodyPr wrap="square">
            <a:spAutoFit/>
          </a:bodyPr>
          <a:lstStyle/>
          <a:p>
            <a:pPr algn="ctr"/>
            <a:r>
              <a:rPr lang="en-IN" sz="6600" b="1" dirty="0">
                <a:solidFill>
                  <a:schemeClr val="accent2">
                    <a:lumMod val="75000"/>
                  </a:schemeClr>
                </a:solidFill>
                <a:latin typeface="Bahnschrift" panose="020B0502040204020203" pitchFamily="34" charset="0"/>
              </a:rPr>
              <a:t>Thanks</a:t>
            </a:r>
          </a:p>
        </p:txBody>
      </p:sp>
      <p:sp>
        <p:nvSpPr>
          <p:cNvPr id="12" name="TextBox 11">
            <a:extLst>
              <a:ext uri="{FF2B5EF4-FFF2-40B4-BE49-F238E27FC236}">
                <a16:creationId xmlns:a16="http://schemas.microsoft.com/office/drawing/2014/main" id="{86AC7458-2654-EBDC-9E2A-34321B5CCEC5}"/>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369261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D038B7-170C-D765-7954-ADA61CFBCB58}"/>
              </a:ext>
            </a:extLst>
          </p:cNvPr>
          <p:cNvGrpSpPr/>
          <p:nvPr/>
        </p:nvGrpSpPr>
        <p:grpSpPr>
          <a:xfrm>
            <a:off x="1367166" y="762866"/>
            <a:ext cx="1728440" cy="2881014"/>
            <a:chOff x="913453" y="744428"/>
            <a:chExt cx="1728440" cy="2881014"/>
          </a:xfrm>
        </p:grpSpPr>
        <p:sp>
          <p:nvSpPr>
            <p:cNvPr id="13" name="TextBox 12">
              <a:extLst>
                <a:ext uri="{FF2B5EF4-FFF2-40B4-BE49-F238E27FC236}">
                  <a16:creationId xmlns:a16="http://schemas.microsoft.com/office/drawing/2014/main" id="{B62AA822-61EE-F52F-0E29-184570F48FF0}"/>
                </a:ext>
              </a:extLst>
            </p:cNvPr>
            <p:cNvSpPr txBox="1"/>
            <p:nvPr/>
          </p:nvSpPr>
          <p:spPr>
            <a:xfrm>
              <a:off x="913453"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Harini T.A</a:t>
              </a:r>
              <a:endParaRPr lang="en-IN" sz="1400" b="1" dirty="0">
                <a:solidFill>
                  <a:schemeClr val="bg1">
                    <a:lumMod val="50000"/>
                  </a:schemeClr>
                </a:solidFill>
              </a:endParaRPr>
            </a:p>
          </p:txBody>
        </p:sp>
        <p:grpSp>
          <p:nvGrpSpPr>
            <p:cNvPr id="29" name="Group 28">
              <a:extLst>
                <a:ext uri="{FF2B5EF4-FFF2-40B4-BE49-F238E27FC236}">
                  <a16:creationId xmlns:a16="http://schemas.microsoft.com/office/drawing/2014/main" id="{8726AFA4-FA37-B1DA-9606-AEF438BFA4AC}"/>
                </a:ext>
              </a:extLst>
            </p:cNvPr>
            <p:cNvGrpSpPr/>
            <p:nvPr/>
          </p:nvGrpSpPr>
          <p:grpSpPr>
            <a:xfrm>
              <a:off x="913453" y="1061189"/>
              <a:ext cx="1728440" cy="2564253"/>
              <a:chOff x="913453" y="1153287"/>
              <a:chExt cx="1728440" cy="2564253"/>
            </a:xfrm>
          </p:grpSpPr>
          <p:sp>
            <p:nvSpPr>
              <p:cNvPr id="2" name="Rectangle 1">
                <a:extLst>
                  <a:ext uri="{FF2B5EF4-FFF2-40B4-BE49-F238E27FC236}">
                    <a16:creationId xmlns:a16="http://schemas.microsoft.com/office/drawing/2014/main" id="{11D5076B-11AF-9C85-ABE7-721C00591D83}"/>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F0C2101-3F9C-CF7A-39DA-3C1D412B4B54}"/>
                  </a:ext>
                </a:extLst>
              </p:cNvPr>
              <p:cNvSpPr txBox="1"/>
              <p:nvPr/>
            </p:nvSpPr>
            <p:spPr>
              <a:xfrm>
                <a:off x="913453"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Team Lead, Developer</a:t>
                </a:r>
              </a:p>
            </p:txBody>
          </p:sp>
        </p:grpSp>
      </p:grpSp>
      <p:grpSp>
        <p:nvGrpSpPr>
          <p:cNvPr id="16" name="Group 15">
            <a:extLst>
              <a:ext uri="{FF2B5EF4-FFF2-40B4-BE49-F238E27FC236}">
                <a16:creationId xmlns:a16="http://schemas.microsoft.com/office/drawing/2014/main" id="{65DF353C-E5BD-FBB9-78E3-8C1727D7D684}"/>
              </a:ext>
            </a:extLst>
          </p:cNvPr>
          <p:cNvGrpSpPr/>
          <p:nvPr/>
        </p:nvGrpSpPr>
        <p:grpSpPr>
          <a:xfrm>
            <a:off x="3943577" y="762866"/>
            <a:ext cx="1728441" cy="2881014"/>
            <a:chOff x="3792337" y="744428"/>
            <a:chExt cx="1728441" cy="2881014"/>
          </a:xfrm>
        </p:grpSpPr>
        <p:sp>
          <p:nvSpPr>
            <p:cNvPr id="17" name="TextBox 16">
              <a:extLst>
                <a:ext uri="{FF2B5EF4-FFF2-40B4-BE49-F238E27FC236}">
                  <a16:creationId xmlns:a16="http://schemas.microsoft.com/office/drawing/2014/main" id="{775A8CF1-3E4E-38EB-6DFA-DCBAD85A66E6}"/>
                </a:ext>
              </a:extLst>
            </p:cNvPr>
            <p:cNvSpPr txBox="1"/>
            <p:nvPr/>
          </p:nvSpPr>
          <p:spPr>
            <a:xfrm>
              <a:off x="3792338"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Harshini K.S</a:t>
              </a:r>
              <a:endParaRPr lang="en-IN" sz="1400" b="1" dirty="0">
                <a:solidFill>
                  <a:schemeClr val="bg1">
                    <a:lumMod val="50000"/>
                  </a:schemeClr>
                </a:solidFill>
              </a:endParaRPr>
            </a:p>
          </p:txBody>
        </p:sp>
        <p:grpSp>
          <p:nvGrpSpPr>
            <p:cNvPr id="30" name="Group 29">
              <a:extLst>
                <a:ext uri="{FF2B5EF4-FFF2-40B4-BE49-F238E27FC236}">
                  <a16:creationId xmlns:a16="http://schemas.microsoft.com/office/drawing/2014/main" id="{1A0F1CDC-DDE5-A8F6-9DA9-C4EBFF00DEA6}"/>
                </a:ext>
              </a:extLst>
            </p:cNvPr>
            <p:cNvGrpSpPr/>
            <p:nvPr/>
          </p:nvGrpSpPr>
          <p:grpSpPr>
            <a:xfrm>
              <a:off x="3792337" y="1061189"/>
              <a:ext cx="1728441" cy="2564253"/>
              <a:chOff x="3792337" y="1153287"/>
              <a:chExt cx="1728441" cy="2564253"/>
            </a:xfrm>
          </p:grpSpPr>
          <p:sp>
            <p:nvSpPr>
              <p:cNvPr id="3" name="Rectangle 2">
                <a:extLst>
                  <a:ext uri="{FF2B5EF4-FFF2-40B4-BE49-F238E27FC236}">
                    <a16:creationId xmlns:a16="http://schemas.microsoft.com/office/drawing/2014/main" id="{9B3FBBE9-EBF4-BA04-5C03-BC253DCB9B60}"/>
                  </a:ext>
                </a:extLst>
              </p:cNvPr>
              <p:cNvSpPr/>
              <p:nvPr/>
            </p:nvSpPr>
            <p:spPr>
              <a:xfrm>
                <a:off x="3792338"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965EEF15-12D9-053D-509A-ABF278C5B276}"/>
                  </a:ext>
                </a:extLst>
              </p:cNvPr>
              <p:cNvSpPr txBox="1"/>
              <p:nvPr/>
            </p:nvSpPr>
            <p:spPr>
              <a:xfrm>
                <a:off x="3792337"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Research</a:t>
                </a:r>
              </a:p>
            </p:txBody>
          </p:sp>
        </p:grpSp>
      </p:grpSp>
      <p:grpSp>
        <p:nvGrpSpPr>
          <p:cNvPr id="20" name="Group 19">
            <a:extLst>
              <a:ext uri="{FF2B5EF4-FFF2-40B4-BE49-F238E27FC236}">
                <a16:creationId xmlns:a16="http://schemas.microsoft.com/office/drawing/2014/main" id="{998D432F-CC04-3208-CA67-4C6F7F51CCE7}"/>
              </a:ext>
            </a:extLst>
          </p:cNvPr>
          <p:cNvGrpSpPr/>
          <p:nvPr/>
        </p:nvGrpSpPr>
        <p:grpSpPr>
          <a:xfrm>
            <a:off x="6519989" y="762866"/>
            <a:ext cx="1728440" cy="2881014"/>
            <a:chOff x="6671223" y="744428"/>
            <a:chExt cx="1728440" cy="2881014"/>
          </a:xfrm>
        </p:grpSpPr>
        <p:sp>
          <p:nvSpPr>
            <p:cNvPr id="18" name="TextBox 17">
              <a:extLst>
                <a:ext uri="{FF2B5EF4-FFF2-40B4-BE49-F238E27FC236}">
                  <a16:creationId xmlns:a16="http://schemas.microsoft.com/office/drawing/2014/main" id="{FEE7AFBD-42C6-0B82-0AE6-E001C4411336}"/>
                </a:ext>
              </a:extLst>
            </p:cNvPr>
            <p:cNvSpPr txBox="1"/>
            <p:nvPr/>
          </p:nvSpPr>
          <p:spPr>
            <a:xfrm>
              <a:off x="6671223" y="744428"/>
              <a:ext cx="1728440" cy="307777"/>
            </a:xfrm>
            <a:prstGeom prst="rect">
              <a:avLst/>
            </a:prstGeom>
            <a:noFill/>
          </p:spPr>
          <p:txBody>
            <a:bodyPr wrap="square">
              <a:spAutoFit/>
            </a:bodyPr>
            <a:lstStyle/>
            <a:p>
              <a:pPr algn="ctr"/>
              <a:r>
                <a:rPr lang="en-IN" sz="1400" b="1" dirty="0" err="1">
                  <a:solidFill>
                    <a:schemeClr val="bg1">
                      <a:lumMod val="50000"/>
                    </a:schemeClr>
                  </a:solidFill>
                  <a:latin typeface="Bahnschrift" panose="020B0502040204020203" pitchFamily="34" charset="0"/>
                </a:rPr>
                <a:t>Kathiravan</a:t>
              </a:r>
              <a:r>
                <a:rPr lang="en-IN" sz="1400" b="1" dirty="0">
                  <a:solidFill>
                    <a:schemeClr val="bg1">
                      <a:lumMod val="50000"/>
                    </a:schemeClr>
                  </a:solidFill>
                  <a:latin typeface="Bahnschrift" panose="020B0502040204020203" pitchFamily="34" charset="0"/>
                </a:rPr>
                <a:t> B</a:t>
              </a:r>
              <a:endParaRPr lang="en-IN" sz="1400" b="1" dirty="0">
                <a:solidFill>
                  <a:schemeClr val="bg1">
                    <a:lumMod val="50000"/>
                  </a:schemeClr>
                </a:solidFill>
              </a:endParaRPr>
            </a:p>
          </p:txBody>
        </p:sp>
        <p:grpSp>
          <p:nvGrpSpPr>
            <p:cNvPr id="31" name="Group 30">
              <a:extLst>
                <a:ext uri="{FF2B5EF4-FFF2-40B4-BE49-F238E27FC236}">
                  <a16:creationId xmlns:a16="http://schemas.microsoft.com/office/drawing/2014/main" id="{7765D893-7B4B-39BF-6F29-1EE32B3ADD6F}"/>
                </a:ext>
              </a:extLst>
            </p:cNvPr>
            <p:cNvGrpSpPr/>
            <p:nvPr/>
          </p:nvGrpSpPr>
          <p:grpSpPr>
            <a:xfrm>
              <a:off x="6671223" y="1061189"/>
              <a:ext cx="1728440" cy="2564253"/>
              <a:chOff x="6671223" y="1153287"/>
              <a:chExt cx="1728440" cy="2564253"/>
            </a:xfrm>
          </p:grpSpPr>
          <p:sp>
            <p:nvSpPr>
              <p:cNvPr id="11" name="Rectangle 10">
                <a:extLst>
                  <a:ext uri="{FF2B5EF4-FFF2-40B4-BE49-F238E27FC236}">
                    <a16:creationId xmlns:a16="http://schemas.microsoft.com/office/drawing/2014/main" id="{AB185F5E-B230-E1D6-E4B8-C136643A8D14}"/>
                  </a:ext>
                </a:extLst>
              </p:cNvPr>
              <p:cNvSpPr/>
              <p:nvPr/>
            </p:nvSpPr>
            <p:spPr>
              <a:xfrm>
                <a:off x="667122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27CDE37-AB79-3B73-46BA-0618E7D609F8}"/>
                  </a:ext>
                </a:extLst>
              </p:cNvPr>
              <p:cNvSpPr txBox="1"/>
              <p:nvPr/>
            </p:nvSpPr>
            <p:spPr>
              <a:xfrm>
                <a:off x="6671223"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Developer</a:t>
                </a:r>
              </a:p>
            </p:txBody>
          </p:sp>
        </p:grpSp>
      </p:grpSp>
      <p:grpSp>
        <p:nvGrpSpPr>
          <p:cNvPr id="21" name="Group 20">
            <a:extLst>
              <a:ext uri="{FF2B5EF4-FFF2-40B4-BE49-F238E27FC236}">
                <a16:creationId xmlns:a16="http://schemas.microsoft.com/office/drawing/2014/main" id="{9118E18C-83A3-693B-CF1D-494E2398E211}"/>
              </a:ext>
            </a:extLst>
          </p:cNvPr>
          <p:cNvGrpSpPr/>
          <p:nvPr/>
        </p:nvGrpSpPr>
        <p:grpSpPr>
          <a:xfrm>
            <a:off x="9096400" y="762866"/>
            <a:ext cx="1728440" cy="2881014"/>
            <a:chOff x="9550107" y="744428"/>
            <a:chExt cx="1728440" cy="2881014"/>
          </a:xfrm>
        </p:grpSpPr>
        <p:sp>
          <p:nvSpPr>
            <p:cNvPr id="19" name="TextBox 18">
              <a:extLst>
                <a:ext uri="{FF2B5EF4-FFF2-40B4-BE49-F238E27FC236}">
                  <a16:creationId xmlns:a16="http://schemas.microsoft.com/office/drawing/2014/main" id="{357A08D7-046C-501E-F144-0495CFECE390}"/>
                </a:ext>
              </a:extLst>
            </p:cNvPr>
            <p:cNvSpPr txBox="1"/>
            <p:nvPr/>
          </p:nvSpPr>
          <p:spPr>
            <a:xfrm>
              <a:off x="9550107" y="744428"/>
              <a:ext cx="1728440" cy="307777"/>
            </a:xfrm>
            <a:prstGeom prst="rect">
              <a:avLst/>
            </a:prstGeom>
            <a:noFill/>
          </p:spPr>
          <p:txBody>
            <a:bodyPr wrap="square">
              <a:spAutoFit/>
            </a:bodyPr>
            <a:lstStyle/>
            <a:p>
              <a:pPr algn="ctr"/>
              <a:r>
                <a:rPr lang="en-IN" sz="1400" b="1" dirty="0">
                  <a:solidFill>
                    <a:schemeClr val="bg1">
                      <a:lumMod val="50000"/>
                    </a:schemeClr>
                  </a:solidFill>
                </a:rPr>
                <a:t>Karan S</a:t>
              </a:r>
            </a:p>
          </p:txBody>
        </p:sp>
        <p:grpSp>
          <p:nvGrpSpPr>
            <p:cNvPr id="32" name="Group 31">
              <a:extLst>
                <a:ext uri="{FF2B5EF4-FFF2-40B4-BE49-F238E27FC236}">
                  <a16:creationId xmlns:a16="http://schemas.microsoft.com/office/drawing/2014/main" id="{9D60EBC3-8C54-E04A-B1FB-3F7B65E1B4B3}"/>
                </a:ext>
              </a:extLst>
            </p:cNvPr>
            <p:cNvGrpSpPr/>
            <p:nvPr/>
          </p:nvGrpSpPr>
          <p:grpSpPr>
            <a:xfrm>
              <a:off x="9550107" y="1061189"/>
              <a:ext cx="1728440" cy="2564253"/>
              <a:chOff x="9550107" y="1153287"/>
              <a:chExt cx="1728440" cy="2564253"/>
            </a:xfrm>
          </p:grpSpPr>
          <p:sp>
            <p:nvSpPr>
              <p:cNvPr id="12" name="Rectangle 11">
                <a:extLst>
                  <a:ext uri="{FF2B5EF4-FFF2-40B4-BE49-F238E27FC236}">
                    <a16:creationId xmlns:a16="http://schemas.microsoft.com/office/drawing/2014/main" id="{85D0A6D5-EA00-CD0E-F36A-9D394E3BDD27}"/>
                  </a:ext>
                </a:extLst>
              </p:cNvPr>
              <p:cNvSpPr/>
              <p:nvPr/>
            </p:nvSpPr>
            <p:spPr>
              <a:xfrm>
                <a:off x="9550107"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D3B74624-0202-395E-51CD-E451F20C937C}"/>
                  </a:ext>
                </a:extLst>
              </p:cNvPr>
              <p:cNvSpPr txBox="1"/>
              <p:nvPr/>
            </p:nvSpPr>
            <p:spPr>
              <a:xfrm>
                <a:off x="9550107"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Research</a:t>
                </a:r>
              </a:p>
            </p:txBody>
          </p:sp>
        </p:grpSp>
      </p:grpSp>
      <p:cxnSp>
        <p:nvCxnSpPr>
          <p:cNvPr id="39" name="Straight Connector 38">
            <a:extLst>
              <a:ext uri="{FF2B5EF4-FFF2-40B4-BE49-F238E27FC236}">
                <a16:creationId xmlns:a16="http://schemas.microsoft.com/office/drawing/2014/main" id="{7FCB8AC1-BF0B-7DA0-813F-BC78A371AC94}"/>
              </a:ext>
            </a:extLst>
          </p:cNvPr>
          <p:cNvCxnSpPr>
            <a:cxnSpLocks/>
          </p:cNvCxnSpPr>
          <p:nvPr/>
        </p:nvCxnSpPr>
        <p:spPr>
          <a:xfrm>
            <a:off x="913453" y="3612994"/>
            <a:ext cx="10365094" cy="0"/>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43" name="Group 42">
            <a:extLst>
              <a:ext uri="{FF2B5EF4-FFF2-40B4-BE49-F238E27FC236}">
                <a16:creationId xmlns:a16="http://schemas.microsoft.com/office/drawing/2014/main" id="{A8C36D8E-BDF9-3428-C7FE-CD2B080D550E}"/>
              </a:ext>
            </a:extLst>
          </p:cNvPr>
          <p:cNvGrpSpPr/>
          <p:nvPr/>
        </p:nvGrpSpPr>
        <p:grpSpPr>
          <a:xfrm>
            <a:off x="1367166" y="3788527"/>
            <a:ext cx="1728440" cy="2327016"/>
            <a:chOff x="913453" y="744428"/>
            <a:chExt cx="1728440" cy="2327016"/>
          </a:xfrm>
        </p:grpSpPr>
        <p:sp>
          <p:nvSpPr>
            <p:cNvPr id="44" name="TextBox 43">
              <a:extLst>
                <a:ext uri="{FF2B5EF4-FFF2-40B4-BE49-F238E27FC236}">
                  <a16:creationId xmlns:a16="http://schemas.microsoft.com/office/drawing/2014/main" id="{D34854CC-85F4-B154-5E36-41CE1707C7AD}"/>
                </a:ext>
              </a:extLst>
            </p:cNvPr>
            <p:cNvSpPr txBox="1"/>
            <p:nvPr/>
          </p:nvSpPr>
          <p:spPr>
            <a:xfrm>
              <a:off x="913453"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Ms. Kavitha D </a:t>
              </a:r>
              <a:endParaRPr lang="en-IN" sz="1400" b="1" dirty="0">
                <a:solidFill>
                  <a:schemeClr val="bg1">
                    <a:lumMod val="50000"/>
                  </a:schemeClr>
                </a:solidFill>
              </a:endParaRPr>
            </a:p>
          </p:txBody>
        </p:sp>
        <p:grpSp>
          <p:nvGrpSpPr>
            <p:cNvPr id="45" name="Group 44">
              <a:extLst>
                <a:ext uri="{FF2B5EF4-FFF2-40B4-BE49-F238E27FC236}">
                  <a16:creationId xmlns:a16="http://schemas.microsoft.com/office/drawing/2014/main" id="{25661855-60FD-C18D-8583-C28700FF66E2}"/>
                </a:ext>
              </a:extLst>
            </p:cNvPr>
            <p:cNvGrpSpPr/>
            <p:nvPr/>
          </p:nvGrpSpPr>
          <p:grpSpPr>
            <a:xfrm>
              <a:off x="913453" y="1061189"/>
              <a:ext cx="1728440" cy="2010255"/>
              <a:chOff x="913453" y="1153287"/>
              <a:chExt cx="1728440" cy="2010255"/>
            </a:xfrm>
          </p:grpSpPr>
          <p:sp>
            <p:nvSpPr>
              <p:cNvPr id="46" name="Rectangle 45">
                <a:extLst>
                  <a:ext uri="{FF2B5EF4-FFF2-40B4-BE49-F238E27FC236}">
                    <a16:creationId xmlns:a16="http://schemas.microsoft.com/office/drawing/2014/main" id="{F980DCA3-6A6F-8C3D-BA04-C56F082526ED}"/>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59BB9EB9-11B7-BF43-D046-7003E96A0023}"/>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DT Mentor</a:t>
                </a:r>
              </a:p>
            </p:txBody>
          </p:sp>
        </p:grpSp>
      </p:grpSp>
      <p:grpSp>
        <p:nvGrpSpPr>
          <p:cNvPr id="48" name="Group 47">
            <a:extLst>
              <a:ext uri="{FF2B5EF4-FFF2-40B4-BE49-F238E27FC236}">
                <a16:creationId xmlns:a16="http://schemas.microsoft.com/office/drawing/2014/main" id="{85281686-229E-89D4-FDE2-AEE5A0584253}"/>
              </a:ext>
            </a:extLst>
          </p:cNvPr>
          <p:cNvGrpSpPr/>
          <p:nvPr/>
        </p:nvGrpSpPr>
        <p:grpSpPr>
          <a:xfrm>
            <a:off x="3943577" y="3788527"/>
            <a:ext cx="1728440" cy="2327016"/>
            <a:chOff x="913453" y="744428"/>
            <a:chExt cx="1728440" cy="2327016"/>
          </a:xfrm>
        </p:grpSpPr>
        <p:sp>
          <p:nvSpPr>
            <p:cNvPr id="49" name="TextBox 48">
              <a:extLst>
                <a:ext uri="{FF2B5EF4-FFF2-40B4-BE49-F238E27FC236}">
                  <a16:creationId xmlns:a16="http://schemas.microsoft.com/office/drawing/2014/main" id="{6094FD9F-7D59-A01B-14CF-FB11CB3020AD}"/>
                </a:ext>
              </a:extLst>
            </p:cNvPr>
            <p:cNvSpPr txBox="1"/>
            <p:nvPr/>
          </p:nvSpPr>
          <p:spPr>
            <a:xfrm>
              <a:off x="913453"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Mr. Bharath S</a:t>
              </a:r>
              <a:endParaRPr lang="en-IN" sz="1400" b="1" dirty="0">
                <a:solidFill>
                  <a:schemeClr val="bg1">
                    <a:lumMod val="50000"/>
                  </a:schemeClr>
                </a:solidFill>
              </a:endParaRPr>
            </a:p>
          </p:txBody>
        </p:sp>
        <p:grpSp>
          <p:nvGrpSpPr>
            <p:cNvPr id="50" name="Group 49">
              <a:extLst>
                <a:ext uri="{FF2B5EF4-FFF2-40B4-BE49-F238E27FC236}">
                  <a16:creationId xmlns:a16="http://schemas.microsoft.com/office/drawing/2014/main" id="{31019368-6775-1DF8-2BB0-31C7E5DDAB92}"/>
                </a:ext>
              </a:extLst>
            </p:cNvPr>
            <p:cNvGrpSpPr/>
            <p:nvPr/>
          </p:nvGrpSpPr>
          <p:grpSpPr>
            <a:xfrm>
              <a:off x="913453" y="1061189"/>
              <a:ext cx="1728440" cy="2010255"/>
              <a:chOff x="913453" y="1153287"/>
              <a:chExt cx="1728440" cy="2010255"/>
            </a:xfrm>
          </p:grpSpPr>
          <p:sp>
            <p:nvSpPr>
              <p:cNvPr id="51" name="Rectangle 50">
                <a:extLst>
                  <a:ext uri="{FF2B5EF4-FFF2-40B4-BE49-F238E27FC236}">
                    <a16:creationId xmlns:a16="http://schemas.microsoft.com/office/drawing/2014/main" id="{57E38A21-0F4D-ED5D-FC36-7FE49E0FAFCE}"/>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531CA86C-80A1-2D50-6C44-2E4EC896BFEF}"/>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Technology Mentor</a:t>
                </a:r>
              </a:p>
            </p:txBody>
          </p:sp>
        </p:grpSp>
      </p:grpSp>
      <p:sp>
        <p:nvSpPr>
          <p:cNvPr id="14" name="Rectangle 13">
            <a:extLst>
              <a:ext uri="{FF2B5EF4-FFF2-40B4-BE49-F238E27FC236}">
                <a16:creationId xmlns:a16="http://schemas.microsoft.com/office/drawing/2014/main" id="{B5EF8F96-162E-8CC1-91D1-BC4F67A48366}"/>
              </a:ext>
            </a:extLst>
          </p:cNvPr>
          <p:cNvSpPr/>
          <p:nvPr/>
        </p:nvSpPr>
        <p:spPr>
          <a:xfrm rot="16200000">
            <a:off x="-439163" y="2024072"/>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Student Team</a:t>
            </a:r>
          </a:p>
        </p:txBody>
      </p:sp>
      <p:sp>
        <p:nvSpPr>
          <p:cNvPr id="15" name="Rectangle 14">
            <a:extLst>
              <a:ext uri="{FF2B5EF4-FFF2-40B4-BE49-F238E27FC236}">
                <a16:creationId xmlns:a16="http://schemas.microsoft.com/office/drawing/2014/main" id="{AB3B36D6-B041-DB7D-2994-03A1C5D5D230}"/>
              </a:ext>
            </a:extLst>
          </p:cNvPr>
          <p:cNvSpPr/>
          <p:nvPr/>
        </p:nvSpPr>
        <p:spPr>
          <a:xfrm rot="16200000">
            <a:off x="-439164" y="4799699"/>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Faculty</a:t>
            </a:r>
          </a:p>
        </p:txBody>
      </p:sp>
      <p:grpSp>
        <p:nvGrpSpPr>
          <p:cNvPr id="23" name="Group 22">
            <a:extLst>
              <a:ext uri="{FF2B5EF4-FFF2-40B4-BE49-F238E27FC236}">
                <a16:creationId xmlns:a16="http://schemas.microsoft.com/office/drawing/2014/main" id="{63C21397-563D-71DD-1E64-C1588B58F562}"/>
              </a:ext>
            </a:extLst>
          </p:cNvPr>
          <p:cNvGrpSpPr/>
          <p:nvPr/>
        </p:nvGrpSpPr>
        <p:grpSpPr>
          <a:xfrm>
            <a:off x="1475567" y="76103"/>
            <a:ext cx="10020373" cy="725709"/>
            <a:chOff x="1475567" y="76103"/>
            <a:chExt cx="10020373" cy="725709"/>
          </a:xfrm>
        </p:grpSpPr>
        <p:grpSp>
          <p:nvGrpSpPr>
            <p:cNvPr id="24" name="Group 23">
              <a:extLst>
                <a:ext uri="{FF2B5EF4-FFF2-40B4-BE49-F238E27FC236}">
                  <a16:creationId xmlns:a16="http://schemas.microsoft.com/office/drawing/2014/main" id="{480BD8EB-6075-274A-30AB-8CE0054EC9FF}"/>
                </a:ext>
              </a:extLst>
            </p:cNvPr>
            <p:cNvGrpSpPr/>
            <p:nvPr/>
          </p:nvGrpSpPr>
          <p:grpSpPr>
            <a:xfrm>
              <a:off x="1475567" y="76103"/>
              <a:ext cx="10020373" cy="725709"/>
              <a:chOff x="1096426" y="170888"/>
              <a:chExt cx="10020373" cy="725709"/>
            </a:xfrm>
          </p:grpSpPr>
          <p:sp>
            <p:nvSpPr>
              <p:cNvPr id="33" name="TextBox 32">
                <a:extLst>
                  <a:ext uri="{FF2B5EF4-FFF2-40B4-BE49-F238E27FC236}">
                    <a16:creationId xmlns:a16="http://schemas.microsoft.com/office/drawing/2014/main" id="{C5C1423A-04C3-36AC-32F2-582333C7507D}"/>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34" name="Group 33">
                <a:extLst>
                  <a:ext uri="{FF2B5EF4-FFF2-40B4-BE49-F238E27FC236}">
                    <a16:creationId xmlns:a16="http://schemas.microsoft.com/office/drawing/2014/main" id="{AEA65DFC-89A3-26C3-AA7B-45C0A9F39584}"/>
                  </a:ext>
                </a:extLst>
              </p:cNvPr>
              <p:cNvGrpSpPr/>
              <p:nvPr/>
            </p:nvGrpSpPr>
            <p:grpSpPr>
              <a:xfrm>
                <a:off x="1096426" y="170888"/>
                <a:ext cx="9709106" cy="413688"/>
                <a:chOff x="1256334" y="205394"/>
                <a:chExt cx="9709106" cy="413688"/>
              </a:xfrm>
            </p:grpSpPr>
            <p:sp>
              <p:nvSpPr>
                <p:cNvPr id="35" name="TextBox 34">
                  <a:extLst>
                    <a:ext uri="{FF2B5EF4-FFF2-40B4-BE49-F238E27FC236}">
                      <a16:creationId xmlns:a16="http://schemas.microsoft.com/office/drawing/2014/main" id="{A1428B39-7AFB-1402-0752-E24E4DF397D0}"/>
                    </a:ext>
                  </a:extLst>
                </p:cNvPr>
                <p:cNvSpPr txBox="1"/>
                <p:nvPr/>
              </p:nvSpPr>
              <p:spPr>
                <a:xfrm>
                  <a:off x="7753889" y="205394"/>
                  <a:ext cx="3211551" cy="369332"/>
                </a:xfrm>
                <a:prstGeom prst="rect">
                  <a:avLst/>
                </a:prstGeom>
                <a:noFill/>
              </p:spPr>
              <p:txBody>
                <a:bodyPr wrap="square">
                  <a:spAutoFit/>
                </a:bodyPr>
                <a:lstStyle/>
                <a:p>
                  <a:pPr algn="r"/>
                  <a:r>
                    <a:rPr lang="en-IN" b="1" i="0" u="none" strike="noStrike" baseline="0" dirty="0">
                      <a:solidFill>
                        <a:schemeClr val="accent2">
                          <a:lumMod val="75000"/>
                        </a:schemeClr>
                      </a:solidFill>
                      <a:latin typeface="Bahnschrift" panose="020B0502040204020203" pitchFamily="34" charset="0"/>
                    </a:rPr>
                    <a:t>Team Information</a:t>
                  </a:r>
                  <a:endParaRPr lang="en-IN" sz="1400" b="1" dirty="0">
                    <a:solidFill>
                      <a:schemeClr val="accent2">
                        <a:lumMod val="75000"/>
                      </a:schemeClr>
                    </a:solidFill>
                  </a:endParaRPr>
                </a:p>
              </p:txBody>
            </p:sp>
            <p:grpSp>
              <p:nvGrpSpPr>
                <p:cNvPr id="36" name="Group 35">
                  <a:extLst>
                    <a:ext uri="{FF2B5EF4-FFF2-40B4-BE49-F238E27FC236}">
                      <a16:creationId xmlns:a16="http://schemas.microsoft.com/office/drawing/2014/main" id="{375E1441-F6CB-5A96-2738-686EBCF3C46D}"/>
                    </a:ext>
                  </a:extLst>
                </p:cNvPr>
                <p:cNvGrpSpPr/>
                <p:nvPr/>
              </p:nvGrpSpPr>
              <p:grpSpPr>
                <a:xfrm>
                  <a:off x="1256334" y="255055"/>
                  <a:ext cx="9709106" cy="364027"/>
                  <a:chOff x="1078054" y="74955"/>
                  <a:chExt cx="9709106" cy="364027"/>
                </a:xfrm>
              </p:grpSpPr>
              <p:sp>
                <p:nvSpPr>
                  <p:cNvPr id="37" name="TextBox 36">
                    <a:extLst>
                      <a:ext uri="{FF2B5EF4-FFF2-40B4-BE49-F238E27FC236}">
                        <a16:creationId xmlns:a16="http://schemas.microsoft.com/office/drawing/2014/main" id="{2154497A-76A3-0CA6-1628-C83A7E36B540}"/>
                      </a:ext>
                    </a:extLst>
                  </p:cNvPr>
                  <p:cNvSpPr txBox="1"/>
                  <p:nvPr/>
                </p:nvSpPr>
                <p:spPr>
                  <a:xfrm>
                    <a:off x="1078054" y="74955"/>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cxnSp>
                <p:nvCxnSpPr>
                  <p:cNvPr id="38" name="Straight Connector 37">
                    <a:extLst>
                      <a:ext uri="{FF2B5EF4-FFF2-40B4-BE49-F238E27FC236}">
                        <a16:creationId xmlns:a16="http://schemas.microsoft.com/office/drawing/2014/main" id="{6BB4F628-1950-A85C-9E74-3C8A714B057F}"/>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5" name="TextBox 24">
              <a:extLst>
                <a:ext uri="{FF2B5EF4-FFF2-40B4-BE49-F238E27FC236}">
                  <a16:creationId xmlns:a16="http://schemas.microsoft.com/office/drawing/2014/main" id="{6869DB97-FBF9-B872-A388-C6A987A813C1}"/>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4" name="Group 3">
            <a:extLst>
              <a:ext uri="{FF2B5EF4-FFF2-40B4-BE49-F238E27FC236}">
                <a16:creationId xmlns:a16="http://schemas.microsoft.com/office/drawing/2014/main" id="{4C96C395-60CE-1A7D-688E-053BC0E101A4}"/>
              </a:ext>
            </a:extLst>
          </p:cNvPr>
          <p:cNvGrpSpPr/>
          <p:nvPr/>
        </p:nvGrpSpPr>
        <p:grpSpPr>
          <a:xfrm>
            <a:off x="6461358" y="3788527"/>
            <a:ext cx="1817766" cy="2327016"/>
            <a:chOff x="854822" y="744428"/>
            <a:chExt cx="1817766" cy="2327016"/>
          </a:xfrm>
        </p:grpSpPr>
        <p:sp>
          <p:nvSpPr>
            <p:cNvPr id="5" name="TextBox 4">
              <a:extLst>
                <a:ext uri="{FF2B5EF4-FFF2-40B4-BE49-F238E27FC236}">
                  <a16:creationId xmlns:a16="http://schemas.microsoft.com/office/drawing/2014/main" id="{C4438A56-B925-891F-9B3C-DB7B657B3CDB}"/>
                </a:ext>
              </a:extLst>
            </p:cNvPr>
            <p:cNvSpPr txBox="1"/>
            <p:nvPr/>
          </p:nvSpPr>
          <p:spPr>
            <a:xfrm>
              <a:off x="854822" y="744428"/>
              <a:ext cx="1817766" cy="307777"/>
            </a:xfrm>
            <a:prstGeom prst="rect">
              <a:avLst/>
            </a:prstGeom>
            <a:noFill/>
          </p:spPr>
          <p:txBody>
            <a:bodyPr wrap="square">
              <a:spAutoFit/>
            </a:bodyPr>
            <a:lstStyle/>
            <a:p>
              <a:pPr algn="ctr"/>
              <a:r>
                <a:rPr lang="en-IN" sz="1400" b="1" dirty="0" err="1">
                  <a:solidFill>
                    <a:schemeClr val="bg1">
                      <a:lumMod val="50000"/>
                    </a:schemeClr>
                  </a:solidFill>
                  <a:latin typeface="Bahnschrift" panose="020B0502040204020203" pitchFamily="34" charset="0"/>
                </a:rPr>
                <a:t>Dr.</a:t>
              </a:r>
              <a:r>
                <a:rPr lang="en-IN" sz="1400" b="1" dirty="0">
                  <a:solidFill>
                    <a:schemeClr val="bg1">
                      <a:lumMod val="50000"/>
                    </a:schemeClr>
                  </a:solidFill>
                  <a:latin typeface="Bahnschrift" panose="020B0502040204020203" pitchFamily="34" charset="0"/>
                </a:rPr>
                <a:t> Ramakrishnan C</a:t>
              </a:r>
              <a:endParaRPr lang="en-IN" sz="1400" b="1" dirty="0">
                <a:solidFill>
                  <a:schemeClr val="bg1">
                    <a:lumMod val="50000"/>
                  </a:schemeClr>
                </a:solidFill>
              </a:endParaRPr>
            </a:p>
          </p:txBody>
        </p:sp>
        <p:grpSp>
          <p:nvGrpSpPr>
            <p:cNvPr id="6" name="Group 5">
              <a:extLst>
                <a:ext uri="{FF2B5EF4-FFF2-40B4-BE49-F238E27FC236}">
                  <a16:creationId xmlns:a16="http://schemas.microsoft.com/office/drawing/2014/main" id="{14B55D62-DC06-BF34-88E3-277983B288F0}"/>
                </a:ext>
              </a:extLst>
            </p:cNvPr>
            <p:cNvGrpSpPr/>
            <p:nvPr/>
          </p:nvGrpSpPr>
          <p:grpSpPr>
            <a:xfrm>
              <a:off x="913453" y="1061189"/>
              <a:ext cx="1728440" cy="2010255"/>
              <a:chOff x="913453" y="1153287"/>
              <a:chExt cx="1728440" cy="2010255"/>
            </a:xfrm>
          </p:grpSpPr>
          <p:sp>
            <p:nvSpPr>
              <p:cNvPr id="7" name="Rectangle 6">
                <a:extLst>
                  <a:ext uri="{FF2B5EF4-FFF2-40B4-BE49-F238E27FC236}">
                    <a16:creationId xmlns:a16="http://schemas.microsoft.com/office/drawing/2014/main" id="{FE8A39BA-00DC-4822-6365-7B37930155FF}"/>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B5CA7DB-9367-194D-FD82-F98D6E237B92}"/>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Project Guide</a:t>
                </a:r>
              </a:p>
            </p:txBody>
          </p:sp>
        </p:grpSp>
      </p:grpSp>
      <p:pic>
        <p:nvPicPr>
          <p:cNvPr id="10" name="Picture 9">
            <a:extLst>
              <a:ext uri="{FF2B5EF4-FFF2-40B4-BE49-F238E27FC236}">
                <a16:creationId xmlns:a16="http://schemas.microsoft.com/office/drawing/2014/main" id="{74B75136-68A2-A7E5-87A5-5402E919AA39}"/>
              </a:ext>
            </a:extLst>
          </p:cNvPr>
          <p:cNvPicPr>
            <a:picLocks noChangeAspect="1"/>
          </p:cNvPicPr>
          <p:nvPr/>
        </p:nvPicPr>
        <p:blipFill>
          <a:blip r:embed="rId3">
            <a:extLst>
              <a:ext uri="{28A0092B-C50C-407E-A947-70E740481C1C}">
                <a14:useLocalDpi xmlns:a14="http://schemas.microsoft.com/office/drawing/2010/main" val="0"/>
              </a:ext>
            </a:extLst>
          </a:blip>
          <a:srcRect l="6939" t="4113" r="6493" b="17365"/>
          <a:stretch/>
        </p:blipFill>
        <p:spPr>
          <a:xfrm>
            <a:off x="1629548" y="1171620"/>
            <a:ext cx="1203677" cy="1592220"/>
          </a:xfrm>
          <a:prstGeom prst="rect">
            <a:avLst/>
          </a:prstGeom>
        </p:spPr>
      </p:pic>
      <p:pic>
        <p:nvPicPr>
          <p:cNvPr id="41" name="Picture 40">
            <a:extLst>
              <a:ext uri="{FF2B5EF4-FFF2-40B4-BE49-F238E27FC236}">
                <a16:creationId xmlns:a16="http://schemas.microsoft.com/office/drawing/2014/main" id="{60F4D50F-CE6A-43ED-E9CD-BFED03B698E1}"/>
              </a:ext>
            </a:extLst>
          </p:cNvPr>
          <p:cNvPicPr>
            <a:picLocks noChangeAspect="1"/>
          </p:cNvPicPr>
          <p:nvPr/>
        </p:nvPicPr>
        <p:blipFill>
          <a:blip r:embed="rId4">
            <a:extLst>
              <a:ext uri="{28A0092B-C50C-407E-A947-70E740481C1C}">
                <a14:useLocalDpi xmlns:a14="http://schemas.microsoft.com/office/drawing/2010/main" val="0"/>
              </a:ext>
            </a:extLst>
          </a:blip>
          <a:srcRect l="9458" r="9458"/>
          <a:stretch/>
        </p:blipFill>
        <p:spPr>
          <a:xfrm>
            <a:off x="4142912" y="1123853"/>
            <a:ext cx="1329770" cy="1639987"/>
          </a:xfrm>
          <a:prstGeom prst="rect">
            <a:avLst/>
          </a:prstGeom>
        </p:spPr>
      </p:pic>
      <p:pic>
        <p:nvPicPr>
          <p:cNvPr id="54" name="Picture 53">
            <a:extLst>
              <a:ext uri="{FF2B5EF4-FFF2-40B4-BE49-F238E27FC236}">
                <a16:creationId xmlns:a16="http://schemas.microsoft.com/office/drawing/2014/main" id="{8C7522BD-1575-3EE0-5E09-A6D6ABA03E99}"/>
              </a:ext>
            </a:extLst>
          </p:cNvPr>
          <p:cNvPicPr>
            <a:picLocks noChangeAspect="1"/>
          </p:cNvPicPr>
          <p:nvPr/>
        </p:nvPicPr>
        <p:blipFill>
          <a:blip r:embed="rId5">
            <a:extLst>
              <a:ext uri="{28A0092B-C50C-407E-A947-70E740481C1C}">
                <a14:useLocalDpi xmlns:a14="http://schemas.microsoft.com/office/drawing/2010/main" val="0"/>
              </a:ext>
            </a:extLst>
          </a:blip>
          <a:srcRect t="11908" b="11908"/>
          <a:stretch/>
        </p:blipFill>
        <p:spPr>
          <a:xfrm>
            <a:off x="9184488" y="1123853"/>
            <a:ext cx="1552263" cy="1639987"/>
          </a:xfrm>
          <a:prstGeom prst="rect">
            <a:avLst/>
          </a:prstGeom>
        </p:spPr>
      </p:pic>
      <p:pic>
        <p:nvPicPr>
          <p:cNvPr id="56" name="Picture 55">
            <a:extLst>
              <a:ext uri="{FF2B5EF4-FFF2-40B4-BE49-F238E27FC236}">
                <a16:creationId xmlns:a16="http://schemas.microsoft.com/office/drawing/2014/main" id="{86ABA943-161C-4257-A336-1293883E19FD}"/>
              </a:ext>
            </a:extLst>
          </p:cNvPr>
          <p:cNvPicPr>
            <a:picLocks noChangeAspect="1"/>
          </p:cNvPicPr>
          <p:nvPr/>
        </p:nvPicPr>
        <p:blipFill>
          <a:blip r:embed="rId6">
            <a:extLst>
              <a:ext uri="{28A0092B-C50C-407E-A947-70E740481C1C}">
                <a14:useLocalDpi xmlns:a14="http://schemas.microsoft.com/office/drawing/2010/main" val="0"/>
              </a:ext>
            </a:extLst>
          </a:blip>
          <a:srcRect l="17126" t="10122" r="15987" b="21710"/>
          <a:stretch/>
        </p:blipFill>
        <p:spPr>
          <a:xfrm>
            <a:off x="6696906" y="4181304"/>
            <a:ext cx="1374606" cy="1576408"/>
          </a:xfrm>
          <a:prstGeom prst="rect">
            <a:avLst/>
          </a:prstGeom>
        </p:spPr>
      </p:pic>
      <p:pic>
        <p:nvPicPr>
          <p:cNvPr id="40" name="Picture 39">
            <a:extLst>
              <a:ext uri="{FF2B5EF4-FFF2-40B4-BE49-F238E27FC236}">
                <a16:creationId xmlns:a16="http://schemas.microsoft.com/office/drawing/2014/main" id="{C5705028-3A1A-1A94-94A7-DF8E7917EBD4}"/>
              </a:ext>
            </a:extLst>
          </p:cNvPr>
          <p:cNvPicPr>
            <a:picLocks noChangeAspect="1"/>
          </p:cNvPicPr>
          <p:nvPr/>
        </p:nvPicPr>
        <p:blipFill>
          <a:blip r:embed="rId7">
            <a:extLst>
              <a:ext uri="{28A0092B-C50C-407E-A947-70E740481C1C}">
                <a14:useLocalDpi xmlns:a14="http://schemas.microsoft.com/office/drawing/2010/main" val="0"/>
              </a:ext>
            </a:extLst>
          </a:blip>
          <a:srcRect t="2252" b="2252"/>
          <a:stretch/>
        </p:blipFill>
        <p:spPr>
          <a:xfrm>
            <a:off x="6739839" y="1123853"/>
            <a:ext cx="1288739" cy="1639987"/>
          </a:xfrm>
          <a:prstGeom prst="rect">
            <a:avLst/>
          </a:prstGeom>
        </p:spPr>
      </p:pic>
      <p:pic>
        <p:nvPicPr>
          <p:cNvPr id="53" name="Picture 52">
            <a:extLst>
              <a:ext uri="{FF2B5EF4-FFF2-40B4-BE49-F238E27FC236}">
                <a16:creationId xmlns:a16="http://schemas.microsoft.com/office/drawing/2014/main" id="{5268C552-C739-CD46-0DC9-2CD47C41D2B4}"/>
              </a:ext>
            </a:extLst>
          </p:cNvPr>
          <p:cNvPicPr>
            <a:picLocks noChangeAspect="1"/>
          </p:cNvPicPr>
          <p:nvPr/>
        </p:nvPicPr>
        <p:blipFill>
          <a:blip r:embed="rId8">
            <a:extLst>
              <a:ext uri="{28A0092B-C50C-407E-A947-70E740481C1C}">
                <a14:useLocalDpi xmlns:a14="http://schemas.microsoft.com/office/drawing/2010/main" val="0"/>
              </a:ext>
            </a:extLst>
          </a:blip>
          <a:srcRect l="4620" t="2427" r="8403" b="13274"/>
          <a:stretch/>
        </p:blipFill>
        <p:spPr>
          <a:xfrm>
            <a:off x="1529863" y="4143296"/>
            <a:ext cx="1318766" cy="1614416"/>
          </a:xfrm>
          <a:prstGeom prst="rect">
            <a:avLst/>
          </a:prstGeom>
        </p:spPr>
      </p:pic>
      <p:pic>
        <p:nvPicPr>
          <p:cNvPr id="57" name="Picture 56">
            <a:extLst>
              <a:ext uri="{FF2B5EF4-FFF2-40B4-BE49-F238E27FC236}">
                <a16:creationId xmlns:a16="http://schemas.microsoft.com/office/drawing/2014/main" id="{84A37408-EA0C-45F2-58FD-927F21DFBCE5}"/>
              </a:ext>
            </a:extLst>
          </p:cNvPr>
          <p:cNvPicPr>
            <a:picLocks noChangeAspect="1"/>
          </p:cNvPicPr>
          <p:nvPr/>
        </p:nvPicPr>
        <p:blipFill>
          <a:blip r:embed="rId9">
            <a:extLst>
              <a:ext uri="{28A0092B-C50C-407E-A947-70E740481C1C}">
                <a14:useLocalDpi xmlns:a14="http://schemas.microsoft.com/office/drawing/2010/main" val="0"/>
              </a:ext>
            </a:extLst>
          </a:blip>
          <a:srcRect t="1145" b="16163"/>
          <a:stretch/>
        </p:blipFill>
        <p:spPr>
          <a:xfrm>
            <a:off x="4073810" y="4202828"/>
            <a:ext cx="1467976" cy="1554883"/>
          </a:xfrm>
          <a:prstGeom prst="rect">
            <a:avLst/>
          </a:prstGeom>
        </p:spPr>
      </p:pic>
    </p:spTree>
    <p:extLst>
      <p:ext uri="{BB962C8B-B14F-4D97-AF65-F5344CB8AC3E}">
        <p14:creationId xmlns:p14="http://schemas.microsoft.com/office/powerpoint/2010/main" val="356613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49C98CB-BC16-D92F-5A08-10BB67B9B652}"/>
              </a:ext>
            </a:extLst>
          </p:cNvPr>
          <p:cNvGrpSpPr/>
          <p:nvPr/>
        </p:nvGrpSpPr>
        <p:grpSpPr>
          <a:xfrm>
            <a:off x="696060" y="864775"/>
            <a:ext cx="10960462" cy="5160703"/>
            <a:chOff x="696060" y="864775"/>
            <a:chExt cx="10960462" cy="5160703"/>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77412" cy="1502051"/>
              <a:chOff x="657294" y="801812"/>
              <a:chExt cx="10877412" cy="1502051"/>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3748719" cy="369332"/>
              </a:xfrm>
              <a:prstGeom prst="rect">
                <a:avLst/>
              </a:prstGeom>
              <a:noFill/>
            </p:spPr>
            <p:txBody>
              <a:bodyPr wrap="none" rtlCol="0">
                <a:spAutoFit/>
              </a:bodyPr>
              <a:lstStyle/>
              <a:p>
                <a:r>
                  <a:rPr lang="en-IN" b="1" dirty="0"/>
                  <a:t>Requirement / Problem statement</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134312"/>
                <a:ext cx="10877412" cy="1169551"/>
              </a:xfrm>
              <a:prstGeom prst="rect">
                <a:avLst/>
              </a:prstGeom>
              <a:noFill/>
            </p:spPr>
            <p:txBody>
              <a:bodyPr wrap="square" rtlCol="0">
                <a:spAutoFit/>
              </a:bodyPr>
              <a:lstStyle/>
              <a:p>
                <a:pPr algn="just"/>
                <a:r>
                  <a:rPr lang="en-US" sz="1400" dirty="0"/>
                  <a:t>Crop diseases often go undetected until significant damage occurs, leading to reduced yields. Traditional methods of monitoring are slow and labor-intensive. There is a need for an automated, real-time solution to detect crop diseases early and provide farmers with timely recommendations to protect their crops and improve yields.</a:t>
                </a:r>
              </a:p>
              <a:p>
                <a:endParaRPr lang="en-IN" sz="1400" dirty="0"/>
              </a:p>
              <a:p>
                <a:endParaRPr lang="en-IN" sz="1400" dirty="0"/>
              </a:p>
            </p:txBody>
          </p:sp>
        </p:grpSp>
        <p:grpSp>
          <p:nvGrpSpPr>
            <p:cNvPr id="2" name="Group 1">
              <a:extLst>
                <a:ext uri="{FF2B5EF4-FFF2-40B4-BE49-F238E27FC236}">
                  <a16:creationId xmlns:a16="http://schemas.microsoft.com/office/drawing/2014/main" id="{39A0E9A7-DC7C-6BC2-7AFD-383A9EA7363C}"/>
                </a:ext>
              </a:extLst>
            </p:cNvPr>
            <p:cNvGrpSpPr/>
            <p:nvPr/>
          </p:nvGrpSpPr>
          <p:grpSpPr>
            <a:xfrm>
              <a:off x="696060" y="3331227"/>
              <a:ext cx="10877412" cy="1413169"/>
              <a:chOff x="657294" y="2670785"/>
              <a:chExt cx="10877412" cy="1413169"/>
            </a:xfrm>
          </p:grpSpPr>
          <p:grpSp>
            <p:nvGrpSpPr>
              <p:cNvPr id="19" name="Group 18">
                <a:extLst>
                  <a:ext uri="{FF2B5EF4-FFF2-40B4-BE49-F238E27FC236}">
                    <a16:creationId xmlns:a16="http://schemas.microsoft.com/office/drawing/2014/main" id="{517BFDD9-6AD5-0C52-897F-A070F2FFF470}"/>
                  </a:ext>
                </a:extLst>
              </p:cNvPr>
              <p:cNvGrpSpPr/>
              <p:nvPr/>
            </p:nvGrpSpPr>
            <p:grpSpPr>
              <a:xfrm>
                <a:off x="657294" y="2840523"/>
                <a:ext cx="7371847" cy="1243431"/>
                <a:chOff x="657294" y="2790385"/>
                <a:chExt cx="7371847" cy="1243431"/>
              </a:xfrm>
            </p:grpSpPr>
            <p:sp>
              <p:nvSpPr>
                <p:cNvPr id="14" name="TextBox 13">
                  <a:extLst>
                    <a:ext uri="{FF2B5EF4-FFF2-40B4-BE49-F238E27FC236}">
                      <a16:creationId xmlns:a16="http://schemas.microsoft.com/office/drawing/2014/main" id="{EF81E4CE-58C8-A09E-EBE5-1C70B1D0EE46}"/>
                    </a:ext>
                  </a:extLst>
                </p:cNvPr>
                <p:cNvSpPr txBox="1"/>
                <p:nvPr/>
              </p:nvSpPr>
              <p:spPr>
                <a:xfrm>
                  <a:off x="657294" y="2790385"/>
                  <a:ext cx="845103" cy="369332"/>
                </a:xfrm>
                <a:prstGeom prst="rect">
                  <a:avLst/>
                </a:prstGeom>
                <a:noFill/>
              </p:spPr>
              <p:txBody>
                <a:bodyPr wrap="none" rtlCol="0">
                  <a:spAutoFit/>
                </a:bodyPr>
                <a:lstStyle/>
                <a:p>
                  <a:r>
                    <a:rPr lang="en-IN" b="1" dirty="0"/>
                    <a:t>Scope</a:t>
                  </a:r>
                </a:p>
              </p:txBody>
            </p:sp>
            <p:sp>
              <p:nvSpPr>
                <p:cNvPr id="15" name="TextBox 14">
                  <a:extLst>
                    <a:ext uri="{FF2B5EF4-FFF2-40B4-BE49-F238E27FC236}">
                      <a16:creationId xmlns:a16="http://schemas.microsoft.com/office/drawing/2014/main" id="{EFD23B7B-F03F-C04F-8358-7A76084890D9}"/>
                    </a:ext>
                  </a:extLst>
                </p:cNvPr>
                <p:cNvSpPr txBox="1"/>
                <p:nvPr/>
              </p:nvSpPr>
              <p:spPr>
                <a:xfrm>
                  <a:off x="657294" y="3079709"/>
                  <a:ext cx="7371847" cy="954107"/>
                </a:xfrm>
                <a:prstGeom prst="rect">
                  <a:avLst/>
                </a:prstGeom>
                <a:noFill/>
              </p:spPr>
              <p:txBody>
                <a:bodyPr wrap="square" rtlCol="0">
                  <a:spAutoFit/>
                </a:bodyPr>
                <a:lstStyle/>
                <a:p>
                  <a:pPr algn="just"/>
                  <a:r>
                    <a:rPr lang="en-US" sz="1400" dirty="0"/>
                    <a:t>The AI-based Crop Monitoring System uses camera modules and machine learning to detect crop diseases early, providing real-time alerts and treatment recommendations. It helps farmers improve yield, reduce loss, and promote sustainable farming practices. The system is scalable, AI-integrated, and adaptable to various crops and farming environments.</a:t>
                  </a:r>
                  <a:endParaRPr lang="en-IN" sz="1400" dirty="0"/>
                </a:p>
              </p:txBody>
            </p:sp>
          </p:grpSp>
          <p:cxnSp>
            <p:nvCxnSpPr>
              <p:cNvPr id="21" name="Straight Connector 20">
                <a:extLst>
                  <a:ext uri="{FF2B5EF4-FFF2-40B4-BE49-F238E27FC236}">
                    <a16:creationId xmlns:a16="http://schemas.microsoft.com/office/drawing/2014/main" id="{184265BC-3E35-448A-6300-2BE5B8E01AF2}"/>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3" name="Group 2">
              <a:extLst>
                <a:ext uri="{FF2B5EF4-FFF2-40B4-BE49-F238E27FC236}">
                  <a16:creationId xmlns:a16="http://schemas.microsoft.com/office/drawing/2014/main" id="{B25DED2F-4B3C-BB64-88DE-5353E362EC0E}"/>
                </a:ext>
              </a:extLst>
            </p:cNvPr>
            <p:cNvGrpSpPr/>
            <p:nvPr/>
          </p:nvGrpSpPr>
          <p:grpSpPr>
            <a:xfrm>
              <a:off x="696060" y="3507204"/>
              <a:ext cx="10960462" cy="2518274"/>
              <a:chOff x="657294" y="3257286"/>
              <a:chExt cx="10960462" cy="2518274"/>
            </a:xfrm>
          </p:grpSpPr>
          <p:grpSp>
            <p:nvGrpSpPr>
              <p:cNvPr id="18" name="Group 17">
                <a:extLst>
                  <a:ext uri="{FF2B5EF4-FFF2-40B4-BE49-F238E27FC236}">
                    <a16:creationId xmlns:a16="http://schemas.microsoft.com/office/drawing/2014/main" id="{23C020EF-B5F3-8A49-03ED-5A2BBE6E06E5}"/>
                  </a:ext>
                </a:extLst>
              </p:cNvPr>
              <p:cNvGrpSpPr/>
              <p:nvPr/>
            </p:nvGrpSpPr>
            <p:grpSpPr>
              <a:xfrm>
                <a:off x="657294" y="3257286"/>
                <a:ext cx="10960462" cy="2518274"/>
                <a:chOff x="701899" y="3257286"/>
                <a:chExt cx="10960462" cy="2518274"/>
              </a:xfrm>
            </p:grpSpPr>
            <p:sp>
              <p:nvSpPr>
                <p:cNvPr id="16" name="TextBox 15">
                  <a:extLst>
                    <a:ext uri="{FF2B5EF4-FFF2-40B4-BE49-F238E27FC236}">
                      <a16:creationId xmlns:a16="http://schemas.microsoft.com/office/drawing/2014/main" id="{884904A5-6DC8-CD1F-E304-2A60AE80E17A}"/>
                    </a:ext>
                  </a:extLst>
                </p:cNvPr>
                <p:cNvSpPr txBox="1"/>
                <p:nvPr/>
              </p:nvSpPr>
              <p:spPr>
                <a:xfrm>
                  <a:off x="701899" y="4663790"/>
                  <a:ext cx="2474780" cy="369332"/>
                </a:xfrm>
                <a:prstGeom prst="rect">
                  <a:avLst/>
                </a:prstGeom>
                <a:noFill/>
              </p:spPr>
              <p:txBody>
                <a:bodyPr wrap="none" rtlCol="0">
                  <a:spAutoFit/>
                </a:bodyPr>
                <a:lstStyle/>
                <a:p>
                  <a:r>
                    <a:rPr lang="en-IN" b="1" dirty="0"/>
                    <a:t>Key factors &amp; features</a:t>
                  </a:r>
                </a:p>
              </p:txBody>
            </p:sp>
            <p:sp>
              <p:nvSpPr>
                <p:cNvPr id="17" name="TextBox 16">
                  <a:extLst>
                    <a:ext uri="{FF2B5EF4-FFF2-40B4-BE49-F238E27FC236}">
                      <a16:creationId xmlns:a16="http://schemas.microsoft.com/office/drawing/2014/main" id="{D6311F9D-FB7D-F22A-5F2C-4B23F1321DEE}"/>
                    </a:ext>
                  </a:extLst>
                </p:cNvPr>
                <p:cNvSpPr txBox="1"/>
                <p:nvPr/>
              </p:nvSpPr>
              <p:spPr>
                <a:xfrm>
                  <a:off x="701899" y="5036896"/>
                  <a:ext cx="4472006" cy="738664"/>
                </a:xfrm>
                <a:prstGeom prst="rect">
                  <a:avLst/>
                </a:prstGeom>
                <a:noFill/>
              </p:spPr>
              <p:txBody>
                <a:bodyPr wrap="square" rtlCol="0">
                  <a:spAutoFit/>
                </a:bodyPr>
                <a:lstStyle/>
                <a:p>
                  <a:r>
                    <a:rPr lang="en-US" sz="1400" dirty="0"/>
                    <a:t>AI disease detection, real-time alerts, cloud storage, scalable, mobile access, continuous learning, and sustainable farming support.</a:t>
                  </a:r>
                  <a:endParaRPr lang="en-IN" sz="1400" dirty="0"/>
                </a:p>
              </p:txBody>
            </p:sp>
            <p:sp>
              <p:nvSpPr>
                <p:cNvPr id="29" name="TextBox 28">
                  <a:extLst>
                    <a:ext uri="{FF2B5EF4-FFF2-40B4-BE49-F238E27FC236}">
                      <a16:creationId xmlns:a16="http://schemas.microsoft.com/office/drawing/2014/main" id="{929152C8-BDE8-EB13-CE08-0A0A921B46C7}"/>
                    </a:ext>
                  </a:extLst>
                </p:cNvPr>
                <p:cNvSpPr txBox="1"/>
                <p:nvPr/>
              </p:nvSpPr>
              <p:spPr>
                <a:xfrm>
                  <a:off x="5173906" y="4665978"/>
                  <a:ext cx="2822332" cy="369332"/>
                </a:xfrm>
                <a:prstGeom prst="rect">
                  <a:avLst/>
                </a:prstGeom>
                <a:noFill/>
              </p:spPr>
              <p:txBody>
                <a:bodyPr wrap="square" rtlCol="0">
                  <a:spAutoFit/>
                </a:bodyPr>
                <a:lstStyle/>
                <a:p>
                  <a:r>
                    <a:rPr lang="en-IN" b="1" dirty="0"/>
                    <a:t>Target Audience</a:t>
                  </a:r>
                </a:p>
              </p:txBody>
            </p:sp>
            <p:sp>
              <p:nvSpPr>
                <p:cNvPr id="30" name="TextBox 29">
                  <a:extLst>
                    <a:ext uri="{FF2B5EF4-FFF2-40B4-BE49-F238E27FC236}">
                      <a16:creationId xmlns:a16="http://schemas.microsoft.com/office/drawing/2014/main" id="{48BF3573-8410-8751-3C40-BFB211CB212D}"/>
                    </a:ext>
                  </a:extLst>
                </p:cNvPr>
                <p:cNvSpPr txBox="1"/>
                <p:nvPr/>
              </p:nvSpPr>
              <p:spPr>
                <a:xfrm>
                  <a:off x="9845084" y="4663790"/>
                  <a:ext cx="1008609" cy="369332"/>
                </a:xfrm>
                <a:prstGeom prst="rect">
                  <a:avLst/>
                </a:prstGeom>
                <a:noFill/>
              </p:spPr>
              <p:txBody>
                <a:bodyPr wrap="none" rtlCol="0">
                  <a:spAutoFit/>
                </a:bodyPr>
                <a:lstStyle/>
                <a:p>
                  <a:r>
                    <a:rPr lang="en-IN" b="1" dirty="0"/>
                    <a:t>Domain</a:t>
                  </a:r>
                </a:p>
              </p:txBody>
            </p:sp>
            <p:sp>
              <p:nvSpPr>
                <p:cNvPr id="31" name="TextBox 30">
                  <a:extLst>
                    <a:ext uri="{FF2B5EF4-FFF2-40B4-BE49-F238E27FC236}">
                      <a16:creationId xmlns:a16="http://schemas.microsoft.com/office/drawing/2014/main" id="{7283AD80-BE97-AB16-64F3-F4355CC2B1A2}"/>
                    </a:ext>
                  </a:extLst>
                </p:cNvPr>
                <p:cNvSpPr txBox="1"/>
                <p:nvPr/>
              </p:nvSpPr>
              <p:spPr>
                <a:xfrm>
                  <a:off x="5173905" y="5036896"/>
                  <a:ext cx="3984589" cy="738664"/>
                </a:xfrm>
                <a:prstGeom prst="rect">
                  <a:avLst/>
                </a:prstGeom>
                <a:noFill/>
              </p:spPr>
              <p:txBody>
                <a:bodyPr wrap="square" rtlCol="0">
                  <a:spAutoFit/>
                </a:bodyPr>
                <a:lstStyle/>
                <a:p>
                  <a:r>
                    <a:rPr lang="en-IN" sz="1400" dirty="0"/>
                    <a:t>Farmers, Agricultural experts &amp; consultants, </a:t>
                  </a:r>
                  <a:r>
                    <a:rPr lang="en-IN" sz="1400" dirty="0" err="1"/>
                    <a:t>Agritech</a:t>
                  </a:r>
                  <a:r>
                    <a:rPr lang="en-IN" sz="1400" dirty="0"/>
                    <a:t> companies, Government Agencies &amp; NGOs</a:t>
                  </a:r>
                </a:p>
              </p:txBody>
            </p:sp>
            <p:sp>
              <p:nvSpPr>
                <p:cNvPr id="32" name="TextBox 31">
                  <a:extLst>
                    <a:ext uri="{FF2B5EF4-FFF2-40B4-BE49-F238E27FC236}">
                      <a16:creationId xmlns:a16="http://schemas.microsoft.com/office/drawing/2014/main" id="{C73C1FF8-CAC9-3CB0-8315-9BE14DB021C8}"/>
                    </a:ext>
                  </a:extLst>
                </p:cNvPr>
                <p:cNvSpPr txBox="1"/>
                <p:nvPr/>
              </p:nvSpPr>
              <p:spPr>
                <a:xfrm>
                  <a:off x="9372587" y="5036896"/>
                  <a:ext cx="1997226" cy="738664"/>
                </a:xfrm>
                <a:prstGeom prst="rect">
                  <a:avLst/>
                </a:prstGeom>
                <a:noFill/>
              </p:spPr>
              <p:txBody>
                <a:bodyPr wrap="square" rtlCol="0">
                  <a:spAutoFit/>
                </a:bodyPr>
                <a:lstStyle/>
                <a:p>
                  <a:r>
                    <a:rPr lang="en-IN" sz="1400" dirty="0"/>
                    <a:t>Agricultural Technology</a:t>
                  </a:r>
                </a:p>
                <a:p>
                  <a:r>
                    <a:rPr lang="en-IN" sz="1400" dirty="0"/>
                    <a:t>Artificial Intelligence</a:t>
                  </a:r>
                </a:p>
                <a:p>
                  <a:r>
                    <a:rPr lang="en-IN" sz="1400" dirty="0"/>
                    <a:t>Machine Learning</a:t>
                  </a:r>
                </a:p>
              </p:txBody>
            </p:sp>
            <p:sp>
              <p:nvSpPr>
                <p:cNvPr id="27" name="TextBox 26">
                  <a:extLst>
                    <a:ext uri="{FF2B5EF4-FFF2-40B4-BE49-F238E27FC236}">
                      <a16:creationId xmlns:a16="http://schemas.microsoft.com/office/drawing/2014/main" id="{B61DF917-28C2-45C4-2E73-C514C24DC287}"/>
                    </a:ext>
                  </a:extLst>
                </p:cNvPr>
                <p:cNvSpPr txBox="1"/>
                <p:nvPr/>
              </p:nvSpPr>
              <p:spPr>
                <a:xfrm>
                  <a:off x="9205596" y="3257286"/>
                  <a:ext cx="1826032" cy="369332"/>
                </a:xfrm>
                <a:prstGeom prst="rect">
                  <a:avLst/>
                </a:prstGeom>
                <a:noFill/>
              </p:spPr>
              <p:txBody>
                <a:bodyPr wrap="square" rtlCol="0">
                  <a:spAutoFit/>
                </a:bodyPr>
                <a:lstStyle/>
                <a:p>
                  <a:r>
                    <a:rPr lang="en-IN" b="1" dirty="0"/>
                    <a:t>GenAI | AI</a:t>
                  </a:r>
                </a:p>
              </p:txBody>
            </p:sp>
            <p:sp>
              <p:nvSpPr>
                <p:cNvPr id="35" name="TextBox 34">
                  <a:extLst>
                    <a:ext uri="{FF2B5EF4-FFF2-40B4-BE49-F238E27FC236}">
                      <a16:creationId xmlns:a16="http://schemas.microsoft.com/office/drawing/2014/main" id="{57A49C9F-D844-8BAF-BB72-93065857271A}"/>
                    </a:ext>
                  </a:extLst>
                </p:cNvPr>
                <p:cNvSpPr txBox="1"/>
                <p:nvPr/>
              </p:nvSpPr>
              <p:spPr>
                <a:xfrm>
                  <a:off x="8235805" y="3534481"/>
                  <a:ext cx="3426556" cy="1169551"/>
                </a:xfrm>
                <a:prstGeom prst="rect">
                  <a:avLst/>
                </a:prstGeom>
                <a:noFill/>
              </p:spPr>
              <p:txBody>
                <a:bodyPr wrap="square" rtlCol="0">
                  <a:spAutoFit/>
                </a:bodyPr>
                <a:lstStyle/>
                <a:p>
                  <a:r>
                    <a:rPr lang="en-US" sz="1400" dirty="0"/>
                    <a:t>AI detects diseases through image analysis, provides real-time recommendations, learns from user data, and predicts future crop health trends.</a:t>
                  </a:r>
                </a:p>
                <a:p>
                  <a:pPr algn="just"/>
                  <a:endParaRPr lang="en-IN" sz="1400" dirty="0"/>
                </a:p>
              </p:txBody>
            </p:sp>
          </p:grpSp>
          <p:cxnSp>
            <p:nvCxnSpPr>
              <p:cNvPr id="25" name="Straight Connector 24">
                <a:extLst>
                  <a:ext uri="{FF2B5EF4-FFF2-40B4-BE49-F238E27FC236}">
                    <a16:creationId xmlns:a16="http://schemas.microsoft.com/office/drawing/2014/main" id="{82AF2164-5CB4-E13E-59EA-D2EF0B0932C5}"/>
                  </a:ext>
                </a:extLst>
              </p:cNvPr>
              <p:cNvCxnSpPr>
                <a:cxnSpLocks/>
              </p:cNvCxnSpPr>
              <p:nvPr/>
            </p:nvCxnSpPr>
            <p:spPr>
              <a:xfrm>
                <a:off x="657294" y="4494052"/>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11" name="Group 10">
              <a:extLst>
                <a:ext uri="{FF2B5EF4-FFF2-40B4-BE49-F238E27FC236}">
                  <a16:creationId xmlns:a16="http://schemas.microsoft.com/office/drawing/2014/main" id="{07E31837-8F6A-E8C6-6C95-655C93CE1952}"/>
                </a:ext>
              </a:extLst>
            </p:cNvPr>
            <p:cNvGrpSpPr/>
            <p:nvPr/>
          </p:nvGrpSpPr>
          <p:grpSpPr>
            <a:xfrm>
              <a:off x="696060" y="1912307"/>
              <a:ext cx="10877412" cy="3841594"/>
              <a:chOff x="657294" y="2670785"/>
              <a:chExt cx="10877412" cy="3841594"/>
            </a:xfrm>
          </p:grpSpPr>
          <p:grpSp>
            <p:nvGrpSpPr>
              <p:cNvPr id="22" name="Group 21">
                <a:extLst>
                  <a:ext uri="{FF2B5EF4-FFF2-40B4-BE49-F238E27FC236}">
                    <a16:creationId xmlns:a16="http://schemas.microsoft.com/office/drawing/2014/main" id="{86409BC0-0002-8609-BBC7-59DB68342ED2}"/>
                  </a:ext>
                </a:extLst>
              </p:cNvPr>
              <p:cNvGrpSpPr/>
              <p:nvPr/>
            </p:nvGrpSpPr>
            <p:grpSpPr>
              <a:xfrm>
                <a:off x="657294" y="2840523"/>
                <a:ext cx="10877412" cy="1488081"/>
                <a:chOff x="657294" y="2790385"/>
                <a:chExt cx="10877412" cy="1488081"/>
              </a:xfrm>
            </p:grpSpPr>
            <p:sp>
              <p:nvSpPr>
                <p:cNvPr id="24" name="TextBox 23">
                  <a:extLst>
                    <a:ext uri="{FF2B5EF4-FFF2-40B4-BE49-F238E27FC236}">
                      <a16:creationId xmlns:a16="http://schemas.microsoft.com/office/drawing/2014/main" id="{1AB32B7C-411B-FF0B-72E7-3D64915C23F7}"/>
                    </a:ext>
                  </a:extLst>
                </p:cNvPr>
                <p:cNvSpPr txBox="1"/>
                <p:nvPr/>
              </p:nvSpPr>
              <p:spPr>
                <a:xfrm>
                  <a:off x="657294" y="2790385"/>
                  <a:ext cx="1414170" cy="369332"/>
                </a:xfrm>
                <a:prstGeom prst="rect">
                  <a:avLst/>
                </a:prstGeom>
                <a:noFill/>
              </p:spPr>
              <p:txBody>
                <a:bodyPr wrap="none" rtlCol="0">
                  <a:spAutoFit/>
                </a:bodyPr>
                <a:lstStyle/>
                <a:p>
                  <a:r>
                    <a:rPr lang="en-IN" b="1" dirty="0"/>
                    <a:t>Description</a:t>
                  </a:r>
                </a:p>
              </p:txBody>
            </p:sp>
            <p:sp>
              <p:nvSpPr>
                <p:cNvPr id="26" name="TextBox 25">
                  <a:extLst>
                    <a:ext uri="{FF2B5EF4-FFF2-40B4-BE49-F238E27FC236}">
                      <a16:creationId xmlns:a16="http://schemas.microsoft.com/office/drawing/2014/main" id="{D0736EFB-A4EF-2FCB-2D44-073938EFB9B7}"/>
                    </a:ext>
                  </a:extLst>
                </p:cNvPr>
                <p:cNvSpPr txBox="1"/>
                <p:nvPr/>
              </p:nvSpPr>
              <p:spPr>
                <a:xfrm>
                  <a:off x="657294" y="3108915"/>
                  <a:ext cx="10877412" cy="1169551"/>
                </a:xfrm>
                <a:prstGeom prst="rect">
                  <a:avLst/>
                </a:prstGeom>
                <a:noFill/>
              </p:spPr>
              <p:txBody>
                <a:bodyPr wrap="square" rtlCol="0">
                  <a:spAutoFit/>
                </a:bodyPr>
                <a:lstStyle/>
                <a:p>
                  <a:pPr algn="just"/>
                  <a:r>
                    <a:rPr lang="en-US" sz="1400" dirty="0"/>
                    <a:t>This AI-based Crop Monitoring System uses camera modules, microcontrollers, and machine learning to detect crop diseases early and provide actionable treatment recommendations. It helps farmers reduce crop loss, improve yield, and save time by automating disease detection and analysis. The system benefits individuals, communities, and industries by enhancing food security, promoting sustainable agriculture, and optimizing farming practices.</a:t>
                  </a:r>
                  <a:endParaRPr lang="en-IN" sz="1400" dirty="0"/>
                </a:p>
                <a:p>
                  <a:endParaRPr lang="en-IN" sz="1400" dirty="0"/>
                </a:p>
              </p:txBody>
            </p:sp>
          </p:grpSp>
          <p:cxnSp>
            <p:nvCxnSpPr>
              <p:cNvPr id="23" name="Straight Connector 22">
                <a:extLst>
                  <a:ext uri="{FF2B5EF4-FFF2-40B4-BE49-F238E27FC236}">
                    <a16:creationId xmlns:a16="http://schemas.microsoft.com/office/drawing/2014/main" id="{66E024F3-2A77-01F6-0C1B-404F18F267B9}"/>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CAF43C5A-60A4-6494-1ACA-B45F3053CBA2}"/>
                  </a:ext>
                </a:extLst>
              </p:cNvPr>
              <p:cNvCxnSpPr>
                <a:cxnSpLocks/>
              </p:cNvCxnSpPr>
              <p:nvPr/>
            </p:nvCxnSpPr>
            <p:spPr>
              <a:xfrm flipV="1">
                <a:off x="4967241"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16D48C5E-6255-2F94-6782-3B3730CE58F6}"/>
                  </a:ext>
                </a:extLst>
              </p:cNvPr>
              <p:cNvCxnSpPr>
                <a:cxnSpLocks/>
              </p:cNvCxnSpPr>
              <p:nvPr/>
            </p:nvCxnSpPr>
            <p:spPr>
              <a:xfrm flipV="1">
                <a:off x="8920348"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FD2B66D4-0BE1-D03D-07E1-8B5821265CCF}"/>
                  </a:ext>
                </a:extLst>
              </p:cNvPr>
              <p:cNvCxnSpPr>
                <a:cxnSpLocks/>
              </p:cNvCxnSpPr>
              <p:nvPr/>
            </p:nvCxnSpPr>
            <p:spPr>
              <a:xfrm flipV="1">
                <a:off x="8084006" y="448634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nvGrpSpPr>
          <p:cNvPr id="33" name="Group 32">
            <a:extLst>
              <a:ext uri="{FF2B5EF4-FFF2-40B4-BE49-F238E27FC236}">
                <a16:creationId xmlns:a16="http://schemas.microsoft.com/office/drawing/2014/main" id="{5E281275-AC2A-38F8-57B2-20EBAB047AA9}"/>
              </a:ext>
            </a:extLst>
          </p:cNvPr>
          <p:cNvGrpSpPr/>
          <p:nvPr/>
        </p:nvGrpSpPr>
        <p:grpSpPr>
          <a:xfrm>
            <a:off x="1550281" y="61740"/>
            <a:ext cx="9945659" cy="740072"/>
            <a:chOff x="1550281" y="61740"/>
            <a:chExt cx="9945659" cy="740072"/>
          </a:xfrm>
        </p:grpSpPr>
        <p:grpSp>
          <p:nvGrpSpPr>
            <p:cNvPr id="4" name="Group 3">
              <a:extLst>
                <a:ext uri="{FF2B5EF4-FFF2-40B4-BE49-F238E27FC236}">
                  <a16:creationId xmlns:a16="http://schemas.microsoft.com/office/drawing/2014/main" id="{E1B1BB54-D5E9-7633-9A9E-8C64BF9934BB}"/>
                </a:ext>
              </a:extLst>
            </p:cNvPr>
            <p:cNvGrpSpPr/>
            <p:nvPr/>
          </p:nvGrpSpPr>
          <p:grpSpPr>
            <a:xfrm>
              <a:off x="1550281" y="61740"/>
              <a:ext cx="9945659" cy="740072"/>
              <a:chOff x="1171140" y="156525"/>
              <a:chExt cx="9945659" cy="740072"/>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171140" y="156525"/>
                <a:ext cx="9634392" cy="428051"/>
                <a:chOff x="1331048" y="191031"/>
                <a:chExt cx="9634392" cy="428051"/>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Overview</a:t>
                  </a: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46" name="Group 45">
            <a:extLst>
              <a:ext uri="{FF2B5EF4-FFF2-40B4-BE49-F238E27FC236}">
                <a16:creationId xmlns:a16="http://schemas.microsoft.com/office/drawing/2014/main" id="{0A5DEF7B-AB0A-E63D-69AF-0DBE59711BB7}"/>
              </a:ext>
            </a:extLst>
          </p:cNvPr>
          <p:cNvGrpSpPr/>
          <p:nvPr/>
        </p:nvGrpSpPr>
        <p:grpSpPr>
          <a:xfrm>
            <a:off x="1475567" y="125764"/>
            <a:ext cx="10020373" cy="676048"/>
            <a:chOff x="1096426" y="220549"/>
            <a:chExt cx="10020373" cy="676048"/>
          </a:xfrm>
        </p:grpSpPr>
        <p:sp>
          <p:nvSpPr>
            <p:cNvPr id="48" name="TextBox 47">
              <a:extLst>
                <a:ext uri="{FF2B5EF4-FFF2-40B4-BE49-F238E27FC236}">
                  <a16:creationId xmlns:a16="http://schemas.microsoft.com/office/drawing/2014/main" id="{7DFBC4E7-170E-748F-B063-52F23CD687CD}"/>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51" name="Group 50">
              <a:extLst>
                <a:ext uri="{FF2B5EF4-FFF2-40B4-BE49-F238E27FC236}">
                  <a16:creationId xmlns:a16="http://schemas.microsoft.com/office/drawing/2014/main" id="{BEAE0F6F-CCD7-1BEC-5F89-7487FC519C9A}"/>
                </a:ext>
              </a:extLst>
            </p:cNvPr>
            <p:cNvGrpSpPr/>
            <p:nvPr/>
          </p:nvGrpSpPr>
          <p:grpSpPr>
            <a:xfrm>
              <a:off x="1096426" y="220549"/>
              <a:ext cx="9709106" cy="364027"/>
              <a:chOff x="1078054" y="74955"/>
              <a:chExt cx="9709106" cy="364027"/>
            </a:xfrm>
          </p:grpSpPr>
          <p:sp>
            <p:nvSpPr>
              <p:cNvPr id="52" name="TextBox 51">
                <a:extLst>
                  <a:ext uri="{FF2B5EF4-FFF2-40B4-BE49-F238E27FC236}">
                    <a16:creationId xmlns:a16="http://schemas.microsoft.com/office/drawing/2014/main" id="{DD030386-B646-AFDA-83C9-2C8741ABE902}"/>
                  </a:ext>
                </a:extLst>
              </p:cNvPr>
              <p:cNvSpPr txBox="1"/>
              <p:nvPr/>
            </p:nvSpPr>
            <p:spPr>
              <a:xfrm>
                <a:off x="1078054" y="74955"/>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cxnSp>
            <p:nvCxnSpPr>
              <p:cNvPr id="53" name="Straight Connector 52">
                <a:extLst>
                  <a:ext uri="{FF2B5EF4-FFF2-40B4-BE49-F238E27FC236}">
                    <a16:creationId xmlns:a16="http://schemas.microsoft.com/office/drawing/2014/main" id="{E8807A66-0F19-17A5-D4E0-4ED7F84F5F36}"/>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17242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77412" cy="5421111"/>
            <a:chOff x="657294" y="801812"/>
            <a:chExt cx="10877412" cy="5421111"/>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1950149" cy="369332"/>
            </a:xfrm>
            <a:prstGeom prst="rect">
              <a:avLst/>
            </a:prstGeom>
            <a:noFill/>
          </p:spPr>
          <p:txBody>
            <a:bodyPr wrap="none" rtlCol="0">
              <a:spAutoFit/>
            </a:bodyPr>
            <a:lstStyle/>
            <a:p>
              <a:r>
                <a:rPr lang="en-IN" b="1" dirty="0"/>
                <a:t>Project Features</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113832"/>
              <a:ext cx="10877412" cy="5109091"/>
            </a:xfrm>
            <a:prstGeom prst="rect">
              <a:avLst/>
            </a:prstGeom>
            <a:noFill/>
          </p:spPr>
          <p:txBody>
            <a:bodyPr wrap="square" rtlCol="0">
              <a:spAutoFit/>
            </a:bodyPr>
            <a:lstStyle/>
            <a:p>
              <a:r>
                <a:rPr lang="en-IN" sz="1400" b="1" dirty="0"/>
                <a:t>Comprehensive Data Integration</a:t>
              </a:r>
            </a:p>
            <a:p>
              <a:pPr marL="285750" indent="-285750">
                <a:buFont typeface="Arial" panose="020B0604020202020204" pitchFamily="34" charset="0"/>
                <a:buChar char="•"/>
              </a:pPr>
              <a:r>
                <a:rPr lang="en-IN" sz="1400" dirty="0"/>
                <a:t>Combines environmental (rainfall, temperature, soil nutrients) and economic (yield, production) data.</a:t>
              </a:r>
            </a:p>
            <a:p>
              <a:pPr marL="285750" indent="-285750">
                <a:buFont typeface="Arial" panose="020B0604020202020204" pitchFamily="34" charset="0"/>
                <a:buChar char="•"/>
              </a:pPr>
              <a:r>
                <a:rPr lang="en-IN" sz="1400" dirty="0"/>
                <a:t>Data sourced from Government websites and Kaggle.</a:t>
              </a:r>
            </a:p>
            <a:p>
              <a:r>
                <a:rPr lang="en-IN" sz="1400" b="1" dirty="0"/>
                <a:t>Multiple Machine Learning Algorithms</a:t>
              </a:r>
            </a:p>
            <a:p>
              <a:pPr marL="285750" indent="-285750">
                <a:buFont typeface="Arial" panose="020B0604020202020204" pitchFamily="34" charset="0"/>
                <a:buChar char="•"/>
              </a:pPr>
              <a:r>
                <a:rPr lang="en-IN" sz="1400" dirty="0"/>
                <a:t>Uses Decision Trees, SVM, Logistic Regression, and Random Forest.</a:t>
              </a:r>
            </a:p>
            <a:p>
              <a:pPr marL="285750" indent="-285750">
                <a:buFont typeface="Arial" panose="020B0604020202020204" pitchFamily="34" charset="0"/>
                <a:buChar char="•"/>
              </a:pPr>
              <a:r>
                <a:rPr lang="en-IN" sz="1400" dirty="0"/>
                <a:t>Random Forest model gives highest accuracy (99%).</a:t>
              </a:r>
            </a:p>
            <a:p>
              <a:r>
                <a:rPr lang="en-IN" sz="1400" b="1" dirty="0"/>
                <a:t>Tailored Crop and Fertilizer Recommendations</a:t>
              </a:r>
            </a:p>
            <a:p>
              <a:pPr marL="285750" indent="-285750">
                <a:buFont typeface="Arial" panose="020B0604020202020204" pitchFamily="34" charset="0"/>
                <a:buChar char="•"/>
              </a:pPr>
              <a:r>
                <a:rPr lang="en-IN" sz="1400" dirty="0"/>
                <a:t>Suggests optimal crop types based on location, soil, and climate data.</a:t>
              </a:r>
            </a:p>
            <a:p>
              <a:pPr marL="285750" indent="-285750">
                <a:buFont typeface="Arial" panose="020B0604020202020204" pitchFamily="34" charset="0"/>
                <a:buChar char="•"/>
              </a:pPr>
              <a:r>
                <a:rPr lang="en-IN" sz="1400" dirty="0"/>
                <a:t>Provides fertilizer recommendations based on soil nutrient deficiencies.</a:t>
              </a:r>
            </a:p>
            <a:p>
              <a:r>
                <a:rPr lang="en-IN" sz="1400" b="1" dirty="0"/>
                <a:t>User-Friendly Interface</a:t>
              </a:r>
            </a:p>
            <a:p>
              <a:pPr marL="285750" indent="-285750">
                <a:buFont typeface="Arial" panose="020B0604020202020204" pitchFamily="34" charset="0"/>
                <a:buChar char="•"/>
              </a:pPr>
              <a:r>
                <a:rPr lang="en-IN" sz="1400" dirty="0"/>
                <a:t>Simple input interface for farmers to enter their data.</a:t>
              </a:r>
            </a:p>
            <a:p>
              <a:r>
                <a:rPr lang="en-IN" sz="1400" b="1" dirty="0"/>
                <a:t>Data-Driven Insights</a:t>
              </a:r>
            </a:p>
            <a:p>
              <a:pPr marL="285750" indent="-285750">
                <a:buFont typeface="Arial" panose="020B0604020202020204" pitchFamily="34" charset="0"/>
                <a:buChar char="•"/>
              </a:pPr>
              <a:r>
                <a:rPr lang="en-IN" sz="1400" dirty="0"/>
                <a:t>Helps farmers make informed decisions to optimize yield and reduce resource waste.</a:t>
              </a:r>
            </a:p>
            <a:p>
              <a:r>
                <a:rPr lang="en-IN" sz="1400" b="1" dirty="0"/>
                <a:t>Sustainability Focus</a:t>
              </a:r>
            </a:p>
            <a:p>
              <a:pPr marL="285750" indent="-285750">
                <a:buFont typeface="Arial" panose="020B0604020202020204" pitchFamily="34" charset="0"/>
                <a:buChar char="•"/>
              </a:pPr>
              <a:r>
                <a:rPr lang="en-IN" sz="1400" dirty="0"/>
                <a:t>Reduces chemical fertilizer usage and promotes eco-friendly practices.</a:t>
              </a:r>
            </a:p>
            <a:p>
              <a:endParaRPr lang="en-IN" sz="1400" dirty="0"/>
            </a:p>
            <a:p>
              <a:r>
                <a:rPr lang="en-IN" b="1" dirty="0"/>
                <a:t>Journey</a:t>
              </a:r>
            </a:p>
            <a:p>
              <a:r>
                <a:rPr lang="en-IN" sz="1400" b="1" dirty="0"/>
                <a:t>User Journey (Crop Recommendation)</a:t>
              </a:r>
            </a:p>
            <a:p>
              <a:pPr marL="285750" indent="-285750">
                <a:buFont typeface="Arial" panose="020B0604020202020204" pitchFamily="34" charset="0"/>
                <a:buChar char="•"/>
              </a:pPr>
              <a:r>
                <a:rPr lang="en-IN" sz="1400" dirty="0"/>
                <a:t>Enter location, soil type, and nutrient data → System processes data → Random Forest model predicts suitable crops → Provides crop recommendations and actionable insights.</a:t>
              </a:r>
            </a:p>
            <a:p>
              <a:r>
                <a:rPr lang="en-IN" sz="1400" b="1" dirty="0"/>
                <a:t>User Journey (Fertilizer Recommendation)</a:t>
              </a:r>
            </a:p>
            <a:p>
              <a:pPr marL="285750" indent="-285750">
                <a:buFont typeface="Arial" panose="020B0604020202020204" pitchFamily="34" charset="0"/>
                <a:buChar char="•"/>
              </a:pPr>
              <a:r>
                <a:rPr lang="en-IN" sz="1400" dirty="0"/>
                <a:t>Enter soil nutrients and crop type → System compares with ideal requirements → Identifies nutrient gaps → Suggests fertilizer types and quantities for optimal growth.</a:t>
              </a:r>
            </a:p>
          </p:txBody>
        </p:sp>
      </p:grpSp>
      <p:grpSp>
        <p:nvGrpSpPr>
          <p:cNvPr id="33" name="Group 32">
            <a:extLst>
              <a:ext uri="{FF2B5EF4-FFF2-40B4-BE49-F238E27FC236}">
                <a16:creationId xmlns:a16="http://schemas.microsoft.com/office/drawing/2014/main" id="{5E281275-AC2A-38F8-57B2-20EBAB047AA9}"/>
              </a:ext>
            </a:extLst>
          </p:cNvPr>
          <p:cNvGrpSpPr/>
          <p:nvPr/>
        </p:nvGrpSpPr>
        <p:grpSpPr>
          <a:xfrm>
            <a:off x="1550281" y="61740"/>
            <a:ext cx="9945659" cy="740072"/>
            <a:chOff x="1550281" y="61740"/>
            <a:chExt cx="9945659" cy="740072"/>
          </a:xfrm>
        </p:grpSpPr>
        <p:grpSp>
          <p:nvGrpSpPr>
            <p:cNvPr id="4" name="Group 3">
              <a:extLst>
                <a:ext uri="{FF2B5EF4-FFF2-40B4-BE49-F238E27FC236}">
                  <a16:creationId xmlns:a16="http://schemas.microsoft.com/office/drawing/2014/main" id="{E1B1BB54-D5E9-7633-9A9E-8C64BF9934BB}"/>
                </a:ext>
              </a:extLst>
            </p:cNvPr>
            <p:cNvGrpSpPr/>
            <p:nvPr/>
          </p:nvGrpSpPr>
          <p:grpSpPr>
            <a:xfrm>
              <a:off x="1550281" y="61740"/>
              <a:ext cx="9945659" cy="740072"/>
              <a:chOff x="1171140" y="156525"/>
              <a:chExt cx="9945659" cy="740072"/>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171140" y="156525"/>
                <a:ext cx="9634392" cy="428051"/>
                <a:chOff x="1331048" y="191031"/>
                <a:chExt cx="9634392" cy="428051"/>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Features</a:t>
                  </a: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sp>
        <p:nvSpPr>
          <p:cNvPr id="3" name="TextBox 2">
            <a:extLst>
              <a:ext uri="{FF2B5EF4-FFF2-40B4-BE49-F238E27FC236}">
                <a16:creationId xmlns:a16="http://schemas.microsoft.com/office/drawing/2014/main" id="{80D7E9F7-3512-D9D5-C3F2-B9923990EB27}"/>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334684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Technology Stack</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3" y="1078003"/>
            <a:ext cx="5107625" cy="1120331"/>
            <a:chOff x="657294" y="801812"/>
            <a:chExt cx="3970199" cy="1120331"/>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70524" cy="369332"/>
            </a:xfrm>
            <a:prstGeom prst="rect">
              <a:avLst/>
            </a:prstGeom>
            <a:noFill/>
          </p:spPr>
          <p:txBody>
            <a:bodyPr wrap="none" rtlCol="0">
              <a:spAutoFit/>
            </a:bodyPr>
            <a:lstStyle/>
            <a:p>
              <a:r>
                <a:rPr lang="en-IN" b="1" dirty="0"/>
                <a:t>Presentation Layer</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HTML </a:t>
              </a:r>
            </a:p>
            <a:p>
              <a:pPr marL="285750" indent="-285750">
                <a:buFont typeface="Arial" panose="020B0604020202020204" pitchFamily="34" charset="0"/>
                <a:buChar char="•"/>
              </a:pPr>
              <a:r>
                <a:rPr lang="en-IN" sz="1400" dirty="0"/>
                <a:t>CSS</a:t>
              </a:r>
            </a:p>
            <a:p>
              <a:pPr marL="285750" indent="-285750">
                <a:buFont typeface="Arial" panose="020B0604020202020204" pitchFamily="34" charset="0"/>
                <a:buChar char="•"/>
              </a:pPr>
              <a:r>
                <a:rPr lang="en-IN" sz="1400" dirty="0"/>
                <a:t>FLASK</a:t>
              </a: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96252" y="4650223"/>
            <a:ext cx="5107625" cy="904887"/>
            <a:chOff x="657294" y="801812"/>
            <a:chExt cx="3970199" cy="904887"/>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523220"/>
            </a:xfrm>
            <a:prstGeom prst="rect">
              <a:avLst/>
            </a:prstGeom>
            <a:noFill/>
          </p:spPr>
          <p:txBody>
            <a:bodyPr wrap="square" rtlCol="0">
              <a:spAutoFit/>
            </a:bodyPr>
            <a:lstStyle/>
            <a:p>
              <a:r>
                <a:rPr lang="en-IN" sz="1400" dirty="0">
                  <a:solidFill>
                    <a:srgbClr val="0070C0"/>
                  </a:solidFill>
                </a:rPr>
                <a:t>https://github.com/Harini0715/AI-based-crop-monitoring-system/tree/main</a:t>
              </a: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932620" y="6499414"/>
            <a:ext cx="7871268" cy="307777"/>
          </a:xfrm>
          <a:prstGeom prst="rect">
            <a:avLst/>
          </a:prstGeom>
          <a:noFill/>
        </p:spPr>
        <p:txBody>
          <a:bodyPr wrap="square" rtlCol="0">
            <a:spAutoFit/>
          </a:bodyPr>
          <a:lstStyle/>
          <a:p>
            <a:r>
              <a:rPr lang="en-IN" sz="1400" dirty="0"/>
              <a:t>Note: Artefacts locations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6367477" y="1078003"/>
            <a:ext cx="5107625" cy="1120331"/>
            <a:chOff x="657294" y="801812"/>
            <a:chExt cx="3970200" cy="1120331"/>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1208148" cy="369332"/>
            </a:xfrm>
            <a:prstGeom prst="rect">
              <a:avLst/>
            </a:prstGeom>
            <a:noFill/>
          </p:spPr>
          <p:txBody>
            <a:bodyPr wrap="none" rtlCol="0">
              <a:spAutoFit/>
            </a:bodyPr>
            <a:lstStyle/>
            <a:p>
              <a:r>
                <a:rPr lang="en-IN" b="1" dirty="0"/>
                <a:t>Methodology</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200"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Data collection (government, Kaggle)</a:t>
              </a:r>
            </a:p>
            <a:p>
              <a:pPr marL="285750" indent="-285750">
                <a:buFont typeface="Arial" panose="020B0604020202020204" pitchFamily="34" charset="0"/>
                <a:buChar char="•"/>
              </a:pPr>
              <a:r>
                <a:rPr lang="en-IN" sz="1400" dirty="0"/>
                <a:t>Machine learning models (Random Forest)</a:t>
              </a:r>
            </a:p>
            <a:p>
              <a:pPr marL="285750" indent="-285750">
                <a:buFont typeface="Arial" panose="020B0604020202020204" pitchFamily="34" charset="0"/>
                <a:buChar char="•"/>
              </a:pPr>
              <a:r>
                <a:rPr lang="en-IN" sz="1400" dirty="0"/>
                <a:t>System testing and evaluation</a:t>
              </a: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96253" y="2271133"/>
            <a:ext cx="5107625" cy="904887"/>
            <a:chOff x="657294" y="801812"/>
            <a:chExt cx="3970199" cy="904887"/>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560874" cy="369332"/>
            </a:xfrm>
            <a:prstGeom prst="rect">
              <a:avLst/>
            </a:prstGeom>
            <a:noFill/>
          </p:spPr>
          <p:txBody>
            <a:bodyPr wrap="none" rtlCol="0">
              <a:spAutoFit/>
            </a:bodyPr>
            <a:lstStyle/>
            <a:p>
              <a:r>
                <a:rPr lang="en-IN" b="1" dirty="0"/>
                <a:t>Application Layer</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Python </a:t>
              </a:r>
            </a:p>
            <a:p>
              <a:pPr marL="285750" indent="-285750">
                <a:buFont typeface="Arial" panose="020B0604020202020204" pitchFamily="34" charset="0"/>
                <a:buChar char="•"/>
              </a:pPr>
              <a:r>
                <a:rPr lang="en-IN" sz="1400" dirty="0"/>
                <a:t>Flask</a:t>
              </a: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96253" y="3462844"/>
            <a:ext cx="5107625" cy="900554"/>
            <a:chOff x="618525" y="2630224"/>
            <a:chExt cx="5107625" cy="900554"/>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1300356" cy="369332"/>
            </a:xfrm>
            <a:prstGeom prst="rect">
              <a:avLst/>
            </a:prstGeom>
            <a:noFill/>
          </p:spPr>
          <p:txBody>
            <a:bodyPr wrap="none" rtlCol="0">
              <a:spAutoFit/>
            </a:bodyPr>
            <a:lstStyle/>
            <a:p>
              <a:r>
                <a:rPr lang="en-IN" b="1" dirty="0"/>
                <a:t>Data Layer</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CSV Files</a:t>
              </a:r>
            </a:p>
            <a:p>
              <a:pPr marL="285750" indent="-285750">
                <a:buFont typeface="Arial" panose="020B0604020202020204" pitchFamily="34" charset="0"/>
                <a:buChar char="•"/>
              </a:pPr>
              <a:r>
                <a:rPr lang="en-US" sz="1400" dirty="0"/>
                <a:t>External Data Sources (Government and Kaggle datasets)</a:t>
              </a:r>
              <a:endParaRPr lang="en-IN" sz="1400" dirty="0">
                <a:solidFill>
                  <a:srgbClr val="0070C0"/>
                </a:solidFill>
              </a:endParaRPr>
            </a:p>
          </p:txBody>
        </p:sp>
      </p:grpSp>
      <p:grpSp>
        <p:nvGrpSpPr>
          <p:cNvPr id="17" name="Group 16">
            <a:extLst>
              <a:ext uri="{FF2B5EF4-FFF2-40B4-BE49-F238E27FC236}">
                <a16:creationId xmlns:a16="http://schemas.microsoft.com/office/drawing/2014/main" id="{3E982BA2-0894-9048-6B84-F1AC16ECFCF3}"/>
              </a:ext>
            </a:extLst>
          </p:cNvPr>
          <p:cNvGrpSpPr/>
          <p:nvPr/>
        </p:nvGrpSpPr>
        <p:grpSpPr>
          <a:xfrm>
            <a:off x="6367477" y="2271632"/>
            <a:ext cx="5107625" cy="1115998"/>
            <a:chOff x="618525" y="2630224"/>
            <a:chExt cx="5107625" cy="1115998"/>
          </a:xfrm>
        </p:grpSpPr>
        <p:sp>
          <p:nvSpPr>
            <p:cNvPr id="18" name="TextBox 17">
              <a:extLst>
                <a:ext uri="{FF2B5EF4-FFF2-40B4-BE49-F238E27FC236}">
                  <a16:creationId xmlns:a16="http://schemas.microsoft.com/office/drawing/2014/main" id="{5E2F4105-B70D-B7EE-C124-31E8F67DD312}"/>
                </a:ext>
              </a:extLst>
            </p:cNvPr>
            <p:cNvSpPr txBox="1"/>
            <p:nvPr/>
          </p:nvSpPr>
          <p:spPr>
            <a:xfrm>
              <a:off x="618528" y="2630224"/>
              <a:ext cx="2873992" cy="369332"/>
            </a:xfrm>
            <a:prstGeom prst="rect">
              <a:avLst/>
            </a:prstGeom>
            <a:noFill/>
          </p:spPr>
          <p:txBody>
            <a:bodyPr wrap="none" rtlCol="0">
              <a:spAutoFit/>
            </a:bodyPr>
            <a:lstStyle/>
            <a:p>
              <a:r>
                <a:rPr lang="en-IN" b="1" dirty="0"/>
                <a:t>Products, Tools &amp; Utilities</a:t>
              </a:r>
            </a:p>
          </p:txBody>
        </p:sp>
        <p:sp>
          <p:nvSpPr>
            <p:cNvPr id="23" name="TextBox 22">
              <a:extLst>
                <a:ext uri="{FF2B5EF4-FFF2-40B4-BE49-F238E27FC236}">
                  <a16:creationId xmlns:a16="http://schemas.microsoft.com/office/drawing/2014/main" id="{9548AFC0-9EFA-AEBF-8ED7-E0760FD7B471}"/>
                </a:ext>
              </a:extLst>
            </p:cNvPr>
            <p:cNvSpPr txBox="1"/>
            <p:nvPr/>
          </p:nvSpPr>
          <p:spPr>
            <a:xfrm>
              <a:off x="618525" y="3007558"/>
              <a:ext cx="5107625"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Python</a:t>
              </a:r>
            </a:p>
            <a:p>
              <a:pPr marL="285750" indent="-285750">
                <a:buFont typeface="Arial" panose="020B0604020202020204" pitchFamily="34" charset="0"/>
                <a:buChar char="•"/>
              </a:pPr>
              <a:r>
                <a:rPr lang="en-IN" sz="1400" dirty="0"/>
                <a:t>Kaggle</a:t>
              </a:r>
            </a:p>
            <a:p>
              <a:pPr marL="285750" indent="-285750">
                <a:buFont typeface="Arial" panose="020B0604020202020204" pitchFamily="34" charset="0"/>
                <a:buChar char="•"/>
              </a:pPr>
              <a:r>
                <a:rPr lang="en-IN" sz="1400" dirty="0"/>
                <a:t>Random Forest</a:t>
              </a:r>
              <a:endParaRPr lang="en-IN" sz="1400" dirty="0">
                <a:solidFill>
                  <a:srgbClr val="0070C0"/>
                </a:solidFill>
              </a:endParaRPr>
            </a:p>
          </p:txBody>
        </p:sp>
      </p:grpSp>
      <p:cxnSp>
        <p:nvCxnSpPr>
          <p:cNvPr id="34" name="Straight Connector 33">
            <a:extLst>
              <a:ext uri="{FF2B5EF4-FFF2-40B4-BE49-F238E27FC236}">
                <a16:creationId xmlns:a16="http://schemas.microsoft.com/office/drawing/2014/main" id="{68E05281-624A-6E53-BB00-5C0A2B9D15F9}"/>
              </a:ext>
            </a:extLst>
          </p:cNvPr>
          <p:cNvCxnSpPr/>
          <p:nvPr/>
        </p:nvCxnSpPr>
        <p:spPr>
          <a:xfrm flipV="1">
            <a:off x="5993780" y="1025912"/>
            <a:ext cx="0" cy="4666786"/>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35" name="Group 34">
            <a:extLst>
              <a:ext uri="{FF2B5EF4-FFF2-40B4-BE49-F238E27FC236}">
                <a16:creationId xmlns:a16="http://schemas.microsoft.com/office/drawing/2014/main" id="{B26007EE-C578-4CCA-8843-71299728D0AE}"/>
              </a:ext>
            </a:extLst>
          </p:cNvPr>
          <p:cNvGrpSpPr/>
          <p:nvPr/>
        </p:nvGrpSpPr>
        <p:grpSpPr>
          <a:xfrm>
            <a:off x="6367477" y="3460928"/>
            <a:ext cx="5107625" cy="1331441"/>
            <a:chOff x="618525" y="2630224"/>
            <a:chExt cx="5107625" cy="1331441"/>
          </a:xfrm>
        </p:grpSpPr>
        <p:sp>
          <p:nvSpPr>
            <p:cNvPr id="36" name="TextBox 35">
              <a:extLst>
                <a:ext uri="{FF2B5EF4-FFF2-40B4-BE49-F238E27FC236}">
                  <a16:creationId xmlns:a16="http://schemas.microsoft.com/office/drawing/2014/main" id="{0B0E04E8-B70C-64DB-EC14-5BAED3A3907F}"/>
                </a:ext>
              </a:extLst>
            </p:cNvPr>
            <p:cNvSpPr txBox="1"/>
            <p:nvPr/>
          </p:nvSpPr>
          <p:spPr>
            <a:xfrm>
              <a:off x="618528" y="2630224"/>
              <a:ext cx="1638462" cy="369332"/>
            </a:xfrm>
            <a:prstGeom prst="rect">
              <a:avLst/>
            </a:prstGeom>
            <a:noFill/>
          </p:spPr>
          <p:txBody>
            <a:bodyPr wrap="none" rtlCol="0">
              <a:spAutoFit/>
            </a:bodyPr>
            <a:lstStyle/>
            <a:p>
              <a:r>
                <a:rPr lang="en-IN" b="1" dirty="0"/>
                <a:t>Infrastructure</a:t>
              </a:r>
            </a:p>
          </p:txBody>
        </p:sp>
        <p:sp>
          <p:nvSpPr>
            <p:cNvPr id="37" name="TextBox 36">
              <a:extLst>
                <a:ext uri="{FF2B5EF4-FFF2-40B4-BE49-F238E27FC236}">
                  <a16:creationId xmlns:a16="http://schemas.microsoft.com/office/drawing/2014/main" id="{3B919363-D300-3AC7-EF12-1659CC99A3D7}"/>
                </a:ext>
              </a:extLst>
            </p:cNvPr>
            <p:cNvSpPr txBox="1"/>
            <p:nvPr/>
          </p:nvSpPr>
          <p:spPr>
            <a:xfrm>
              <a:off x="618525" y="3007558"/>
              <a:ext cx="5107625"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t>Python</a:t>
              </a:r>
            </a:p>
            <a:p>
              <a:pPr marL="285750" indent="-285750">
                <a:buFont typeface="Arial" panose="020B0604020202020204" pitchFamily="34" charset="0"/>
                <a:buChar char="•"/>
              </a:pPr>
              <a:r>
                <a:rPr lang="en-IN" sz="1400" dirty="0"/>
                <a:t> AWS</a:t>
              </a:r>
            </a:p>
            <a:p>
              <a:pPr marL="285750" indent="-285750">
                <a:buFont typeface="Arial" panose="020B0604020202020204" pitchFamily="34" charset="0"/>
                <a:buChar char="•"/>
              </a:pPr>
              <a:r>
                <a:rPr lang="en-IN" sz="1400" dirty="0"/>
                <a:t>GitHub</a:t>
              </a:r>
            </a:p>
            <a:p>
              <a:pPr marL="285750" indent="-285750">
                <a:buFont typeface="Arial" panose="020B0604020202020204" pitchFamily="34" charset="0"/>
                <a:buChar char="•"/>
              </a:pPr>
              <a:r>
                <a:rPr lang="en-IN" sz="1400" dirty="0"/>
                <a:t>Flask and Kaggle</a:t>
              </a:r>
              <a:endParaRPr lang="en-IN" sz="1400" dirty="0">
                <a:solidFill>
                  <a:srgbClr val="0070C0"/>
                </a:solidFill>
              </a:endParaRPr>
            </a:p>
          </p:txBody>
        </p:sp>
      </p:grpSp>
      <p:grpSp>
        <p:nvGrpSpPr>
          <p:cNvPr id="38" name="Group 37">
            <a:extLst>
              <a:ext uri="{FF2B5EF4-FFF2-40B4-BE49-F238E27FC236}">
                <a16:creationId xmlns:a16="http://schemas.microsoft.com/office/drawing/2014/main" id="{BEFF10E3-206D-0AD5-3AB0-F7FA43B5267C}"/>
              </a:ext>
            </a:extLst>
          </p:cNvPr>
          <p:cNvGrpSpPr/>
          <p:nvPr/>
        </p:nvGrpSpPr>
        <p:grpSpPr>
          <a:xfrm>
            <a:off x="6388315" y="4839120"/>
            <a:ext cx="5107625" cy="1546885"/>
            <a:chOff x="618525" y="2630224"/>
            <a:chExt cx="5107625" cy="1546885"/>
          </a:xfrm>
        </p:grpSpPr>
        <p:sp>
          <p:nvSpPr>
            <p:cNvPr id="39" name="TextBox 38">
              <a:extLst>
                <a:ext uri="{FF2B5EF4-FFF2-40B4-BE49-F238E27FC236}">
                  <a16:creationId xmlns:a16="http://schemas.microsoft.com/office/drawing/2014/main" id="{AE5B6E04-D66C-A87F-F9AD-454168D09336}"/>
                </a:ext>
              </a:extLst>
            </p:cNvPr>
            <p:cNvSpPr txBox="1"/>
            <p:nvPr/>
          </p:nvSpPr>
          <p:spPr>
            <a:xfrm>
              <a:off x="618528" y="2630224"/>
              <a:ext cx="534121" cy="369332"/>
            </a:xfrm>
            <a:prstGeom prst="rect">
              <a:avLst/>
            </a:prstGeom>
            <a:noFill/>
          </p:spPr>
          <p:txBody>
            <a:bodyPr wrap="none" rtlCol="0">
              <a:spAutoFit/>
            </a:bodyPr>
            <a:lstStyle/>
            <a:p>
              <a:r>
                <a:rPr lang="en-IN" b="1" dirty="0"/>
                <a:t>API</a:t>
              </a:r>
            </a:p>
          </p:txBody>
        </p:sp>
        <p:sp>
          <p:nvSpPr>
            <p:cNvPr id="40" name="TextBox 39">
              <a:extLst>
                <a:ext uri="{FF2B5EF4-FFF2-40B4-BE49-F238E27FC236}">
                  <a16:creationId xmlns:a16="http://schemas.microsoft.com/office/drawing/2014/main" id="{372F4210-52DF-E272-3865-199D520718CA}"/>
                </a:ext>
              </a:extLst>
            </p:cNvPr>
            <p:cNvSpPr txBox="1"/>
            <p:nvPr/>
          </p:nvSpPr>
          <p:spPr>
            <a:xfrm>
              <a:off x="618525" y="3007558"/>
              <a:ext cx="5107625"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a:hlinkClick r:id="rId2"/>
                </a:rPr>
                <a:t>https://www.kaggle.com/docs/api</a:t>
              </a:r>
              <a:endParaRPr lang="en-IN" sz="1400" dirty="0"/>
            </a:p>
            <a:p>
              <a:pPr marL="285750" indent="-285750">
                <a:buFont typeface="Arial" panose="020B0604020202020204" pitchFamily="34" charset="0"/>
                <a:buChar char="•"/>
              </a:pPr>
              <a:r>
                <a:rPr lang="en-IN" sz="1400" dirty="0">
                  <a:hlinkClick r:id="rId3"/>
                </a:rPr>
                <a:t>https://data.gov.in/</a:t>
              </a:r>
              <a:endParaRPr lang="en-IN" sz="1400" dirty="0"/>
            </a:p>
            <a:p>
              <a:pPr marL="285750" indent="-285750">
                <a:buFont typeface="Arial" panose="020B0604020202020204" pitchFamily="34" charset="0"/>
                <a:buChar char="•"/>
              </a:pPr>
              <a:r>
                <a:rPr lang="en-IN" sz="1400" dirty="0">
                  <a:hlinkClick r:id="rId4"/>
                </a:rPr>
                <a:t>https://openweathermap.org/api</a:t>
              </a:r>
              <a:endParaRPr lang="en-IN" sz="1400" dirty="0"/>
            </a:p>
            <a:p>
              <a:pPr marL="285750" indent="-285750">
                <a:buFont typeface="Arial" panose="020B0604020202020204" pitchFamily="34" charset="0"/>
                <a:buChar char="•"/>
              </a:pPr>
              <a:r>
                <a:rPr lang="en-IN" sz="1400" dirty="0">
                  <a:hlinkClick r:id="rId5"/>
                </a:rPr>
                <a:t>https://www.soilgrids.org/api</a:t>
              </a:r>
              <a:endParaRPr lang="en-IN" sz="1400" dirty="0"/>
            </a:p>
            <a:p>
              <a:endParaRPr lang="en-IN" sz="1400" dirty="0">
                <a:solidFill>
                  <a:srgbClr val="0070C0"/>
                </a:solidFill>
              </a:endParaRPr>
            </a:p>
          </p:txBody>
        </p:sp>
      </p:grpSp>
      <p:sp>
        <p:nvSpPr>
          <p:cNvPr id="14" name="TextBox 13">
            <a:extLst>
              <a:ext uri="{FF2B5EF4-FFF2-40B4-BE49-F238E27FC236}">
                <a16:creationId xmlns:a16="http://schemas.microsoft.com/office/drawing/2014/main" id="{88B268A0-B419-2E44-E966-375E67005924}"/>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33422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sp>
        <p:nvSpPr>
          <p:cNvPr id="12" name="TextBox 11">
            <a:extLst>
              <a:ext uri="{FF2B5EF4-FFF2-40B4-BE49-F238E27FC236}">
                <a16:creationId xmlns:a16="http://schemas.microsoft.com/office/drawing/2014/main" id="{C4AA4D4F-FBAE-EC38-F787-48F4AAC75776}"/>
              </a:ext>
            </a:extLst>
          </p:cNvPr>
          <p:cNvSpPr txBox="1"/>
          <p:nvPr/>
        </p:nvSpPr>
        <p:spPr>
          <a:xfrm>
            <a:off x="796251" y="797785"/>
            <a:ext cx="3441761" cy="369332"/>
          </a:xfrm>
          <a:prstGeom prst="rect">
            <a:avLst/>
          </a:prstGeom>
          <a:noFill/>
        </p:spPr>
        <p:txBody>
          <a:bodyPr wrap="none" rtlCol="0">
            <a:spAutoFit/>
          </a:bodyPr>
          <a:lstStyle/>
          <a:p>
            <a:r>
              <a:rPr lang="en-IN" b="1" dirty="0"/>
              <a:t>Wireframe | UI</a:t>
            </a:r>
          </a:p>
        </p:txBody>
      </p:sp>
      <p:sp>
        <p:nvSpPr>
          <p:cNvPr id="14" name="TextBox 13">
            <a:extLst>
              <a:ext uri="{FF2B5EF4-FFF2-40B4-BE49-F238E27FC236}">
                <a16:creationId xmlns:a16="http://schemas.microsoft.com/office/drawing/2014/main" id="{807299E8-3D15-F863-8D0D-EA3AF1AD6CDD}"/>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pic>
        <p:nvPicPr>
          <p:cNvPr id="11" name="Picture 10">
            <a:extLst>
              <a:ext uri="{FF2B5EF4-FFF2-40B4-BE49-F238E27FC236}">
                <a16:creationId xmlns:a16="http://schemas.microsoft.com/office/drawing/2014/main" id="{C30AB749-53F2-14DE-6A5F-BAF562015FCE}"/>
              </a:ext>
            </a:extLst>
          </p:cNvPr>
          <p:cNvPicPr>
            <a:picLocks noChangeAspect="1"/>
          </p:cNvPicPr>
          <p:nvPr/>
        </p:nvPicPr>
        <p:blipFill>
          <a:blip r:embed="rId2"/>
          <a:srcRect l="36455" t="28835" r="36440" b="28553"/>
          <a:stretch/>
        </p:blipFill>
        <p:spPr>
          <a:xfrm>
            <a:off x="5496041" y="1379096"/>
            <a:ext cx="1742871" cy="1573411"/>
          </a:xfrm>
          <a:prstGeom prst="rect">
            <a:avLst/>
          </a:prstGeom>
        </p:spPr>
      </p:pic>
      <p:pic>
        <p:nvPicPr>
          <p:cNvPr id="15" name="Picture 14">
            <a:extLst>
              <a:ext uri="{FF2B5EF4-FFF2-40B4-BE49-F238E27FC236}">
                <a16:creationId xmlns:a16="http://schemas.microsoft.com/office/drawing/2014/main" id="{16C63697-6F8B-9FC8-0BAF-C0D44759B199}"/>
              </a:ext>
            </a:extLst>
          </p:cNvPr>
          <p:cNvPicPr>
            <a:picLocks noChangeAspect="1"/>
          </p:cNvPicPr>
          <p:nvPr/>
        </p:nvPicPr>
        <p:blipFill>
          <a:blip r:embed="rId3"/>
          <a:srcRect l="38306" t="33248" r="37771" b="31747"/>
          <a:stretch/>
        </p:blipFill>
        <p:spPr>
          <a:xfrm>
            <a:off x="8751547" y="1513139"/>
            <a:ext cx="1553498" cy="1305326"/>
          </a:xfrm>
          <a:prstGeom prst="rect">
            <a:avLst/>
          </a:prstGeom>
        </p:spPr>
      </p:pic>
      <p:pic>
        <p:nvPicPr>
          <p:cNvPr id="17" name="Picture 16">
            <a:extLst>
              <a:ext uri="{FF2B5EF4-FFF2-40B4-BE49-F238E27FC236}">
                <a16:creationId xmlns:a16="http://schemas.microsoft.com/office/drawing/2014/main" id="{84B2D6AD-A236-C809-E656-826543537916}"/>
              </a:ext>
            </a:extLst>
          </p:cNvPr>
          <p:cNvPicPr>
            <a:picLocks noChangeAspect="1"/>
          </p:cNvPicPr>
          <p:nvPr/>
        </p:nvPicPr>
        <p:blipFill>
          <a:blip r:embed="rId4"/>
          <a:srcRect l="13134" t="9234" r="13819" b="22137"/>
          <a:stretch/>
        </p:blipFill>
        <p:spPr>
          <a:xfrm>
            <a:off x="646027" y="1500583"/>
            <a:ext cx="4188541" cy="2379398"/>
          </a:xfrm>
          <a:prstGeom prst="rect">
            <a:avLst/>
          </a:prstGeom>
        </p:spPr>
      </p:pic>
      <p:pic>
        <p:nvPicPr>
          <p:cNvPr id="18" name="Picture 17">
            <a:extLst>
              <a:ext uri="{FF2B5EF4-FFF2-40B4-BE49-F238E27FC236}">
                <a16:creationId xmlns:a16="http://schemas.microsoft.com/office/drawing/2014/main" id="{2D144924-DE3C-E2A4-F166-84B7680BEF60}"/>
              </a:ext>
            </a:extLst>
          </p:cNvPr>
          <p:cNvPicPr>
            <a:picLocks noChangeAspect="1"/>
          </p:cNvPicPr>
          <p:nvPr/>
        </p:nvPicPr>
        <p:blipFill>
          <a:blip r:embed="rId5"/>
          <a:srcRect l="11895" t="8048" r="12582" b="16930"/>
          <a:stretch/>
        </p:blipFill>
        <p:spPr>
          <a:xfrm>
            <a:off x="2336763" y="3529792"/>
            <a:ext cx="2998728" cy="2201163"/>
          </a:xfrm>
          <a:prstGeom prst="rect">
            <a:avLst/>
          </a:prstGeom>
        </p:spPr>
      </p:pic>
      <p:pic>
        <p:nvPicPr>
          <p:cNvPr id="21" name="Picture 20">
            <a:extLst>
              <a:ext uri="{FF2B5EF4-FFF2-40B4-BE49-F238E27FC236}">
                <a16:creationId xmlns:a16="http://schemas.microsoft.com/office/drawing/2014/main" id="{7E49F111-47EF-DAF1-5960-41422FABC0F7}"/>
              </a:ext>
            </a:extLst>
          </p:cNvPr>
          <p:cNvPicPr>
            <a:picLocks noChangeAspect="1"/>
          </p:cNvPicPr>
          <p:nvPr/>
        </p:nvPicPr>
        <p:blipFill>
          <a:blip r:embed="rId6" cstate="print">
            <a:extLst>
              <a:ext uri="{28A0092B-C50C-407E-A947-70E740481C1C}">
                <a14:useLocalDpi xmlns:a14="http://schemas.microsoft.com/office/drawing/2010/main" val="0"/>
              </a:ext>
            </a:extLst>
          </a:blip>
          <a:srcRect b="12578"/>
          <a:stretch/>
        </p:blipFill>
        <p:spPr bwMode="auto">
          <a:xfrm>
            <a:off x="6367477" y="3529792"/>
            <a:ext cx="4043713" cy="2201162"/>
          </a:xfrm>
          <a:prstGeom prst="rect">
            <a:avLst/>
          </a:prstGeom>
          <a:noFill/>
          <a:ln cmpd="sng">
            <a:solidFill>
              <a:schemeClr val="tx1"/>
            </a:solidFill>
          </a:ln>
        </p:spPr>
      </p:pic>
    </p:spTree>
    <p:extLst>
      <p:ext uri="{BB962C8B-B14F-4D97-AF65-F5344CB8AC3E}">
        <p14:creationId xmlns:p14="http://schemas.microsoft.com/office/powerpoint/2010/main" val="58534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040988" cy="369332"/>
            </a:xfrm>
            <a:prstGeom prst="rect">
              <a:avLst/>
            </a:prstGeom>
            <a:noFill/>
          </p:spPr>
          <p:txBody>
            <a:bodyPr wrap="none" rtlCol="0">
              <a:spAutoFit/>
            </a:bodyPr>
            <a:lstStyle/>
            <a:p>
              <a:r>
                <a:rPr lang="en-IN" b="1" dirty="0"/>
                <a:t>Application Screenshots</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sp>
        <p:nvSpPr>
          <p:cNvPr id="14" name="TextBox 13">
            <a:extLst>
              <a:ext uri="{FF2B5EF4-FFF2-40B4-BE49-F238E27FC236}">
                <a16:creationId xmlns:a16="http://schemas.microsoft.com/office/drawing/2014/main" id="{E7A02FBC-429F-5D25-CEE8-3BF0189AB4ED}"/>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pic>
        <p:nvPicPr>
          <p:cNvPr id="16" name="Picture 15">
            <a:extLst>
              <a:ext uri="{FF2B5EF4-FFF2-40B4-BE49-F238E27FC236}">
                <a16:creationId xmlns:a16="http://schemas.microsoft.com/office/drawing/2014/main" id="{CA5F62D3-F5C7-DCC1-8E7A-0686B707B525}"/>
              </a:ext>
            </a:extLst>
          </p:cNvPr>
          <p:cNvPicPr>
            <a:picLocks noChangeAspect="1"/>
          </p:cNvPicPr>
          <p:nvPr/>
        </p:nvPicPr>
        <p:blipFill>
          <a:blip r:embed="rId2"/>
          <a:srcRect l="13134" t="9234" r="13819" b="45283"/>
          <a:stretch/>
        </p:blipFill>
        <p:spPr>
          <a:xfrm>
            <a:off x="820416" y="1500584"/>
            <a:ext cx="3752478" cy="1576913"/>
          </a:xfrm>
          <a:prstGeom prst="rect">
            <a:avLst/>
          </a:prstGeom>
        </p:spPr>
      </p:pic>
      <p:pic>
        <p:nvPicPr>
          <p:cNvPr id="18" name="Picture 17">
            <a:extLst>
              <a:ext uri="{FF2B5EF4-FFF2-40B4-BE49-F238E27FC236}">
                <a16:creationId xmlns:a16="http://schemas.microsoft.com/office/drawing/2014/main" id="{827C378F-295A-D9C1-9FCF-940A5A2A8375}"/>
              </a:ext>
            </a:extLst>
          </p:cNvPr>
          <p:cNvPicPr>
            <a:picLocks noChangeAspect="1"/>
          </p:cNvPicPr>
          <p:nvPr/>
        </p:nvPicPr>
        <p:blipFill>
          <a:blip r:embed="rId3"/>
          <a:srcRect l="38306" t="33248" r="37771" b="31747"/>
          <a:stretch/>
        </p:blipFill>
        <p:spPr>
          <a:xfrm>
            <a:off x="4938063" y="1636377"/>
            <a:ext cx="1553498" cy="1305326"/>
          </a:xfrm>
          <a:prstGeom prst="rect">
            <a:avLst/>
          </a:prstGeom>
        </p:spPr>
      </p:pic>
      <p:pic>
        <p:nvPicPr>
          <p:cNvPr id="20" name="Picture 19">
            <a:extLst>
              <a:ext uri="{FF2B5EF4-FFF2-40B4-BE49-F238E27FC236}">
                <a16:creationId xmlns:a16="http://schemas.microsoft.com/office/drawing/2014/main" id="{D0BC049A-C3D6-05D8-4F95-1D74E05CF324}"/>
              </a:ext>
            </a:extLst>
          </p:cNvPr>
          <p:cNvPicPr>
            <a:picLocks noChangeAspect="1"/>
          </p:cNvPicPr>
          <p:nvPr/>
        </p:nvPicPr>
        <p:blipFill>
          <a:blip r:embed="rId4"/>
          <a:srcRect l="36455" t="28835" r="36440" b="28553"/>
          <a:stretch/>
        </p:blipFill>
        <p:spPr>
          <a:xfrm>
            <a:off x="6807863" y="1504086"/>
            <a:ext cx="1742871" cy="1573411"/>
          </a:xfrm>
          <a:prstGeom prst="rect">
            <a:avLst/>
          </a:prstGeom>
        </p:spPr>
      </p:pic>
      <p:pic>
        <p:nvPicPr>
          <p:cNvPr id="22" name="Picture 21">
            <a:extLst>
              <a:ext uri="{FF2B5EF4-FFF2-40B4-BE49-F238E27FC236}">
                <a16:creationId xmlns:a16="http://schemas.microsoft.com/office/drawing/2014/main" id="{BF6FCF90-E8C2-6B8C-BEA3-D8C20F002F8E}"/>
              </a:ext>
            </a:extLst>
          </p:cNvPr>
          <p:cNvPicPr>
            <a:picLocks noChangeAspect="1"/>
          </p:cNvPicPr>
          <p:nvPr/>
        </p:nvPicPr>
        <p:blipFill>
          <a:blip r:embed="rId5"/>
          <a:srcRect l="11895" t="8048" r="12582" b="16930"/>
          <a:stretch/>
        </p:blipFill>
        <p:spPr>
          <a:xfrm>
            <a:off x="8867036" y="1500586"/>
            <a:ext cx="2998728" cy="1928414"/>
          </a:xfrm>
          <a:prstGeom prst="rect">
            <a:avLst/>
          </a:prstGeom>
        </p:spPr>
      </p:pic>
      <p:pic>
        <p:nvPicPr>
          <p:cNvPr id="23" name="Picture 22">
            <a:extLst>
              <a:ext uri="{FF2B5EF4-FFF2-40B4-BE49-F238E27FC236}">
                <a16:creationId xmlns:a16="http://schemas.microsoft.com/office/drawing/2014/main" id="{E1E78761-84FC-C7F5-6353-62784713EF89}"/>
              </a:ext>
            </a:extLst>
          </p:cNvPr>
          <p:cNvPicPr>
            <a:picLocks noChangeAspect="1"/>
          </p:cNvPicPr>
          <p:nvPr/>
        </p:nvPicPr>
        <p:blipFill>
          <a:blip r:embed="rId6"/>
          <a:srcRect l="12961" t="10459" r="13991" b="9448"/>
          <a:stretch/>
        </p:blipFill>
        <p:spPr>
          <a:xfrm>
            <a:off x="646027" y="3313472"/>
            <a:ext cx="3385203" cy="2201174"/>
          </a:xfrm>
          <a:prstGeom prst="rect">
            <a:avLst/>
          </a:prstGeom>
        </p:spPr>
      </p:pic>
      <p:pic>
        <p:nvPicPr>
          <p:cNvPr id="24" name="Picture 23">
            <a:extLst>
              <a:ext uri="{FF2B5EF4-FFF2-40B4-BE49-F238E27FC236}">
                <a16:creationId xmlns:a16="http://schemas.microsoft.com/office/drawing/2014/main" id="{3BCD6E5E-61E7-2526-D857-6A0E9FA54B0F}"/>
              </a:ext>
            </a:extLst>
          </p:cNvPr>
          <p:cNvPicPr>
            <a:picLocks noChangeAspect="1"/>
          </p:cNvPicPr>
          <p:nvPr/>
        </p:nvPicPr>
        <p:blipFill>
          <a:blip r:embed="rId7"/>
          <a:srcRect l="8092" t="7776" r="7920" b="9521"/>
          <a:stretch/>
        </p:blipFill>
        <p:spPr>
          <a:xfrm>
            <a:off x="4238012" y="3313472"/>
            <a:ext cx="3385204" cy="2201172"/>
          </a:xfrm>
          <a:prstGeom prst="rect">
            <a:avLst/>
          </a:prstGeom>
        </p:spPr>
      </p:pic>
      <p:pic>
        <p:nvPicPr>
          <p:cNvPr id="25" name="Picture 24">
            <a:extLst>
              <a:ext uri="{FF2B5EF4-FFF2-40B4-BE49-F238E27FC236}">
                <a16:creationId xmlns:a16="http://schemas.microsoft.com/office/drawing/2014/main" id="{A8A7A401-F47D-293E-449D-9CD3BBA93A72}"/>
              </a:ext>
            </a:extLst>
          </p:cNvPr>
          <p:cNvPicPr>
            <a:picLocks noChangeAspect="1"/>
          </p:cNvPicPr>
          <p:nvPr/>
        </p:nvPicPr>
        <p:blipFill>
          <a:blip r:embed="rId8" cstate="print">
            <a:extLst>
              <a:ext uri="{28A0092B-C50C-407E-A947-70E740481C1C}">
                <a14:useLocalDpi xmlns:a14="http://schemas.microsoft.com/office/drawing/2010/main" val="0"/>
              </a:ext>
            </a:extLst>
          </a:blip>
          <a:srcRect b="12578"/>
          <a:stretch/>
        </p:blipFill>
        <p:spPr bwMode="auto">
          <a:xfrm>
            <a:off x="7829998" y="3313472"/>
            <a:ext cx="4043713" cy="2201172"/>
          </a:xfrm>
          <a:prstGeom prst="rect">
            <a:avLst/>
          </a:prstGeom>
          <a:noFill/>
          <a:ln cmpd="sng">
            <a:solidFill>
              <a:schemeClr val="tx1"/>
            </a:solidFill>
          </a:ln>
        </p:spPr>
      </p:pic>
    </p:spTree>
    <p:extLst>
      <p:ext uri="{BB962C8B-B14F-4D97-AF65-F5344CB8AC3E}">
        <p14:creationId xmlns:p14="http://schemas.microsoft.com/office/powerpoint/2010/main" val="82580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 Product Roadmap</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aphicFrame>
        <p:nvGraphicFramePr>
          <p:cNvPr id="14" name="Table 13">
            <a:extLst>
              <a:ext uri="{FF2B5EF4-FFF2-40B4-BE49-F238E27FC236}">
                <a16:creationId xmlns:a16="http://schemas.microsoft.com/office/drawing/2014/main" id="{6A23958F-4D33-0314-EE9B-653AF06363E4}"/>
              </a:ext>
            </a:extLst>
          </p:cNvPr>
          <p:cNvGraphicFramePr>
            <a:graphicFrameLocks noGrp="1"/>
          </p:cNvGraphicFramePr>
          <p:nvPr>
            <p:extLst>
              <p:ext uri="{D42A27DB-BD31-4B8C-83A1-F6EECF244321}">
                <p14:modId xmlns:p14="http://schemas.microsoft.com/office/powerpoint/2010/main" val="3779780066"/>
              </p:ext>
            </p:extLst>
          </p:nvPr>
        </p:nvGraphicFramePr>
        <p:xfrm>
          <a:off x="544551" y="1210320"/>
          <a:ext cx="11102898" cy="4907206"/>
        </p:xfrm>
        <a:graphic>
          <a:graphicData uri="http://schemas.openxmlformats.org/drawingml/2006/table">
            <a:tbl>
              <a:tblPr firstRow="1" bandRow="1">
                <a:tableStyleId>{5C22544A-7EE6-4342-B048-85BDC9FD1C3A}</a:tableStyleId>
              </a:tblPr>
              <a:tblGrid>
                <a:gridCol w="3700966">
                  <a:extLst>
                    <a:ext uri="{9D8B030D-6E8A-4147-A177-3AD203B41FA5}">
                      <a16:colId xmlns:a16="http://schemas.microsoft.com/office/drawing/2014/main" val="2285055309"/>
                    </a:ext>
                  </a:extLst>
                </a:gridCol>
                <a:gridCol w="3700966">
                  <a:extLst>
                    <a:ext uri="{9D8B030D-6E8A-4147-A177-3AD203B41FA5}">
                      <a16:colId xmlns:a16="http://schemas.microsoft.com/office/drawing/2014/main" val="710189728"/>
                    </a:ext>
                  </a:extLst>
                </a:gridCol>
                <a:gridCol w="3700966">
                  <a:extLst>
                    <a:ext uri="{9D8B030D-6E8A-4147-A177-3AD203B41FA5}">
                      <a16:colId xmlns:a16="http://schemas.microsoft.com/office/drawing/2014/main" val="100505058"/>
                    </a:ext>
                  </a:extLst>
                </a:gridCol>
              </a:tblGrid>
              <a:tr h="518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Short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dirty="0"/>
                        <a:t>Mid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dirty="0"/>
                        <a:t>Long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393984951"/>
                  </a:ext>
                </a:extLst>
              </a:tr>
              <a:tr h="4389086">
                <a:tc>
                  <a:txBody>
                    <a:bodyPr/>
                    <a:lstStyle/>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Crop recommendation based on soil and weather data.</a:t>
                      </a:r>
                    </a:p>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Fertilizer suggestions based on nutrient levels.</a:t>
                      </a:r>
                    </a:p>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User-friendly interface for data input.</a:t>
                      </a:r>
                    </a:p>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Data collection from publicly available datasets (e.g., Kaggle, government sites).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buFont typeface="Arial" panose="020B0604020202020204" pitchFamily="34" charset="0"/>
                        <a:buChar char="•"/>
                      </a:pPr>
                      <a:r>
                        <a:rPr lang="en-US" sz="1400" dirty="0"/>
                        <a:t>Real-time weather and soil data integration.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Personalized crop management advice.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Automated crop growth monitoring.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Improved recommendation accuracy with more data.</a:t>
                      </a:r>
                      <a:endParaRPr lang="en-IN" sz="14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buFont typeface="Arial" panose="020B0604020202020204" pitchFamily="34" charset="0"/>
                        <a:buChar char="•"/>
                      </a:pPr>
                      <a:r>
                        <a:rPr lang="en-US" sz="1400" dirty="0"/>
                        <a:t>AI-driven prediction of future crop yields.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Sustainability and resource optimization suggestions.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Integration with IoT devices for live data collection.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Global expansion with multi-region crop recommendations</a:t>
                      </a:r>
                      <a:endParaRPr lang="en-IN" sz="14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65739725"/>
                  </a:ext>
                </a:extLst>
              </a:tr>
            </a:tbl>
          </a:graphicData>
        </a:graphic>
      </p:graphicFrame>
      <p:sp>
        <p:nvSpPr>
          <p:cNvPr id="17" name="TextBox 16">
            <a:extLst>
              <a:ext uri="{FF2B5EF4-FFF2-40B4-BE49-F238E27FC236}">
                <a16:creationId xmlns:a16="http://schemas.microsoft.com/office/drawing/2014/main" id="{CB6E8B4E-B143-2D1E-2393-A0900E4862B5}"/>
              </a:ext>
            </a:extLst>
          </p:cNvPr>
          <p:cNvSpPr txBox="1"/>
          <p:nvPr/>
        </p:nvSpPr>
        <p:spPr>
          <a:xfrm>
            <a:off x="544551" y="698105"/>
            <a:ext cx="5347041" cy="369332"/>
          </a:xfrm>
          <a:prstGeom prst="rect">
            <a:avLst/>
          </a:prstGeom>
          <a:noFill/>
        </p:spPr>
        <p:txBody>
          <a:bodyPr wrap="none" rtlCol="0">
            <a:spAutoFit/>
          </a:bodyPr>
          <a:lstStyle/>
          <a:p>
            <a:r>
              <a:rPr lang="en-IN" b="1" dirty="0"/>
              <a:t>Project / Product Roadmap | Milestones | Features</a:t>
            </a:r>
          </a:p>
        </p:txBody>
      </p:sp>
      <p:sp>
        <p:nvSpPr>
          <p:cNvPr id="11" name="TextBox 10">
            <a:extLst>
              <a:ext uri="{FF2B5EF4-FFF2-40B4-BE49-F238E27FC236}">
                <a16:creationId xmlns:a16="http://schemas.microsoft.com/office/drawing/2014/main" id="{EF7C7F73-FC9F-41D8-D8F4-FDE497ECE8A3}"/>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279124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Artefacts</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07733" y="1276306"/>
            <a:ext cx="5107625"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09864" cy="369332"/>
            </a:xfrm>
            <a:prstGeom prst="rect">
              <a:avLst/>
            </a:prstGeom>
            <a:noFill/>
          </p:spPr>
          <p:txBody>
            <a:bodyPr wrap="none" rtlCol="0">
              <a:spAutoFit/>
            </a:bodyPr>
            <a:lstStyle/>
            <a:p>
              <a:r>
                <a:rPr lang="en-IN" b="1" dirty="0"/>
                <a:t>Project Portal</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Project Portal / website is available at </a:t>
              </a:r>
              <a:r>
                <a:rPr lang="en-IN" sz="1400" dirty="0">
                  <a:solidFill>
                    <a:srgbClr val="0070C0"/>
                  </a:solidFill>
                  <a:hlinkClick r:id="rId2"/>
                </a:rPr>
                <a:t>Link</a:t>
              </a:r>
              <a:endParaRPr lang="en-IN" sz="1400" dirty="0">
                <a:solidFill>
                  <a:srgbClr val="0070C0"/>
                </a:solidFill>
              </a:endParaRP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07733" y="5002510"/>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hlinkClick r:id="rId3"/>
                </a:rPr>
                <a:t>Link</a:t>
              </a:r>
              <a:endParaRPr lang="en-IN" sz="1400" dirty="0">
                <a:solidFill>
                  <a:srgbClr val="0070C0"/>
                </a:solidFill>
              </a:endParaRP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960498" y="6403292"/>
            <a:ext cx="7871268" cy="307777"/>
          </a:xfrm>
          <a:prstGeom prst="rect">
            <a:avLst/>
          </a:prstGeom>
          <a:noFill/>
        </p:spPr>
        <p:txBody>
          <a:bodyPr wrap="square" rtlCol="0">
            <a:spAutoFit/>
          </a:bodyPr>
          <a:lstStyle/>
          <a:p>
            <a:r>
              <a:rPr lang="en-IN" sz="1400" dirty="0"/>
              <a:t>Note: All links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707733" y="4069875"/>
            <a:ext cx="5107625" cy="689444"/>
            <a:chOff x="657294" y="801812"/>
            <a:chExt cx="3970199" cy="689444"/>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3040756" cy="369332"/>
            </a:xfrm>
            <a:prstGeom prst="rect">
              <a:avLst/>
            </a:prstGeom>
            <a:noFill/>
          </p:spPr>
          <p:txBody>
            <a:bodyPr wrap="none" rtlCol="0">
              <a:spAutoFit/>
            </a:bodyPr>
            <a:lstStyle/>
            <a:p>
              <a:r>
                <a:rPr lang="en-IN" b="1" dirty="0"/>
                <a:t>Technical Document / Specification</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199" cy="307777"/>
            </a:xfrm>
            <a:prstGeom prst="rect">
              <a:avLst/>
            </a:prstGeom>
            <a:noFill/>
          </p:spPr>
          <p:txBody>
            <a:bodyPr wrap="square" rtlCol="0">
              <a:spAutoFit/>
            </a:bodyPr>
            <a:lstStyle/>
            <a:p>
              <a:r>
                <a:rPr lang="en-IN" sz="1400" dirty="0"/>
                <a:t>Project technical document / specification are available at </a:t>
              </a:r>
              <a:r>
                <a:rPr lang="en-IN" sz="1400" dirty="0">
                  <a:solidFill>
                    <a:srgbClr val="0070C0"/>
                  </a:solidFill>
                  <a:hlinkClick r:id="rId4"/>
                </a:rPr>
                <a:t>Link</a:t>
              </a:r>
              <a:endParaRPr lang="en-IN" sz="1400" dirty="0">
                <a:solidFill>
                  <a:srgbClr val="0070C0"/>
                </a:solidFill>
              </a:endParaRP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07733" y="2208940"/>
            <a:ext cx="5107625" cy="689444"/>
            <a:chOff x="657294" y="801812"/>
            <a:chExt cx="3970199" cy="689444"/>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188810" cy="369332"/>
            </a:xfrm>
            <a:prstGeom prst="rect">
              <a:avLst/>
            </a:prstGeom>
            <a:noFill/>
          </p:spPr>
          <p:txBody>
            <a:bodyPr wrap="none" rtlCol="0">
              <a:spAutoFit/>
            </a:bodyPr>
            <a:lstStyle/>
            <a:p>
              <a:r>
                <a:rPr lang="en-IN" b="1" dirty="0"/>
                <a:t>Presentation</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307777"/>
            </a:xfrm>
            <a:prstGeom prst="rect">
              <a:avLst/>
            </a:prstGeom>
            <a:noFill/>
          </p:spPr>
          <p:txBody>
            <a:bodyPr wrap="square" rtlCol="0">
              <a:spAutoFit/>
            </a:bodyPr>
            <a:lstStyle/>
            <a:p>
              <a:r>
                <a:rPr lang="en-IN" sz="1400" dirty="0"/>
                <a:t>Project presentation (this document) is available at </a:t>
              </a:r>
              <a:r>
                <a:rPr lang="en-IN" sz="1400" dirty="0">
                  <a:solidFill>
                    <a:srgbClr val="0070C0"/>
                  </a:solidFill>
                  <a:hlinkClick r:id="rId5"/>
                </a:rPr>
                <a:t>Link</a:t>
              </a:r>
              <a:endParaRPr lang="en-IN" sz="1400" dirty="0">
                <a:solidFill>
                  <a:srgbClr val="0070C0"/>
                </a:solidFill>
              </a:endParaRP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07733" y="3141574"/>
            <a:ext cx="5107625" cy="685111"/>
            <a:chOff x="618525" y="2630224"/>
            <a:chExt cx="5107625" cy="685111"/>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4274375" cy="369332"/>
            </a:xfrm>
            <a:prstGeom prst="rect">
              <a:avLst/>
            </a:prstGeom>
            <a:noFill/>
          </p:spPr>
          <p:txBody>
            <a:bodyPr wrap="none" rtlCol="0">
              <a:spAutoFit/>
            </a:bodyPr>
            <a:lstStyle/>
            <a:p>
              <a:r>
                <a:rPr lang="en-IN" b="1" dirty="0"/>
                <a:t>Requirement Document / Specification</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307777"/>
            </a:xfrm>
            <a:prstGeom prst="rect">
              <a:avLst/>
            </a:prstGeom>
            <a:noFill/>
          </p:spPr>
          <p:txBody>
            <a:bodyPr wrap="square" rtlCol="0">
              <a:spAutoFit/>
            </a:bodyPr>
            <a:lstStyle/>
            <a:p>
              <a:r>
                <a:rPr lang="en-IN" sz="1400" dirty="0"/>
                <a:t>Project requirement document / specification is available at </a:t>
              </a:r>
              <a:r>
                <a:rPr lang="en-IN" sz="1400" dirty="0">
                  <a:solidFill>
                    <a:srgbClr val="0070C0"/>
                  </a:solidFill>
                  <a:hlinkClick r:id="rId6"/>
                </a:rPr>
                <a:t>Link</a:t>
              </a:r>
              <a:endParaRPr lang="en-IN" sz="1400" dirty="0">
                <a:solidFill>
                  <a:srgbClr val="0070C0"/>
                </a:solidFill>
              </a:endParaRPr>
            </a:p>
          </p:txBody>
        </p:sp>
      </p:grpSp>
      <p:grpSp>
        <p:nvGrpSpPr>
          <p:cNvPr id="37" name="Group 36">
            <a:extLst>
              <a:ext uri="{FF2B5EF4-FFF2-40B4-BE49-F238E27FC236}">
                <a16:creationId xmlns:a16="http://schemas.microsoft.com/office/drawing/2014/main" id="{4A91E9F0-D7E9-4E50-FA35-4AD6B540F498}"/>
              </a:ext>
            </a:extLst>
          </p:cNvPr>
          <p:cNvGrpSpPr/>
          <p:nvPr/>
        </p:nvGrpSpPr>
        <p:grpSpPr>
          <a:xfrm>
            <a:off x="6560337" y="1276306"/>
            <a:ext cx="5107625" cy="689444"/>
            <a:chOff x="657294" y="801812"/>
            <a:chExt cx="3970199" cy="689444"/>
          </a:xfrm>
        </p:grpSpPr>
        <p:sp>
          <p:nvSpPr>
            <p:cNvPr id="38" name="TextBox 37">
              <a:extLst>
                <a:ext uri="{FF2B5EF4-FFF2-40B4-BE49-F238E27FC236}">
                  <a16:creationId xmlns:a16="http://schemas.microsoft.com/office/drawing/2014/main" id="{3419D7D7-0F66-25EE-5A0E-216D36491B47}"/>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39" name="TextBox 38">
              <a:extLst>
                <a:ext uri="{FF2B5EF4-FFF2-40B4-BE49-F238E27FC236}">
                  <a16:creationId xmlns:a16="http://schemas.microsoft.com/office/drawing/2014/main" id="{22F6DE6C-3434-EE00-260A-5A4F884586F8}"/>
                </a:ext>
              </a:extLst>
            </p:cNvPr>
            <p:cNvSpPr txBox="1"/>
            <p:nvPr/>
          </p:nvSpPr>
          <p:spPr>
            <a:xfrm>
              <a:off x="657294" y="1183479"/>
              <a:ext cx="3970199" cy="307777"/>
            </a:xfrm>
            <a:prstGeom prst="rect">
              <a:avLst/>
            </a:prstGeom>
            <a:noFill/>
          </p:spPr>
          <p:txBody>
            <a:bodyPr wrap="square" rtlCol="0">
              <a:spAutoFit/>
            </a:bodyPr>
            <a:lstStyle/>
            <a:p>
              <a:r>
                <a:rPr lang="en-IN" sz="1400" dirty="0"/>
                <a:t>Project wireframe / UI designs are available at </a:t>
              </a:r>
              <a:r>
                <a:rPr lang="en-IN" sz="1400" dirty="0">
                  <a:solidFill>
                    <a:srgbClr val="0070C0"/>
                  </a:solidFill>
                  <a:hlinkClick r:id="rId7"/>
                </a:rPr>
                <a:t>Link</a:t>
              </a:r>
              <a:endParaRPr lang="en-IN" sz="1400" dirty="0">
                <a:solidFill>
                  <a:srgbClr val="0070C0"/>
                </a:solidFill>
              </a:endParaRPr>
            </a:p>
          </p:txBody>
        </p:sp>
      </p:grpSp>
      <p:grpSp>
        <p:nvGrpSpPr>
          <p:cNvPr id="40" name="Group 39">
            <a:extLst>
              <a:ext uri="{FF2B5EF4-FFF2-40B4-BE49-F238E27FC236}">
                <a16:creationId xmlns:a16="http://schemas.microsoft.com/office/drawing/2014/main" id="{94326118-C189-4C44-4587-C733F38BEF58}"/>
              </a:ext>
            </a:extLst>
          </p:cNvPr>
          <p:cNvGrpSpPr/>
          <p:nvPr/>
        </p:nvGrpSpPr>
        <p:grpSpPr>
          <a:xfrm>
            <a:off x="6560336" y="2208940"/>
            <a:ext cx="5107625" cy="689444"/>
            <a:chOff x="657294" y="801812"/>
            <a:chExt cx="3970199" cy="689444"/>
          </a:xfrm>
        </p:grpSpPr>
        <p:sp>
          <p:nvSpPr>
            <p:cNvPr id="41" name="TextBox 40">
              <a:extLst>
                <a:ext uri="{FF2B5EF4-FFF2-40B4-BE49-F238E27FC236}">
                  <a16:creationId xmlns:a16="http://schemas.microsoft.com/office/drawing/2014/main" id="{419BB92B-AC4D-DF2C-AC68-8C67AB42A497}"/>
                </a:ext>
              </a:extLst>
            </p:cNvPr>
            <p:cNvSpPr txBox="1"/>
            <p:nvPr/>
          </p:nvSpPr>
          <p:spPr>
            <a:xfrm>
              <a:off x="657294" y="801812"/>
              <a:ext cx="1079160" cy="369332"/>
            </a:xfrm>
            <a:prstGeom prst="rect">
              <a:avLst/>
            </a:prstGeom>
            <a:noFill/>
          </p:spPr>
          <p:txBody>
            <a:bodyPr wrap="none" rtlCol="0">
              <a:spAutoFit/>
            </a:bodyPr>
            <a:lstStyle/>
            <a:p>
              <a:r>
                <a:rPr lang="en-IN" b="1" dirty="0"/>
                <a:t>Application</a:t>
              </a:r>
            </a:p>
          </p:txBody>
        </p:sp>
        <p:sp>
          <p:nvSpPr>
            <p:cNvPr id="42" name="TextBox 41">
              <a:extLst>
                <a:ext uri="{FF2B5EF4-FFF2-40B4-BE49-F238E27FC236}">
                  <a16:creationId xmlns:a16="http://schemas.microsoft.com/office/drawing/2014/main" id="{B83F7055-B7E6-8155-6A11-FFF61984928E}"/>
                </a:ext>
              </a:extLst>
            </p:cNvPr>
            <p:cNvSpPr txBox="1"/>
            <p:nvPr/>
          </p:nvSpPr>
          <p:spPr>
            <a:xfrm>
              <a:off x="657294" y="1183479"/>
              <a:ext cx="3970199" cy="307777"/>
            </a:xfrm>
            <a:prstGeom prst="rect">
              <a:avLst/>
            </a:prstGeom>
            <a:noFill/>
          </p:spPr>
          <p:txBody>
            <a:bodyPr wrap="square" rtlCol="0">
              <a:spAutoFit/>
            </a:bodyPr>
            <a:lstStyle/>
            <a:p>
              <a:r>
                <a:rPr lang="en-IN" sz="1400" dirty="0"/>
                <a:t>Application is available at </a:t>
              </a:r>
              <a:r>
                <a:rPr lang="en-IN" sz="1400" dirty="0">
                  <a:solidFill>
                    <a:srgbClr val="0070C0"/>
                  </a:solidFill>
                  <a:hlinkClick r:id="rId3"/>
                </a:rPr>
                <a:t>Link</a:t>
              </a:r>
              <a:endParaRPr lang="en-IN" sz="1400" dirty="0">
                <a:solidFill>
                  <a:srgbClr val="0070C0"/>
                </a:solidFill>
              </a:endParaRPr>
            </a:p>
          </p:txBody>
        </p:sp>
      </p:grpSp>
      <p:grpSp>
        <p:nvGrpSpPr>
          <p:cNvPr id="43" name="Group 42">
            <a:extLst>
              <a:ext uri="{FF2B5EF4-FFF2-40B4-BE49-F238E27FC236}">
                <a16:creationId xmlns:a16="http://schemas.microsoft.com/office/drawing/2014/main" id="{3C6D24E9-F78C-80D8-C2D7-83977E1FEBA0}"/>
              </a:ext>
            </a:extLst>
          </p:cNvPr>
          <p:cNvGrpSpPr/>
          <p:nvPr/>
        </p:nvGrpSpPr>
        <p:grpSpPr>
          <a:xfrm>
            <a:off x="6560336" y="3084278"/>
            <a:ext cx="5107625" cy="689444"/>
            <a:chOff x="657294" y="801812"/>
            <a:chExt cx="3970199" cy="689444"/>
          </a:xfrm>
        </p:grpSpPr>
        <p:sp>
          <p:nvSpPr>
            <p:cNvPr id="44" name="TextBox 43">
              <a:extLst>
                <a:ext uri="{FF2B5EF4-FFF2-40B4-BE49-F238E27FC236}">
                  <a16:creationId xmlns:a16="http://schemas.microsoft.com/office/drawing/2014/main" id="{BAFB9D4F-0275-4D02-803C-D7DB09C3A7BC}"/>
                </a:ext>
              </a:extLst>
            </p:cNvPr>
            <p:cNvSpPr txBox="1"/>
            <p:nvPr/>
          </p:nvSpPr>
          <p:spPr>
            <a:xfrm>
              <a:off x="657294" y="801812"/>
              <a:ext cx="1149336" cy="369332"/>
            </a:xfrm>
            <a:prstGeom prst="rect">
              <a:avLst/>
            </a:prstGeom>
            <a:noFill/>
          </p:spPr>
          <p:txBody>
            <a:bodyPr wrap="none" rtlCol="0">
              <a:spAutoFit/>
            </a:bodyPr>
            <a:lstStyle/>
            <a:p>
              <a:r>
                <a:rPr lang="en-IN" b="1" dirty="0"/>
                <a:t>DT Playbook</a:t>
              </a:r>
            </a:p>
          </p:txBody>
        </p:sp>
        <p:sp>
          <p:nvSpPr>
            <p:cNvPr id="45" name="TextBox 44">
              <a:extLst>
                <a:ext uri="{FF2B5EF4-FFF2-40B4-BE49-F238E27FC236}">
                  <a16:creationId xmlns:a16="http://schemas.microsoft.com/office/drawing/2014/main" id="{39A5D603-1937-17C7-AA96-A2419FFA4FFA}"/>
                </a:ext>
              </a:extLst>
            </p:cNvPr>
            <p:cNvSpPr txBox="1"/>
            <p:nvPr/>
          </p:nvSpPr>
          <p:spPr>
            <a:xfrm>
              <a:off x="657294" y="1183479"/>
              <a:ext cx="3970199" cy="307777"/>
            </a:xfrm>
            <a:prstGeom prst="rect">
              <a:avLst/>
            </a:prstGeom>
            <a:noFill/>
          </p:spPr>
          <p:txBody>
            <a:bodyPr wrap="square" rtlCol="0">
              <a:spAutoFit/>
            </a:bodyPr>
            <a:lstStyle/>
            <a:p>
              <a:r>
                <a:rPr lang="en-IN" sz="1400" dirty="0"/>
                <a:t>Project DT Playbook is available at </a:t>
              </a:r>
              <a:r>
                <a:rPr lang="en-IN" sz="1400" dirty="0">
                  <a:solidFill>
                    <a:srgbClr val="0070C0"/>
                  </a:solidFill>
                  <a:hlinkClick r:id="rId8"/>
                </a:rPr>
                <a:t>Link</a:t>
              </a:r>
              <a:endParaRPr lang="en-IN" sz="1400" dirty="0">
                <a:solidFill>
                  <a:srgbClr val="0070C0"/>
                </a:solidFill>
              </a:endParaRPr>
            </a:p>
          </p:txBody>
        </p:sp>
      </p:grpSp>
      <p:grpSp>
        <p:nvGrpSpPr>
          <p:cNvPr id="46" name="Group 45">
            <a:extLst>
              <a:ext uri="{FF2B5EF4-FFF2-40B4-BE49-F238E27FC236}">
                <a16:creationId xmlns:a16="http://schemas.microsoft.com/office/drawing/2014/main" id="{EB9B7853-EDCF-196B-C8A6-781929A9751A}"/>
              </a:ext>
            </a:extLst>
          </p:cNvPr>
          <p:cNvGrpSpPr/>
          <p:nvPr/>
        </p:nvGrpSpPr>
        <p:grpSpPr>
          <a:xfrm>
            <a:off x="6560335" y="4069875"/>
            <a:ext cx="5014631" cy="1332219"/>
            <a:chOff x="657293" y="801812"/>
            <a:chExt cx="3897914" cy="1332219"/>
          </a:xfrm>
        </p:grpSpPr>
        <p:sp>
          <p:nvSpPr>
            <p:cNvPr id="47" name="TextBox 46">
              <a:extLst>
                <a:ext uri="{FF2B5EF4-FFF2-40B4-BE49-F238E27FC236}">
                  <a16:creationId xmlns:a16="http://schemas.microsoft.com/office/drawing/2014/main" id="{41A7E4C1-56C4-2E8D-8244-1724D6ADB31D}"/>
                </a:ext>
              </a:extLst>
            </p:cNvPr>
            <p:cNvSpPr txBox="1"/>
            <p:nvPr/>
          </p:nvSpPr>
          <p:spPr>
            <a:xfrm>
              <a:off x="657294" y="801812"/>
              <a:ext cx="1407363" cy="369332"/>
            </a:xfrm>
            <a:prstGeom prst="rect">
              <a:avLst/>
            </a:prstGeom>
            <a:noFill/>
          </p:spPr>
          <p:txBody>
            <a:bodyPr wrap="none" rtlCol="0">
              <a:spAutoFit/>
            </a:bodyPr>
            <a:lstStyle/>
            <a:p>
              <a:r>
                <a:rPr lang="en-IN" b="1" dirty="0"/>
                <a:t>Overview Video</a:t>
              </a:r>
            </a:p>
          </p:txBody>
        </p:sp>
        <p:sp>
          <p:nvSpPr>
            <p:cNvPr id="48" name="TextBox 47">
              <a:extLst>
                <a:ext uri="{FF2B5EF4-FFF2-40B4-BE49-F238E27FC236}">
                  <a16:creationId xmlns:a16="http://schemas.microsoft.com/office/drawing/2014/main" id="{17ECCF4A-1290-4641-B10A-A496C599945C}"/>
                </a:ext>
              </a:extLst>
            </p:cNvPr>
            <p:cNvSpPr txBox="1"/>
            <p:nvPr/>
          </p:nvSpPr>
          <p:spPr>
            <a:xfrm>
              <a:off x="657293" y="1179924"/>
              <a:ext cx="3897914" cy="954107"/>
            </a:xfrm>
            <a:prstGeom prst="rect">
              <a:avLst/>
            </a:prstGeom>
            <a:noFill/>
          </p:spPr>
          <p:txBody>
            <a:bodyPr wrap="square" rtlCol="0">
              <a:spAutoFit/>
            </a:bodyPr>
            <a:lstStyle/>
            <a:p>
              <a:r>
                <a:rPr lang="en-IN" sz="1400" dirty="0"/>
                <a:t>Project overview video is available at </a:t>
              </a:r>
              <a:r>
                <a:rPr lang="en-IN" sz="1400" dirty="0">
                  <a:solidFill>
                    <a:srgbClr val="0070C0"/>
                  </a:solidFill>
                  <a:hlinkClick r:id="rId9"/>
                </a:rPr>
                <a:t>Link</a:t>
              </a:r>
              <a:br>
                <a:rPr lang="en-IN" sz="1400" dirty="0">
                  <a:solidFill>
                    <a:srgbClr val="0070C0"/>
                  </a:solidFill>
                </a:rPr>
              </a:br>
              <a:endParaRPr lang="en-IN" sz="1400" dirty="0">
                <a:solidFill>
                  <a:srgbClr val="0070C0"/>
                </a:solidFill>
              </a:endParaRPr>
            </a:p>
            <a:p>
              <a:pPr algn="just"/>
              <a:r>
                <a:rPr lang="en-IN" sz="1400" dirty="0"/>
                <a:t>Video provides project overview, presentations, journey wise Wireframe, UI, application demo as required and as applicable. </a:t>
              </a:r>
              <a:endParaRPr lang="en-IN" sz="1400" dirty="0">
                <a:solidFill>
                  <a:srgbClr val="0070C0"/>
                </a:solidFill>
              </a:endParaRPr>
            </a:p>
          </p:txBody>
        </p:sp>
      </p:grpSp>
      <p:sp>
        <p:nvSpPr>
          <p:cNvPr id="14" name="TextBox 13">
            <a:extLst>
              <a:ext uri="{FF2B5EF4-FFF2-40B4-BE49-F238E27FC236}">
                <a16:creationId xmlns:a16="http://schemas.microsoft.com/office/drawing/2014/main" id="{44E4338C-B93B-6E37-88B1-F545A9E5F875}"/>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4141519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2714</TotalTime>
  <Words>976</Words>
  <Application>Microsoft Office PowerPoint</Application>
  <PresentationFormat>Widescreen</PresentationFormat>
  <Paragraphs>177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Bahnschrift</vt:lpstr>
      <vt:lpstr>Calibri</vt:lpstr>
      <vt:lpstr>Ginto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Ramakrishnan T CIO</dc:creator>
  <cp:lastModifiedBy>Karan Sivakumar</cp:lastModifiedBy>
  <cp:revision>55</cp:revision>
  <dcterms:created xsi:type="dcterms:W3CDTF">2024-10-28T03:56:58Z</dcterms:created>
  <dcterms:modified xsi:type="dcterms:W3CDTF">2024-12-17T09:20:52Z</dcterms:modified>
</cp:coreProperties>
</file>