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14" r:id="rId1"/>
  </p:sldMasterIdLst>
  <p:notesMasterIdLst>
    <p:notesMasterId r:id="rId16"/>
  </p:notesMasterIdLst>
  <p:sldIdLst>
    <p:sldId id="256" r:id="rId2"/>
    <p:sldId id="257" r:id="rId3"/>
    <p:sldId id="258" r:id="rId4"/>
    <p:sldId id="259" r:id="rId5"/>
    <p:sldId id="260" r:id="rId6"/>
    <p:sldId id="261" r:id="rId7"/>
    <p:sldId id="262" r:id="rId8"/>
    <p:sldId id="269" r:id="rId9"/>
    <p:sldId id="263" r:id="rId10"/>
    <p:sldId id="264" r:id="rId11"/>
    <p:sldId id="271" r:id="rId12"/>
    <p:sldId id="265" r:id="rId13"/>
    <p:sldId id="270" r:id="rId14"/>
    <p:sldId id="268"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798" y="-96"/>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1" Type="http://schemas.openxmlformats.org/officeDocument/2006/relationships/oleObject" Target="file:///C:\Users\Admin\Downloads\HARINI%20PRIYA.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Admin\Downloads\HARINI%20PRIYA.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lang val="en-US"/>
  <c:pivotSource>
    <c:name>[HARINI PRIYA.xlsx]Sheet2!PivotTable3</c:name>
    <c:fmtId val="19"/>
  </c:pivotSource>
  <c:chart>
    <c:title>
      <c:layout/>
      <c:spPr>
        <a:noFill/>
        <a:ln>
          <a:noFill/>
        </a:ln>
        <a:effectLst/>
      </c:spPr>
      <c:txPr>
        <a:bodyPr rot="0" spcFirstLastPara="1" vertOverflow="ellipsis" vert="horz" wrap="square" anchor="ctr" anchorCtr="1"/>
        <a:lstStyle/>
        <a:p>
          <a:pPr>
            <a:defRPr sz="1800" b="0" i="0" u="none" strike="noStrike" kern="1200" spc="0" baseline="0">
              <a:solidFill>
                <a:schemeClr val="tx1">
                  <a:lumMod val="65000"/>
                  <a:lumOff val="35000"/>
                </a:schemeClr>
              </a:solidFill>
              <a:latin typeface="+mn-lt"/>
              <a:ea typeface="+mn-ea"/>
              <a:cs typeface="+mn-cs"/>
            </a:defRPr>
          </a:pPr>
          <a:endParaRPr lang="en-US"/>
        </a:p>
      </c:txPr>
    </c:title>
    <c:pivotFmts>
      <c:pivotFmt>
        <c:idx val="0"/>
        <c:marker>
          <c:symbol val="none"/>
        </c:marker>
        <c:dLbl>
          <c:idx val="0"/>
          <c:delete val="1"/>
          <c:extLst xmlns:c16r2="http://schemas.microsoft.com/office/drawing/2015/06/chart">
            <c:ext xmlns:c15="http://schemas.microsoft.com/office/drawing/2012/chart" uri="{CE6537A1-D6FC-4f65-9D91-7224C49458BB}"/>
          </c:extLst>
        </c:dLbl>
      </c:pivotFmt>
      <c:pivotFmt>
        <c:idx val="1"/>
        <c:marker>
          <c:symbol val="none"/>
        </c:marker>
        <c:dLbl>
          <c:idx val="0"/>
          <c:delete val="1"/>
          <c:extLst xmlns:c16r2="http://schemas.microsoft.com/office/drawing/2015/06/chart">
            <c:ext xmlns:c15="http://schemas.microsoft.com/office/drawing/2012/chart" uri="{CE6537A1-D6FC-4f65-9D91-7224C49458BB}"/>
          </c:extLst>
        </c:dLbl>
      </c:pivotFmt>
      <c:pivotFmt>
        <c:idx val="2"/>
        <c:marker>
          <c:symbol val="none"/>
        </c:marker>
        <c:dLbl>
          <c:idx val="0"/>
          <c:delete val="1"/>
          <c:extLst xmlns:c16r2="http://schemas.microsoft.com/office/drawing/2015/06/chart">
            <c:ext xmlns:c15="http://schemas.microsoft.com/office/drawing/2012/chart" uri="{CE6537A1-D6FC-4f65-9D91-7224C49458BB}"/>
          </c:extLst>
        </c:dLbl>
      </c:pivotFmt>
      <c:pivotFmt>
        <c:idx val="3"/>
        <c:marker>
          <c:symbol val="none"/>
        </c:marker>
        <c:dLbl>
          <c:idx val="0"/>
          <c:delete val="1"/>
          <c:extLst xmlns:c16r2="http://schemas.microsoft.com/office/drawing/2015/06/chart">
            <c:ext xmlns:c15="http://schemas.microsoft.com/office/drawing/2012/chart" uri="{CE6537A1-D6FC-4f65-9D91-7224C49458BB}"/>
          </c:extLst>
        </c:dLbl>
      </c:pivotFmt>
      <c:pivotFmt>
        <c:idx val="4"/>
        <c:marker>
          <c:symbol val="none"/>
        </c:marker>
        <c:dLbl>
          <c:idx val="0"/>
          <c:delete val="1"/>
          <c:extLst xmlns:c16r2="http://schemas.microsoft.com/office/drawing/2015/06/chart">
            <c:ext xmlns:c15="http://schemas.microsoft.com/office/drawing/2012/chart" uri="{CE6537A1-D6FC-4f65-9D91-7224C49458BB}"/>
          </c:extLst>
        </c:dLbl>
      </c:pivotFmt>
      <c:pivotFmt>
        <c:idx val="5"/>
        <c:spPr>
          <a:solidFill>
            <a:schemeClr val="accent1"/>
          </a:solidFill>
          <a:ln w="19050">
            <a:solidFill>
              <a:schemeClr val="lt1"/>
            </a:solidFill>
          </a:ln>
          <a:effectLst/>
        </c:spPr>
      </c:pivotFmt>
      <c:pivotFmt>
        <c:idx val="6"/>
        <c:spPr>
          <a:solidFill>
            <a:schemeClr val="accent2"/>
          </a:solidFill>
          <a:ln w="19050">
            <a:solidFill>
              <a:schemeClr val="lt1"/>
            </a:solidFill>
          </a:ln>
          <a:effectLst/>
        </c:spPr>
      </c:pivotFmt>
      <c:pivotFmt>
        <c:idx val="7"/>
        <c:spPr>
          <a:solidFill>
            <a:schemeClr val="accent3"/>
          </a:solidFill>
          <a:ln w="19050">
            <a:solidFill>
              <a:schemeClr val="lt1"/>
            </a:solidFill>
          </a:ln>
          <a:effectLst/>
        </c:spPr>
      </c:pivotFmt>
      <c:pivotFmt>
        <c:idx val="8"/>
        <c:spPr>
          <a:solidFill>
            <a:schemeClr val="accent4"/>
          </a:solidFill>
          <a:ln w="19050">
            <a:solidFill>
              <a:schemeClr val="lt1"/>
            </a:solidFill>
          </a:ln>
          <a:effectLst/>
        </c:spPr>
      </c:pivotFmt>
      <c:pivotFmt>
        <c:idx val="9"/>
        <c:spPr>
          <a:solidFill>
            <a:schemeClr val="accent5"/>
          </a:solidFill>
          <a:ln w="19050">
            <a:solidFill>
              <a:schemeClr val="lt1"/>
            </a:solidFill>
          </a:ln>
          <a:effectLst/>
        </c:spPr>
      </c:pivotFmt>
      <c:pivotFmt>
        <c:idx val="10"/>
        <c:spPr>
          <a:solidFill>
            <a:schemeClr val="accent6"/>
          </a:solidFill>
          <a:ln w="19050">
            <a:solidFill>
              <a:schemeClr val="lt1"/>
            </a:solidFill>
          </a:ln>
          <a:effectLst/>
        </c:spPr>
      </c:pivotFmt>
      <c:pivotFmt>
        <c:idx val="11"/>
        <c:spPr>
          <a:solidFill>
            <a:schemeClr val="accent1">
              <a:lumMod val="60000"/>
            </a:schemeClr>
          </a:solidFill>
          <a:ln w="19050">
            <a:solidFill>
              <a:schemeClr val="lt1"/>
            </a:solidFill>
          </a:ln>
          <a:effectLst/>
        </c:spPr>
      </c:pivotFmt>
      <c:pivotFmt>
        <c:idx val="12"/>
        <c:spPr>
          <a:solidFill>
            <a:schemeClr val="accent2">
              <a:lumMod val="60000"/>
            </a:schemeClr>
          </a:solidFill>
          <a:ln w="19050">
            <a:solidFill>
              <a:schemeClr val="lt1"/>
            </a:solidFill>
          </a:ln>
          <a:effectLst/>
        </c:spPr>
      </c:pivotFmt>
      <c:pivotFmt>
        <c:idx val="13"/>
        <c:spPr>
          <a:solidFill>
            <a:schemeClr val="accent3">
              <a:lumMod val="60000"/>
            </a:schemeClr>
          </a:solidFill>
          <a:ln w="19050">
            <a:solidFill>
              <a:schemeClr val="lt1"/>
            </a:solidFill>
          </a:ln>
          <a:effectLst/>
        </c:spPr>
      </c:pivotFmt>
      <c:pivotFmt>
        <c:idx val="14"/>
        <c:spPr>
          <a:solidFill>
            <a:schemeClr val="accent4">
              <a:lumMod val="60000"/>
            </a:schemeClr>
          </a:solidFill>
          <a:ln w="19050">
            <a:solidFill>
              <a:schemeClr val="lt1"/>
            </a:solidFill>
          </a:ln>
          <a:effectLst/>
        </c:spPr>
      </c:pivotFmt>
      <c:pivotFmt>
        <c:idx val="15"/>
        <c:spPr>
          <a:solidFill>
            <a:schemeClr val="accent1"/>
          </a:solidFill>
          <a:ln w="19050">
            <a:solidFill>
              <a:schemeClr val="lt1"/>
            </a:solidFill>
          </a:ln>
          <a:effectLst/>
        </c:spPr>
      </c:pivotFmt>
      <c:pivotFmt>
        <c:idx val="16"/>
        <c:spPr>
          <a:solidFill>
            <a:schemeClr val="accent2"/>
          </a:solidFill>
          <a:ln w="19050">
            <a:solidFill>
              <a:schemeClr val="lt1"/>
            </a:solidFill>
          </a:ln>
          <a:effectLst/>
        </c:spPr>
      </c:pivotFmt>
      <c:pivotFmt>
        <c:idx val="17"/>
        <c:spPr>
          <a:solidFill>
            <a:schemeClr val="accent3"/>
          </a:solidFill>
          <a:ln w="19050">
            <a:solidFill>
              <a:schemeClr val="lt1"/>
            </a:solidFill>
          </a:ln>
          <a:effectLst/>
        </c:spPr>
      </c:pivotFmt>
      <c:pivotFmt>
        <c:idx val="18"/>
        <c:spPr>
          <a:solidFill>
            <a:schemeClr val="accent4"/>
          </a:solidFill>
          <a:ln w="19050">
            <a:solidFill>
              <a:schemeClr val="lt1"/>
            </a:solidFill>
          </a:ln>
          <a:effectLst/>
        </c:spPr>
      </c:pivotFmt>
      <c:pivotFmt>
        <c:idx val="19"/>
        <c:spPr>
          <a:solidFill>
            <a:schemeClr val="accent5"/>
          </a:solidFill>
          <a:ln w="19050">
            <a:solidFill>
              <a:schemeClr val="lt1"/>
            </a:solidFill>
          </a:ln>
          <a:effectLst/>
        </c:spPr>
      </c:pivotFmt>
      <c:pivotFmt>
        <c:idx val="20"/>
        <c:spPr>
          <a:solidFill>
            <a:schemeClr val="accent6"/>
          </a:solidFill>
          <a:ln w="19050">
            <a:solidFill>
              <a:schemeClr val="lt1"/>
            </a:solidFill>
          </a:ln>
          <a:effectLst/>
        </c:spPr>
      </c:pivotFmt>
      <c:pivotFmt>
        <c:idx val="21"/>
        <c:spPr>
          <a:solidFill>
            <a:schemeClr val="accent1">
              <a:lumMod val="60000"/>
            </a:schemeClr>
          </a:solidFill>
          <a:ln w="19050">
            <a:solidFill>
              <a:schemeClr val="lt1"/>
            </a:solidFill>
          </a:ln>
          <a:effectLst/>
        </c:spPr>
      </c:pivotFmt>
      <c:pivotFmt>
        <c:idx val="22"/>
        <c:spPr>
          <a:solidFill>
            <a:schemeClr val="accent2">
              <a:lumMod val="60000"/>
            </a:schemeClr>
          </a:solidFill>
          <a:ln w="19050">
            <a:solidFill>
              <a:schemeClr val="lt1"/>
            </a:solidFill>
          </a:ln>
          <a:effectLst/>
        </c:spPr>
      </c:pivotFmt>
      <c:pivotFmt>
        <c:idx val="23"/>
        <c:spPr>
          <a:solidFill>
            <a:schemeClr val="accent3">
              <a:lumMod val="60000"/>
            </a:schemeClr>
          </a:solidFill>
          <a:ln w="19050">
            <a:solidFill>
              <a:schemeClr val="lt1"/>
            </a:solidFill>
          </a:ln>
          <a:effectLst/>
        </c:spPr>
      </c:pivotFmt>
      <c:pivotFmt>
        <c:idx val="24"/>
        <c:spPr>
          <a:solidFill>
            <a:schemeClr val="accent4">
              <a:lumMod val="60000"/>
            </a:schemeClr>
          </a:solidFill>
          <a:ln w="19050">
            <a:solidFill>
              <a:schemeClr val="lt1"/>
            </a:solidFill>
          </a:ln>
          <a:effectLst/>
        </c:spPr>
      </c:pivotFmt>
      <c:pivotFmt>
        <c:idx val="25"/>
        <c:spPr>
          <a:solidFill>
            <a:schemeClr val="accent1"/>
          </a:solidFill>
          <a:ln w="19050">
            <a:solidFill>
              <a:schemeClr val="lt1"/>
            </a:solidFill>
          </a:ln>
          <a:effectLst/>
        </c:spPr>
      </c:pivotFmt>
      <c:pivotFmt>
        <c:idx val="26"/>
        <c:spPr>
          <a:solidFill>
            <a:schemeClr val="accent2"/>
          </a:solidFill>
          <a:ln w="19050">
            <a:solidFill>
              <a:schemeClr val="lt1"/>
            </a:solidFill>
          </a:ln>
          <a:effectLst/>
        </c:spPr>
      </c:pivotFmt>
      <c:pivotFmt>
        <c:idx val="27"/>
        <c:spPr>
          <a:solidFill>
            <a:schemeClr val="accent3"/>
          </a:solidFill>
          <a:ln w="19050">
            <a:solidFill>
              <a:schemeClr val="lt1"/>
            </a:solidFill>
          </a:ln>
          <a:effectLst/>
        </c:spPr>
      </c:pivotFmt>
      <c:pivotFmt>
        <c:idx val="28"/>
        <c:spPr>
          <a:solidFill>
            <a:schemeClr val="accent4"/>
          </a:solidFill>
          <a:ln w="19050">
            <a:solidFill>
              <a:schemeClr val="lt1"/>
            </a:solidFill>
          </a:ln>
          <a:effectLst/>
        </c:spPr>
      </c:pivotFmt>
      <c:pivotFmt>
        <c:idx val="29"/>
        <c:spPr>
          <a:solidFill>
            <a:schemeClr val="accent5"/>
          </a:solidFill>
          <a:ln w="19050">
            <a:solidFill>
              <a:schemeClr val="lt1"/>
            </a:solidFill>
          </a:ln>
          <a:effectLst/>
        </c:spPr>
      </c:pivotFmt>
      <c:pivotFmt>
        <c:idx val="30"/>
        <c:spPr>
          <a:solidFill>
            <a:schemeClr val="accent6"/>
          </a:solidFill>
          <a:ln w="19050">
            <a:solidFill>
              <a:schemeClr val="lt1"/>
            </a:solidFill>
          </a:ln>
          <a:effectLst/>
        </c:spPr>
      </c:pivotFmt>
      <c:pivotFmt>
        <c:idx val="31"/>
        <c:spPr>
          <a:solidFill>
            <a:schemeClr val="accent1">
              <a:lumMod val="60000"/>
            </a:schemeClr>
          </a:solidFill>
          <a:ln w="19050">
            <a:solidFill>
              <a:schemeClr val="lt1"/>
            </a:solidFill>
          </a:ln>
          <a:effectLst/>
        </c:spPr>
      </c:pivotFmt>
      <c:pivotFmt>
        <c:idx val="32"/>
        <c:spPr>
          <a:solidFill>
            <a:schemeClr val="accent2">
              <a:lumMod val="60000"/>
            </a:schemeClr>
          </a:solidFill>
          <a:ln w="19050">
            <a:solidFill>
              <a:schemeClr val="lt1"/>
            </a:solidFill>
          </a:ln>
          <a:effectLst/>
        </c:spPr>
      </c:pivotFmt>
      <c:pivotFmt>
        <c:idx val="33"/>
        <c:spPr>
          <a:solidFill>
            <a:schemeClr val="accent3">
              <a:lumMod val="60000"/>
            </a:schemeClr>
          </a:solidFill>
          <a:ln w="19050">
            <a:solidFill>
              <a:schemeClr val="lt1"/>
            </a:solidFill>
          </a:ln>
          <a:effectLst/>
        </c:spPr>
      </c:pivotFmt>
      <c:pivotFmt>
        <c:idx val="34"/>
        <c:spPr>
          <a:solidFill>
            <a:schemeClr val="accent4">
              <a:lumMod val="60000"/>
            </a:schemeClr>
          </a:solidFill>
          <a:ln w="19050">
            <a:solidFill>
              <a:schemeClr val="lt1"/>
            </a:solidFill>
          </a:ln>
          <a:effectLst/>
        </c:spPr>
      </c:pivotFmt>
      <c:pivotFmt>
        <c:idx val="35"/>
        <c:spPr>
          <a:solidFill>
            <a:schemeClr val="accent1"/>
          </a:solidFill>
          <a:ln w="19050">
            <a:solidFill>
              <a:schemeClr val="lt1"/>
            </a:solidFill>
          </a:ln>
          <a:effectLst/>
        </c:spPr>
      </c:pivotFmt>
      <c:pivotFmt>
        <c:idx val="36"/>
        <c:spPr>
          <a:solidFill>
            <a:schemeClr val="accent2"/>
          </a:solidFill>
          <a:ln w="19050">
            <a:solidFill>
              <a:schemeClr val="lt1"/>
            </a:solidFill>
          </a:ln>
          <a:effectLst/>
        </c:spPr>
      </c:pivotFmt>
      <c:pivotFmt>
        <c:idx val="37"/>
        <c:spPr>
          <a:solidFill>
            <a:schemeClr val="accent3"/>
          </a:solidFill>
          <a:ln w="19050">
            <a:solidFill>
              <a:schemeClr val="lt1"/>
            </a:solidFill>
          </a:ln>
          <a:effectLst/>
        </c:spPr>
      </c:pivotFmt>
      <c:pivotFmt>
        <c:idx val="38"/>
        <c:spPr>
          <a:solidFill>
            <a:schemeClr val="accent4"/>
          </a:solidFill>
          <a:ln w="19050">
            <a:solidFill>
              <a:schemeClr val="lt1"/>
            </a:solidFill>
          </a:ln>
          <a:effectLst/>
        </c:spPr>
      </c:pivotFmt>
      <c:pivotFmt>
        <c:idx val="39"/>
        <c:spPr>
          <a:solidFill>
            <a:schemeClr val="accent5"/>
          </a:solidFill>
          <a:ln w="19050">
            <a:solidFill>
              <a:schemeClr val="lt1"/>
            </a:solidFill>
          </a:ln>
          <a:effectLst/>
        </c:spPr>
      </c:pivotFmt>
      <c:pivotFmt>
        <c:idx val="40"/>
        <c:spPr>
          <a:solidFill>
            <a:schemeClr val="accent6"/>
          </a:solidFill>
          <a:ln w="19050">
            <a:solidFill>
              <a:schemeClr val="lt1"/>
            </a:solidFill>
          </a:ln>
          <a:effectLst/>
        </c:spPr>
      </c:pivotFmt>
      <c:pivotFmt>
        <c:idx val="41"/>
        <c:spPr>
          <a:solidFill>
            <a:schemeClr val="accent1">
              <a:lumMod val="60000"/>
            </a:schemeClr>
          </a:solidFill>
          <a:ln w="19050">
            <a:solidFill>
              <a:schemeClr val="lt1"/>
            </a:solidFill>
          </a:ln>
          <a:effectLst/>
        </c:spPr>
      </c:pivotFmt>
      <c:pivotFmt>
        <c:idx val="42"/>
        <c:spPr>
          <a:solidFill>
            <a:schemeClr val="accent2">
              <a:lumMod val="60000"/>
            </a:schemeClr>
          </a:solidFill>
          <a:ln w="19050">
            <a:solidFill>
              <a:schemeClr val="lt1"/>
            </a:solidFill>
          </a:ln>
          <a:effectLst/>
        </c:spPr>
      </c:pivotFmt>
      <c:pivotFmt>
        <c:idx val="43"/>
        <c:spPr>
          <a:solidFill>
            <a:schemeClr val="accent3">
              <a:lumMod val="60000"/>
            </a:schemeClr>
          </a:solidFill>
          <a:ln w="19050">
            <a:solidFill>
              <a:schemeClr val="lt1"/>
            </a:solidFill>
          </a:ln>
          <a:effectLst/>
        </c:spPr>
      </c:pivotFmt>
      <c:pivotFmt>
        <c:idx val="44"/>
        <c:spPr>
          <a:solidFill>
            <a:schemeClr val="accent4">
              <a:lumMod val="60000"/>
            </a:schemeClr>
          </a:solidFill>
          <a:ln w="19050">
            <a:solidFill>
              <a:schemeClr val="lt1"/>
            </a:solidFill>
          </a:ln>
          <a:effectLst/>
        </c:spPr>
      </c:pivotFmt>
      <c:pivotFmt>
        <c:idx val="45"/>
        <c:spPr>
          <a:solidFill>
            <a:schemeClr val="accent1"/>
          </a:solidFill>
          <a:ln w="19050">
            <a:solidFill>
              <a:schemeClr val="lt1"/>
            </a:solidFill>
          </a:ln>
          <a:effectLst/>
        </c:spPr>
      </c:pivotFmt>
      <c:pivotFmt>
        <c:idx val="46"/>
        <c:spPr>
          <a:solidFill>
            <a:schemeClr val="accent2"/>
          </a:solidFill>
          <a:ln w="19050">
            <a:solidFill>
              <a:schemeClr val="lt1"/>
            </a:solidFill>
          </a:ln>
          <a:effectLst/>
        </c:spPr>
      </c:pivotFmt>
      <c:pivotFmt>
        <c:idx val="47"/>
        <c:spPr>
          <a:solidFill>
            <a:schemeClr val="accent3"/>
          </a:solidFill>
          <a:ln w="19050">
            <a:solidFill>
              <a:schemeClr val="lt1"/>
            </a:solidFill>
          </a:ln>
          <a:effectLst/>
        </c:spPr>
      </c:pivotFmt>
      <c:pivotFmt>
        <c:idx val="48"/>
        <c:spPr>
          <a:solidFill>
            <a:schemeClr val="accent4"/>
          </a:solidFill>
          <a:ln w="19050">
            <a:solidFill>
              <a:schemeClr val="lt1"/>
            </a:solidFill>
          </a:ln>
          <a:effectLst/>
        </c:spPr>
      </c:pivotFmt>
      <c:pivotFmt>
        <c:idx val="49"/>
        <c:spPr>
          <a:solidFill>
            <a:schemeClr val="accent5"/>
          </a:solidFill>
          <a:ln w="19050">
            <a:solidFill>
              <a:schemeClr val="lt1"/>
            </a:solidFill>
          </a:ln>
          <a:effectLst/>
        </c:spPr>
      </c:pivotFmt>
      <c:pivotFmt>
        <c:idx val="50"/>
        <c:spPr>
          <a:solidFill>
            <a:schemeClr val="accent6"/>
          </a:solidFill>
          <a:ln w="19050">
            <a:solidFill>
              <a:schemeClr val="lt1"/>
            </a:solidFill>
          </a:ln>
          <a:effectLst/>
        </c:spPr>
      </c:pivotFmt>
      <c:pivotFmt>
        <c:idx val="51"/>
        <c:spPr>
          <a:solidFill>
            <a:schemeClr val="accent1">
              <a:lumMod val="60000"/>
            </a:schemeClr>
          </a:solidFill>
          <a:ln w="19050">
            <a:solidFill>
              <a:schemeClr val="lt1"/>
            </a:solidFill>
          </a:ln>
          <a:effectLst/>
        </c:spPr>
      </c:pivotFmt>
      <c:pivotFmt>
        <c:idx val="52"/>
        <c:spPr>
          <a:solidFill>
            <a:schemeClr val="accent2">
              <a:lumMod val="60000"/>
            </a:schemeClr>
          </a:solidFill>
          <a:ln w="19050">
            <a:solidFill>
              <a:schemeClr val="lt1"/>
            </a:solidFill>
          </a:ln>
          <a:effectLst/>
        </c:spPr>
      </c:pivotFmt>
      <c:pivotFmt>
        <c:idx val="53"/>
        <c:spPr>
          <a:solidFill>
            <a:schemeClr val="accent3">
              <a:lumMod val="60000"/>
            </a:schemeClr>
          </a:solidFill>
          <a:ln w="19050">
            <a:solidFill>
              <a:schemeClr val="lt1"/>
            </a:solidFill>
          </a:ln>
          <a:effectLst/>
        </c:spPr>
      </c:pivotFmt>
      <c:pivotFmt>
        <c:idx val="54"/>
        <c:spPr>
          <a:solidFill>
            <a:schemeClr val="accent4">
              <a:lumMod val="60000"/>
            </a:schemeClr>
          </a:solidFill>
          <a:ln w="19050">
            <a:solidFill>
              <a:schemeClr val="lt1"/>
            </a:solidFill>
          </a:ln>
          <a:effectLst/>
        </c:spPr>
      </c:pivotFmt>
      <c:pivotFmt>
        <c:idx val="55"/>
        <c:marker>
          <c:symbol val="none"/>
        </c:marker>
        <c:dLbl>
          <c:idx val="0"/>
          <c:delete val="1"/>
        </c:dLbl>
      </c:pivotFmt>
      <c:pivotFmt>
        <c:idx val="56"/>
        <c:spPr>
          <a:solidFill>
            <a:schemeClr val="accent1"/>
          </a:solidFill>
          <a:ln w="19050">
            <a:solidFill>
              <a:schemeClr val="lt1"/>
            </a:solidFill>
          </a:ln>
          <a:effectLst/>
        </c:spPr>
      </c:pivotFmt>
      <c:pivotFmt>
        <c:idx val="57"/>
        <c:spPr>
          <a:solidFill>
            <a:schemeClr val="accent2"/>
          </a:solidFill>
          <a:ln w="19050">
            <a:solidFill>
              <a:schemeClr val="lt1"/>
            </a:solidFill>
          </a:ln>
          <a:effectLst/>
        </c:spPr>
      </c:pivotFmt>
      <c:pivotFmt>
        <c:idx val="58"/>
        <c:spPr>
          <a:solidFill>
            <a:schemeClr val="accent3"/>
          </a:solidFill>
          <a:ln w="19050">
            <a:solidFill>
              <a:schemeClr val="lt1"/>
            </a:solidFill>
          </a:ln>
          <a:effectLst/>
        </c:spPr>
      </c:pivotFmt>
      <c:pivotFmt>
        <c:idx val="59"/>
        <c:spPr>
          <a:solidFill>
            <a:schemeClr val="accent4"/>
          </a:solidFill>
          <a:ln w="19050">
            <a:solidFill>
              <a:schemeClr val="lt1"/>
            </a:solidFill>
          </a:ln>
          <a:effectLst/>
        </c:spPr>
      </c:pivotFmt>
      <c:pivotFmt>
        <c:idx val="60"/>
        <c:spPr>
          <a:solidFill>
            <a:schemeClr val="accent5"/>
          </a:solidFill>
          <a:ln w="19050">
            <a:solidFill>
              <a:schemeClr val="lt1"/>
            </a:solidFill>
          </a:ln>
          <a:effectLst/>
        </c:spPr>
      </c:pivotFmt>
      <c:pivotFmt>
        <c:idx val="61"/>
        <c:spPr>
          <a:solidFill>
            <a:schemeClr val="accent6"/>
          </a:solidFill>
          <a:ln w="19050">
            <a:solidFill>
              <a:schemeClr val="lt1"/>
            </a:solidFill>
          </a:ln>
          <a:effectLst/>
        </c:spPr>
      </c:pivotFmt>
      <c:pivotFmt>
        <c:idx val="62"/>
        <c:spPr>
          <a:solidFill>
            <a:schemeClr val="accent1">
              <a:lumMod val="60000"/>
            </a:schemeClr>
          </a:solidFill>
          <a:ln w="19050">
            <a:solidFill>
              <a:schemeClr val="lt1"/>
            </a:solidFill>
          </a:ln>
          <a:effectLst/>
        </c:spPr>
      </c:pivotFmt>
      <c:pivotFmt>
        <c:idx val="63"/>
        <c:spPr>
          <a:solidFill>
            <a:schemeClr val="accent2">
              <a:lumMod val="60000"/>
            </a:schemeClr>
          </a:solidFill>
          <a:ln w="19050">
            <a:solidFill>
              <a:schemeClr val="lt1"/>
            </a:solidFill>
          </a:ln>
          <a:effectLst/>
        </c:spPr>
      </c:pivotFmt>
      <c:pivotFmt>
        <c:idx val="64"/>
        <c:spPr>
          <a:solidFill>
            <a:schemeClr val="accent3">
              <a:lumMod val="60000"/>
            </a:schemeClr>
          </a:solidFill>
          <a:ln w="19050">
            <a:solidFill>
              <a:schemeClr val="lt1"/>
            </a:solidFill>
          </a:ln>
          <a:effectLst/>
        </c:spPr>
      </c:pivotFmt>
      <c:pivotFmt>
        <c:idx val="65"/>
        <c:spPr>
          <a:solidFill>
            <a:schemeClr val="accent4">
              <a:lumMod val="60000"/>
            </a:schemeClr>
          </a:solidFill>
          <a:ln w="19050">
            <a:solidFill>
              <a:schemeClr val="lt1"/>
            </a:solidFill>
          </a:ln>
          <a:effectLst/>
        </c:spPr>
      </c:pivotFmt>
      <c:pivotFmt>
        <c:idx val="66"/>
        <c:marker>
          <c:symbol val="none"/>
        </c:marker>
        <c:dLbl>
          <c:idx val="0"/>
          <c:delete val="1"/>
        </c:dLbl>
      </c:pivotFmt>
      <c:pivotFmt>
        <c:idx val="67"/>
        <c:spPr>
          <a:solidFill>
            <a:schemeClr val="accent1"/>
          </a:solidFill>
          <a:ln w="19050">
            <a:solidFill>
              <a:schemeClr val="lt1"/>
            </a:solidFill>
          </a:ln>
          <a:effectLst/>
        </c:spPr>
      </c:pivotFmt>
      <c:pivotFmt>
        <c:idx val="68"/>
        <c:spPr>
          <a:solidFill>
            <a:schemeClr val="accent2"/>
          </a:solidFill>
          <a:ln w="19050">
            <a:solidFill>
              <a:schemeClr val="lt1"/>
            </a:solidFill>
          </a:ln>
          <a:effectLst/>
        </c:spPr>
      </c:pivotFmt>
      <c:pivotFmt>
        <c:idx val="69"/>
        <c:spPr>
          <a:solidFill>
            <a:schemeClr val="accent3"/>
          </a:solidFill>
          <a:ln w="19050">
            <a:solidFill>
              <a:schemeClr val="lt1"/>
            </a:solidFill>
          </a:ln>
          <a:effectLst/>
        </c:spPr>
      </c:pivotFmt>
      <c:pivotFmt>
        <c:idx val="70"/>
        <c:spPr>
          <a:solidFill>
            <a:schemeClr val="accent4"/>
          </a:solidFill>
          <a:ln w="19050">
            <a:solidFill>
              <a:schemeClr val="lt1"/>
            </a:solidFill>
          </a:ln>
          <a:effectLst/>
        </c:spPr>
      </c:pivotFmt>
      <c:pivotFmt>
        <c:idx val="71"/>
        <c:spPr>
          <a:solidFill>
            <a:schemeClr val="accent5"/>
          </a:solidFill>
          <a:ln w="19050">
            <a:solidFill>
              <a:schemeClr val="lt1"/>
            </a:solidFill>
          </a:ln>
          <a:effectLst/>
        </c:spPr>
      </c:pivotFmt>
      <c:pivotFmt>
        <c:idx val="72"/>
        <c:spPr>
          <a:solidFill>
            <a:schemeClr val="accent6"/>
          </a:solidFill>
          <a:ln w="19050">
            <a:solidFill>
              <a:schemeClr val="lt1"/>
            </a:solidFill>
          </a:ln>
          <a:effectLst/>
        </c:spPr>
      </c:pivotFmt>
      <c:pivotFmt>
        <c:idx val="73"/>
        <c:spPr>
          <a:solidFill>
            <a:schemeClr val="accent1">
              <a:lumMod val="60000"/>
            </a:schemeClr>
          </a:solidFill>
          <a:ln w="19050">
            <a:solidFill>
              <a:schemeClr val="lt1"/>
            </a:solidFill>
          </a:ln>
          <a:effectLst/>
        </c:spPr>
      </c:pivotFmt>
      <c:pivotFmt>
        <c:idx val="74"/>
        <c:spPr>
          <a:solidFill>
            <a:schemeClr val="accent2">
              <a:lumMod val="60000"/>
            </a:schemeClr>
          </a:solidFill>
          <a:ln w="19050">
            <a:solidFill>
              <a:schemeClr val="lt1"/>
            </a:solidFill>
          </a:ln>
          <a:effectLst/>
        </c:spPr>
      </c:pivotFmt>
      <c:pivotFmt>
        <c:idx val="75"/>
        <c:spPr>
          <a:solidFill>
            <a:schemeClr val="accent3">
              <a:lumMod val="60000"/>
            </a:schemeClr>
          </a:solidFill>
          <a:ln w="19050">
            <a:solidFill>
              <a:schemeClr val="lt1"/>
            </a:solidFill>
          </a:ln>
          <a:effectLst/>
        </c:spPr>
      </c:pivotFmt>
      <c:pivotFmt>
        <c:idx val="76"/>
        <c:spPr>
          <a:solidFill>
            <a:schemeClr val="accent4">
              <a:lumMod val="60000"/>
            </a:schemeClr>
          </a:solidFill>
          <a:ln w="19050">
            <a:solidFill>
              <a:schemeClr val="lt1"/>
            </a:solidFill>
          </a:ln>
          <a:effectLst/>
        </c:spPr>
      </c:pivotFmt>
      <c:pivotFmt>
        <c:idx val="77"/>
        <c:marker>
          <c:symbol val="none"/>
        </c:marker>
        <c:dLbl>
          <c:idx val="0"/>
          <c:delete val="1"/>
        </c:dLbl>
      </c:pivotFmt>
      <c:pivotFmt>
        <c:idx val="78"/>
        <c:spPr>
          <a:solidFill>
            <a:schemeClr val="accent1"/>
          </a:solidFill>
          <a:ln w="19050">
            <a:solidFill>
              <a:schemeClr val="lt1"/>
            </a:solidFill>
          </a:ln>
          <a:effectLst/>
        </c:spPr>
      </c:pivotFmt>
      <c:pivotFmt>
        <c:idx val="79"/>
        <c:spPr>
          <a:solidFill>
            <a:schemeClr val="accent2"/>
          </a:solidFill>
          <a:ln w="19050">
            <a:solidFill>
              <a:schemeClr val="lt1"/>
            </a:solidFill>
          </a:ln>
          <a:effectLst/>
        </c:spPr>
      </c:pivotFmt>
      <c:pivotFmt>
        <c:idx val="80"/>
        <c:spPr>
          <a:solidFill>
            <a:schemeClr val="accent3"/>
          </a:solidFill>
          <a:ln w="19050">
            <a:solidFill>
              <a:schemeClr val="lt1"/>
            </a:solidFill>
          </a:ln>
          <a:effectLst/>
        </c:spPr>
      </c:pivotFmt>
      <c:pivotFmt>
        <c:idx val="81"/>
        <c:spPr>
          <a:solidFill>
            <a:schemeClr val="accent4"/>
          </a:solidFill>
          <a:ln w="19050">
            <a:solidFill>
              <a:schemeClr val="lt1"/>
            </a:solidFill>
          </a:ln>
          <a:effectLst/>
        </c:spPr>
      </c:pivotFmt>
      <c:pivotFmt>
        <c:idx val="82"/>
        <c:spPr>
          <a:solidFill>
            <a:schemeClr val="accent5"/>
          </a:solidFill>
          <a:ln w="19050">
            <a:solidFill>
              <a:schemeClr val="lt1"/>
            </a:solidFill>
          </a:ln>
          <a:effectLst/>
        </c:spPr>
      </c:pivotFmt>
      <c:pivotFmt>
        <c:idx val="83"/>
        <c:spPr>
          <a:solidFill>
            <a:schemeClr val="accent6"/>
          </a:solidFill>
          <a:ln w="19050">
            <a:solidFill>
              <a:schemeClr val="lt1"/>
            </a:solidFill>
          </a:ln>
          <a:effectLst/>
        </c:spPr>
      </c:pivotFmt>
      <c:pivotFmt>
        <c:idx val="84"/>
        <c:spPr>
          <a:solidFill>
            <a:schemeClr val="accent1">
              <a:lumMod val="60000"/>
            </a:schemeClr>
          </a:solidFill>
          <a:ln w="19050">
            <a:solidFill>
              <a:schemeClr val="lt1"/>
            </a:solidFill>
          </a:ln>
          <a:effectLst/>
        </c:spPr>
      </c:pivotFmt>
      <c:pivotFmt>
        <c:idx val="85"/>
        <c:spPr>
          <a:solidFill>
            <a:schemeClr val="accent2">
              <a:lumMod val="60000"/>
            </a:schemeClr>
          </a:solidFill>
          <a:ln w="19050">
            <a:solidFill>
              <a:schemeClr val="lt1"/>
            </a:solidFill>
          </a:ln>
          <a:effectLst/>
        </c:spPr>
      </c:pivotFmt>
      <c:pivotFmt>
        <c:idx val="86"/>
        <c:spPr>
          <a:solidFill>
            <a:schemeClr val="accent3">
              <a:lumMod val="60000"/>
            </a:schemeClr>
          </a:solidFill>
          <a:ln w="19050">
            <a:solidFill>
              <a:schemeClr val="lt1"/>
            </a:solidFill>
          </a:ln>
          <a:effectLst/>
        </c:spPr>
      </c:pivotFmt>
      <c:pivotFmt>
        <c:idx val="87"/>
        <c:spPr>
          <a:solidFill>
            <a:schemeClr val="accent4">
              <a:lumMod val="60000"/>
            </a:schemeClr>
          </a:solidFill>
          <a:ln w="19050">
            <a:solidFill>
              <a:schemeClr val="lt1"/>
            </a:solidFill>
          </a:ln>
          <a:effectLst/>
        </c:spPr>
      </c:pivotFmt>
      <c:pivotFmt>
        <c:idx val="88"/>
        <c:marker>
          <c:symbol val="none"/>
        </c:marker>
        <c:dLbl>
          <c:idx val="0"/>
          <c:delete val="1"/>
        </c:dLbl>
      </c:pivotFmt>
      <c:pivotFmt>
        <c:idx val="89"/>
        <c:spPr>
          <a:solidFill>
            <a:schemeClr val="accent1"/>
          </a:solidFill>
          <a:ln w="19050">
            <a:solidFill>
              <a:schemeClr val="lt1"/>
            </a:solidFill>
          </a:ln>
          <a:effectLst/>
        </c:spPr>
      </c:pivotFmt>
      <c:pivotFmt>
        <c:idx val="90"/>
        <c:spPr>
          <a:solidFill>
            <a:schemeClr val="accent2"/>
          </a:solidFill>
          <a:ln w="19050">
            <a:solidFill>
              <a:schemeClr val="lt1"/>
            </a:solidFill>
          </a:ln>
          <a:effectLst/>
        </c:spPr>
      </c:pivotFmt>
      <c:pivotFmt>
        <c:idx val="91"/>
        <c:spPr>
          <a:solidFill>
            <a:schemeClr val="accent3"/>
          </a:solidFill>
          <a:ln w="19050">
            <a:solidFill>
              <a:schemeClr val="lt1"/>
            </a:solidFill>
          </a:ln>
          <a:effectLst/>
        </c:spPr>
      </c:pivotFmt>
      <c:pivotFmt>
        <c:idx val="92"/>
        <c:spPr>
          <a:solidFill>
            <a:schemeClr val="accent4"/>
          </a:solidFill>
          <a:ln w="19050">
            <a:solidFill>
              <a:schemeClr val="lt1"/>
            </a:solidFill>
          </a:ln>
          <a:effectLst/>
        </c:spPr>
      </c:pivotFmt>
      <c:pivotFmt>
        <c:idx val="93"/>
        <c:spPr>
          <a:solidFill>
            <a:schemeClr val="accent5"/>
          </a:solidFill>
          <a:ln w="19050">
            <a:solidFill>
              <a:schemeClr val="lt1"/>
            </a:solidFill>
          </a:ln>
          <a:effectLst/>
        </c:spPr>
      </c:pivotFmt>
      <c:pivotFmt>
        <c:idx val="94"/>
        <c:spPr>
          <a:solidFill>
            <a:schemeClr val="accent6"/>
          </a:solidFill>
          <a:ln w="19050">
            <a:solidFill>
              <a:schemeClr val="lt1"/>
            </a:solidFill>
          </a:ln>
          <a:effectLst/>
        </c:spPr>
      </c:pivotFmt>
      <c:pivotFmt>
        <c:idx val="95"/>
        <c:spPr>
          <a:solidFill>
            <a:schemeClr val="accent1">
              <a:lumMod val="60000"/>
            </a:schemeClr>
          </a:solidFill>
          <a:ln w="19050">
            <a:solidFill>
              <a:schemeClr val="lt1"/>
            </a:solidFill>
          </a:ln>
          <a:effectLst/>
        </c:spPr>
      </c:pivotFmt>
      <c:pivotFmt>
        <c:idx val="96"/>
        <c:spPr>
          <a:solidFill>
            <a:schemeClr val="accent2">
              <a:lumMod val="60000"/>
            </a:schemeClr>
          </a:solidFill>
          <a:ln w="19050">
            <a:solidFill>
              <a:schemeClr val="lt1"/>
            </a:solidFill>
          </a:ln>
          <a:effectLst/>
        </c:spPr>
      </c:pivotFmt>
      <c:pivotFmt>
        <c:idx val="97"/>
        <c:spPr>
          <a:solidFill>
            <a:schemeClr val="accent3">
              <a:lumMod val="60000"/>
            </a:schemeClr>
          </a:solidFill>
          <a:ln w="19050">
            <a:solidFill>
              <a:schemeClr val="lt1"/>
            </a:solidFill>
          </a:ln>
          <a:effectLst/>
        </c:spPr>
      </c:pivotFmt>
      <c:pivotFmt>
        <c:idx val="98"/>
        <c:spPr>
          <a:solidFill>
            <a:schemeClr val="accent4">
              <a:lumMod val="60000"/>
            </a:schemeClr>
          </a:solidFill>
          <a:ln w="19050">
            <a:solidFill>
              <a:schemeClr val="lt1"/>
            </a:solidFill>
          </a:ln>
          <a:effectLst/>
        </c:spPr>
      </c:pivotFmt>
      <c:pivotFmt>
        <c:idx val="99"/>
        <c:marker>
          <c:symbol val="none"/>
        </c:marker>
        <c:dLbl>
          <c:idx val="0"/>
          <c:delete val="1"/>
        </c:dLbl>
      </c:pivotFmt>
      <c:pivotFmt>
        <c:idx val="100"/>
        <c:spPr>
          <a:solidFill>
            <a:schemeClr val="accent1"/>
          </a:solidFill>
          <a:ln w="19050">
            <a:solidFill>
              <a:schemeClr val="lt1"/>
            </a:solidFill>
          </a:ln>
          <a:effectLst/>
        </c:spPr>
      </c:pivotFmt>
      <c:pivotFmt>
        <c:idx val="101"/>
        <c:spPr>
          <a:solidFill>
            <a:schemeClr val="accent2"/>
          </a:solidFill>
          <a:ln w="19050">
            <a:solidFill>
              <a:schemeClr val="lt1"/>
            </a:solidFill>
          </a:ln>
          <a:effectLst/>
        </c:spPr>
      </c:pivotFmt>
      <c:pivotFmt>
        <c:idx val="102"/>
        <c:spPr>
          <a:solidFill>
            <a:schemeClr val="accent3"/>
          </a:solidFill>
          <a:ln w="19050">
            <a:solidFill>
              <a:schemeClr val="lt1"/>
            </a:solidFill>
          </a:ln>
          <a:effectLst/>
        </c:spPr>
      </c:pivotFmt>
      <c:pivotFmt>
        <c:idx val="103"/>
        <c:spPr>
          <a:solidFill>
            <a:schemeClr val="accent4"/>
          </a:solidFill>
          <a:ln w="19050">
            <a:solidFill>
              <a:schemeClr val="lt1"/>
            </a:solidFill>
          </a:ln>
          <a:effectLst/>
        </c:spPr>
      </c:pivotFmt>
      <c:pivotFmt>
        <c:idx val="104"/>
        <c:spPr>
          <a:solidFill>
            <a:schemeClr val="accent5"/>
          </a:solidFill>
          <a:ln w="19050">
            <a:solidFill>
              <a:schemeClr val="lt1"/>
            </a:solidFill>
          </a:ln>
          <a:effectLst/>
        </c:spPr>
      </c:pivotFmt>
      <c:pivotFmt>
        <c:idx val="105"/>
        <c:spPr>
          <a:solidFill>
            <a:schemeClr val="accent6"/>
          </a:solidFill>
          <a:ln w="19050">
            <a:solidFill>
              <a:schemeClr val="lt1"/>
            </a:solidFill>
          </a:ln>
          <a:effectLst/>
        </c:spPr>
      </c:pivotFmt>
      <c:pivotFmt>
        <c:idx val="106"/>
        <c:spPr>
          <a:solidFill>
            <a:schemeClr val="accent1">
              <a:lumMod val="60000"/>
            </a:schemeClr>
          </a:solidFill>
          <a:ln w="19050">
            <a:solidFill>
              <a:schemeClr val="lt1"/>
            </a:solidFill>
          </a:ln>
          <a:effectLst/>
        </c:spPr>
      </c:pivotFmt>
      <c:pivotFmt>
        <c:idx val="107"/>
        <c:spPr>
          <a:solidFill>
            <a:schemeClr val="accent2">
              <a:lumMod val="60000"/>
            </a:schemeClr>
          </a:solidFill>
          <a:ln w="19050">
            <a:solidFill>
              <a:schemeClr val="lt1"/>
            </a:solidFill>
          </a:ln>
          <a:effectLst/>
        </c:spPr>
      </c:pivotFmt>
      <c:pivotFmt>
        <c:idx val="108"/>
        <c:spPr>
          <a:solidFill>
            <a:schemeClr val="accent3">
              <a:lumMod val="60000"/>
            </a:schemeClr>
          </a:solidFill>
          <a:ln w="19050">
            <a:solidFill>
              <a:schemeClr val="lt1"/>
            </a:solidFill>
          </a:ln>
          <a:effectLst/>
        </c:spPr>
      </c:pivotFmt>
      <c:pivotFmt>
        <c:idx val="109"/>
        <c:spPr>
          <a:solidFill>
            <a:schemeClr val="accent4">
              <a:lumMod val="60000"/>
            </a:schemeClr>
          </a:solidFill>
          <a:ln w="19050">
            <a:solidFill>
              <a:schemeClr val="lt1"/>
            </a:solidFill>
          </a:ln>
          <a:effectLst/>
        </c:spPr>
      </c:pivotFmt>
    </c:pivotFmts>
    <c:plotArea>
      <c:layout/>
      <c:pieChart>
        <c:varyColors val="1"/>
        <c:ser>
          <c:idx val="0"/>
          <c:order val="0"/>
          <c:tx>
            <c:strRef>
              <c:f>Sheet2!$B$3:$B$4</c:f>
              <c:strCache>
                <c:ptCount val="1"/>
                <c:pt idx="0">
                  <c:v>HIGH</c:v>
                </c:pt>
              </c:strCache>
            </c:strRef>
          </c:tx>
          <c:dPt>
            <c:idx val="0"/>
            <c:spPr>
              <a:solidFill>
                <a:schemeClr val="accent1"/>
              </a:solidFill>
              <a:ln w="19050">
                <a:solidFill>
                  <a:schemeClr val="lt1"/>
                </a:solidFill>
              </a:ln>
              <a:effectLst/>
            </c:spPr>
          </c:dPt>
          <c:dPt>
            <c:idx val="1"/>
            <c:spPr>
              <a:solidFill>
                <a:schemeClr val="accent2"/>
              </a:solidFill>
              <a:ln w="19050">
                <a:solidFill>
                  <a:schemeClr val="lt1"/>
                </a:solidFill>
              </a:ln>
              <a:effectLst/>
            </c:spPr>
          </c:dPt>
          <c:dPt>
            <c:idx val="2"/>
            <c:spPr>
              <a:solidFill>
                <a:schemeClr val="accent3"/>
              </a:solidFill>
              <a:ln w="19050">
                <a:solidFill>
                  <a:schemeClr val="lt1"/>
                </a:solidFill>
              </a:ln>
              <a:effectLst/>
            </c:spPr>
          </c:dPt>
          <c:dPt>
            <c:idx val="3"/>
            <c:spPr>
              <a:solidFill>
                <a:schemeClr val="accent4"/>
              </a:solidFill>
              <a:ln w="19050">
                <a:solidFill>
                  <a:schemeClr val="lt1"/>
                </a:solidFill>
              </a:ln>
              <a:effectLst/>
            </c:spPr>
          </c:dPt>
          <c:dPt>
            <c:idx val="4"/>
            <c:spPr>
              <a:solidFill>
                <a:schemeClr val="accent5"/>
              </a:solidFill>
              <a:ln w="19050">
                <a:solidFill>
                  <a:schemeClr val="lt1"/>
                </a:solidFill>
              </a:ln>
              <a:effectLst/>
            </c:spPr>
          </c:dPt>
          <c:dPt>
            <c:idx val="5"/>
            <c:spPr>
              <a:solidFill>
                <a:schemeClr val="accent6"/>
              </a:solidFill>
              <a:ln w="19050">
                <a:solidFill>
                  <a:schemeClr val="lt1"/>
                </a:solidFill>
              </a:ln>
              <a:effectLst/>
            </c:spPr>
          </c:dPt>
          <c:dPt>
            <c:idx val="6"/>
            <c:spPr>
              <a:solidFill>
                <a:schemeClr val="accent1">
                  <a:lumMod val="60000"/>
                </a:schemeClr>
              </a:solidFill>
              <a:ln w="19050">
                <a:solidFill>
                  <a:schemeClr val="lt1"/>
                </a:solidFill>
              </a:ln>
              <a:effectLst/>
            </c:spPr>
          </c:dPt>
          <c:dPt>
            <c:idx val="7"/>
            <c:spPr>
              <a:solidFill>
                <a:schemeClr val="accent2">
                  <a:lumMod val="60000"/>
                </a:schemeClr>
              </a:solidFill>
              <a:ln w="19050">
                <a:solidFill>
                  <a:schemeClr val="lt1"/>
                </a:solidFill>
              </a:ln>
              <a:effectLst/>
            </c:spPr>
          </c:dPt>
          <c:dPt>
            <c:idx val="8"/>
            <c:spPr>
              <a:solidFill>
                <a:schemeClr val="accent3">
                  <a:lumMod val="60000"/>
                </a:schemeClr>
              </a:solidFill>
              <a:ln w="19050">
                <a:solidFill>
                  <a:schemeClr val="lt1"/>
                </a:solidFill>
              </a:ln>
              <a:effectLst/>
            </c:spPr>
          </c:dPt>
          <c:dPt>
            <c:idx val="9"/>
            <c:spPr>
              <a:solidFill>
                <a:schemeClr val="accent4">
                  <a:lumMod val="60000"/>
                </a:schemeClr>
              </a:solidFill>
              <a:ln w="19050">
                <a:solidFill>
                  <a:schemeClr val="lt1"/>
                </a:solidFill>
              </a:ln>
              <a:effectLst/>
            </c:spPr>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Sheet2!$B$5:$B$15</c:f>
              <c:numCache>
                <c:formatCode>General</c:formatCode>
                <c:ptCount val="10"/>
                <c:pt idx="0">
                  <c:v>1</c:v>
                </c:pt>
                <c:pt idx="1">
                  <c:v>1</c:v>
                </c:pt>
                <c:pt idx="5">
                  <c:v>2</c:v>
                </c:pt>
                <c:pt idx="6">
                  <c:v>1</c:v>
                </c:pt>
                <c:pt idx="9">
                  <c:v>2</c:v>
                </c:pt>
              </c:numCache>
            </c:numRef>
          </c:val>
          <c:extLst xmlns:c16r2="http://schemas.microsoft.com/office/drawing/2015/06/chart">
            <c:ext xmlns:c16="http://schemas.microsoft.com/office/drawing/2014/chart" uri="{C3380CC4-5D6E-409C-BE32-E72D297353CC}">
              <c16:uniqueId val="{00000000-4D06-4714-8BDF-A85878E995BE}"/>
            </c:ext>
          </c:extLst>
        </c:ser>
        <c:ser>
          <c:idx val="1"/>
          <c:order val="1"/>
          <c:tx>
            <c:strRef>
              <c:f>Sheet2!$C$3:$C$4</c:f>
              <c:strCache>
                <c:ptCount val="1"/>
                <c:pt idx="0">
                  <c:v>LOW</c:v>
                </c:pt>
              </c:strCache>
            </c:strRef>
          </c:tx>
          <c:dPt>
            <c:idx val="0"/>
            <c:spPr>
              <a:solidFill>
                <a:schemeClr val="accent1"/>
              </a:solidFill>
              <a:ln w="19050">
                <a:solidFill>
                  <a:schemeClr val="lt1"/>
                </a:solidFill>
              </a:ln>
              <a:effectLst/>
            </c:spPr>
          </c:dPt>
          <c:dPt>
            <c:idx val="1"/>
            <c:spPr>
              <a:solidFill>
                <a:schemeClr val="accent2"/>
              </a:solidFill>
              <a:ln w="19050">
                <a:solidFill>
                  <a:schemeClr val="lt1"/>
                </a:solidFill>
              </a:ln>
              <a:effectLst/>
            </c:spPr>
          </c:dPt>
          <c:dPt>
            <c:idx val="2"/>
            <c:spPr>
              <a:solidFill>
                <a:schemeClr val="accent3"/>
              </a:solidFill>
              <a:ln w="19050">
                <a:solidFill>
                  <a:schemeClr val="lt1"/>
                </a:solidFill>
              </a:ln>
              <a:effectLst/>
            </c:spPr>
          </c:dPt>
          <c:dPt>
            <c:idx val="3"/>
            <c:spPr>
              <a:solidFill>
                <a:schemeClr val="accent4"/>
              </a:solidFill>
              <a:ln w="19050">
                <a:solidFill>
                  <a:schemeClr val="lt1"/>
                </a:solidFill>
              </a:ln>
              <a:effectLst/>
            </c:spPr>
          </c:dPt>
          <c:dPt>
            <c:idx val="4"/>
            <c:spPr>
              <a:solidFill>
                <a:schemeClr val="accent5"/>
              </a:solidFill>
              <a:ln w="19050">
                <a:solidFill>
                  <a:schemeClr val="lt1"/>
                </a:solidFill>
              </a:ln>
              <a:effectLst/>
            </c:spPr>
          </c:dPt>
          <c:dPt>
            <c:idx val="5"/>
            <c:spPr>
              <a:solidFill>
                <a:schemeClr val="accent6"/>
              </a:solidFill>
              <a:ln w="19050">
                <a:solidFill>
                  <a:schemeClr val="lt1"/>
                </a:solidFill>
              </a:ln>
              <a:effectLst/>
            </c:spPr>
          </c:dPt>
          <c:dPt>
            <c:idx val="6"/>
            <c:spPr>
              <a:solidFill>
                <a:schemeClr val="accent1">
                  <a:lumMod val="60000"/>
                </a:schemeClr>
              </a:solidFill>
              <a:ln w="19050">
                <a:solidFill>
                  <a:schemeClr val="lt1"/>
                </a:solidFill>
              </a:ln>
              <a:effectLst/>
            </c:spPr>
          </c:dPt>
          <c:dPt>
            <c:idx val="7"/>
            <c:spPr>
              <a:solidFill>
                <a:schemeClr val="accent2">
                  <a:lumMod val="60000"/>
                </a:schemeClr>
              </a:solidFill>
              <a:ln w="19050">
                <a:solidFill>
                  <a:schemeClr val="lt1"/>
                </a:solidFill>
              </a:ln>
              <a:effectLst/>
            </c:spPr>
          </c:dPt>
          <c:dPt>
            <c:idx val="8"/>
            <c:spPr>
              <a:solidFill>
                <a:schemeClr val="accent3">
                  <a:lumMod val="60000"/>
                </a:schemeClr>
              </a:solidFill>
              <a:ln w="19050">
                <a:solidFill>
                  <a:schemeClr val="lt1"/>
                </a:solidFill>
              </a:ln>
              <a:effectLst/>
            </c:spPr>
          </c:dPt>
          <c:dPt>
            <c:idx val="9"/>
            <c:spPr>
              <a:solidFill>
                <a:schemeClr val="accent4">
                  <a:lumMod val="60000"/>
                </a:schemeClr>
              </a:solidFill>
              <a:ln w="19050">
                <a:solidFill>
                  <a:schemeClr val="lt1"/>
                </a:solidFill>
              </a:ln>
              <a:effectLst/>
            </c:spPr>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Sheet2!$C$5:$C$15</c:f>
              <c:numCache>
                <c:formatCode>General</c:formatCode>
                <c:ptCount val="10"/>
                <c:pt idx="0">
                  <c:v>1</c:v>
                </c:pt>
                <c:pt idx="1">
                  <c:v>2</c:v>
                </c:pt>
                <c:pt idx="3">
                  <c:v>1</c:v>
                </c:pt>
                <c:pt idx="6">
                  <c:v>2</c:v>
                </c:pt>
              </c:numCache>
            </c:numRef>
          </c:val>
          <c:extLst xmlns:c16r2="http://schemas.microsoft.com/office/drawing/2015/06/chart">
            <c:ext xmlns:c16="http://schemas.microsoft.com/office/drawing/2014/chart" uri="{C3380CC4-5D6E-409C-BE32-E72D297353CC}">
              <c16:uniqueId val="{00000001-4D06-4714-8BDF-A85878E995BE}"/>
            </c:ext>
          </c:extLst>
        </c:ser>
        <c:ser>
          <c:idx val="2"/>
          <c:order val="2"/>
          <c:tx>
            <c:strRef>
              <c:f>Sheet2!$D$3:$D$4</c:f>
              <c:strCache>
                <c:ptCount val="1"/>
                <c:pt idx="0">
                  <c:v>MED</c:v>
                </c:pt>
              </c:strCache>
            </c:strRef>
          </c:tx>
          <c:dPt>
            <c:idx val="0"/>
            <c:spPr>
              <a:solidFill>
                <a:schemeClr val="accent1"/>
              </a:solidFill>
              <a:ln w="19050">
                <a:solidFill>
                  <a:schemeClr val="lt1"/>
                </a:solidFill>
              </a:ln>
              <a:effectLst/>
            </c:spPr>
          </c:dPt>
          <c:dPt>
            <c:idx val="1"/>
            <c:spPr>
              <a:solidFill>
                <a:schemeClr val="accent2"/>
              </a:solidFill>
              <a:ln w="19050">
                <a:solidFill>
                  <a:schemeClr val="lt1"/>
                </a:solidFill>
              </a:ln>
              <a:effectLst/>
            </c:spPr>
          </c:dPt>
          <c:dPt>
            <c:idx val="2"/>
            <c:spPr>
              <a:solidFill>
                <a:schemeClr val="accent3"/>
              </a:solidFill>
              <a:ln w="19050">
                <a:solidFill>
                  <a:schemeClr val="lt1"/>
                </a:solidFill>
              </a:ln>
              <a:effectLst/>
            </c:spPr>
          </c:dPt>
          <c:dPt>
            <c:idx val="3"/>
            <c:spPr>
              <a:solidFill>
                <a:schemeClr val="accent4"/>
              </a:solidFill>
              <a:ln w="19050">
                <a:solidFill>
                  <a:schemeClr val="lt1"/>
                </a:solidFill>
              </a:ln>
              <a:effectLst/>
            </c:spPr>
          </c:dPt>
          <c:dPt>
            <c:idx val="4"/>
            <c:spPr>
              <a:solidFill>
                <a:schemeClr val="accent5"/>
              </a:solidFill>
              <a:ln w="19050">
                <a:solidFill>
                  <a:schemeClr val="lt1"/>
                </a:solidFill>
              </a:ln>
              <a:effectLst/>
            </c:spPr>
          </c:dPt>
          <c:dPt>
            <c:idx val="5"/>
            <c:spPr>
              <a:solidFill>
                <a:schemeClr val="accent6"/>
              </a:solidFill>
              <a:ln w="19050">
                <a:solidFill>
                  <a:schemeClr val="lt1"/>
                </a:solidFill>
              </a:ln>
              <a:effectLst/>
            </c:spPr>
          </c:dPt>
          <c:dPt>
            <c:idx val="6"/>
            <c:spPr>
              <a:solidFill>
                <a:schemeClr val="accent1">
                  <a:lumMod val="60000"/>
                </a:schemeClr>
              </a:solidFill>
              <a:ln w="19050">
                <a:solidFill>
                  <a:schemeClr val="lt1"/>
                </a:solidFill>
              </a:ln>
              <a:effectLst/>
            </c:spPr>
          </c:dPt>
          <c:dPt>
            <c:idx val="7"/>
            <c:spPr>
              <a:solidFill>
                <a:schemeClr val="accent2">
                  <a:lumMod val="60000"/>
                </a:schemeClr>
              </a:solidFill>
              <a:ln w="19050">
                <a:solidFill>
                  <a:schemeClr val="lt1"/>
                </a:solidFill>
              </a:ln>
              <a:effectLst/>
            </c:spPr>
          </c:dPt>
          <c:dPt>
            <c:idx val="8"/>
            <c:spPr>
              <a:solidFill>
                <a:schemeClr val="accent3">
                  <a:lumMod val="60000"/>
                </a:schemeClr>
              </a:solidFill>
              <a:ln w="19050">
                <a:solidFill>
                  <a:schemeClr val="lt1"/>
                </a:solidFill>
              </a:ln>
              <a:effectLst/>
            </c:spPr>
          </c:dPt>
          <c:dPt>
            <c:idx val="9"/>
            <c:spPr>
              <a:solidFill>
                <a:schemeClr val="accent4">
                  <a:lumMod val="60000"/>
                </a:schemeClr>
              </a:solidFill>
              <a:ln w="19050">
                <a:solidFill>
                  <a:schemeClr val="lt1"/>
                </a:solidFill>
              </a:ln>
              <a:effectLst/>
            </c:spPr>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Sheet2!$D$5:$D$15</c:f>
              <c:numCache>
                <c:formatCode>General</c:formatCode>
                <c:ptCount val="10"/>
                <c:pt idx="0">
                  <c:v>1</c:v>
                </c:pt>
                <c:pt idx="1">
                  <c:v>2</c:v>
                </c:pt>
                <c:pt idx="2">
                  <c:v>2</c:v>
                </c:pt>
                <c:pt idx="3">
                  <c:v>1</c:v>
                </c:pt>
                <c:pt idx="4">
                  <c:v>2</c:v>
                </c:pt>
                <c:pt idx="7">
                  <c:v>1</c:v>
                </c:pt>
                <c:pt idx="8">
                  <c:v>2</c:v>
                </c:pt>
                <c:pt idx="9">
                  <c:v>1</c:v>
                </c:pt>
              </c:numCache>
            </c:numRef>
          </c:val>
          <c:extLst xmlns:c16r2="http://schemas.microsoft.com/office/drawing/2015/06/chart">
            <c:ext xmlns:c16="http://schemas.microsoft.com/office/drawing/2014/chart" uri="{C3380CC4-5D6E-409C-BE32-E72D297353CC}">
              <c16:uniqueId val="{00000002-4D06-4714-8BDF-A85878E995BE}"/>
            </c:ext>
          </c:extLst>
        </c:ser>
        <c:ser>
          <c:idx val="3"/>
          <c:order val="3"/>
          <c:tx>
            <c:strRef>
              <c:f>Sheet2!$E$3:$E$4</c:f>
              <c:strCache>
                <c:ptCount val="1"/>
                <c:pt idx="0">
                  <c:v>VERY HIGH</c:v>
                </c:pt>
              </c:strCache>
            </c:strRef>
          </c:tx>
          <c:dPt>
            <c:idx val="0"/>
            <c:spPr>
              <a:solidFill>
                <a:schemeClr val="accent1"/>
              </a:solidFill>
              <a:ln w="19050">
                <a:solidFill>
                  <a:schemeClr val="lt1"/>
                </a:solidFill>
              </a:ln>
              <a:effectLst/>
            </c:spPr>
          </c:dPt>
          <c:dPt>
            <c:idx val="1"/>
            <c:spPr>
              <a:solidFill>
                <a:schemeClr val="accent2"/>
              </a:solidFill>
              <a:ln w="19050">
                <a:solidFill>
                  <a:schemeClr val="lt1"/>
                </a:solidFill>
              </a:ln>
              <a:effectLst/>
            </c:spPr>
          </c:dPt>
          <c:dPt>
            <c:idx val="2"/>
            <c:spPr>
              <a:solidFill>
                <a:schemeClr val="accent3"/>
              </a:solidFill>
              <a:ln w="19050">
                <a:solidFill>
                  <a:schemeClr val="lt1"/>
                </a:solidFill>
              </a:ln>
              <a:effectLst/>
            </c:spPr>
          </c:dPt>
          <c:dPt>
            <c:idx val="3"/>
            <c:spPr>
              <a:solidFill>
                <a:schemeClr val="accent4"/>
              </a:solidFill>
              <a:ln w="19050">
                <a:solidFill>
                  <a:schemeClr val="lt1"/>
                </a:solidFill>
              </a:ln>
              <a:effectLst/>
            </c:spPr>
          </c:dPt>
          <c:dPt>
            <c:idx val="4"/>
            <c:spPr>
              <a:solidFill>
                <a:schemeClr val="accent5"/>
              </a:solidFill>
              <a:ln w="19050">
                <a:solidFill>
                  <a:schemeClr val="lt1"/>
                </a:solidFill>
              </a:ln>
              <a:effectLst/>
            </c:spPr>
          </c:dPt>
          <c:dPt>
            <c:idx val="5"/>
            <c:spPr>
              <a:solidFill>
                <a:schemeClr val="accent6"/>
              </a:solidFill>
              <a:ln w="19050">
                <a:solidFill>
                  <a:schemeClr val="lt1"/>
                </a:solidFill>
              </a:ln>
              <a:effectLst/>
            </c:spPr>
          </c:dPt>
          <c:dPt>
            <c:idx val="6"/>
            <c:spPr>
              <a:solidFill>
                <a:schemeClr val="accent1">
                  <a:lumMod val="60000"/>
                </a:schemeClr>
              </a:solidFill>
              <a:ln w="19050">
                <a:solidFill>
                  <a:schemeClr val="lt1"/>
                </a:solidFill>
              </a:ln>
              <a:effectLst/>
            </c:spPr>
          </c:dPt>
          <c:dPt>
            <c:idx val="7"/>
            <c:spPr>
              <a:solidFill>
                <a:schemeClr val="accent2">
                  <a:lumMod val="60000"/>
                </a:schemeClr>
              </a:solidFill>
              <a:ln w="19050">
                <a:solidFill>
                  <a:schemeClr val="lt1"/>
                </a:solidFill>
              </a:ln>
              <a:effectLst/>
            </c:spPr>
          </c:dPt>
          <c:dPt>
            <c:idx val="8"/>
            <c:spPr>
              <a:solidFill>
                <a:schemeClr val="accent3">
                  <a:lumMod val="60000"/>
                </a:schemeClr>
              </a:solidFill>
              <a:ln w="19050">
                <a:solidFill>
                  <a:schemeClr val="lt1"/>
                </a:solidFill>
              </a:ln>
              <a:effectLst/>
            </c:spPr>
          </c:dPt>
          <c:dPt>
            <c:idx val="9"/>
            <c:spPr>
              <a:solidFill>
                <a:schemeClr val="accent4">
                  <a:lumMod val="60000"/>
                </a:schemeClr>
              </a:solidFill>
              <a:ln w="19050">
                <a:solidFill>
                  <a:schemeClr val="lt1"/>
                </a:solidFill>
              </a:ln>
              <a:effectLst/>
            </c:spPr>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Sheet2!$E$5:$E$15</c:f>
              <c:numCache>
                <c:formatCode>General</c:formatCode>
                <c:ptCount val="10"/>
                <c:pt idx="0">
                  <c:v>1</c:v>
                </c:pt>
                <c:pt idx="2">
                  <c:v>1</c:v>
                </c:pt>
                <c:pt idx="7">
                  <c:v>1</c:v>
                </c:pt>
              </c:numCache>
            </c:numRef>
          </c:val>
          <c:extLst xmlns:c16r2="http://schemas.microsoft.com/office/drawing/2015/06/chart">
            <c:ext xmlns:c16="http://schemas.microsoft.com/office/drawing/2014/chart" uri="{C3380CC4-5D6E-409C-BE32-E72D297353CC}">
              <c16:uniqueId val="{00000003-4D06-4714-8BDF-A85878E995BE}"/>
            </c:ext>
          </c:extLst>
        </c:ser>
        <c:ser>
          <c:idx val="4"/>
          <c:order val="4"/>
          <c:tx>
            <c:strRef>
              <c:f>Sheet2!$F$3:$F$4</c:f>
              <c:strCache>
                <c:ptCount val="1"/>
                <c:pt idx="0">
                  <c:v>(blank)</c:v>
                </c:pt>
              </c:strCache>
            </c:strRef>
          </c:tx>
          <c:dPt>
            <c:idx val="0"/>
            <c:spPr>
              <a:solidFill>
                <a:schemeClr val="accent1"/>
              </a:solidFill>
              <a:ln w="19050">
                <a:solidFill>
                  <a:schemeClr val="lt1"/>
                </a:solidFill>
              </a:ln>
              <a:effectLst/>
            </c:spPr>
          </c:dPt>
          <c:dPt>
            <c:idx val="1"/>
            <c:spPr>
              <a:solidFill>
                <a:schemeClr val="accent2"/>
              </a:solidFill>
              <a:ln w="19050">
                <a:solidFill>
                  <a:schemeClr val="lt1"/>
                </a:solidFill>
              </a:ln>
              <a:effectLst/>
            </c:spPr>
          </c:dPt>
          <c:dPt>
            <c:idx val="2"/>
            <c:spPr>
              <a:solidFill>
                <a:schemeClr val="accent3"/>
              </a:solidFill>
              <a:ln w="19050">
                <a:solidFill>
                  <a:schemeClr val="lt1"/>
                </a:solidFill>
              </a:ln>
              <a:effectLst/>
            </c:spPr>
          </c:dPt>
          <c:dPt>
            <c:idx val="3"/>
            <c:spPr>
              <a:solidFill>
                <a:schemeClr val="accent4"/>
              </a:solidFill>
              <a:ln w="19050">
                <a:solidFill>
                  <a:schemeClr val="lt1"/>
                </a:solidFill>
              </a:ln>
              <a:effectLst/>
            </c:spPr>
          </c:dPt>
          <c:dPt>
            <c:idx val="4"/>
            <c:spPr>
              <a:solidFill>
                <a:schemeClr val="accent5"/>
              </a:solidFill>
              <a:ln w="19050">
                <a:solidFill>
                  <a:schemeClr val="lt1"/>
                </a:solidFill>
              </a:ln>
              <a:effectLst/>
            </c:spPr>
          </c:dPt>
          <c:dPt>
            <c:idx val="5"/>
            <c:spPr>
              <a:solidFill>
                <a:schemeClr val="accent6"/>
              </a:solidFill>
              <a:ln w="19050">
                <a:solidFill>
                  <a:schemeClr val="lt1"/>
                </a:solidFill>
              </a:ln>
              <a:effectLst/>
            </c:spPr>
          </c:dPt>
          <c:dPt>
            <c:idx val="6"/>
            <c:spPr>
              <a:solidFill>
                <a:schemeClr val="accent1">
                  <a:lumMod val="60000"/>
                </a:schemeClr>
              </a:solidFill>
              <a:ln w="19050">
                <a:solidFill>
                  <a:schemeClr val="lt1"/>
                </a:solidFill>
              </a:ln>
              <a:effectLst/>
            </c:spPr>
          </c:dPt>
          <c:dPt>
            <c:idx val="7"/>
            <c:spPr>
              <a:solidFill>
                <a:schemeClr val="accent2">
                  <a:lumMod val="60000"/>
                </a:schemeClr>
              </a:solidFill>
              <a:ln w="19050">
                <a:solidFill>
                  <a:schemeClr val="lt1"/>
                </a:solidFill>
              </a:ln>
              <a:effectLst/>
            </c:spPr>
          </c:dPt>
          <c:dPt>
            <c:idx val="8"/>
            <c:spPr>
              <a:solidFill>
                <a:schemeClr val="accent3">
                  <a:lumMod val="60000"/>
                </a:schemeClr>
              </a:solidFill>
              <a:ln w="19050">
                <a:solidFill>
                  <a:schemeClr val="lt1"/>
                </a:solidFill>
              </a:ln>
              <a:effectLst/>
            </c:spPr>
          </c:dPt>
          <c:dPt>
            <c:idx val="9"/>
            <c:spPr>
              <a:solidFill>
                <a:schemeClr val="accent4">
                  <a:lumMod val="60000"/>
                </a:schemeClr>
              </a:solidFill>
              <a:ln w="19050">
                <a:solidFill>
                  <a:schemeClr val="lt1"/>
                </a:solidFill>
              </a:ln>
              <a:effectLst/>
            </c:spPr>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Sheet2!$F$5:$F$15</c:f>
              <c:numCache>
                <c:formatCode>General</c:formatCode>
                <c:ptCount val="10"/>
                <c:pt idx="0">
                  <c:v>299</c:v>
                </c:pt>
                <c:pt idx="1">
                  <c:v>295</c:v>
                </c:pt>
                <c:pt idx="2">
                  <c:v>299</c:v>
                </c:pt>
                <c:pt idx="3">
                  <c:v>294</c:v>
                </c:pt>
                <c:pt idx="4">
                  <c:v>302</c:v>
                </c:pt>
                <c:pt idx="5">
                  <c:v>299</c:v>
                </c:pt>
                <c:pt idx="6">
                  <c:v>296</c:v>
                </c:pt>
                <c:pt idx="7">
                  <c:v>302</c:v>
                </c:pt>
                <c:pt idx="8">
                  <c:v>295</c:v>
                </c:pt>
                <c:pt idx="9">
                  <c:v>291</c:v>
                </c:pt>
              </c:numCache>
            </c:numRef>
          </c:val>
          <c:extLst xmlns:c16r2="http://schemas.microsoft.com/office/drawing/2015/06/chart">
            <c:ext xmlns:c16="http://schemas.microsoft.com/office/drawing/2014/chart" uri="{C3380CC4-5D6E-409C-BE32-E72D297353CC}">
              <c16:uniqueId val="{00000004-4D06-4714-8BDF-A85878E995BE}"/>
            </c:ext>
          </c:extLst>
        </c:ser>
        <c:firstSliceAng val="0"/>
      </c:pieChart>
      <c:spPr>
        <a:noFill/>
        <a:ln>
          <a:noFill/>
        </a:ln>
        <a:effectLst/>
      </c:spPr>
    </c:plotArea>
    <c:legend>
      <c:legendPos val="r"/>
      <c:layout/>
      <c:spPr>
        <a:noFill/>
        <a:ln>
          <a:noFill/>
        </a:ln>
        <a:effectLst/>
      </c:spPr>
      <c:txPr>
        <a:bodyPr rot="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legend>
    <c:plotVisOnly val="1"/>
    <c:dispBlanksAs val="zero"/>
    <c:extLst xmlns:c16r2="http://schemas.microsoft.com/office/drawing/2015/06/chart">
      <c:ext xmlns:c16r3="http://schemas.microsoft.com/office/drawing/2017/03/chart" uri="{56B9EC1D-385E-4148-901F-78D8002777C0}">
        <c16r3:dataDisplayOptions16>
          <c16r3:dispNaAsBlank val="1"/>
        </c16r3:dataDisplayOptions16>
      </c:ext>
    </c:extLst>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1"/>
  <c:extLst xmlns:c16r2="http://schemas.microsoft.com/office/drawing/2015/06/char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c:lang val="en-US"/>
  <c:pivotSource>
    <c:name>[HARINI PRIYA.xlsx]Sheet2!PivotTable3</c:name>
    <c:fmtId val="28"/>
  </c:pivotSource>
  <c:chart>
    <c:pivotFmts>
      <c:pivotFmt>
        <c:idx val="0"/>
        <c:spPr>
          <a:solidFill>
            <a:schemeClr val="accent1"/>
          </a:solidFill>
          <a:ln>
            <a:noFill/>
          </a:ln>
          <a:effectLst/>
          <a:sp3d/>
        </c:spPr>
        <c:marker>
          <c:symbol val="none"/>
        </c:marker>
        <c:dLbl>
          <c:idx val="0"/>
          <c:delete val="1"/>
          <c:extLst xmlns:c16r2="http://schemas.microsoft.com/office/drawing/2015/06/chart">
            <c:ext xmlns:c15="http://schemas.microsoft.com/office/drawing/2012/chart" uri="{CE6537A1-D6FC-4f65-9D91-7224C49458BB}"/>
          </c:extLst>
        </c:dLbl>
      </c:pivotFmt>
      <c:pivotFmt>
        <c:idx val="1"/>
        <c:spPr>
          <a:solidFill>
            <a:schemeClr val="accent2"/>
          </a:solidFill>
          <a:ln>
            <a:noFill/>
          </a:ln>
          <a:effectLst/>
          <a:sp3d/>
        </c:spPr>
        <c:marker>
          <c:symbol val="none"/>
        </c:marker>
        <c:dLbl>
          <c:idx val="0"/>
          <c:delete val="1"/>
          <c:extLst xmlns:c16r2="http://schemas.microsoft.com/office/drawing/2015/06/chart">
            <c:ext xmlns:c15="http://schemas.microsoft.com/office/drawing/2012/chart" uri="{CE6537A1-D6FC-4f65-9D91-7224C49458BB}"/>
          </c:extLst>
        </c:dLbl>
      </c:pivotFmt>
      <c:pivotFmt>
        <c:idx val="2"/>
        <c:spPr>
          <a:solidFill>
            <a:schemeClr val="accent3"/>
          </a:solidFill>
          <a:ln>
            <a:noFill/>
          </a:ln>
          <a:effectLst/>
          <a:sp3d/>
        </c:spPr>
        <c:marker>
          <c:symbol val="none"/>
        </c:marker>
        <c:dLbl>
          <c:idx val="0"/>
          <c:delete val="1"/>
          <c:extLst xmlns:c16r2="http://schemas.microsoft.com/office/drawing/2015/06/chart">
            <c:ext xmlns:c15="http://schemas.microsoft.com/office/drawing/2012/chart" uri="{CE6537A1-D6FC-4f65-9D91-7224C49458BB}"/>
          </c:extLst>
        </c:dLbl>
      </c:pivotFmt>
      <c:pivotFmt>
        <c:idx val="3"/>
        <c:spPr>
          <a:solidFill>
            <a:schemeClr val="accent4"/>
          </a:solidFill>
          <a:ln>
            <a:noFill/>
          </a:ln>
          <a:effectLst/>
          <a:sp3d/>
        </c:spPr>
        <c:marker>
          <c:symbol val="none"/>
        </c:marker>
        <c:dLbl>
          <c:idx val="0"/>
          <c:delete val="1"/>
          <c:extLst xmlns:c16r2="http://schemas.microsoft.com/office/drawing/2015/06/chart">
            <c:ext xmlns:c15="http://schemas.microsoft.com/office/drawing/2012/chart" uri="{CE6537A1-D6FC-4f65-9D91-7224C49458BB}"/>
          </c:extLst>
        </c:dLbl>
      </c:pivotFmt>
      <c:pivotFmt>
        <c:idx val="4"/>
        <c:spPr>
          <a:solidFill>
            <a:schemeClr val="accent5"/>
          </a:solidFill>
          <a:ln>
            <a:noFill/>
          </a:ln>
          <a:effectLst/>
          <a:sp3d/>
        </c:spPr>
        <c:marker>
          <c:symbol val="none"/>
        </c:marker>
        <c:dLbl>
          <c:idx val="0"/>
          <c:delete val="1"/>
          <c:extLst xmlns:c16r2="http://schemas.microsoft.com/office/drawing/2015/06/chart">
            <c:ext xmlns:c15="http://schemas.microsoft.com/office/drawing/2012/chart" uri="{CE6537A1-D6FC-4f65-9D91-7224C49458BB}"/>
          </c:extLst>
        </c:dLbl>
      </c:pivotFmt>
      <c:pivotFmt>
        <c:idx val="5"/>
        <c:spPr>
          <a:solidFill>
            <a:schemeClr val="accent1"/>
          </a:solidFill>
          <a:ln>
            <a:noFill/>
          </a:ln>
          <a:effectLst/>
          <a:sp3d/>
        </c:spPr>
        <c:marker>
          <c:symbol val="none"/>
        </c:marker>
        <c:dLbl>
          <c:idx val="0"/>
          <c:delete val="1"/>
        </c:dLbl>
      </c:pivotFmt>
      <c:pivotFmt>
        <c:idx val="6"/>
        <c:spPr>
          <a:solidFill>
            <a:schemeClr val="accent2"/>
          </a:solidFill>
          <a:ln>
            <a:noFill/>
          </a:ln>
          <a:effectLst/>
          <a:sp3d/>
        </c:spPr>
        <c:marker>
          <c:symbol val="none"/>
        </c:marker>
        <c:dLbl>
          <c:idx val="0"/>
          <c:delete val="1"/>
        </c:dLbl>
      </c:pivotFmt>
      <c:pivotFmt>
        <c:idx val="7"/>
        <c:spPr>
          <a:solidFill>
            <a:schemeClr val="accent3"/>
          </a:solidFill>
          <a:ln>
            <a:noFill/>
          </a:ln>
          <a:effectLst/>
          <a:sp3d/>
        </c:spPr>
        <c:marker>
          <c:symbol val="none"/>
        </c:marker>
        <c:dLbl>
          <c:idx val="0"/>
          <c:delete val="1"/>
        </c:dLbl>
      </c:pivotFmt>
      <c:pivotFmt>
        <c:idx val="8"/>
        <c:spPr>
          <a:solidFill>
            <a:schemeClr val="accent4"/>
          </a:solidFill>
          <a:ln>
            <a:noFill/>
          </a:ln>
          <a:effectLst/>
          <a:sp3d/>
        </c:spPr>
        <c:marker>
          <c:symbol val="none"/>
        </c:marker>
        <c:dLbl>
          <c:idx val="0"/>
          <c:delete val="1"/>
        </c:dLbl>
      </c:pivotFmt>
      <c:pivotFmt>
        <c:idx val="9"/>
        <c:spPr>
          <a:solidFill>
            <a:schemeClr val="accent5"/>
          </a:solidFill>
          <a:ln>
            <a:noFill/>
          </a:ln>
          <a:effectLst/>
          <a:sp3d/>
        </c:spPr>
        <c:marker>
          <c:symbol val="none"/>
        </c:marker>
        <c:dLbl>
          <c:idx val="0"/>
          <c:delete val="1"/>
        </c:dLbl>
      </c:pivotFmt>
    </c:pivotFmts>
    <c:view3D>
      <c:depthPercent val="100"/>
      <c:rAngAx val="1"/>
    </c:view3D>
    <c:floor>
      <c:spPr>
        <a:noFill/>
        <a:ln>
          <a:noFill/>
        </a:ln>
        <a:effectLst/>
        <a:sp3d/>
      </c:spPr>
    </c:floor>
    <c:sideWall>
      <c:spPr>
        <a:noFill/>
        <a:ln>
          <a:noFill/>
        </a:ln>
        <a:effectLst/>
        <a:sp3d/>
      </c:spPr>
    </c:sideWall>
    <c:backWall>
      <c:spPr>
        <a:noFill/>
        <a:ln>
          <a:noFill/>
        </a:ln>
        <a:effectLst/>
        <a:sp3d/>
      </c:spPr>
    </c:backWall>
    <c:plotArea>
      <c:layout/>
      <c:bar3DChart>
        <c:barDir val="col"/>
        <c:grouping val="standard"/>
        <c:ser>
          <c:idx val="0"/>
          <c:order val="0"/>
          <c:tx>
            <c:strRef>
              <c:f>Sheet2!$B$3:$B$4</c:f>
              <c:strCache>
                <c:ptCount val="1"/>
                <c:pt idx="0">
                  <c:v>HIGH</c:v>
                </c:pt>
              </c:strCache>
            </c:strRef>
          </c:tx>
          <c:spPr>
            <a:solidFill>
              <a:schemeClr val="accent1"/>
            </a:solidFill>
            <a:ln>
              <a:noFill/>
            </a:ln>
            <a:effectLst/>
            <a:sp3d/>
          </c:spPr>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Sheet2!$B$5:$B$15</c:f>
              <c:numCache>
                <c:formatCode>General</c:formatCode>
                <c:ptCount val="10"/>
                <c:pt idx="0">
                  <c:v>1</c:v>
                </c:pt>
                <c:pt idx="1">
                  <c:v>1</c:v>
                </c:pt>
                <c:pt idx="5">
                  <c:v>2</c:v>
                </c:pt>
                <c:pt idx="6">
                  <c:v>1</c:v>
                </c:pt>
                <c:pt idx="9">
                  <c:v>2</c:v>
                </c:pt>
              </c:numCache>
            </c:numRef>
          </c:val>
          <c:extLst xmlns:c16r2="http://schemas.microsoft.com/office/drawing/2015/06/chart">
            <c:ext xmlns:c16="http://schemas.microsoft.com/office/drawing/2014/chart" uri="{C3380CC4-5D6E-409C-BE32-E72D297353CC}">
              <c16:uniqueId val="{00000000-F08F-49AA-913A-4C00A1083EA2}"/>
            </c:ext>
          </c:extLst>
        </c:ser>
        <c:ser>
          <c:idx val="1"/>
          <c:order val="1"/>
          <c:tx>
            <c:strRef>
              <c:f>Sheet2!$C$3:$C$4</c:f>
              <c:strCache>
                <c:ptCount val="1"/>
                <c:pt idx="0">
                  <c:v>LOW</c:v>
                </c:pt>
              </c:strCache>
            </c:strRef>
          </c:tx>
          <c:spPr>
            <a:solidFill>
              <a:schemeClr val="accent2"/>
            </a:solidFill>
            <a:ln>
              <a:noFill/>
            </a:ln>
            <a:effectLst/>
            <a:sp3d/>
          </c:spPr>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Sheet2!$C$5:$C$15</c:f>
              <c:numCache>
                <c:formatCode>General</c:formatCode>
                <c:ptCount val="10"/>
                <c:pt idx="0">
                  <c:v>1</c:v>
                </c:pt>
                <c:pt idx="1">
                  <c:v>2</c:v>
                </c:pt>
                <c:pt idx="3">
                  <c:v>1</c:v>
                </c:pt>
                <c:pt idx="6">
                  <c:v>2</c:v>
                </c:pt>
              </c:numCache>
            </c:numRef>
          </c:val>
          <c:extLst xmlns:c16r2="http://schemas.microsoft.com/office/drawing/2015/06/chart">
            <c:ext xmlns:c16="http://schemas.microsoft.com/office/drawing/2014/chart" uri="{C3380CC4-5D6E-409C-BE32-E72D297353CC}">
              <c16:uniqueId val="{00000001-F08F-49AA-913A-4C00A1083EA2}"/>
            </c:ext>
          </c:extLst>
        </c:ser>
        <c:ser>
          <c:idx val="2"/>
          <c:order val="2"/>
          <c:tx>
            <c:strRef>
              <c:f>Sheet2!$D$3:$D$4</c:f>
              <c:strCache>
                <c:ptCount val="1"/>
                <c:pt idx="0">
                  <c:v>MED</c:v>
                </c:pt>
              </c:strCache>
            </c:strRef>
          </c:tx>
          <c:spPr>
            <a:solidFill>
              <a:schemeClr val="accent3"/>
            </a:solidFill>
            <a:ln>
              <a:noFill/>
            </a:ln>
            <a:effectLst/>
            <a:sp3d/>
          </c:spPr>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Sheet2!$D$5:$D$15</c:f>
              <c:numCache>
                <c:formatCode>General</c:formatCode>
                <c:ptCount val="10"/>
                <c:pt idx="0">
                  <c:v>1</c:v>
                </c:pt>
                <c:pt idx="1">
                  <c:v>2</c:v>
                </c:pt>
                <c:pt idx="2">
                  <c:v>2</c:v>
                </c:pt>
                <c:pt idx="3">
                  <c:v>1</c:v>
                </c:pt>
                <c:pt idx="4">
                  <c:v>2</c:v>
                </c:pt>
                <c:pt idx="7">
                  <c:v>1</c:v>
                </c:pt>
                <c:pt idx="8">
                  <c:v>2</c:v>
                </c:pt>
                <c:pt idx="9">
                  <c:v>1</c:v>
                </c:pt>
              </c:numCache>
            </c:numRef>
          </c:val>
          <c:extLst xmlns:c16r2="http://schemas.microsoft.com/office/drawing/2015/06/chart">
            <c:ext xmlns:c16="http://schemas.microsoft.com/office/drawing/2014/chart" uri="{C3380CC4-5D6E-409C-BE32-E72D297353CC}">
              <c16:uniqueId val="{00000002-F08F-49AA-913A-4C00A1083EA2}"/>
            </c:ext>
          </c:extLst>
        </c:ser>
        <c:ser>
          <c:idx val="3"/>
          <c:order val="3"/>
          <c:tx>
            <c:strRef>
              <c:f>Sheet2!$E$3:$E$4</c:f>
              <c:strCache>
                <c:ptCount val="1"/>
                <c:pt idx="0">
                  <c:v>VERY HIGH</c:v>
                </c:pt>
              </c:strCache>
            </c:strRef>
          </c:tx>
          <c:spPr>
            <a:solidFill>
              <a:schemeClr val="accent4"/>
            </a:solidFill>
            <a:ln>
              <a:noFill/>
            </a:ln>
            <a:effectLst/>
            <a:sp3d/>
          </c:spPr>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Sheet2!$E$5:$E$15</c:f>
              <c:numCache>
                <c:formatCode>General</c:formatCode>
                <c:ptCount val="10"/>
                <c:pt idx="0">
                  <c:v>1</c:v>
                </c:pt>
                <c:pt idx="2">
                  <c:v>1</c:v>
                </c:pt>
                <c:pt idx="7">
                  <c:v>1</c:v>
                </c:pt>
              </c:numCache>
            </c:numRef>
          </c:val>
          <c:extLst xmlns:c16r2="http://schemas.microsoft.com/office/drawing/2015/06/chart">
            <c:ext xmlns:c16="http://schemas.microsoft.com/office/drawing/2014/chart" uri="{C3380CC4-5D6E-409C-BE32-E72D297353CC}">
              <c16:uniqueId val="{00000003-F08F-49AA-913A-4C00A1083EA2}"/>
            </c:ext>
          </c:extLst>
        </c:ser>
        <c:ser>
          <c:idx val="4"/>
          <c:order val="4"/>
          <c:tx>
            <c:strRef>
              <c:f>Sheet2!$F$3:$F$4</c:f>
              <c:strCache>
                <c:ptCount val="1"/>
                <c:pt idx="0">
                  <c:v>(blank)</c:v>
                </c:pt>
              </c:strCache>
            </c:strRef>
          </c:tx>
          <c:spPr>
            <a:solidFill>
              <a:schemeClr val="accent5"/>
            </a:solidFill>
            <a:ln>
              <a:noFill/>
            </a:ln>
            <a:effectLst/>
            <a:sp3d/>
          </c:spPr>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Sheet2!$F$5:$F$15</c:f>
              <c:numCache>
                <c:formatCode>General</c:formatCode>
                <c:ptCount val="10"/>
                <c:pt idx="0">
                  <c:v>299</c:v>
                </c:pt>
                <c:pt idx="1">
                  <c:v>295</c:v>
                </c:pt>
                <c:pt idx="2">
                  <c:v>299</c:v>
                </c:pt>
                <c:pt idx="3">
                  <c:v>294</c:v>
                </c:pt>
                <c:pt idx="4">
                  <c:v>302</c:v>
                </c:pt>
                <c:pt idx="5">
                  <c:v>299</c:v>
                </c:pt>
                <c:pt idx="6">
                  <c:v>296</c:v>
                </c:pt>
                <c:pt idx="7">
                  <c:v>302</c:v>
                </c:pt>
                <c:pt idx="8">
                  <c:v>295</c:v>
                </c:pt>
                <c:pt idx="9">
                  <c:v>291</c:v>
                </c:pt>
              </c:numCache>
            </c:numRef>
          </c:val>
          <c:extLst xmlns:c16r2="http://schemas.microsoft.com/office/drawing/2015/06/chart">
            <c:ext xmlns:c16="http://schemas.microsoft.com/office/drawing/2014/chart" uri="{C3380CC4-5D6E-409C-BE32-E72D297353CC}">
              <c16:uniqueId val="{00000004-F08F-49AA-913A-4C00A1083EA2}"/>
            </c:ext>
          </c:extLst>
        </c:ser>
        <c:shape val="box"/>
        <c:axId val="62311040"/>
        <c:axId val="62977920"/>
        <c:axId val="62320640"/>
      </c:bar3DChart>
      <c:catAx>
        <c:axId val="62311040"/>
        <c:scaling>
          <c:orientation val="minMax"/>
        </c:scaling>
        <c:axPos val="b"/>
        <c:numFmt formatCode="General" sourceLinked="1"/>
        <c:maj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2977920"/>
        <c:crosses val="autoZero"/>
        <c:auto val="1"/>
        <c:lblAlgn val="ctr"/>
        <c:lblOffset val="100"/>
      </c:catAx>
      <c:valAx>
        <c:axId val="62977920"/>
        <c:scaling>
          <c:orientation val="minMax"/>
        </c:scaling>
        <c:axPos val="l"/>
        <c:majorGridlines>
          <c:spPr>
            <a:ln w="9525" cap="flat" cmpd="sng" algn="ctr">
              <a:solidFill>
                <a:schemeClr val="tx1">
                  <a:lumMod val="15000"/>
                  <a:lumOff val="85000"/>
                </a:schemeClr>
              </a:solidFill>
              <a:round/>
            </a:ln>
            <a:effectLst/>
          </c:spPr>
        </c:majorGridlines>
        <c:numFmt formatCode="General" sourceLinked="1"/>
        <c:maj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2311040"/>
        <c:crosses val="autoZero"/>
        <c:crossBetween val="between"/>
      </c:valAx>
      <c:serAx>
        <c:axId val="62320640"/>
        <c:scaling>
          <c:orientation val="minMax"/>
        </c:scaling>
        <c:axPos val="b"/>
        <c:maj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2977920"/>
        <c:crosses val="autoZero"/>
      </c:serAx>
      <c:spPr>
        <a:noFill/>
        <a:ln>
          <a:noFill/>
        </a:ln>
        <a:effectLst/>
      </c:spPr>
    </c:plotArea>
    <c:legend>
      <c:legendPos val="r"/>
      <c:layout/>
      <c:spPr>
        <a:noFill/>
        <a:ln>
          <a:noFill/>
        </a:ln>
        <a:effectLst/>
      </c:spPr>
      <c:txPr>
        <a:bodyPr rot="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xmlns:c16r2="http://schemas.microsoft.com/office/drawing/2015/06/chart">
      <c:ext xmlns:c16r3="http://schemas.microsoft.com/office/drawing/2017/03/chart" uri="{56B9EC1D-385E-4148-901F-78D8002777C0}">
        <c16r3:dataDisplayOptions16>
          <c16r3:dispNaAsBlank val="1"/>
        </c16r3:dataDisplayOptions16>
      </c:ext>
    </c:extLst>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1"/>
  <c:extLst xmlns:c16r2="http://schemas.microsoft.com/office/drawing/2015/06/char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p14="http://schemas.microsoft.com/office/powerpoint/2010/main" xmlns=""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38600" y="857250"/>
            <a:ext cx="4114800" cy="2314575"/>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p14="http://schemas.microsoft.com/office/powerpoint/2010/main" xmlns=""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38"/>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785600" y="274651"/>
            <a:ext cx="36576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12800" y="274651"/>
            <a:ext cx="107696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13"/>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12800" y="1600206"/>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8229600" y="1600206"/>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76"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76"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8/30/2024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8/30/2024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8/30/2024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3"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6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3"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09600" y="1600206"/>
            <a:ext cx="10972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09600" y="6356363"/>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8/30/2024</a:t>
            </a:fld>
            <a:endParaRPr lang="en-US"/>
          </a:p>
        </p:txBody>
      </p:sp>
      <p:sp>
        <p:nvSpPr>
          <p:cNvPr id="5" name="Footer Placeholder 4"/>
          <p:cNvSpPr>
            <a:spLocks noGrp="1"/>
          </p:cNvSpPr>
          <p:nvPr>
            <p:ph type="ftr" sz="quarter" idx="3"/>
          </p:nvPr>
        </p:nvSpPr>
        <p:spPr>
          <a:xfrm>
            <a:off x="4165600" y="6356363"/>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63"/>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6.xml"/><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srcRect/>
          <a:tile tx="0" ty="0" sx="100000" sy="100000" flip="none" algn="tl"/>
        </a:blipFill>
        <a:effectLst/>
      </p:bgPr>
    </p:bg>
    <p:spTree>
      <p:nvGrpSpPr>
        <p:cNvPr id="1" name=""/>
        <p:cNvGrpSpPr/>
        <p:nvPr/>
      </p:nvGrpSpPr>
      <p:grpSpPr>
        <a:xfrm>
          <a:off x="0" y="0"/>
          <a:ext cx="0" cy="0"/>
          <a:chOff x="0" y="0"/>
          <a:chExt cx="0" cy="0"/>
        </a:xfrm>
      </p:grpSpPr>
      <p:sp>
        <p:nvSpPr>
          <p:cNvPr id="7" name="object 7"/>
          <p:cNvSpPr txBox="1">
            <a:spLocks noGrp="1"/>
          </p:cNvSpPr>
          <p:nvPr>
            <p:ph type="ctrTitle"/>
          </p:nvPr>
        </p:nvSpPr>
        <p:spPr>
          <a:xfrm>
            <a:off x="-1219200" y="634101"/>
            <a:ext cx="13563600" cy="1370888"/>
          </a:xfrm>
          <a:prstGeom prst="rect">
            <a:avLst/>
          </a:prstGeom>
        </p:spPr>
        <p:txBody>
          <a:bodyPr vert="horz" wrap="square" lIns="0" tIns="16510" rIns="0" bIns="0" rtlCol="0">
            <a:spAutoFit/>
          </a:bodyPr>
          <a:lstStyle/>
          <a:p>
            <a:pPr marL="3213735" algn="l">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sp>
        <p:nvSpPr>
          <p:cNvPr id="11" name="object 11"/>
          <p:cNvSpPr txBox="1">
            <a:spLocks noGrp="1"/>
          </p:cNvSpPr>
          <p:nvPr>
            <p:ph type="sldNum" sz="quarter" idx="12"/>
          </p:nvPr>
        </p:nvSpPr>
        <p:spPr>
          <a:xfrm>
            <a:off x="8737600" y="6443064"/>
            <a:ext cx="2844800" cy="191719"/>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4" name="TextBox 13">
            <a:extLst>
              <a:ext uri="{FF2B5EF4-FFF2-40B4-BE49-F238E27FC236}">
                <a16:creationId xmlns:a16="http://schemas.microsoft.com/office/drawing/2014/main" xmlns="" id="{D55ADE35-C35B-07C1-F5AA-C33B3DDB802E}"/>
              </a:ext>
            </a:extLst>
          </p:cNvPr>
          <p:cNvSpPr txBox="1"/>
          <p:nvPr/>
        </p:nvSpPr>
        <p:spPr>
          <a:xfrm>
            <a:off x="1219200" y="2743200"/>
            <a:ext cx="9717343" cy="2308324"/>
          </a:xfrm>
          <a:prstGeom prst="rect">
            <a:avLst/>
          </a:prstGeom>
          <a:noFill/>
        </p:spPr>
        <p:txBody>
          <a:bodyPr wrap="square" rtlCol="0">
            <a:spAutoFit/>
          </a:bodyPr>
          <a:lstStyle/>
          <a:p>
            <a:r>
              <a:rPr lang="en-US" sz="2400" b="1" dirty="0"/>
              <a:t>STUDENT </a:t>
            </a:r>
            <a:r>
              <a:rPr lang="en-US" sz="2400" b="1" dirty="0" smtClean="0"/>
              <a:t>NAME:</a:t>
            </a:r>
            <a:r>
              <a:rPr lang="en-US" sz="2400" dirty="0" smtClean="0"/>
              <a:t> HARINI PRIYA. R</a:t>
            </a:r>
            <a:endParaRPr lang="en-US" sz="2400" dirty="0"/>
          </a:p>
          <a:p>
            <a:r>
              <a:rPr lang="en-US" sz="2400" b="1" dirty="0"/>
              <a:t>REGISTER NO</a:t>
            </a:r>
            <a:r>
              <a:rPr lang="en-US" sz="2400" b="1" dirty="0" smtClean="0"/>
              <a:t>: </a:t>
            </a:r>
            <a:r>
              <a:rPr lang="en-US" sz="2400" dirty="0" smtClean="0"/>
              <a:t>312218022</a:t>
            </a:r>
          </a:p>
          <a:p>
            <a:r>
              <a:rPr lang="en-US" sz="2400" b="1" dirty="0" smtClean="0"/>
              <a:t>NAAN MUDHALVAN ID: </a:t>
            </a:r>
            <a:r>
              <a:rPr lang="en-US" sz="2400" dirty="0" smtClean="0"/>
              <a:t>6125348970D463788A9493864C7A24B5</a:t>
            </a:r>
            <a:endParaRPr lang="en-US" sz="2400" dirty="0"/>
          </a:p>
          <a:p>
            <a:r>
              <a:rPr lang="en-US" sz="2400" b="1" dirty="0"/>
              <a:t>DEPARTMENT</a:t>
            </a:r>
            <a:r>
              <a:rPr lang="en-US" sz="2400" b="1" dirty="0" smtClean="0"/>
              <a:t>: </a:t>
            </a:r>
            <a:r>
              <a:rPr lang="en-US" sz="2400" dirty="0" smtClean="0"/>
              <a:t>B. </a:t>
            </a:r>
            <a:r>
              <a:rPr lang="en-US" sz="2400" smtClean="0"/>
              <a:t>COM(COMMERCE)</a:t>
            </a:r>
            <a:endParaRPr lang="en-US" sz="2400" dirty="0"/>
          </a:p>
          <a:p>
            <a:r>
              <a:rPr lang="en-US" sz="2400" b="1" dirty="0" smtClean="0"/>
              <a:t>COLLEGE: </a:t>
            </a:r>
            <a:r>
              <a:rPr lang="en-US" sz="2400" dirty="0" smtClean="0"/>
              <a:t>ST. ANNE’S ARTS AND SCIENCE COLLEGE </a:t>
            </a:r>
            <a:endParaRPr lang="en-US" sz="2400" dirty="0"/>
          </a:p>
          <a:p>
            <a:r>
              <a:rPr lang="en-US" sz="2400" dirty="0"/>
              <a:t>           </a:t>
            </a:r>
            <a:endParaRPr lang="en-IN" sz="24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9" y="6473340"/>
            <a:ext cx="228600"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8" name="object 8"/>
          <p:cNvSpPr txBox="1"/>
          <p:nvPr/>
        </p:nvSpPr>
        <p:spPr>
          <a:xfrm>
            <a:off x="739776" y="291152"/>
            <a:ext cx="10080625" cy="752129"/>
          </a:xfrm>
          <a:prstGeom prst="rect">
            <a:avLst/>
          </a:prstGeom>
        </p:spPr>
        <p:txBody>
          <a:bodyPr vert="horz" wrap="square" lIns="0" tIns="13335" rIns="0" bIns="0" rtlCol="0">
            <a:spAutoFit/>
          </a:bodyPr>
          <a:lstStyle/>
          <a:p>
            <a:pPr marL="12700" algn="ctr">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7" name="TextBox 6"/>
          <p:cNvSpPr txBox="1"/>
          <p:nvPr/>
        </p:nvSpPr>
        <p:spPr>
          <a:xfrm>
            <a:off x="685800" y="1225689"/>
            <a:ext cx="10591800" cy="5632311"/>
          </a:xfrm>
          <a:prstGeom prst="rect">
            <a:avLst/>
          </a:prstGeom>
          <a:noFill/>
        </p:spPr>
        <p:txBody>
          <a:bodyPr wrap="square" rtlCol="0">
            <a:spAutoFit/>
          </a:bodyPr>
          <a:lstStyle/>
          <a:p>
            <a:r>
              <a:rPr lang="en-US" sz="2000" b="1" dirty="0" smtClean="0">
                <a:latin typeface="Arial" panose="020B0604020202020204" pitchFamily="34" charset="0"/>
                <a:cs typeface="Arial" panose="020B0604020202020204" pitchFamily="34" charset="0"/>
              </a:rPr>
              <a:t>DATA</a:t>
            </a:r>
            <a:r>
              <a:rPr lang="en-US" sz="2000" dirty="0" smtClean="0">
                <a:latin typeface="Arial" panose="020B0604020202020204" pitchFamily="34" charset="0"/>
                <a:cs typeface="Arial" panose="020B0604020202020204" pitchFamily="34" charset="0"/>
              </a:rPr>
              <a:t> </a:t>
            </a:r>
            <a:r>
              <a:rPr lang="en-US" sz="2000" b="1" dirty="0" smtClean="0">
                <a:latin typeface="Arial" panose="020B0604020202020204" pitchFamily="34" charset="0"/>
                <a:cs typeface="Arial" panose="020B0604020202020204" pitchFamily="34" charset="0"/>
              </a:rPr>
              <a:t>COLLECTION</a:t>
            </a:r>
            <a:r>
              <a:rPr lang="en-US" sz="2000" dirty="0" smtClean="0">
                <a:latin typeface="Arial" panose="020B0604020202020204" pitchFamily="34" charset="0"/>
                <a:cs typeface="Arial" panose="020B0604020202020204" pitchFamily="34" charset="0"/>
              </a:rPr>
              <a:t>:</a:t>
            </a:r>
          </a:p>
          <a:p>
            <a:pPr marL="342900" indent="-342900">
              <a:buFont typeface="Courier New" panose="02070309020205020404" pitchFamily="49" charset="0"/>
              <a:buChar char="o"/>
            </a:pPr>
            <a:r>
              <a:rPr lang="en-US" sz="2000" dirty="0" smtClean="0"/>
              <a:t>Gather all relevant data related to employees. Common fields include employee ID, name, business unit, employee status, employee type, employees classification type,   current employee rating, and more.</a:t>
            </a:r>
          </a:p>
          <a:p>
            <a:endParaRPr lang="en-US" sz="2000" dirty="0" smtClean="0">
              <a:latin typeface="Arial" panose="020B0604020202020204" pitchFamily="34" charset="0"/>
              <a:cs typeface="Arial" panose="020B0604020202020204" pitchFamily="34" charset="0"/>
            </a:endParaRPr>
          </a:p>
          <a:p>
            <a:r>
              <a:rPr lang="en-US" sz="2000" b="1" dirty="0" smtClean="0">
                <a:latin typeface="Arial" panose="020B0604020202020204" pitchFamily="34" charset="0"/>
                <a:cs typeface="Arial" panose="020B0604020202020204" pitchFamily="34" charset="0"/>
              </a:rPr>
              <a:t>DATA</a:t>
            </a:r>
            <a:r>
              <a:rPr lang="en-US" sz="2000" dirty="0" smtClean="0">
                <a:latin typeface="Arial" panose="020B0604020202020204" pitchFamily="34" charset="0"/>
                <a:cs typeface="Arial" panose="020B0604020202020204" pitchFamily="34" charset="0"/>
              </a:rPr>
              <a:t> </a:t>
            </a:r>
            <a:r>
              <a:rPr lang="en-US" sz="2000" b="1" dirty="0" smtClean="0">
                <a:latin typeface="Arial" panose="020B0604020202020204" pitchFamily="34" charset="0"/>
                <a:cs typeface="Arial" panose="020B0604020202020204" pitchFamily="34" charset="0"/>
              </a:rPr>
              <a:t>CLEANING</a:t>
            </a:r>
            <a:r>
              <a:rPr lang="en-US" sz="2000" dirty="0" smtClean="0">
                <a:latin typeface="Arial" panose="020B0604020202020204" pitchFamily="34" charset="0"/>
                <a:cs typeface="Arial" panose="020B0604020202020204" pitchFamily="34" charset="0"/>
              </a:rPr>
              <a:t>:</a:t>
            </a:r>
          </a:p>
          <a:p>
            <a:pPr>
              <a:buFont typeface="Arial" panose="020B0604020202020204" pitchFamily="34" charset="0"/>
              <a:buChar char="•"/>
            </a:pPr>
            <a:r>
              <a:rPr lang="en-US" b="1" dirty="0" smtClean="0"/>
              <a:t>Handle Missing Values</a:t>
            </a:r>
            <a:r>
              <a:rPr lang="en-US" dirty="0" smtClean="0"/>
              <a:t>:</a:t>
            </a:r>
          </a:p>
          <a:p>
            <a:pPr marL="742950" lvl="1" indent="-285750">
              <a:buFont typeface="Arial" panose="020B0604020202020204" pitchFamily="34" charset="0"/>
              <a:buChar char="•"/>
            </a:pPr>
            <a:r>
              <a:rPr lang="en-US" dirty="0" smtClean="0"/>
              <a:t>Identify missing values in each column using conditional formatting.</a:t>
            </a:r>
          </a:p>
          <a:p>
            <a:endParaRPr lang="en-US" sz="2000" b="1" dirty="0" smtClean="0">
              <a:latin typeface="Arial" panose="020B0604020202020204" pitchFamily="34" charset="0"/>
              <a:cs typeface="Arial" panose="020B0604020202020204" pitchFamily="34" charset="0"/>
            </a:endParaRPr>
          </a:p>
          <a:p>
            <a:r>
              <a:rPr lang="en-US" sz="2000" b="1" dirty="0" smtClean="0">
                <a:latin typeface="Arial" panose="020B0604020202020204" pitchFamily="34" charset="0"/>
                <a:cs typeface="Arial" panose="020B0604020202020204" pitchFamily="34" charset="0"/>
              </a:rPr>
              <a:t>PERFORMANCE LEVEL:</a:t>
            </a:r>
          </a:p>
          <a:p>
            <a:pPr marL="800100" lvl="1" indent="-342900">
              <a:buFont typeface="Arial" panose="020B0604020202020204" pitchFamily="34" charset="0"/>
              <a:buChar char="•"/>
            </a:pPr>
            <a:r>
              <a:rPr lang="en-US" dirty="0" smtClean="0">
                <a:cs typeface="Arial" panose="020B0604020202020204" pitchFamily="34" charset="0"/>
              </a:rPr>
              <a:t>Creating the new column called performance level by using the formula </a:t>
            </a:r>
            <a:r>
              <a:rPr lang="en-US" dirty="0" smtClean="0"/>
              <a:t>IFS(Z8&gt;=5,"VERY HIGH",Z8&gt;=4,“HIGH",Z8&gt;=3,"MED ",TRUE,"LOW”)</a:t>
            </a:r>
            <a:endParaRPr lang="en-US" dirty="0" smtClean="0">
              <a:cs typeface="Arial" panose="020B0604020202020204" pitchFamily="34" charset="0"/>
            </a:endParaRPr>
          </a:p>
          <a:p>
            <a:pPr marL="742950" lvl="1" indent="-285750">
              <a:buFont typeface="Arial" panose="020B0604020202020204" pitchFamily="34" charset="0"/>
              <a:buChar char="•"/>
            </a:pPr>
            <a:r>
              <a:rPr lang="en-US" dirty="0" smtClean="0">
                <a:cs typeface="Arial" panose="020B0604020202020204" pitchFamily="34" charset="0"/>
              </a:rPr>
              <a:t>It shoes that how his formula is used to </a:t>
            </a:r>
            <a:r>
              <a:rPr lang="en-US" dirty="0" err="1" smtClean="0">
                <a:cs typeface="Arial" panose="020B0604020202020204" pitchFamily="34" charset="0"/>
              </a:rPr>
              <a:t>categorised</a:t>
            </a:r>
            <a:r>
              <a:rPr lang="en-US" dirty="0" smtClean="0">
                <a:cs typeface="Arial" panose="020B0604020202020204" pitchFamily="34" charset="0"/>
              </a:rPr>
              <a:t> the employees based on their ratings like very high, high , low.</a:t>
            </a:r>
          </a:p>
          <a:p>
            <a:pPr marL="742950" lvl="1" indent="-285750">
              <a:buFont typeface="Arial" panose="020B0604020202020204" pitchFamily="34" charset="0"/>
              <a:buChar char="•"/>
            </a:pPr>
            <a:endParaRPr lang="en-US" dirty="0" smtClean="0">
              <a:cs typeface="Arial" panose="020B0604020202020204" pitchFamily="34" charset="0"/>
            </a:endParaRPr>
          </a:p>
          <a:p>
            <a:r>
              <a:rPr lang="en-US" sz="2000" b="1" dirty="0" smtClean="0">
                <a:latin typeface="Arial" panose="020B0604020202020204" pitchFamily="34" charset="0"/>
                <a:cs typeface="Arial" panose="020B0604020202020204" pitchFamily="34" charset="0"/>
              </a:rPr>
              <a:t>SUMMARY</a:t>
            </a:r>
            <a:r>
              <a:rPr lang="en-US" sz="2000" b="1" dirty="0" smtClean="0">
                <a:cs typeface="Arial" panose="020B0604020202020204" pitchFamily="34" charset="0"/>
              </a:rPr>
              <a:t>:</a:t>
            </a:r>
          </a:p>
          <a:p>
            <a:pPr marL="342900" indent="-342900">
              <a:buFont typeface="Arial" panose="020B0604020202020204" pitchFamily="34" charset="0"/>
              <a:buChar char="•"/>
            </a:pPr>
            <a:r>
              <a:rPr lang="en-US" b="1" dirty="0" smtClean="0">
                <a:cs typeface="Arial" panose="020B0604020202020204" pitchFamily="34" charset="0"/>
              </a:rPr>
              <a:t>Pivot Table:</a:t>
            </a:r>
          </a:p>
          <a:p>
            <a:pPr marL="800100" lvl="1" indent="-342900">
              <a:buFont typeface="Arial" panose="020B0604020202020204" pitchFamily="34" charset="0"/>
              <a:buChar char="•"/>
            </a:pPr>
            <a:r>
              <a:rPr lang="en-US" dirty="0" smtClean="0">
                <a:cs typeface="Arial" panose="020B0604020202020204" pitchFamily="34" charset="0"/>
              </a:rPr>
              <a:t>In the pivot table it should work in the new worksheet.</a:t>
            </a:r>
          </a:p>
          <a:p>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914400"/>
            <a:ext cx="10972800" cy="4525963"/>
          </a:xfrm>
        </p:spPr>
        <p:txBody>
          <a:bodyPr/>
          <a:lstStyle/>
          <a:p>
            <a:pPr lvl="1">
              <a:buFont typeface="Arial" panose="020B0604020202020204" pitchFamily="34" charset="0"/>
              <a:buChar char="•"/>
            </a:pPr>
            <a:r>
              <a:rPr lang="en-US" sz="1800" dirty="0" smtClean="0"/>
              <a:t>Remove </a:t>
            </a:r>
            <a:r>
              <a:rPr lang="en-US" sz="1800" dirty="0" smtClean="0">
                <a:latin typeface="Aptos" panose="020B0004020202020204" pitchFamily="34" charset="0"/>
              </a:rPr>
              <a:t>the</a:t>
            </a:r>
            <a:r>
              <a:rPr lang="en-US" sz="1800" dirty="0" smtClean="0"/>
              <a:t> blank values.</a:t>
            </a:r>
          </a:p>
          <a:p>
            <a:r>
              <a:rPr lang="en-US" sz="2000" b="1" dirty="0" smtClean="0">
                <a:latin typeface="Arial" panose="020B0604020202020204" pitchFamily="34" charset="0"/>
                <a:cs typeface="Arial" panose="020B0604020202020204" pitchFamily="34" charset="0"/>
              </a:rPr>
              <a:t>VISUALISATION:</a:t>
            </a:r>
          </a:p>
          <a:p>
            <a:pPr lvl="1"/>
            <a:r>
              <a:rPr lang="en-US" sz="1800" b="1" dirty="0" smtClean="0">
                <a:latin typeface="Arial" panose="020B0604020202020204" pitchFamily="34" charset="0"/>
                <a:cs typeface="Arial" panose="020B0604020202020204" pitchFamily="34" charset="0"/>
              </a:rPr>
              <a:t>Graphical Representation:</a:t>
            </a:r>
          </a:p>
          <a:p>
            <a:pPr lvl="2"/>
            <a:r>
              <a:rPr lang="en-US" sz="1800" dirty="0" smtClean="0">
                <a:latin typeface="Arial" panose="020B0604020202020204" pitchFamily="34" charset="0"/>
                <a:cs typeface="Arial" panose="020B0604020202020204" pitchFamily="34" charset="0"/>
              </a:rPr>
              <a:t>Make a graph based on the table which we have created. </a:t>
            </a:r>
          </a:p>
          <a:p>
            <a:pPr lvl="2"/>
            <a:r>
              <a:rPr lang="en-US" sz="1800" dirty="0" smtClean="0">
                <a:latin typeface="Arial" panose="020B0604020202020204" pitchFamily="34" charset="0"/>
                <a:cs typeface="Arial" panose="020B0604020202020204" pitchFamily="34" charset="0"/>
              </a:rPr>
              <a:t>There is the feature of recommended graph</a:t>
            </a:r>
          </a:p>
          <a:p>
            <a:pPr lvl="1"/>
            <a:r>
              <a:rPr lang="en-US" sz="2200" b="1" dirty="0" smtClean="0">
                <a:latin typeface="Arial" panose="020B0604020202020204" pitchFamily="34" charset="0"/>
                <a:cs typeface="Arial" panose="020B0604020202020204" pitchFamily="34" charset="0"/>
              </a:rPr>
              <a:t>Filter:</a:t>
            </a:r>
          </a:p>
          <a:p>
            <a:pPr lvl="2"/>
            <a:r>
              <a:rPr lang="en-US" sz="1800" dirty="0" smtClean="0">
                <a:cs typeface="Arial" panose="020B0604020202020204" pitchFamily="34" charset="0"/>
              </a:rPr>
              <a:t>We can also filter the graph like male, female etc.</a:t>
            </a:r>
          </a:p>
          <a:p>
            <a:pPr lvl="2"/>
            <a:r>
              <a:rPr lang="en-US" sz="1800" dirty="0" smtClean="0">
                <a:cs typeface="Arial" panose="020B0604020202020204" pitchFamily="34" charset="0"/>
              </a:rPr>
              <a:t>We also filter the analysis by our choose</a:t>
            </a:r>
            <a:endParaRPr lang="en-US" sz="1800" dirty="0" smtClean="0"/>
          </a:p>
          <a:p>
            <a:pPr>
              <a:buNone/>
            </a:pPr>
            <a:endParaRPr lang="en-US" dirty="0" smtClean="0"/>
          </a:p>
          <a:p>
            <a:pPr>
              <a:buNone/>
            </a:pP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3" y="419252"/>
            <a:ext cx="10141267" cy="690574"/>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9" y="6473340"/>
            <a:ext cx="228600"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12</a:t>
            </a:fld>
            <a:endParaRPr sz="1100">
              <a:latin typeface="Trebuchet MS"/>
              <a:cs typeface="Trebuchet MS"/>
            </a:endParaRPr>
          </a:p>
        </p:txBody>
      </p:sp>
      <p:graphicFrame>
        <p:nvGraphicFramePr>
          <p:cNvPr id="10" name="Chart 9">
            <a:extLst>
              <a:ext uri="{FF2B5EF4-FFF2-40B4-BE49-F238E27FC236}">
                <a16:creationId xmlns="" xmlns:xdr="http://schemas.openxmlformats.org/drawingml/2006/spreadsheetDrawing" xmlns:a16="http://schemas.microsoft.com/office/drawing/2014/main" xmlns:lc="http://schemas.openxmlformats.org/drawingml/2006/lockedCanvas" id="{D154E95E-08CF-7672-C765-61E58E88873B}"/>
              </a:ext>
            </a:extLst>
          </p:cNvPr>
          <p:cNvGraphicFramePr/>
          <p:nvPr/>
        </p:nvGraphicFramePr>
        <p:xfrm>
          <a:off x="2286000" y="1794510"/>
          <a:ext cx="6934200" cy="453009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74638"/>
            <a:ext cx="10972800" cy="1143000"/>
          </a:xfrm>
        </p:spPr>
        <p:txBody>
          <a:bodyPr/>
          <a:lstStyle/>
          <a:p>
            <a:r>
              <a:rPr lang="en-US" dirty="0" smtClean="0"/>
              <a:t>RESULTS</a:t>
            </a:r>
            <a:endParaRPr lang="en-US" dirty="0"/>
          </a:p>
        </p:txBody>
      </p:sp>
      <p:graphicFrame>
        <p:nvGraphicFramePr>
          <p:cNvPr id="4" name="Chart 3">
            <a:extLst>
              <a:ext uri="{FF2B5EF4-FFF2-40B4-BE49-F238E27FC236}">
                <a16:creationId xmlns="" xmlns:xdr="http://schemas.openxmlformats.org/drawingml/2006/spreadsheetDrawing" xmlns:a16="http://schemas.microsoft.com/office/drawing/2014/main" xmlns:lc="http://schemas.openxmlformats.org/drawingml/2006/lockedCanvas" id="{5D997334-E70B-DFE7-F78A-53AEC5F1B889}"/>
              </a:ext>
            </a:extLst>
          </p:cNvPr>
          <p:cNvGraphicFramePr/>
          <p:nvPr/>
        </p:nvGraphicFramePr>
        <p:xfrm>
          <a:off x="2438400" y="1524000"/>
          <a:ext cx="7162800" cy="42672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A5CB5B-BDD0-5A64-1A7C-37D3C88F8F9E}"/>
              </a:ext>
            </a:extLst>
          </p:cNvPr>
          <p:cNvSpPr>
            <a:spLocks noGrp="1"/>
          </p:cNvSpPr>
          <p:nvPr>
            <p:ph type="title"/>
          </p:nvPr>
        </p:nvSpPr>
        <p:spPr>
          <a:xfrm>
            <a:off x="2895600" y="228600"/>
            <a:ext cx="9296400" cy="1143000"/>
          </a:xfrm>
        </p:spPr>
        <p:txBody>
          <a:bodyPr/>
          <a:lstStyle/>
          <a:p>
            <a:pPr algn="l"/>
            <a:r>
              <a:rPr lang="en-US" b="1" dirty="0" smtClean="0">
                <a:latin typeface="Arial" pitchFamily="34" charset="0"/>
                <a:cs typeface="Arial" pitchFamily="34" charset="0"/>
              </a:rPr>
              <a:t>CONCLUSION </a:t>
            </a:r>
            <a:endParaRPr lang="en-IN" b="1" dirty="0">
              <a:latin typeface="Arial" pitchFamily="34" charset="0"/>
              <a:cs typeface="Arial" pitchFamily="34" charset="0"/>
            </a:endParaRPr>
          </a:p>
        </p:txBody>
      </p:sp>
      <p:sp>
        <p:nvSpPr>
          <p:cNvPr id="3" name="TextBox 2"/>
          <p:cNvSpPr txBox="1"/>
          <p:nvPr/>
        </p:nvSpPr>
        <p:spPr>
          <a:xfrm>
            <a:off x="1371600" y="1752600"/>
            <a:ext cx="8534400" cy="2523768"/>
          </a:xfrm>
          <a:prstGeom prst="rect">
            <a:avLst/>
          </a:prstGeom>
          <a:noFill/>
        </p:spPr>
        <p:txBody>
          <a:bodyPr wrap="square" rtlCol="0">
            <a:spAutoFit/>
          </a:bodyPr>
          <a:lstStyle/>
          <a:p>
            <a:r>
              <a:rPr lang="en-US" sz="2000" dirty="0" smtClean="0">
                <a:latin typeface="Arial" pitchFamily="34" charset="0"/>
                <a:cs typeface="Arial" pitchFamily="34" charset="0"/>
              </a:rPr>
              <a:t>Employee performance analysis is an essential part of any successful organization. This is one of the important practice in an organization which benefits the organization as well as the employees. It provides the necessary feedback to develop employees, encourage growth, and align goals with company objectives. The above slides briefly summarize a person's performance during the review period, highlighting their key strengths and something they can improve upon. </a:t>
            </a:r>
          </a:p>
          <a:p>
            <a:endParaRPr lang="en-US" dirty="0">
              <a:latin typeface="Arial" pitchFamily="34" charset="0"/>
              <a:cs typeface="Arial" pitchFamily="34" charset="0"/>
            </a:endParaRPr>
          </a:p>
        </p:txBody>
      </p:sp>
    </p:spTree>
    <p:extLst>
      <p:ext uri="{BB962C8B-B14F-4D97-AF65-F5344CB8AC3E}">
        <p14:creationId xmlns:p14="http://schemas.microsoft.com/office/powerpoint/2010/main" xmlns="" val="29864422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object 17"/>
          <p:cNvSpPr txBox="1">
            <a:spLocks noGrp="1"/>
          </p:cNvSpPr>
          <p:nvPr>
            <p:ph type="title"/>
          </p:nvPr>
        </p:nvSpPr>
        <p:spPr>
          <a:xfrm>
            <a:off x="739779" y="833369"/>
            <a:ext cx="3909695" cy="670696"/>
          </a:xfrm>
          <a:prstGeom prst="rect">
            <a:avLst/>
          </a:prstGeom>
        </p:spPr>
        <p:txBody>
          <a:bodyPr vert="horz" wrap="square" lIns="0" tIns="16510" rIns="0" bIns="0" rtlCol="0">
            <a:spAutoFit/>
          </a:bodyPr>
          <a:lstStyle/>
          <a:p>
            <a:pPr marL="12700">
              <a:lnSpc>
                <a:spcPct val="100000"/>
              </a:lnSpc>
              <a:spcBef>
                <a:spcPts val="130"/>
              </a:spcBef>
            </a:pPr>
            <a:r>
              <a:rPr sz="4250" b="1" spc="5" dirty="0"/>
              <a:t>PROJECT</a:t>
            </a:r>
            <a:r>
              <a:rPr sz="4250" b="1" spc="-85" dirty="0"/>
              <a:t> </a:t>
            </a:r>
            <a:r>
              <a:rPr sz="4250" b="1" spc="25" dirty="0"/>
              <a:t>TITLE</a:t>
            </a:r>
            <a:endParaRPr sz="4250" b="1" dirty="0"/>
          </a:p>
        </p:txBody>
      </p:sp>
      <p:sp>
        <p:nvSpPr>
          <p:cNvPr id="22" name="object 22"/>
          <p:cNvSpPr txBox="1">
            <a:spLocks noGrp="1"/>
          </p:cNvSpPr>
          <p:nvPr>
            <p:ph type="sldNum" sz="quarter" idx="12"/>
          </p:nvPr>
        </p:nvSpPr>
        <p:spPr>
          <a:xfrm>
            <a:off x="8737600" y="6443064"/>
            <a:ext cx="2844800" cy="191719"/>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3" name="TextBox 22">
            <a:extLst>
              <a:ext uri="{FF2B5EF4-FFF2-40B4-BE49-F238E27FC236}">
                <a16:creationId xmlns:a16="http://schemas.microsoft.com/office/drawing/2014/main" xmlns="" id="{F691EEC8-E83B-8506-163B-F39E906CCC0A}"/>
              </a:ext>
            </a:extLst>
          </p:cNvPr>
          <p:cNvSpPr txBox="1"/>
          <p:nvPr/>
        </p:nvSpPr>
        <p:spPr>
          <a:xfrm>
            <a:off x="1217523"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object 13"/>
          <p:cNvSpPr/>
          <p:nvPr/>
        </p:nvSpPr>
        <p:spPr>
          <a:xfrm>
            <a:off x="1" y="4010031"/>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7" y="6486040"/>
            <a:ext cx="1773555" cy="166712"/>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grpSp>
        <p:nvGrpSpPr>
          <p:cNvPr id="18" name="object 18"/>
          <p:cNvGrpSpPr/>
          <p:nvPr/>
        </p:nvGrpSpPr>
        <p:grpSpPr>
          <a:xfrm>
            <a:off x="0" y="3848100"/>
            <a:ext cx="4124325" cy="3009900"/>
            <a:chOff x="47625" y="3819523"/>
            <a:chExt cx="4124325" cy="3009900"/>
          </a:xfrm>
        </p:grpSpPr>
        <p:pic>
          <p:nvPicPr>
            <p:cNvPr id="19" name="object 19"/>
            <p:cNvPicPr/>
            <p:nvPr/>
          </p:nvPicPr>
          <p:blipFill>
            <a:blip r:embed="rId2" cstate="print"/>
            <a:stretch>
              <a:fillRect/>
            </a:stretch>
          </p:blipFill>
          <p:spPr>
            <a:xfrm>
              <a:off x="466725" y="6410325"/>
              <a:ext cx="3705225" cy="295275"/>
            </a:xfrm>
            <a:prstGeom prst="rect">
              <a:avLst/>
            </a:prstGeom>
          </p:spPr>
        </p:pic>
        <p:pic>
          <p:nvPicPr>
            <p:cNvPr id="20" name="object 20"/>
            <p:cNvPicPr/>
            <p:nvPr/>
          </p:nvPicPr>
          <p:blipFill>
            <a:blip r:embed="rId3"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79196"/>
            <a:ext cx="2357120" cy="690574"/>
          </a:xfrm>
          <a:prstGeom prst="rect">
            <a:avLst/>
          </a:prstGeom>
        </p:spPr>
        <p:txBody>
          <a:bodyPr vert="horz" wrap="square" lIns="0" tIns="13335" rIns="0" bIns="0" rtlCol="0">
            <a:spAutoFit/>
          </a:bodyPr>
          <a:lstStyle/>
          <a:p>
            <a:pPr marL="12700">
              <a:lnSpc>
                <a:spcPct val="100000"/>
              </a:lnSpc>
              <a:spcBef>
                <a:spcPts val="105"/>
              </a:spcBef>
            </a:pPr>
            <a:r>
              <a:rPr b="1" spc="25" dirty="0"/>
              <a:t>A</a:t>
            </a:r>
            <a:r>
              <a:rPr b="1" spc="-5" dirty="0"/>
              <a:t>G</a:t>
            </a:r>
            <a:r>
              <a:rPr b="1" spc="-35" dirty="0"/>
              <a:t>E</a:t>
            </a:r>
            <a:r>
              <a:rPr b="1" spc="15" dirty="0"/>
              <a:t>N</a:t>
            </a:r>
            <a:r>
              <a:rPr b="1" dirty="0"/>
              <a:t>DA</a:t>
            </a:r>
          </a:p>
        </p:txBody>
      </p:sp>
      <p:sp>
        <p:nvSpPr>
          <p:cNvPr id="22" name="object 22"/>
          <p:cNvSpPr txBox="1">
            <a:spLocks noGrp="1"/>
          </p:cNvSpPr>
          <p:nvPr>
            <p:ph type="sldNum" sz="quarter" idx="12"/>
          </p:nvPr>
        </p:nvSpPr>
        <p:spPr>
          <a:xfrm>
            <a:off x="8737600" y="6443064"/>
            <a:ext cx="2844800" cy="191719"/>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a16="http://schemas.microsoft.com/office/drawing/2014/main" xmlns="" id="{D0827FA3-A9D4-0FE5-45BE-664C8C920E82}"/>
              </a:ext>
            </a:extLst>
          </p:cNvPr>
          <p:cNvSpPr txBox="1"/>
          <p:nvPr/>
        </p:nvSpPr>
        <p:spPr>
          <a:xfrm>
            <a:off x="2509807" y="1041536"/>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6" y="2933700"/>
            <a:ext cx="2762251"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7" y="578797"/>
            <a:ext cx="5636895" cy="670696"/>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b="1" spc="-20" dirty="0" smtClean="0"/>
              <a:t>P</a:t>
            </a:r>
            <a:r>
              <a:rPr sz="4250" b="1" spc="15" dirty="0" smtClean="0"/>
              <a:t>ROB</a:t>
            </a:r>
            <a:r>
              <a:rPr sz="4250" b="1" spc="55" dirty="0" smtClean="0"/>
              <a:t>L</a:t>
            </a:r>
            <a:r>
              <a:rPr sz="4250" b="1" spc="-20" dirty="0" smtClean="0"/>
              <a:t>E</a:t>
            </a:r>
            <a:r>
              <a:rPr sz="4250" b="1" spc="20" dirty="0" smtClean="0"/>
              <a:t>M</a:t>
            </a:r>
            <a:r>
              <a:rPr lang="en-US" sz="4250" b="1" dirty="0"/>
              <a:t> </a:t>
            </a:r>
            <a:r>
              <a:rPr sz="4250" b="1" spc="10" dirty="0" smtClean="0"/>
              <a:t>S</a:t>
            </a:r>
            <a:r>
              <a:rPr sz="4250" b="1" spc="-370" dirty="0" smtClean="0"/>
              <a:t>T</a:t>
            </a:r>
            <a:r>
              <a:rPr sz="4250" b="1" spc="-375" dirty="0" smtClean="0"/>
              <a:t>A</a:t>
            </a:r>
            <a:r>
              <a:rPr sz="4250" b="1" spc="15" dirty="0" smtClean="0"/>
              <a:t>T</a:t>
            </a:r>
            <a:r>
              <a:rPr sz="4250" b="1" spc="-10" dirty="0" smtClean="0"/>
              <a:t>E</a:t>
            </a:r>
            <a:r>
              <a:rPr sz="4250" b="1" spc="-20" dirty="0" smtClean="0"/>
              <a:t>ME</a:t>
            </a:r>
            <a:r>
              <a:rPr sz="4250" b="1" spc="10" dirty="0" smtClean="0"/>
              <a:t>N</a:t>
            </a:r>
            <a:r>
              <a:rPr lang="en-US" sz="4250" b="1" spc="10" dirty="0" smtClean="0"/>
              <a:t>T</a:t>
            </a:r>
            <a:endParaRPr sz="4250" b="1" dirty="0"/>
          </a:p>
        </p:txBody>
      </p:sp>
      <p:sp>
        <p:nvSpPr>
          <p:cNvPr id="10" name="object 10"/>
          <p:cNvSpPr txBox="1">
            <a:spLocks noGrp="1"/>
          </p:cNvSpPr>
          <p:nvPr>
            <p:ph type="sldNum" sz="quarter" idx="12"/>
          </p:nvPr>
        </p:nvSpPr>
        <p:spPr>
          <a:xfrm>
            <a:off x="8737600" y="6443064"/>
            <a:ext cx="2844800" cy="191719"/>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
        <p:nvSpPr>
          <p:cNvPr id="11" name="TextBox 10"/>
          <p:cNvSpPr txBox="1"/>
          <p:nvPr/>
        </p:nvSpPr>
        <p:spPr>
          <a:xfrm>
            <a:off x="685800" y="1752600"/>
            <a:ext cx="6705600" cy="2523768"/>
          </a:xfrm>
          <a:prstGeom prst="rect">
            <a:avLst/>
          </a:prstGeom>
          <a:noFill/>
        </p:spPr>
        <p:txBody>
          <a:bodyPr wrap="square" rtlCol="0">
            <a:spAutoFit/>
          </a:bodyPr>
          <a:lstStyle/>
          <a:p>
            <a:r>
              <a:rPr lang="en-US" sz="2000" dirty="0" smtClean="0">
                <a:latin typeface="Arial" pitchFamily="34" charset="0"/>
                <a:cs typeface="Arial" pitchFamily="34" charset="0"/>
              </a:rPr>
              <a:t>This project aims to analyze the employee performance based on satisfaction levels using Excel. It helps us to identify the specific area of performance that is problematic, such as low productivity. The goal is to identify patterns and correlations within the data to help improve employee satisfaction and performance across different demographics and business units.</a:t>
            </a:r>
          </a:p>
          <a:p>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9"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8" y="833371"/>
            <a:ext cx="10004423" cy="670696"/>
          </a:xfrm>
          <a:prstGeom prst="rect">
            <a:avLst/>
          </a:prstGeom>
        </p:spPr>
        <p:txBody>
          <a:bodyPr vert="horz" wrap="square" lIns="0" tIns="16510" rIns="0" bIns="0" rtlCol="0">
            <a:spAutoFit/>
          </a:bodyPr>
          <a:lstStyle/>
          <a:p>
            <a:pPr marL="12700" algn="l">
              <a:lnSpc>
                <a:spcPct val="100000"/>
              </a:lnSpc>
              <a:spcBef>
                <a:spcPts val="130"/>
              </a:spcBef>
              <a:tabLst>
                <a:tab pos="2642870" algn="l"/>
              </a:tabLst>
            </a:pPr>
            <a:r>
              <a:rPr lang="en-US" sz="4250" spc="5" dirty="0" smtClean="0"/>
              <a:t>                 </a:t>
            </a:r>
            <a:r>
              <a:rPr sz="4250" b="1" spc="5" dirty="0" smtClean="0"/>
              <a:t>PROJEC</a:t>
            </a:r>
            <a:r>
              <a:rPr lang="en-US" sz="4250" b="1" spc="5" dirty="0" smtClean="0"/>
              <a:t>T </a:t>
            </a:r>
            <a:r>
              <a:rPr sz="4250" b="1" spc="-20" dirty="0" smtClean="0"/>
              <a:t>OVERVIEW</a:t>
            </a:r>
            <a:endParaRPr sz="4250" b="1" dirty="0"/>
          </a:p>
        </p:txBody>
      </p:sp>
      <p:sp>
        <p:nvSpPr>
          <p:cNvPr id="10" name="object 10"/>
          <p:cNvSpPr txBox="1">
            <a:spLocks noGrp="1"/>
          </p:cNvSpPr>
          <p:nvPr>
            <p:ph type="sldNum" sz="quarter" idx="12"/>
          </p:nvPr>
        </p:nvSpPr>
        <p:spPr>
          <a:xfrm>
            <a:off x="8737600" y="6443064"/>
            <a:ext cx="2844800" cy="191719"/>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11" name="TextBox 10">
            <a:extLst>
              <a:ext uri="{FF2B5EF4-FFF2-40B4-BE49-F238E27FC236}">
                <a16:creationId xmlns:a16="http://schemas.microsoft.com/office/drawing/2014/main" xmlns="" id="{F050B57B-77CA-84FA-9910-3F41C17BBB48}"/>
              </a:ext>
            </a:extLst>
          </p:cNvPr>
          <p:cNvSpPr txBox="1"/>
          <p:nvPr/>
        </p:nvSpPr>
        <p:spPr>
          <a:xfrm>
            <a:off x="990600" y="2133606"/>
            <a:ext cx="7924800" cy="830997"/>
          </a:xfrm>
          <a:prstGeom prst="rect">
            <a:avLst/>
          </a:prstGeom>
          <a:noFill/>
        </p:spPr>
        <p:txBody>
          <a:bodyPr wrap="square" rtlCol="0">
            <a:spAutoFit/>
          </a:bodyPr>
          <a:lstStyle/>
          <a:p>
            <a:pPr algn="l"/>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12" name="TextBox 11"/>
          <p:cNvSpPr txBox="1"/>
          <p:nvPr/>
        </p:nvSpPr>
        <p:spPr>
          <a:xfrm>
            <a:off x="609600" y="1981200"/>
            <a:ext cx="7010400" cy="3139321"/>
          </a:xfrm>
          <a:prstGeom prst="rect">
            <a:avLst/>
          </a:prstGeom>
          <a:noFill/>
        </p:spPr>
        <p:txBody>
          <a:bodyPr wrap="square" rtlCol="0">
            <a:spAutoFit/>
          </a:bodyPr>
          <a:lstStyle/>
          <a:p>
            <a:r>
              <a:rPr lang="en-US" dirty="0" smtClean="0">
                <a:latin typeface="Arial" pitchFamily="34" charset="0"/>
                <a:cs typeface="Arial" pitchFamily="34" charset="0"/>
              </a:rPr>
              <a:t>The "Employee Performance Analysis Using Excel" project focuses on evaluating employee performance by analyzing key factors such as satisfaction levels, gender, and business unit. The project involves collecting and organizing employee data in Excel, followed by detailed analysis using statistical functions and data visualization tools. By identifying trends and correlations, the analysis will provide insights into how different factors impact performance across various demographics and departments. The findings will support data-driven decision-making to enhance employee satisfaction and optimize performance within the organization.</a:t>
            </a:r>
            <a:endParaRPr lang="en-IN"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699453" y="896317"/>
            <a:ext cx="10120947" cy="509114"/>
          </a:xfrm>
          <a:prstGeom prst="rect">
            <a:avLst/>
          </a:prstGeom>
        </p:spPr>
        <p:txBody>
          <a:bodyPr vert="horz" wrap="square" lIns="0" tIns="16510" rIns="0" bIns="0" rtlCol="0">
            <a:spAutoFit/>
          </a:bodyPr>
          <a:lstStyle/>
          <a:p>
            <a:pPr marL="12700">
              <a:lnSpc>
                <a:spcPct val="100000"/>
              </a:lnSpc>
              <a:spcBef>
                <a:spcPts val="130"/>
              </a:spcBef>
            </a:pPr>
            <a:r>
              <a:rPr sz="3200" b="1" spc="25" dirty="0"/>
              <a:t>W</a:t>
            </a:r>
            <a:r>
              <a:rPr sz="3200" b="1" spc="-20" dirty="0"/>
              <a:t>H</a:t>
            </a:r>
            <a:r>
              <a:rPr sz="3200" b="1" spc="20" dirty="0"/>
              <a:t>O</a:t>
            </a:r>
            <a:r>
              <a:rPr sz="3200" b="1" spc="-235" dirty="0"/>
              <a:t> </a:t>
            </a:r>
            <a:r>
              <a:rPr sz="3200" b="1" spc="-10" dirty="0"/>
              <a:t>AR</a:t>
            </a:r>
            <a:r>
              <a:rPr sz="3200" b="1" spc="15" dirty="0"/>
              <a:t>E</a:t>
            </a:r>
            <a:r>
              <a:rPr sz="3200" b="1" spc="-35" dirty="0"/>
              <a:t> </a:t>
            </a:r>
            <a:r>
              <a:rPr sz="3200" b="1" spc="-10" dirty="0"/>
              <a:t>T</a:t>
            </a:r>
            <a:r>
              <a:rPr sz="3200" b="1" spc="-15" dirty="0"/>
              <a:t>H</a:t>
            </a:r>
            <a:r>
              <a:rPr sz="3200" b="1" spc="15" dirty="0"/>
              <a:t>E</a:t>
            </a:r>
            <a:r>
              <a:rPr sz="3200" b="1" spc="-35" dirty="0"/>
              <a:t> </a:t>
            </a:r>
            <a:r>
              <a:rPr sz="3200" b="1" spc="-20" dirty="0"/>
              <a:t>E</a:t>
            </a:r>
            <a:r>
              <a:rPr sz="3200" b="1" spc="30" dirty="0"/>
              <a:t>N</a:t>
            </a:r>
            <a:r>
              <a:rPr sz="3200" b="1" spc="15" dirty="0"/>
              <a:t>D</a:t>
            </a:r>
            <a:r>
              <a:rPr sz="3200" b="1" spc="-45" dirty="0"/>
              <a:t> </a:t>
            </a:r>
            <a:r>
              <a:rPr sz="3200" b="1" dirty="0"/>
              <a:t>U</a:t>
            </a:r>
            <a:r>
              <a:rPr sz="3200" b="1" spc="10" dirty="0"/>
              <a:t>S</a:t>
            </a:r>
            <a:r>
              <a:rPr sz="3200" b="1" spc="-25" dirty="0"/>
              <a:t>E</a:t>
            </a:r>
            <a:r>
              <a:rPr sz="3200" b="1" spc="-10" dirty="0"/>
              <a:t>R</a:t>
            </a:r>
            <a:r>
              <a:rPr sz="3200" b="1" spc="5" dirty="0"/>
              <a:t>S?</a:t>
            </a:r>
            <a:endParaRPr sz="3200" b="1" dirty="0"/>
          </a:p>
        </p:txBody>
      </p:sp>
      <p:sp>
        <p:nvSpPr>
          <p:cNvPr id="8" name="object 8"/>
          <p:cNvSpPr txBox="1">
            <a:spLocks noGrp="1"/>
          </p:cNvSpPr>
          <p:nvPr>
            <p:ph type="sldNum" sz="quarter" idx="12"/>
          </p:nvPr>
        </p:nvSpPr>
        <p:spPr>
          <a:xfrm>
            <a:off x="8737600" y="6443064"/>
            <a:ext cx="2844800" cy="191719"/>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sp>
        <p:nvSpPr>
          <p:cNvPr id="9" name="TextBox 8"/>
          <p:cNvSpPr txBox="1"/>
          <p:nvPr/>
        </p:nvSpPr>
        <p:spPr>
          <a:xfrm>
            <a:off x="609600" y="1981200"/>
            <a:ext cx="7696200" cy="400110"/>
          </a:xfrm>
          <a:prstGeom prst="rect">
            <a:avLst/>
          </a:prstGeom>
          <a:noFill/>
        </p:spPr>
        <p:txBody>
          <a:bodyPr wrap="square" rtlCol="0">
            <a:spAutoFit/>
          </a:bodyPr>
          <a:lstStyle/>
          <a:p>
            <a:pPr marL="342900" indent="-342900"/>
            <a:r>
              <a:rPr lang="en-US" sz="2000" dirty="0" smtClean="0"/>
              <a:t>1. HR Manager</a:t>
            </a:r>
            <a:r>
              <a:rPr lang="en-US" dirty="0" smtClean="0"/>
              <a:t>  </a:t>
            </a:r>
            <a:endParaRPr lang="en-US" dirty="0"/>
          </a:p>
        </p:txBody>
      </p:sp>
      <p:pic>
        <p:nvPicPr>
          <p:cNvPr id="10" name="Picture 9" descr="download.png"/>
          <p:cNvPicPr>
            <a:picLocks noChangeAspect="1"/>
          </p:cNvPicPr>
          <p:nvPr/>
        </p:nvPicPr>
        <p:blipFill>
          <a:blip r:embed="rId2" cstate="print"/>
          <a:stretch>
            <a:fillRect/>
          </a:stretch>
        </p:blipFill>
        <p:spPr>
          <a:xfrm>
            <a:off x="2590800" y="1676400"/>
            <a:ext cx="2057400" cy="1833563"/>
          </a:xfrm>
          <a:prstGeom prst="rect">
            <a:avLst/>
          </a:prstGeom>
        </p:spPr>
      </p:pic>
      <p:sp>
        <p:nvSpPr>
          <p:cNvPr id="11" name="TextBox 10"/>
          <p:cNvSpPr txBox="1"/>
          <p:nvPr/>
        </p:nvSpPr>
        <p:spPr>
          <a:xfrm>
            <a:off x="5943600" y="2133600"/>
            <a:ext cx="2438400" cy="707886"/>
          </a:xfrm>
          <a:prstGeom prst="rect">
            <a:avLst/>
          </a:prstGeom>
          <a:noFill/>
        </p:spPr>
        <p:txBody>
          <a:bodyPr wrap="square" rtlCol="0">
            <a:spAutoFit/>
          </a:bodyPr>
          <a:lstStyle/>
          <a:p>
            <a:r>
              <a:rPr lang="en-US" sz="2000" dirty="0" smtClean="0"/>
              <a:t>2. Department Manager</a:t>
            </a:r>
            <a:endParaRPr lang="en-US" sz="2000" dirty="0"/>
          </a:p>
        </p:txBody>
      </p:sp>
      <p:pic>
        <p:nvPicPr>
          <p:cNvPr id="12" name="Picture 11" descr="images.jfif"/>
          <p:cNvPicPr>
            <a:picLocks noChangeAspect="1"/>
          </p:cNvPicPr>
          <p:nvPr/>
        </p:nvPicPr>
        <p:blipFill>
          <a:blip r:embed="rId3" cstate="print"/>
          <a:stretch>
            <a:fillRect/>
          </a:stretch>
        </p:blipFill>
        <p:spPr>
          <a:xfrm>
            <a:off x="8610600" y="1905000"/>
            <a:ext cx="2143125" cy="2143125"/>
          </a:xfrm>
          <a:prstGeom prst="rect">
            <a:avLst/>
          </a:prstGeom>
        </p:spPr>
      </p:pic>
      <p:sp>
        <p:nvSpPr>
          <p:cNvPr id="13" name="TextBox 12"/>
          <p:cNvSpPr txBox="1"/>
          <p:nvPr/>
        </p:nvSpPr>
        <p:spPr>
          <a:xfrm>
            <a:off x="685800" y="4495800"/>
            <a:ext cx="1828800" cy="400110"/>
          </a:xfrm>
          <a:prstGeom prst="rect">
            <a:avLst/>
          </a:prstGeom>
          <a:noFill/>
        </p:spPr>
        <p:txBody>
          <a:bodyPr wrap="square" rtlCol="0">
            <a:spAutoFit/>
          </a:bodyPr>
          <a:lstStyle/>
          <a:p>
            <a:r>
              <a:rPr lang="en-US" sz="2000" dirty="0" smtClean="0"/>
              <a:t>3. Executives</a:t>
            </a:r>
            <a:endParaRPr lang="en-US" sz="2000" dirty="0"/>
          </a:p>
        </p:txBody>
      </p:sp>
      <p:pic>
        <p:nvPicPr>
          <p:cNvPr id="14" name="Picture 13" descr="images.png"/>
          <p:cNvPicPr>
            <a:picLocks noChangeAspect="1"/>
          </p:cNvPicPr>
          <p:nvPr/>
        </p:nvPicPr>
        <p:blipFill>
          <a:blip r:embed="rId4" cstate="print"/>
          <a:stretch>
            <a:fillRect/>
          </a:stretch>
        </p:blipFill>
        <p:spPr>
          <a:xfrm>
            <a:off x="1981200" y="4267200"/>
            <a:ext cx="2143125" cy="2143125"/>
          </a:xfrm>
          <a:prstGeom prst="rect">
            <a:avLst/>
          </a:prstGeom>
        </p:spPr>
      </p:pic>
      <p:sp>
        <p:nvSpPr>
          <p:cNvPr id="15" name="TextBox 14"/>
          <p:cNvSpPr txBox="1"/>
          <p:nvPr/>
        </p:nvSpPr>
        <p:spPr>
          <a:xfrm>
            <a:off x="5791200" y="4495800"/>
            <a:ext cx="2743200" cy="369332"/>
          </a:xfrm>
          <a:prstGeom prst="rect">
            <a:avLst/>
          </a:prstGeom>
          <a:noFill/>
        </p:spPr>
        <p:txBody>
          <a:bodyPr wrap="square" rtlCol="0">
            <a:spAutoFit/>
          </a:bodyPr>
          <a:lstStyle/>
          <a:p>
            <a:r>
              <a:rPr lang="en-US" dirty="0" smtClean="0"/>
              <a:t>4. Data Analysts </a:t>
            </a:r>
            <a:endParaRPr lang="en-US" dirty="0"/>
          </a:p>
        </p:txBody>
      </p:sp>
      <p:pic>
        <p:nvPicPr>
          <p:cNvPr id="17" name="Picture 16" descr="images.png"/>
          <p:cNvPicPr>
            <a:picLocks noChangeAspect="1"/>
          </p:cNvPicPr>
          <p:nvPr/>
        </p:nvPicPr>
        <p:blipFill>
          <a:blip r:embed="rId5" cstate="print"/>
          <a:stretch>
            <a:fillRect/>
          </a:stretch>
        </p:blipFill>
        <p:spPr>
          <a:xfrm>
            <a:off x="8458200" y="4343400"/>
            <a:ext cx="2143125" cy="2143125"/>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3" y="1476381"/>
            <a:ext cx="2695575" cy="3248025"/>
          </a:xfrm>
          <a:prstGeom prst="rect">
            <a:avLst/>
          </a:prstGeom>
        </p:spPr>
      </p:pic>
      <p:sp>
        <p:nvSpPr>
          <p:cNvPr id="6" name="object 6"/>
          <p:cNvSpPr txBox="1">
            <a:spLocks noGrp="1"/>
          </p:cNvSpPr>
          <p:nvPr>
            <p:ph type="title"/>
          </p:nvPr>
        </p:nvSpPr>
        <p:spPr>
          <a:xfrm>
            <a:off x="558168" y="861814"/>
            <a:ext cx="9763125" cy="567463"/>
          </a:xfrm>
          <a:prstGeom prst="rect">
            <a:avLst/>
          </a:prstGeom>
        </p:spPr>
        <p:txBody>
          <a:bodyPr vert="horz" wrap="square" lIns="0" tIns="13335" rIns="0" bIns="0" rtlCol="0">
            <a:spAutoFit/>
          </a:bodyPr>
          <a:lstStyle/>
          <a:p>
            <a:pPr marL="12700">
              <a:lnSpc>
                <a:spcPct val="100000"/>
              </a:lnSpc>
              <a:spcBef>
                <a:spcPts val="105"/>
              </a:spcBef>
            </a:pPr>
            <a:r>
              <a:rPr sz="3600" b="1" spc="10" dirty="0"/>
              <a:t>O</a:t>
            </a:r>
            <a:r>
              <a:rPr sz="3600" b="1" spc="25" dirty="0"/>
              <a:t>U</a:t>
            </a:r>
            <a:r>
              <a:rPr sz="3600" b="1" dirty="0"/>
              <a:t>R</a:t>
            </a:r>
            <a:r>
              <a:rPr sz="3600" b="1" spc="5" dirty="0"/>
              <a:t> </a:t>
            </a:r>
            <a:r>
              <a:rPr sz="3600" b="1" spc="25" dirty="0"/>
              <a:t>S</a:t>
            </a:r>
            <a:r>
              <a:rPr sz="3600" b="1" spc="10" dirty="0"/>
              <a:t>O</a:t>
            </a:r>
            <a:r>
              <a:rPr sz="3600" b="1" spc="25" dirty="0"/>
              <a:t>LU</a:t>
            </a:r>
            <a:r>
              <a:rPr sz="3600" b="1" spc="-35" dirty="0"/>
              <a:t>T</a:t>
            </a:r>
            <a:r>
              <a:rPr sz="3600" b="1" spc="-30" dirty="0"/>
              <a:t>I</a:t>
            </a:r>
            <a:r>
              <a:rPr sz="3600" b="1" spc="10" dirty="0"/>
              <a:t>O</a:t>
            </a:r>
            <a:r>
              <a:rPr sz="3600" b="1" dirty="0"/>
              <a:t>N</a:t>
            </a:r>
            <a:r>
              <a:rPr sz="3600" b="1" spc="-345" dirty="0"/>
              <a:t> </a:t>
            </a:r>
            <a:r>
              <a:rPr sz="3600" b="1" spc="-35" dirty="0"/>
              <a:t>A</a:t>
            </a:r>
            <a:r>
              <a:rPr sz="3600" b="1" spc="-5" dirty="0"/>
              <a:t>N</a:t>
            </a:r>
            <a:r>
              <a:rPr sz="3600" b="1" dirty="0"/>
              <a:t>D</a:t>
            </a:r>
            <a:r>
              <a:rPr sz="3600" b="1" spc="35" dirty="0"/>
              <a:t> </a:t>
            </a:r>
            <a:r>
              <a:rPr sz="3600" b="1" spc="-30" dirty="0"/>
              <a:t>I</a:t>
            </a:r>
            <a:r>
              <a:rPr sz="3600" b="1" spc="-35" dirty="0"/>
              <a:t>T</a:t>
            </a:r>
            <a:r>
              <a:rPr sz="3600" b="1" dirty="0"/>
              <a:t>S</a:t>
            </a:r>
            <a:r>
              <a:rPr sz="3600" b="1" spc="60" dirty="0"/>
              <a:t> </a:t>
            </a:r>
            <a:r>
              <a:rPr sz="3600" b="1" spc="-295" dirty="0"/>
              <a:t>V</a:t>
            </a:r>
            <a:r>
              <a:rPr sz="3600" b="1" spc="-35" dirty="0"/>
              <a:t>A</a:t>
            </a:r>
            <a:r>
              <a:rPr sz="3600" b="1" spc="25" dirty="0"/>
              <a:t>LU</a:t>
            </a:r>
            <a:r>
              <a:rPr sz="3600" b="1" dirty="0"/>
              <a:t>E</a:t>
            </a:r>
            <a:r>
              <a:rPr sz="3600" b="1" spc="-65" dirty="0"/>
              <a:t> </a:t>
            </a:r>
            <a:r>
              <a:rPr sz="3600" b="1" spc="-15" dirty="0"/>
              <a:t>P</a:t>
            </a:r>
            <a:r>
              <a:rPr sz="3600" b="1" spc="-30" dirty="0"/>
              <a:t>R</a:t>
            </a:r>
            <a:r>
              <a:rPr sz="3600" b="1" spc="10" dirty="0"/>
              <a:t>O</a:t>
            </a:r>
            <a:r>
              <a:rPr sz="3600" b="1" spc="-15" dirty="0"/>
              <a:t>P</a:t>
            </a:r>
            <a:r>
              <a:rPr sz="3600" b="1" spc="10" dirty="0"/>
              <a:t>O</a:t>
            </a:r>
            <a:r>
              <a:rPr sz="3600" b="1" spc="25" dirty="0"/>
              <a:t>S</a:t>
            </a:r>
            <a:r>
              <a:rPr sz="3600" b="1" spc="-30" dirty="0"/>
              <a:t>I</a:t>
            </a:r>
            <a:r>
              <a:rPr sz="3600" b="1" spc="-35" dirty="0"/>
              <a:t>T</a:t>
            </a:r>
            <a:r>
              <a:rPr sz="3600" b="1" spc="-30" dirty="0"/>
              <a:t>I</a:t>
            </a:r>
            <a:r>
              <a:rPr sz="3600" b="1" spc="10" dirty="0"/>
              <a:t>O</a:t>
            </a:r>
            <a:r>
              <a:rPr sz="3600" b="1" dirty="0"/>
              <a:t>N</a:t>
            </a:r>
          </a:p>
        </p:txBody>
      </p:sp>
      <p:sp>
        <p:nvSpPr>
          <p:cNvPr id="9" name="object 9"/>
          <p:cNvSpPr txBox="1">
            <a:spLocks noGrp="1"/>
          </p:cNvSpPr>
          <p:nvPr>
            <p:ph type="sldNum" sz="quarter" idx="12"/>
          </p:nvPr>
        </p:nvSpPr>
        <p:spPr>
          <a:xfrm>
            <a:off x="8737600" y="6443064"/>
            <a:ext cx="2844800" cy="191719"/>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sp>
        <p:nvSpPr>
          <p:cNvPr id="10" name="TextBox 9"/>
          <p:cNvSpPr txBox="1"/>
          <p:nvPr/>
        </p:nvSpPr>
        <p:spPr>
          <a:xfrm>
            <a:off x="3352800" y="1905000"/>
            <a:ext cx="6324600" cy="2010807"/>
          </a:xfrm>
          <a:prstGeom prst="rect">
            <a:avLst/>
          </a:prstGeom>
          <a:noFill/>
        </p:spPr>
        <p:txBody>
          <a:bodyPr wrap="square" rtlCol="0">
            <a:spAutoFit/>
          </a:bodyPr>
          <a:lstStyle/>
          <a:p>
            <a:pPr marL="342900" indent="-342900" fontAlgn="base">
              <a:spcBef>
                <a:spcPts val="480"/>
              </a:spcBef>
              <a:buAutoNum type="arabicPeriod"/>
            </a:pPr>
            <a:r>
              <a:rPr lang="en-US" b="1" dirty="0" smtClean="0">
                <a:latin typeface="Segoe UI" panose="020B0502040204020203" pitchFamily="34" charset="0"/>
              </a:rPr>
              <a:t>CONDITIONAL FORMATTING</a:t>
            </a:r>
            <a:r>
              <a:rPr lang="en-IN" b="1" dirty="0" smtClean="0">
                <a:latin typeface="Arial" panose="020B0604020202020204" pitchFamily="34" charset="0"/>
              </a:rPr>
              <a:t>: </a:t>
            </a:r>
            <a:r>
              <a:rPr lang="en-IN" dirty="0" smtClean="0">
                <a:latin typeface="Arial" panose="020B0604020202020204" pitchFamily="34" charset="0"/>
              </a:rPr>
              <a:t>To Highlight the missing values in datasheet.</a:t>
            </a:r>
            <a:endParaRPr lang="en-US" dirty="0" smtClean="0">
              <a:latin typeface="Segoe UI" panose="020B0502040204020203" pitchFamily="34" charset="0"/>
            </a:endParaRPr>
          </a:p>
          <a:p>
            <a:pPr marL="342900" indent="-342900" fontAlgn="base">
              <a:spcBef>
                <a:spcPts val="480"/>
              </a:spcBef>
              <a:buAutoNum type="arabicPeriod"/>
            </a:pPr>
            <a:r>
              <a:rPr lang="en-US" b="1" dirty="0" smtClean="0">
                <a:latin typeface="Segoe UI" panose="020B0502040204020203" pitchFamily="34" charset="0"/>
              </a:rPr>
              <a:t>FILTER</a:t>
            </a:r>
            <a:r>
              <a:rPr lang="en-IN" b="1" dirty="0" smtClean="0">
                <a:latin typeface="Arial" panose="020B0604020202020204" pitchFamily="34" charset="0"/>
              </a:rPr>
              <a:t>: </a:t>
            </a:r>
            <a:r>
              <a:rPr lang="en-IN" dirty="0" smtClean="0">
                <a:latin typeface="Arial" panose="020B0604020202020204" pitchFamily="34" charset="0"/>
              </a:rPr>
              <a:t>To remove unused information</a:t>
            </a:r>
          </a:p>
          <a:p>
            <a:pPr marL="342900" indent="-342900" fontAlgn="base">
              <a:spcBef>
                <a:spcPts val="480"/>
              </a:spcBef>
              <a:buAutoNum type="arabicPeriod"/>
            </a:pPr>
            <a:r>
              <a:rPr lang="en-US" b="1" dirty="0" smtClean="0">
                <a:latin typeface="Segoe UI" panose="020B0502040204020203" pitchFamily="34" charset="0"/>
              </a:rPr>
              <a:t>FORMULA: </a:t>
            </a:r>
            <a:r>
              <a:rPr lang="en-US" dirty="0" smtClean="0">
                <a:latin typeface="Segoe UI" panose="020B0502040204020203" pitchFamily="34" charset="0"/>
              </a:rPr>
              <a:t>To calculate the performance of employees.</a:t>
            </a:r>
            <a:endParaRPr lang="en-US" b="1" dirty="0" smtClean="0">
              <a:latin typeface="Segoe UI" panose="020B0502040204020203" pitchFamily="34" charset="0"/>
            </a:endParaRPr>
          </a:p>
          <a:p>
            <a:pPr marL="342900" indent="-342900" fontAlgn="base">
              <a:spcBef>
                <a:spcPts val="480"/>
              </a:spcBef>
              <a:buAutoNum type="arabicPeriod"/>
            </a:pPr>
            <a:r>
              <a:rPr lang="en-US" b="1" dirty="0" smtClean="0">
                <a:latin typeface="Segoe UI" panose="020B0502040204020203" pitchFamily="34" charset="0"/>
              </a:rPr>
              <a:t>PIVOT TABLE: </a:t>
            </a:r>
            <a:r>
              <a:rPr lang="en-US" dirty="0" smtClean="0">
                <a:latin typeface="Segoe UI" panose="020B0502040204020203" pitchFamily="34" charset="0"/>
              </a:rPr>
              <a:t>To summarize the dataset</a:t>
            </a:r>
            <a:endParaRPr lang="en-US" b="1" dirty="0" smtClean="0">
              <a:latin typeface="Segoe UI" panose="020B0502040204020203" pitchFamily="34" charset="0"/>
            </a:endParaRPr>
          </a:p>
          <a:p>
            <a:pPr marL="342900" indent="-342900" fontAlgn="base">
              <a:spcBef>
                <a:spcPts val="480"/>
              </a:spcBef>
              <a:buAutoNum type="arabicPeriod"/>
            </a:pPr>
            <a:r>
              <a:rPr lang="en-US" b="1" dirty="0" smtClean="0">
                <a:latin typeface="Segoe UI" panose="020B0502040204020203" pitchFamily="34" charset="0"/>
              </a:rPr>
              <a:t>GRAPH: </a:t>
            </a:r>
            <a:r>
              <a:rPr lang="en-US" dirty="0" smtClean="0">
                <a:latin typeface="Segoe UI" panose="020B0502040204020203" pitchFamily="34" charset="0"/>
              </a:rPr>
              <a:t>For data Visualization. </a:t>
            </a:r>
            <a:endParaRPr lang="en-IN" dirty="0">
              <a:latin typeface="Arial" panose="020B0604020202020204" pitchFamily="34"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06195E-16D6-79D8-7A9F-F8EB1FE9E212}"/>
              </a:ext>
            </a:extLst>
          </p:cNvPr>
          <p:cNvSpPr>
            <a:spLocks noGrp="1"/>
          </p:cNvSpPr>
          <p:nvPr>
            <p:ph type="title"/>
          </p:nvPr>
        </p:nvSpPr>
        <p:spPr>
          <a:xfrm>
            <a:off x="533400" y="228600"/>
            <a:ext cx="10972800" cy="1143000"/>
          </a:xfrm>
        </p:spPr>
        <p:txBody>
          <a:bodyPr/>
          <a:lstStyle/>
          <a:p>
            <a:r>
              <a:rPr lang="en-IN" dirty="0"/>
              <a:t>Dataset Description</a:t>
            </a:r>
          </a:p>
        </p:txBody>
      </p:sp>
      <p:sp>
        <p:nvSpPr>
          <p:cNvPr id="3" name="TextBox 2"/>
          <p:cNvSpPr txBox="1"/>
          <p:nvPr/>
        </p:nvSpPr>
        <p:spPr>
          <a:xfrm>
            <a:off x="381000" y="1219200"/>
            <a:ext cx="11353800" cy="5786199"/>
          </a:xfrm>
          <a:prstGeom prst="rect">
            <a:avLst/>
          </a:prstGeom>
          <a:noFill/>
        </p:spPr>
        <p:txBody>
          <a:bodyPr wrap="square" rtlCol="0">
            <a:spAutoFit/>
          </a:bodyPr>
          <a:lstStyle/>
          <a:p>
            <a:r>
              <a:rPr lang="en-US" sz="2200" b="1" dirty="0" smtClean="0"/>
              <a:t>Dataset Name: </a:t>
            </a:r>
            <a:r>
              <a:rPr lang="en-US" sz="2200" dirty="0" smtClean="0"/>
              <a:t>Employee Performance Analysis Data</a:t>
            </a:r>
          </a:p>
          <a:p>
            <a:r>
              <a:rPr lang="en-US" sz="2200" b="1" dirty="0" smtClean="0"/>
              <a:t>Description: </a:t>
            </a:r>
            <a:r>
              <a:rPr lang="en-US" sz="2200" dirty="0" smtClean="0"/>
              <a:t>Contains performance metrics for employees, including satisfaction scores, performance ratings, and demographic details.</a:t>
            </a:r>
          </a:p>
          <a:p>
            <a:r>
              <a:rPr lang="en-US" sz="2200" b="1" dirty="0" smtClean="0"/>
              <a:t>Source: </a:t>
            </a:r>
            <a:r>
              <a:rPr lang="en-US" sz="2200" dirty="0" smtClean="0"/>
              <a:t>Kaggle.com</a:t>
            </a:r>
          </a:p>
          <a:p>
            <a:r>
              <a:rPr lang="en-US" sz="2200" b="1" dirty="0" smtClean="0"/>
              <a:t>Variables/Columns:</a:t>
            </a:r>
          </a:p>
          <a:p>
            <a:pPr lvl="1"/>
            <a:r>
              <a:rPr lang="en-US" sz="2200" dirty="0" smtClean="0"/>
              <a:t> Name: First name</a:t>
            </a:r>
          </a:p>
          <a:p>
            <a:pPr lvl="1"/>
            <a:r>
              <a:rPr lang="en-US" sz="2200" dirty="0" smtClean="0"/>
              <a:t>Gender: Male and Female</a:t>
            </a:r>
          </a:p>
          <a:p>
            <a:pPr lvl="1"/>
            <a:r>
              <a:rPr lang="en-US" sz="2200" dirty="0" smtClean="0"/>
              <a:t>Business Unit: BPC, CCDR, EW, MSC, NEL, PL, PYZ, SVG, TNS, WBL</a:t>
            </a:r>
          </a:p>
          <a:p>
            <a:pPr lvl="1"/>
            <a:r>
              <a:rPr lang="en-US" sz="2200" dirty="0" smtClean="0"/>
              <a:t>Performance Rating: Very high, High, Medium, Low</a:t>
            </a:r>
          </a:p>
          <a:p>
            <a:pPr lvl="1"/>
            <a:r>
              <a:rPr lang="en-US" sz="2200" dirty="0" smtClean="0"/>
              <a:t>Satisfaction Score: 1-5</a:t>
            </a:r>
          </a:p>
          <a:p>
            <a:r>
              <a:rPr lang="en-US" sz="2200" b="1" dirty="0" smtClean="0"/>
              <a:t>Data Types: </a:t>
            </a:r>
            <a:r>
              <a:rPr lang="en-US" sz="2200" dirty="0" smtClean="0"/>
              <a:t>Numeric and Text</a:t>
            </a:r>
          </a:p>
          <a:p>
            <a:r>
              <a:rPr lang="en-US" sz="2200" b="1" dirty="0" smtClean="0"/>
              <a:t>Units of Measurement:</a:t>
            </a:r>
            <a:r>
              <a:rPr lang="en-US" sz="2200" dirty="0" smtClean="0"/>
              <a:t>  </a:t>
            </a:r>
          </a:p>
          <a:p>
            <a:pPr marL="342900" indent="-342900">
              <a:buFont typeface="Arial" panose="020B0604020202020204" pitchFamily="34" charset="0"/>
              <a:buChar char="•"/>
            </a:pPr>
            <a:r>
              <a:rPr lang="en-US" sz="2200" dirty="0" smtClean="0"/>
              <a:t>Satisfaction score: Scale of 1-5</a:t>
            </a:r>
          </a:p>
          <a:p>
            <a:pPr marL="342900" indent="-342900">
              <a:buFont typeface="Arial" panose="020B0604020202020204" pitchFamily="34" charset="0"/>
              <a:buChar char="•"/>
            </a:pPr>
            <a:r>
              <a:rPr lang="en-US" sz="2200" dirty="0" smtClean="0"/>
              <a:t>Performance rating: Very high, High, Medium, Low</a:t>
            </a:r>
          </a:p>
          <a:p>
            <a:r>
              <a:rPr lang="en-US" sz="2200" b="1" dirty="0" smtClean="0"/>
              <a:t>Size: </a:t>
            </a:r>
            <a:r>
              <a:rPr lang="en-US" sz="2200" dirty="0" smtClean="0"/>
              <a:t>26 records, 9 fields</a:t>
            </a:r>
          </a:p>
          <a:p>
            <a:r>
              <a:rPr lang="en-US" sz="2200" b="1" dirty="0" smtClean="0"/>
              <a:t>Visualization: </a:t>
            </a:r>
            <a:r>
              <a:rPr lang="en-US" sz="2200" dirty="0" smtClean="0"/>
              <a:t>Bar graph and Pie chart. </a:t>
            </a:r>
          </a:p>
          <a:p>
            <a:endParaRPr lang="en-US" dirty="0"/>
          </a:p>
        </p:txBody>
      </p:sp>
    </p:spTree>
    <p:extLst>
      <p:ext uri="{BB962C8B-B14F-4D97-AF65-F5344CB8AC3E}">
        <p14:creationId xmlns:p14="http://schemas.microsoft.com/office/powerpoint/2010/main" xmlns="" val="27206606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7" y="6486040"/>
            <a:ext cx="1773555" cy="166712"/>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pic>
        <p:nvPicPr>
          <p:cNvPr id="6" name="object 6"/>
          <p:cNvPicPr/>
          <p:nvPr/>
        </p:nvPicPr>
        <p:blipFill>
          <a:blip r:embed="rId2" cstate="print"/>
          <a:stretch>
            <a:fillRect/>
          </a:stretch>
        </p:blipFill>
        <p:spPr>
          <a:xfrm>
            <a:off x="66679" y="3381379"/>
            <a:ext cx="2466975" cy="3419475"/>
          </a:xfrm>
          <a:prstGeom prst="rect">
            <a:avLst/>
          </a:prstGeom>
        </p:spPr>
      </p:pic>
      <p:sp>
        <p:nvSpPr>
          <p:cNvPr id="7" name="object 7"/>
          <p:cNvSpPr txBox="1">
            <a:spLocks noGrp="1"/>
          </p:cNvSpPr>
          <p:nvPr>
            <p:ph type="title"/>
          </p:nvPr>
        </p:nvSpPr>
        <p:spPr>
          <a:xfrm>
            <a:off x="739780"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9" y="6473337"/>
            <a:ext cx="228600"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9" name="TextBox 8">
            <a:extLst>
              <a:ext uri="{FF2B5EF4-FFF2-40B4-BE49-F238E27FC236}">
                <a16:creationId xmlns:a16="http://schemas.microsoft.com/office/drawing/2014/main" xmlns="" id="{FAD9CEB2-36E1-0550-426B-2FAF97882044}"/>
              </a:ext>
            </a:extLst>
          </p:cNvPr>
          <p:cNvSpPr txBox="1"/>
          <p:nvPr/>
        </p:nvSpPr>
        <p:spPr>
          <a:xfrm>
            <a:off x="2743201" y="2354709"/>
            <a:ext cx="8534019"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2971800" y="1676400"/>
            <a:ext cx="8382000" cy="2739211"/>
          </a:xfrm>
          <a:prstGeom prst="rect">
            <a:avLst/>
          </a:prstGeom>
          <a:noFill/>
        </p:spPr>
        <p:txBody>
          <a:bodyPr wrap="square" rtlCol="0">
            <a:spAutoFit/>
          </a:bodyPr>
          <a:lstStyle/>
          <a:p>
            <a:pPr marL="0" lvl="1" indent="0" fontAlgn="auto">
              <a:spcAft>
                <a:spcPts val="0"/>
              </a:spcAft>
              <a:buFont typeface="Arial" panose="020B0604020202020204" pitchFamily="34" charset="0"/>
              <a:buNone/>
            </a:pPr>
            <a:r>
              <a:rPr lang="en-US" sz="3000" b="1" dirty="0" smtClean="0"/>
              <a:t>FORMULA:</a:t>
            </a:r>
          </a:p>
          <a:p>
            <a:pPr marL="0" lvl="1" indent="0" fontAlgn="auto">
              <a:spcAft>
                <a:spcPts val="0"/>
              </a:spcAft>
              <a:buFont typeface="Arial" panose="020B0604020202020204" pitchFamily="34" charset="0"/>
              <a:buNone/>
            </a:pPr>
            <a:endParaRPr lang="en-US" sz="2600" dirty="0" smtClean="0"/>
          </a:p>
          <a:p>
            <a:pPr lvl="1" fontAlgn="auto">
              <a:spcAft>
                <a:spcPts val="0"/>
              </a:spcAft>
              <a:buFont typeface="Wingdings" panose="05000000000000000000" pitchFamily="2" charset="2"/>
              <a:buChar char="q"/>
            </a:pPr>
            <a:r>
              <a:rPr lang="en-US" sz="2200" dirty="0" smtClean="0"/>
              <a:t>Performance level =IFS(Z8&gt;=5,"VERY HIGH",Z8&gt;=4,“HIGH",Z8&gt;=3,"MED",TRUE,"LOW")</a:t>
            </a:r>
          </a:p>
          <a:p>
            <a:pPr marL="0" lvl="1" indent="0" fontAlgn="auto">
              <a:spcAft>
                <a:spcPts val="0"/>
              </a:spcAft>
              <a:buFont typeface="Arial" panose="020B0604020202020204" pitchFamily="34" charset="0"/>
              <a:buNone/>
            </a:pPr>
            <a:endParaRPr lang="en-US" dirty="0" smtClean="0"/>
          </a:p>
          <a:p>
            <a:pPr marL="0" lvl="1" indent="0" fontAlgn="auto">
              <a:spcAft>
                <a:spcPts val="0"/>
              </a:spcAft>
              <a:buFont typeface="Arial" panose="020B0604020202020204" pitchFamily="34" charset="0"/>
              <a:buNone/>
            </a:pPr>
            <a:endParaRPr lang="en-US" dirty="0" smtClean="0"/>
          </a:p>
          <a:p>
            <a:pPr marL="0" lvl="1" indent="0" fontAlgn="auto">
              <a:spcAft>
                <a:spcPts val="0"/>
              </a:spcAft>
              <a:buFont typeface="Arial" panose="020B0604020202020204" pitchFamily="34" charset="0"/>
              <a:buNone/>
            </a:pPr>
            <a:endParaRPr lang="en-US" dirty="0" smtClean="0"/>
          </a:p>
          <a:p>
            <a:pPr marL="0" lvl="1" indent="0" fontAlgn="auto">
              <a:spcAft>
                <a:spcPts val="0"/>
              </a:spcAft>
              <a:buFont typeface="Arial" panose="020B0604020202020204" pitchFamily="34" charset="0"/>
              <a:buNone/>
            </a:pPr>
            <a:r>
              <a:rPr lang="en-US" dirty="0" smtClean="0"/>
              <a:t>INSIGHTS: Used to evaluate the scores as levels from low to very high</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344</TotalTime>
  <Words>734</Words>
  <Application>Microsoft Office PowerPoint</Application>
  <PresentationFormat>Custom</PresentationFormat>
  <Paragraphs>100</Paragraphs>
  <Slides>14</Slides>
  <Notes>1</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Employee Data Analysis using Excel  </vt:lpstr>
      <vt:lpstr>PROJECT TITLE</vt:lpstr>
      <vt:lpstr>AGENDA</vt:lpstr>
      <vt:lpstr>PROBLEM STATEMENT</vt:lpstr>
      <vt:lpstr>                 PROJECT OVERVIEW</vt:lpstr>
      <vt:lpstr>WHO ARE THE END USERS?</vt:lpstr>
      <vt:lpstr>OUR SOLUTION AND ITS VALUE PROPOSITION</vt:lpstr>
      <vt:lpstr>Dataset Description</vt:lpstr>
      <vt:lpstr>THE "WOW" IN OUR SOLUTION</vt:lpstr>
      <vt:lpstr>Slide 10</vt:lpstr>
      <vt:lpstr>Slide 11</vt:lpstr>
      <vt:lpstr>RESULTS</vt:lpstr>
      <vt:lpstr>RESULTS</vt:lpstr>
      <vt:lpstr>CONCLUSION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Admin</cp:lastModifiedBy>
  <cp:revision>33</cp:revision>
  <dcterms:created xsi:type="dcterms:W3CDTF">2024-03-29T15:07:22Z</dcterms:created>
  <dcterms:modified xsi:type="dcterms:W3CDTF">2024-08-30T13:58:40Z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