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Open Sauce" charset="1" panose="0000050000000000000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C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47551"/>
            <a:ext cx="7220809" cy="7010749"/>
          </a:xfrm>
          <a:custGeom>
            <a:avLst/>
            <a:gdLst/>
            <a:ahLst/>
            <a:cxnLst/>
            <a:rect r="r" b="b" t="t" l="l"/>
            <a:pathLst>
              <a:path h="7010749" w="7220809">
                <a:moveTo>
                  <a:pt x="0" y="0"/>
                </a:moveTo>
                <a:lnTo>
                  <a:pt x="7220809" y="0"/>
                </a:lnTo>
                <a:lnTo>
                  <a:pt x="7220809" y="7010749"/>
                </a:lnTo>
                <a:lnTo>
                  <a:pt x="0" y="70107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73135" y="3922087"/>
            <a:ext cx="4686165" cy="5336213"/>
          </a:xfrm>
          <a:custGeom>
            <a:avLst/>
            <a:gdLst/>
            <a:ahLst/>
            <a:cxnLst/>
            <a:rect r="r" b="b" t="t" l="l"/>
            <a:pathLst>
              <a:path h="5336213" w="4686165">
                <a:moveTo>
                  <a:pt x="0" y="0"/>
                </a:moveTo>
                <a:lnTo>
                  <a:pt x="4686165" y="0"/>
                </a:lnTo>
                <a:lnTo>
                  <a:pt x="4686165" y="5336213"/>
                </a:lnTo>
                <a:lnTo>
                  <a:pt x="0" y="53362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867910" y="4149695"/>
            <a:ext cx="3086100" cy="1739414"/>
            <a:chOff x="0" y="0"/>
            <a:chExt cx="812800" cy="458117"/>
          </a:xfrm>
        </p:grpSpPr>
        <p:sp>
          <p:nvSpPr>
            <p:cNvPr name="Freeform 5" id="5"/>
            <p:cNvSpPr/>
            <p:nvPr/>
          </p:nvSpPr>
          <p:spPr>
            <a:xfrm flipH="false" flipV="false" rot="0">
              <a:off x="0" y="0"/>
              <a:ext cx="812800" cy="458117"/>
            </a:xfrm>
            <a:custGeom>
              <a:avLst/>
              <a:gdLst/>
              <a:ahLst/>
              <a:cxnLst/>
              <a:rect r="r" b="b" t="t" l="l"/>
              <a:pathLst>
                <a:path h="458117" w="812800">
                  <a:moveTo>
                    <a:pt x="62716" y="0"/>
                  </a:moveTo>
                  <a:lnTo>
                    <a:pt x="750084" y="0"/>
                  </a:lnTo>
                  <a:cubicBezTo>
                    <a:pt x="766717" y="0"/>
                    <a:pt x="782669" y="6608"/>
                    <a:pt x="794431" y="18369"/>
                  </a:cubicBezTo>
                  <a:cubicBezTo>
                    <a:pt x="806192" y="30131"/>
                    <a:pt x="812800" y="46083"/>
                    <a:pt x="812800" y="62716"/>
                  </a:cubicBezTo>
                  <a:lnTo>
                    <a:pt x="812800" y="395401"/>
                  </a:lnTo>
                  <a:cubicBezTo>
                    <a:pt x="812800" y="412034"/>
                    <a:pt x="806192" y="427987"/>
                    <a:pt x="794431" y="439748"/>
                  </a:cubicBezTo>
                  <a:cubicBezTo>
                    <a:pt x="782669" y="451510"/>
                    <a:pt x="766717" y="458117"/>
                    <a:pt x="750084" y="458117"/>
                  </a:cubicBezTo>
                  <a:lnTo>
                    <a:pt x="62716" y="458117"/>
                  </a:lnTo>
                  <a:cubicBezTo>
                    <a:pt x="46083" y="458117"/>
                    <a:pt x="30131" y="451510"/>
                    <a:pt x="18369" y="439748"/>
                  </a:cubicBezTo>
                  <a:cubicBezTo>
                    <a:pt x="6608" y="427987"/>
                    <a:pt x="0" y="412034"/>
                    <a:pt x="0" y="395401"/>
                  </a:cubicBezTo>
                  <a:lnTo>
                    <a:pt x="0" y="62716"/>
                  </a:lnTo>
                  <a:cubicBezTo>
                    <a:pt x="0" y="46083"/>
                    <a:pt x="6608" y="30131"/>
                    <a:pt x="18369" y="18369"/>
                  </a:cubicBezTo>
                  <a:cubicBezTo>
                    <a:pt x="30131" y="6608"/>
                    <a:pt x="46083" y="0"/>
                    <a:pt x="62716" y="0"/>
                  </a:cubicBezTo>
                  <a:close/>
                </a:path>
              </a:pathLst>
            </a:custGeom>
            <a:solidFill>
              <a:srgbClr val="ECE3C0"/>
            </a:solidFill>
            <a:ln w="19050" cap="rnd">
              <a:solidFill>
                <a:srgbClr val="282A29"/>
              </a:solidFill>
              <a:prstDash val="solid"/>
              <a:round/>
            </a:ln>
          </p:spPr>
        </p:sp>
        <p:sp>
          <p:nvSpPr>
            <p:cNvPr name="TextBox 6" id="6"/>
            <p:cNvSpPr txBox="true"/>
            <p:nvPr/>
          </p:nvSpPr>
          <p:spPr>
            <a:xfrm>
              <a:off x="0" y="38100"/>
              <a:ext cx="812800" cy="420017"/>
            </a:xfrm>
            <a:prstGeom prst="rect">
              <a:avLst/>
            </a:prstGeom>
          </p:spPr>
          <p:txBody>
            <a:bodyPr anchor="ctr" rtlCol="false" tIns="50800" lIns="50800" bIns="50800" rIns="50800"/>
            <a:lstStyle/>
            <a:p>
              <a:pPr algn="ctr">
                <a:lnSpc>
                  <a:spcPts val="1407"/>
                </a:lnSpc>
              </a:pPr>
            </a:p>
          </p:txBody>
        </p:sp>
      </p:grpSp>
      <p:sp>
        <p:nvSpPr>
          <p:cNvPr name="Freeform 7" id="7"/>
          <p:cNvSpPr/>
          <p:nvPr/>
        </p:nvSpPr>
        <p:spPr>
          <a:xfrm flipH="false" flipV="false" rot="0">
            <a:off x="1028700" y="1028700"/>
            <a:ext cx="264364" cy="264364"/>
          </a:xfrm>
          <a:custGeom>
            <a:avLst/>
            <a:gdLst/>
            <a:ahLst/>
            <a:cxnLst/>
            <a:rect r="r" b="b" t="t" l="l"/>
            <a:pathLst>
              <a:path h="264364" w="264364">
                <a:moveTo>
                  <a:pt x="0" y="0"/>
                </a:moveTo>
                <a:lnTo>
                  <a:pt x="264364" y="0"/>
                </a:lnTo>
                <a:lnTo>
                  <a:pt x="264364" y="264364"/>
                </a:lnTo>
                <a:lnTo>
                  <a:pt x="0" y="2643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0319408" y="7032109"/>
            <a:ext cx="776886" cy="776886"/>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10" id="10"/>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grpSp>
        <p:nvGrpSpPr>
          <p:cNvPr name="Group 11" id="11"/>
          <p:cNvGrpSpPr/>
          <p:nvPr/>
        </p:nvGrpSpPr>
        <p:grpSpPr>
          <a:xfrm rot="0">
            <a:off x="9555444" y="6698734"/>
            <a:ext cx="541249" cy="54124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13" id="13"/>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grpSp>
        <p:nvGrpSpPr>
          <p:cNvPr name="Group 14" id="14"/>
          <p:cNvGrpSpPr/>
          <p:nvPr/>
        </p:nvGrpSpPr>
        <p:grpSpPr>
          <a:xfrm rot="5400000">
            <a:off x="1014400" y="9039960"/>
            <a:ext cx="228806" cy="200206"/>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57B1FA"/>
            </a:solidFill>
          </p:spPr>
        </p:sp>
        <p:sp>
          <p:nvSpPr>
            <p:cNvPr name="TextBox 16" id="16"/>
            <p:cNvSpPr txBox="true"/>
            <p:nvPr/>
          </p:nvSpPr>
          <p:spPr>
            <a:xfrm>
              <a:off x="127000" y="368300"/>
              <a:ext cx="558800" cy="292100"/>
            </a:xfrm>
            <a:prstGeom prst="rect">
              <a:avLst/>
            </a:prstGeom>
          </p:spPr>
          <p:txBody>
            <a:bodyPr anchor="ctr" rtlCol="false" tIns="50800" lIns="50800" bIns="50800" rIns="50800"/>
            <a:lstStyle/>
            <a:p>
              <a:pPr algn="ctr">
                <a:lnSpc>
                  <a:spcPts val="1407"/>
                </a:lnSpc>
              </a:pPr>
            </a:p>
          </p:txBody>
        </p:sp>
      </p:grpSp>
      <p:grpSp>
        <p:nvGrpSpPr>
          <p:cNvPr name="Group 17" id="17"/>
          <p:cNvGrpSpPr/>
          <p:nvPr/>
        </p:nvGrpSpPr>
        <p:grpSpPr>
          <a:xfrm rot="0">
            <a:off x="16417402" y="1028700"/>
            <a:ext cx="336346" cy="33634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19" id="19"/>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sp>
        <p:nvSpPr>
          <p:cNvPr name="Freeform 20" id="20"/>
          <p:cNvSpPr/>
          <p:nvPr/>
        </p:nvSpPr>
        <p:spPr>
          <a:xfrm flipH="false" flipV="false" rot="-4558807">
            <a:off x="13018311" y="3688912"/>
            <a:ext cx="566344" cy="921566"/>
          </a:xfrm>
          <a:custGeom>
            <a:avLst/>
            <a:gdLst/>
            <a:ahLst/>
            <a:cxnLst/>
            <a:rect r="r" b="b" t="t" l="l"/>
            <a:pathLst>
              <a:path h="921566" w="566344">
                <a:moveTo>
                  <a:pt x="0" y="0"/>
                </a:moveTo>
                <a:lnTo>
                  <a:pt x="566344" y="0"/>
                </a:lnTo>
                <a:lnTo>
                  <a:pt x="566344" y="921566"/>
                </a:lnTo>
                <a:lnTo>
                  <a:pt x="0" y="921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028700" y="7912578"/>
            <a:ext cx="1245801" cy="253690"/>
          </a:xfrm>
          <a:custGeom>
            <a:avLst/>
            <a:gdLst/>
            <a:ahLst/>
            <a:cxnLst/>
            <a:rect r="r" b="b" t="t" l="l"/>
            <a:pathLst>
              <a:path h="253690" w="1245801">
                <a:moveTo>
                  <a:pt x="0" y="0"/>
                </a:moveTo>
                <a:lnTo>
                  <a:pt x="1245801" y="0"/>
                </a:lnTo>
                <a:lnTo>
                  <a:pt x="1245801" y="253690"/>
                </a:lnTo>
                <a:lnTo>
                  <a:pt x="0" y="25369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2" id="22"/>
          <p:cNvSpPr txBox="true"/>
          <p:nvPr/>
        </p:nvSpPr>
        <p:spPr>
          <a:xfrm rot="0">
            <a:off x="6314428" y="1985772"/>
            <a:ext cx="10944872" cy="1349723"/>
          </a:xfrm>
          <a:prstGeom prst="rect">
            <a:avLst/>
          </a:prstGeom>
        </p:spPr>
        <p:txBody>
          <a:bodyPr anchor="t" rtlCol="false" tIns="0" lIns="0" bIns="0" rIns="0">
            <a:spAutoFit/>
          </a:bodyPr>
          <a:lstStyle/>
          <a:p>
            <a:pPr algn="l">
              <a:lnSpc>
                <a:spcPts val="9731"/>
              </a:lnSpc>
            </a:pPr>
            <a:r>
              <a:rPr lang="en-US" sz="11058" spc="-718">
                <a:solidFill>
                  <a:srgbClr val="282A29"/>
                </a:solidFill>
                <a:latin typeface="Open Sauce"/>
                <a:ea typeface="Open Sauce"/>
                <a:cs typeface="Open Sauce"/>
                <a:sym typeface="Open Sauce"/>
              </a:rPr>
              <a:t>Delivery Services.</a:t>
            </a:r>
          </a:p>
        </p:txBody>
      </p:sp>
      <p:sp>
        <p:nvSpPr>
          <p:cNvPr name="TextBox 23" id="23"/>
          <p:cNvSpPr txBox="true"/>
          <p:nvPr/>
        </p:nvSpPr>
        <p:spPr>
          <a:xfrm rot="0">
            <a:off x="1463891" y="1094690"/>
            <a:ext cx="1839895" cy="198374"/>
          </a:xfrm>
          <a:prstGeom prst="rect">
            <a:avLst/>
          </a:prstGeom>
        </p:spPr>
        <p:txBody>
          <a:bodyPr anchor="t" rtlCol="false" tIns="0" lIns="0" bIns="0" rIns="0">
            <a:spAutoFit/>
          </a:bodyPr>
          <a:lstStyle/>
          <a:p>
            <a:pPr algn="l">
              <a:lnSpc>
                <a:spcPts val="1407"/>
              </a:lnSpc>
            </a:pPr>
            <a:r>
              <a:rPr lang="en-US" sz="1599" spc="-55">
                <a:solidFill>
                  <a:srgbClr val="282A29"/>
                </a:solidFill>
                <a:latin typeface="Open Sauce"/>
                <a:ea typeface="Open Sauce"/>
                <a:cs typeface="Open Sauce"/>
                <a:sym typeface="Open Sauce"/>
              </a:rPr>
              <a:t>Salford &amp; Co.</a:t>
            </a:r>
          </a:p>
        </p:txBody>
      </p:sp>
      <p:sp>
        <p:nvSpPr>
          <p:cNvPr name="TextBox 24" id="24"/>
          <p:cNvSpPr txBox="true"/>
          <p:nvPr/>
        </p:nvSpPr>
        <p:spPr>
          <a:xfrm rot="0">
            <a:off x="6384622" y="1181100"/>
            <a:ext cx="4122713" cy="576072"/>
          </a:xfrm>
          <a:prstGeom prst="rect">
            <a:avLst/>
          </a:prstGeom>
        </p:spPr>
        <p:txBody>
          <a:bodyPr anchor="t" rtlCol="false" tIns="0" lIns="0" bIns="0" rIns="0">
            <a:spAutoFit/>
          </a:bodyPr>
          <a:lstStyle/>
          <a:p>
            <a:pPr algn="l">
              <a:lnSpc>
                <a:spcPts val="4224"/>
              </a:lnSpc>
            </a:pPr>
            <a:r>
              <a:rPr lang="en-US" sz="4800" spc="-312">
                <a:solidFill>
                  <a:srgbClr val="282A29"/>
                </a:solidFill>
                <a:latin typeface="Open Sauce"/>
                <a:ea typeface="Open Sauce"/>
                <a:cs typeface="Open Sauce"/>
                <a:sym typeface="Open Sauce"/>
              </a:rPr>
              <a:t>Your Trusted</a:t>
            </a:r>
          </a:p>
        </p:txBody>
      </p:sp>
      <p:sp>
        <p:nvSpPr>
          <p:cNvPr name="TextBox 25" id="25"/>
          <p:cNvSpPr txBox="true"/>
          <p:nvPr/>
        </p:nvSpPr>
        <p:spPr>
          <a:xfrm rot="0">
            <a:off x="9202074" y="4476477"/>
            <a:ext cx="2417771" cy="1085850"/>
          </a:xfrm>
          <a:prstGeom prst="rect">
            <a:avLst/>
          </a:prstGeom>
        </p:spPr>
        <p:txBody>
          <a:bodyPr anchor="t" rtlCol="false" tIns="0" lIns="0" bIns="0" rIns="0">
            <a:spAutoFit/>
          </a:bodyPr>
          <a:lstStyle/>
          <a:p>
            <a:pPr algn="ctr">
              <a:lnSpc>
                <a:spcPts val="2880"/>
              </a:lnSpc>
            </a:pPr>
            <a:r>
              <a:rPr lang="en-US" sz="2400" spc="-84">
                <a:solidFill>
                  <a:srgbClr val="282A29"/>
                </a:solidFill>
                <a:latin typeface="Open Sauce"/>
                <a:ea typeface="Open Sauce"/>
                <a:cs typeface="Open Sauce"/>
                <a:sym typeface="Open Sauce"/>
              </a:rPr>
              <a:t>Bringing What You Need, When You Need It</a:t>
            </a:r>
          </a:p>
        </p:txBody>
      </p:sp>
      <p:sp>
        <p:nvSpPr>
          <p:cNvPr name="TextBox 26" id="26"/>
          <p:cNvSpPr txBox="true"/>
          <p:nvPr/>
        </p:nvSpPr>
        <p:spPr>
          <a:xfrm rot="0">
            <a:off x="10059875" y="8635341"/>
            <a:ext cx="1894135" cy="619125"/>
          </a:xfrm>
          <a:prstGeom prst="rect">
            <a:avLst/>
          </a:prstGeom>
        </p:spPr>
        <p:txBody>
          <a:bodyPr anchor="t" rtlCol="false" tIns="0" lIns="0" bIns="0" rIns="0">
            <a:spAutoFit/>
          </a:bodyPr>
          <a:lstStyle/>
          <a:p>
            <a:pPr algn="l">
              <a:lnSpc>
                <a:spcPts val="2400"/>
              </a:lnSpc>
            </a:pPr>
            <a:r>
              <a:rPr lang="en-US" sz="2000" spc="-70">
                <a:solidFill>
                  <a:srgbClr val="282A29"/>
                </a:solidFill>
                <a:latin typeface="Open Sauce"/>
                <a:ea typeface="Open Sauce"/>
                <a:cs typeface="Open Sauce"/>
                <a:sym typeface="Open Sauce"/>
              </a:rPr>
              <a:t>Fast, Reliable, and Convenient.</a:t>
            </a:r>
          </a:p>
        </p:txBody>
      </p:sp>
      <p:sp>
        <p:nvSpPr>
          <p:cNvPr name="TextBox 27" id="27"/>
          <p:cNvSpPr txBox="true"/>
          <p:nvPr/>
        </p:nvSpPr>
        <p:spPr>
          <a:xfrm rot="0">
            <a:off x="1420154" y="9059926"/>
            <a:ext cx="2808622" cy="198374"/>
          </a:xfrm>
          <a:prstGeom prst="rect">
            <a:avLst/>
          </a:prstGeom>
        </p:spPr>
        <p:txBody>
          <a:bodyPr anchor="t" rtlCol="false" tIns="0" lIns="0" bIns="0" rIns="0">
            <a:spAutoFit/>
          </a:bodyPr>
          <a:lstStyle/>
          <a:p>
            <a:pPr algn="l">
              <a:lnSpc>
                <a:spcPts val="1407"/>
              </a:lnSpc>
            </a:pPr>
            <a:r>
              <a:rPr lang="en-US" sz="1599" spc="-55">
                <a:solidFill>
                  <a:srgbClr val="282A29"/>
                </a:solidFill>
                <a:latin typeface="Open Sauce"/>
                <a:ea typeface="Open Sauce"/>
                <a:cs typeface="Open Sauce"/>
                <a:sym typeface="Open Sauce"/>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C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264364" cy="264364"/>
          </a:xfrm>
          <a:custGeom>
            <a:avLst/>
            <a:gdLst/>
            <a:ahLst/>
            <a:cxnLst/>
            <a:rect r="r" b="b" t="t" l="l"/>
            <a:pathLst>
              <a:path h="264364" w="264364">
                <a:moveTo>
                  <a:pt x="0" y="0"/>
                </a:moveTo>
                <a:lnTo>
                  <a:pt x="264364" y="0"/>
                </a:lnTo>
                <a:lnTo>
                  <a:pt x="264364" y="264364"/>
                </a:lnTo>
                <a:lnTo>
                  <a:pt x="0" y="264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4595393"/>
            <a:ext cx="3982968" cy="2008535"/>
            <a:chOff x="0" y="0"/>
            <a:chExt cx="1049012" cy="528997"/>
          </a:xfrm>
        </p:grpSpPr>
        <p:sp>
          <p:nvSpPr>
            <p:cNvPr name="Freeform 4" id="4"/>
            <p:cNvSpPr/>
            <p:nvPr/>
          </p:nvSpPr>
          <p:spPr>
            <a:xfrm flipH="false" flipV="false" rot="0">
              <a:off x="0" y="0"/>
              <a:ext cx="1049012" cy="528997"/>
            </a:xfrm>
            <a:custGeom>
              <a:avLst/>
              <a:gdLst/>
              <a:ahLst/>
              <a:cxnLst/>
              <a:rect r="r" b="b" t="t" l="l"/>
              <a:pathLst>
                <a:path h="528997" w="1049012">
                  <a:moveTo>
                    <a:pt x="48594" y="0"/>
                  </a:moveTo>
                  <a:lnTo>
                    <a:pt x="1000418" y="0"/>
                  </a:lnTo>
                  <a:cubicBezTo>
                    <a:pt x="1027256" y="0"/>
                    <a:pt x="1049012" y="21756"/>
                    <a:pt x="1049012" y="48594"/>
                  </a:cubicBezTo>
                  <a:lnTo>
                    <a:pt x="1049012" y="480403"/>
                  </a:lnTo>
                  <a:cubicBezTo>
                    <a:pt x="1049012" y="507241"/>
                    <a:pt x="1027256" y="528997"/>
                    <a:pt x="1000418" y="528997"/>
                  </a:cubicBezTo>
                  <a:lnTo>
                    <a:pt x="48594" y="528997"/>
                  </a:lnTo>
                  <a:cubicBezTo>
                    <a:pt x="35706" y="528997"/>
                    <a:pt x="23346" y="523877"/>
                    <a:pt x="14233" y="514764"/>
                  </a:cubicBezTo>
                  <a:cubicBezTo>
                    <a:pt x="5120" y="505651"/>
                    <a:pt x="0" y="493291"/>
                    <a:pt x="0" y="480403"/>
                  </a:cubicBezTo>
                  <a:lnTo>
                    <a:pt x="0" y="48594"/>
                  </a:lnTo>
                  <a:cubicBezTo>
                    <a:pt x="0" y="35706"/>
                    <a:pt x="5120" y="23346"/>
                    <a:pt x="14233" y="14233"/>
                  </a:cubicBezTo>
                  <a:cubicBezTo>
                    <a:pt x="23346" y="5120"/>
                    <a:pt x="35706" y="0"/>
                    <a:pt x="48594" y="0"/>
                  </a:cubicBezTo>
                  <a:close/>
                </a:path>
              </a:pathLst>
            </a:custGeom>
            <a:solidFill>
              <a:srgbClr val="FFE01D"/>
            </a:solidFill>
            <a:ln w="19050" cap="rnd">
              <a:solidFill>
                <a:srgbClr val="282A29"/>
              </a:solidFill>
              <a:prstDash val="solid"/>
              <a:round/>
            </a:ln>
          </p:spPr>
        </p:sp>
        <p:sp>
          <p:nvSpPr>
            <p:cNvPr name="TextBox 5" id="5"/>
            <p:cNvSpPr txBox="true"/>
            <p:nvPr/>
          </p:nvSpPr>
          <p:spPr>
            <a:xfrm>
              <a:off x="0" y="38100"/>
              <a:ext cx="1049012" cy="490897"/>
            </a:xfrm>
            <a:prstGeom prst="rect">
              <a:avLst/>
            </a:prstGeom>
          </p:spPr>
          <p:txBody>
            <a:bodyPr anchor="ctr" rtlCol="false" tIns="50800" lIns="50800" bIns="50800" rIns="50800"/>
            <a:lstStyle/>
            <a:p>
              <a:pPr algn="ctr">
                <a:lnSpc>
                  <a:spcPts val="1407"/>
                </a:lnSpc>
              </a:pPr>
            </a:p>
          </p:txBody>
        </p:sp>
      </p:grpSp>
      <p:sp>
        <p:nvSpPr>
          <p:cNvPr name="Freeform 6" id="6"/>
          <p:cNvSpPr/>
          <p:nvPr/>
        </p:nvSpPr>
        <p:spPr>
          <a:xfrm flipH="false" flipV="false" rot="0">
            <a:off x="5890719" y="5013873"/>
            <a:ext cx="1407921" cy="1590055"/>
          </a:xfrm>
          <a:custGeom>
            <a:avLst/>
            <a:gdLst/>
            <a:ahLst/>
            <a:cxnLst/>
            <a:rect r="r" b="b" t="t" l="l"/>
            <a:pathLst>
              <a:path h="1590055" w="1407921">
                <a:moveTo>
                  <a:pt x="0" y="0"/>
                </a:moveTo>
                <a:lnTo>
                  <a:pt x="1407921" y="0"/>
                </a:lnTo>
                <a:lnTo>
                  <a:pt x="1407921" y="1590055"/>
                </a:lnTo>
                <a:lnTo>
                  <a:pt x="0" y="1590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680735" y="1028700"/>
            <a:ext cx="1578565" cy="1478111"/>
          </a:xfrm>
          <a:custGeom>
            <a:avLst/>
            <a:gdLst/>
            <a:ahLst/>
            <a:cxnLst/>
            <a:rect r="r" b="b" t="t" l="l"/>
            <a:pathLst>
              <a:path h="1478111" w="1578565">
                <a:moveTo>
                  <a:pt x="0" y="0"/>
                </a:moveTo>
                <a:lnTo>
                  <a:pt x="1578565" y="0"/>
                </a:lnTo>
                <a:lnTo>
                  <a:pt x="1578565" y="1478111"/>
                </a:lnTo>
                <a:lnTo>
                  <a:pt x="0" y="14781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7659364" y="4595393"/>
            <a:ext cx="541249" cy="54124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10" id="10"/>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grpSp>
        <p:nvGrpSpPr>
          <p:cNvPr name="Group 11" id="11"/>
          <p:cNvGrpSpPr/>
          <p:nvPr/>
        </p:nvGrpSpPr>
        <p:grpSpPr>
          <a:xfrm rot="0">
            <a:off x="13799193" y="1028700"/>
            <a:ext cx="388849" cy="38884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13" id="13"/>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grpSp>
        <p:nvGrpSpPr>
          <p:cNvPr name="Group 14" id="14"/>
          <p:cNvGrpSpPr/>
          <p:nvPr/>
        </p:nvGrpSpPr>
        <p:grpSpPr>
          <a:xfrm rot="0">
            <a:off x="16870451" y="8869451"/>
            <a:ext cx="388849" cy="38884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16" id="16"/>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sp>
        <p:nvSpPr>
          <p:cNvPr name="Freeform 17" id="17"/>
          <p:cNvSpPr/>
          <p:nvPr/>
        </p:nvSpPr>
        <p:spPr>
          <a:xfrm flipH="false" flipV="false" rot="0">
            <a:off x="9455931" y="5143500"/>
            <a:ext cx="4054948" cy="4114800"/>
          </a:xfrm>
          <a:custGeom>
            <a:avLst/>
            <a:gdLst/>
            <a:ahLst/>
            <a:cxnLst/>
            <a:rect r="r" b="b" t="t" l="l"/>
            <a:pathLst>
              <a:path h="4114800" w="4054948">
                <a:moveTo>
                  <a:pt x="0" y="0"/>
                </a:moveTo>
                <a:lnTo>
                  <a:pt x="4054948" y="0"/>
                </a:lnTo>
                <a:lnTo>
                  <a:pt x="405494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0020300" y="1174827"/>
            <a:ext cx="7239000" cy="6330835"/>
          </a:xfrm>
          <a:custGeom>
            <a:avLst/>
            <a:gdLst/>
            <a:ahLst/>
            <a:cxnLst/>
            <a:rect r="r" b="b" t="t" l="l"/>
            <a:pathLst>
              <a:path h="6330835" w="7239000">
                <a:moveTo>
                  <a:pt x="0" y="0"/>
                </a:moveTo>
                <a:lnTo>
                  <a:pt x="7239000" y="0"/>
                </a:lnTo>
                <a:lnTo>
                  <a:pt x="7239000" y="6330835"/>
                </a:lnTo>
                <a:lnTo>
                  <a:pt x="0" y="63308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1463891" y="1094690"/>
            <a:ext cx="1839895" cy="198374"/>
          </a:xfrm>
          <a:prstGeom prst="rect">
            <a:avLst/>
          </a:prstGeom>
        </p:spPr>
        <p:txBody>
          <a:bodyPr anchor="t" rtlCol="false" tIns="0" lIns="0" bIns="0" rIns="0">
            <a:spAutoFit/>
          </a:bodyPr>
          <a:lstStyle/>
          <a:p>
            <a:pPr algn="l">
              <a:lnSpc>
                <a:spcPts val="1407"/>
              </a:lnSpc>
            </a:pPr>
            <a:r>
              <a:rPr lang="en-US" sz="1599" spc="-55">
                <a:solidFill>
                  <a:srgbClr val="282A29"/>
                </a:solidFill>
                <a:latin typeface="Open Sauce"/>
                <a:ea typeface="Open Sauce"/>
                <a:cs typeface="Open Sauce"/>
                <a:sym typeface="Open Sauce"/>
              </a:rPr>
              <a:t>Salford &amp; Co.</a:t>
            </a:r>
          </a:p>
        </p:txBody>
      </p:sp>
      <p:sp>
        <p:nvSpPr>
          <p:cNvPr name="TextBox 20" id="20"/>
          <p:cNvSpPr txBox="true"/>
          <p:nvPr/>
        </p:nvSpPr>
        <p:spPr>
          <a:xfrm rot="0">
            <a:off x="1028700" y="7372350"/>
            <a:ext cx="3982968" cy="1885950"/>
          </a:xfrm>
          <a:prstGeom prst="rect">
            <a:avLst/>
          </a:prstGeom>
        </p:spPr>
        <p:txBody>
          <a:bodyPr anchor="t" rtlCol="false" tIns="0" lIns="0" bIns="0" rIns="0">
            <a:spAutoFit/>
          </a:bodyPr>
          <a:lstStyle/>
          <a:p>
            <a:pPr algn="just">
              <a:lnSpc>
                <a:spcPts val="1680"/>
              </a:lnSpc>
            </a:pPr>
            <a:r>
              <a:rPr lang="en-US" sz="1400" spc="-49">
                <a:solidFill>
                  <a:srgbClr val="282A29"/>
                </a:solidFill>
                <a:latin typeface="Open Sauce"/>
                <a:ea typeface="Open Sauce"/>
                <a:cs typeface="Open Sauce"/>
                <a:sym typeface="Open Sauce"/>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a:t>
            </a:r>
          </a:p>
        </p:txBody>
      </p:sp>
      <p:sp>
        <p:nvSpPr>
          <p:cNvPr name="TextBox 21" id="21"/>
          <p:cNvSpPr txBox="true"/>
          <p:nvPr/>
        </p:nvSpPr>
        <p:spPr>
          <a:xfrm rot="0">
            <a:off x="1028700" y="2436055"/>
            <a:ext cx="8115300" cy="1349723"/>
          </a:xfrm>
          <a:prstGeom prst="rect">
            <a:avLst/>
          </a:prstGeom>
        </p:spPr>
        <p:txBody>
          <a:bodyPr anchor="t" rtlCol="false" tIns="0" lIns="0" bIns="0" rIns="0">
            <a:spAutoFit/>
          </a:bodyPr>
          <a:lstStyle/>
          <a:p>
            <a:pPr algn="l">
              <a:lnSpc>
                <a:spcPts val="9731"/>
              </a:lnSpc>
            </a:pPr>
            <a:r>
              <a:rPr lang="en-US" sz="11058" spc="-718">
                <a:solidFill>
                  <a:srgbClr val="282A29"/>
                </a:solidFill>
                <a:latin typeface="Open Sauce"/>
                <a:ea typeface="Open Sauce"/>
                <a:cs typeface="Open Sauce"/>
                <a:sym typeface="Open Sauce"/>
              </a:rPr>
              <a:t>Introduction</a:t>
            </a:r>
          </a:p>
        </p:txBody>
      </p:sp>
      <p:sp>
        <p:nvSpPr>
          <p:cNvPr name="TextBox 22" id="22"/>
          <p:cNvSpPr txBox="true"/>
          <p:nvPr/>
        </p:nvSpPr>
        <p:spPr>
          <a:xfrm rot="0">
            <a:off x="1438199" y="5023398"/>
            <a:ext cx="3163970" cy="1162050"/>
          </a:xfrm>
          <a:prstGeom prst="rect">
            <a:avLst/>
          </a:prstGeom>
        </p:spPr>
        <p:txBody>
          <a:bodyPr anchor="t" rtlCol="false" tIns="0" lIns="0" bIns="0" rIns="0">
            <a:spAutoFit/>
          </a:bodyPr>
          <a:lstStyle/>
          <a:p>
            <a:pPr algn="ctr">
              <a:lnSpc>
                <a:spcPts val="3120"/>
              </a:lnSpc>
            </a:pPr>
            <a:r>
              <a:rPr lang="en-US" sz="2600" spc="-91">
                <a:solidFill>
                  <a:srgbClr val="282A29"/>
                </a:solidFill>
                <a:latin typeface="Open Sauce"/>
                <a:ea typeface="Open Sauce"/>
                <a:cs typeface="Open Sauce"/>
                <a:sym typeface="Open Sauce"/>
              </a:rPr>
              <a:t>Emphasize convenience, speed, and reliability</a:t>
            </a:r>
          </a:p>
        </p:txBody>
      </p:sp>
      <p:sp>
        <p:nvSpPr>
          <p:cNvPr name="TextBox 23" id="23"/>
          <p:cNvSpPr txBox="true"/>
          <p:nvPr/>
        </p:nvSpPr>
        <p:spPr>
          <a:xfrm rot="0">
            <a:off x="5890719" y="7372350"/>
            <a:ext cx="2759691" cy="1885950"/>
          </a:xfrm>
          <a:prstGeom prst="rect">
            <a:avLst/>
          </a:prstGeom>
        </p:spPr>
        <p:txBody>
          <a:bodyPr anchor="t" rtlCol="false" tIns="0" lIns="0" bIns="0" rIns="0">
            <a:spAutoFit/>
          </a:bodyPr>
          <a:lstStyle/>
          <a:p>
            <a:pPr algn="just">
              <a:lnSpc>
                <a:spcPts val="1680"/>
              </a:lnSpc>
            </a:pPr>
            <a:r>
              <a:rPr lang="en-US" sz="1400" spc="-49">
                <a:solidFill>
                  <a:srgbClr val="282A29"/>
                </a:solidFill>
                <a:latin typeface="Open Sauce"/>
                <a:ea typeface="Open Sauce"/>
                <a:cs typeface="Open Sauce"/>
                <a:sym typeface="Open Sauce"/>
              </a:rPr>
              <a:t>Lorem ipsum dolor sit amet, consectetur adipiscing elit, sed do eiusmod tempor incididunt ut labore et dolore magna aliqua. Ut enim ad minim veniam, quis nostrud exercitation ullamco laboris nisi ut aliquip ex ea commodo consequat. Duis aute irure dolor in reprehenderit.</a:t>
            </a:r>
          </a:p>
        </p:txBody>
      </p:sp>
      <p:sp>
        <p:nvSpPr>
          <p:cNvPr name="Freeform 24" id="24"/>
          <p:cNvSpPr/>
          <p:nvPr/>
        </p:nvSpPr>
        <p:spPr>
          <a:xfrm flipH="false" flipV="false" rot="-4558807">
            <a:off x="14881905" y="7854542"/>
            <a:ext cx="566344" cy="921566"/>
          </a:xfrm>
          <a:custGeom>
            <a:avLst/>
            <a:gdLst/>
            <a:ahLst/>
            <a:cxnLst/>
            <a:rect r="r" b="b" t="t" l="l"/>
            <a:pathLst>
              <a:path h="921566" w="566344">
                <a:moveTo>
                  <a:pt x="0" y="0"/>
                </a:moveTo>
                <a:lnTo>
                  <a:pt x="566344" y="0"/>
                </a:lnTo>
                <a:lnTo>
                  <a:pt x="566344" y="921566"/>
                </a:lnTo>
                <a:lnTo>
                  <a:pt x="0" y="9215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8294033" y="1028700"/>
            <a:ext cx="849967" cy="723244"/>
          </a:xfrm>
          <a:custGeom>
            <a:avLst/>
            <a:gdLst/>
            <a:ahLst/>
            <a:cxnLst/>
            <a:rect r="r" b="b" t="t" l="l"/>
            <a:pathLst>
              <a:path h="723244" w="849967">
                <a:moveTo>
                  <a:pt x="0" y="0"/>
                </a:moveTo>
                <a:lnTo>
                  <a:pt x="849967" y="0"/>
                </a:lnTo>
                <a:lnTo>
                  <a:pt x="849967" y="723244"/>
                </a:lnTo>
                <a:lnTo>
                  <a:pt x="0" y="7232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C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993936"/>
            <a:ext cx="264364" cy="264364"/>
          </a:xfrm>
          <a:custGeom>
            <a:avLst/>
            <a:gdLst/>
            <a:ahLst/>
            <a:cxnLst/>
            <a:rect r="r" b="b" t="t" l="l"/>
            <a:pathLst>
              <a:path h="264364" w="264364">
                <a:moveTo>
                  <a:pt x="0" y="0"/>
                </a:moveTo>
                <a:lnTo>
                  <a:pt x="264364" y="0"/>
                </a:lnTo>
                <a:lnTo>
                  <a:pt x="264364" y="264364"/>
                </a:lnTo>
                <a:lnTo>
                  <a:pt x="0" y="264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538501" y="5874139"/>
            <a:ext cx="3720799" cy="3389310"/>
          </a:xfrm>
          <a:custGeom>
            <a:avLst/>
            <a:gdLst/>
            <a:ahLst/>
            <a:cxnLst/>
            <a:rect r="r" b="b" t="t" l="l"/>
            <a:pathLst>
              <a:path h="3389310" w="3720799">
                <a:moveTo>
                  <a:pt x="0" y="0"/>
                </a:moveTo>
                <a:lnTo>
                  <a:pt x="3720799" y="0"/>
                </a:lnTo>
                <a:lnTo>
                  <a:pt x="3720799" y="3389310"/>
                </a:lnTo>
                <a:lnTo>
                  <a:pt x="0" y="33893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83756" y="1028700"/>
            <a:ext cx="5975348" cy="4725957"/>
          </a:xfrm>
          <a:custGeom>
            <a:avLst/>
            <a:gdLst/>
            <a:ahLst/>
            <a:cxnLst/>
            <a:rect r="r" b="b" t="t" l="l"/>
            <a:pathLst>
              <a:path h="4725957" w="5975348">
                <a:moveTo>
                  <a:pt x="0" y="0"/>
                </a:moveTo>
                <a:lnTo>
                  <a:pt x="5975348" y="0"/>
                </a:lnTo>
                <a:lnTo>
                  <a:pt x="5975348" y="4725957"/>
                </a:lnTo>
                <a:lnTo>
                  <a:pt x="0" y="4725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303785" y="6653599"/>
            <a:ext cx="2022195" cy="2604701"/>
          </a:xfrm>
          <a:custGeom>
            <a:avLst/>
            <a:gdLst/>
            <a:ahLst/>
            <a:cxnLst/>
            <a:rect r="r" b="b" t="t" l="l"/>
            <a:pathLst>
              <a:path h="2604701" w="2022195">
                <a:moveTo>
                  <a:pt x="0" y="0"/>
                </a:moveTo>
                <a:lnTo>
                  <a:pt x="2022196" y="0"/>
                </a:lnTo>
                <a:lnTo>
                  <a:pt x="2022196" y="2604701"/>
                </a:lnTo>
                <a:lnTo>
                  <a:pt x="0" y="26047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1099600"/>
            <a:ext cx="10658776" cy="1349723"/>
          </a:xfrm>
          <a:prstGeom prst="rect">
            <a:avLst/>
          </a:prstGeom>
        </p:spPr>
        <p:txBody>
          <a:bodyPr anchor="t" rtlCol="false" tIns="0" lIns="0" bIns="0" rIns="0">
            <a:spAutoFit/>
          </a:bodyPr>
          <a:lstStyle/>
          <a:p>
            <a:pPr algn="l">
              <a:lnSpc>
                <a:spcPts val="9731"/>
              </a:lnSpc>
            </a:pPr>
            <a:r>
              <a:rPr lang="en-US" sz="11058" spc="-718">
                <a:solidFill>
                  <a:srgbClr val="282A29"/>
                </a:solidFill>
                <a:latin typeface="Open Sauce"/>
                <a:ea typeface="Open Sauce"/>
                <a:cs typeface="Open Sauce"/>
                <a:sym typeface="Open Sauce"/>
              </a:rPr>
              <a:t>Target Audience</a:t>
            </a:r>
          </a:p>
        </p:txBody>
      </p:sp>
      <p:sp>
        <p:nvSpPr>
          <p:cNvPr name="TextBox 7" id="7"/>
          <p:cNvSpPr txBox="true"/>
          <p:nvPr/>
        </p:nvSpPr>
        <p:spPr>
          <a:xfrm rot="0">
            <a:off x="1463891" y="9059926"/>
            <a:ext cx="1839895" cy="198374"/>
          </a:xfrm>
          <a:prstGeom prst="rect">
            <a:avLst/>
          </a:prstGeom>
        </p:spPr>
        <p:txBody>
          <a:bodyPr anchor="t" rtlCol="false" tIns="0" lIns="0" bIns="0" rIns="0">
            <a:spAutoFit/>
          </a:bodyPr>
          <a:lstStyle/>
          <a:p>
            <a:pPr algn="l">
              <a:lnSpc>
                <a:spcPts val="1407"/>
              </a:lnSpc>
            </a:pPr>
            <a:r>
              <a:rPr lang="en-US" sz="1599" spc="-55">
                <a:solidFill>
                  <a:srgbClr val="282A29"/>
                </a:solidFill>
                <a:latin typeface="Open Sauce"/>
                <a:ea typeface="Open Sauce"/>
                <a:cs typeface="Open Sauce"/>
                <a:sym typeface="Open Sauce"/>
              </a:rPr>
              <a:t>Salford &amp; Co.</a:t>
            </a:r>
          </a:p>
        </p:txBody>
      </p:sp>
      <p:sp>
        <p:nvSpPr>
          <p:cNvPr name="TextBox 8" id="8"/>
          <p:cNvSpPr txBox="true"/>
          <p:nvPr/>
        </p:nvSpPr>
        <p:spPr>
          <a:xfrm rot="0">
            <a:off x="1028700" y="3508206"/>
            <a:ext cx="2149937" cy="381000"/>
          </a:xfrm>
          <a:prstGeom prst="rect">
            <a:avLst/>
          </a:prstGeom>
        </p:spPr>
        <p:txBody>
          <a:bodyPr anchor="t" rtlCol="false" tIns="0" lIns="0" bIns="0" rIns="0">
            <a:spAutoFit/>
          </a:bodyPr>
          <a:lstStyle/>
          <a:p>
            <a:pPr algn="l">
              <a:lnSpc>
                <a:spcPts val="3120"/>
              </a:lnSpc>
            </a:pPr>
            <a:r>
              <a:rPr lang="en-US" sz="2600" spc="-91">
                <a:solidFill>
                  <a:srgbClr val="282A29"/>
                </a:solidFill>
                <a:latin typeface="Open Sauce"/>
                <a:ea typeface="Open Sauce"/>
                <a:cs typeface="Open Sauce"/>
                <a:sym typeface="Open Sauce"/>
              </a:rPr>
              <a:t>Businesses</a:t>
            </a:r>
          </a:p>
        </p:txBody>
      </p:sp>
      <p:sp>
        <p:nvSpPr>
          <p:cNvPr name="TextBox 9" id="9"/>
          <p:cNvSpPr txBox="true"/>
          <p:nvPr/>
        </p:nvSpPr>
        <p:spPr>
          <a:xfrm rot="0">
            <a:off x="1028700" y="4205674"/>
            <a:ext cx="2625092" cy="1885950"/>
          </a:xfrm>
          <a:prstGeom prst="rect">
            <a:avLst/>
          </a:prstGeom>
        </p:spPr>
        <p:txBody>
          <a:bodyPr anchor="t" rtlCol="false" tIns="0" lIns="0" bIns="0" rIns="0">
            <a:spAutoFit/>
          </a:bodyPr>
          <a:lstStyle/>
          <a:p>
            <a:pPr algn="just">
              <a:lnSpc>
                <a:spcPts val="1680"/>
              </a:lnSpc>
            </a:pPr>
            <a:r>
              <a:rPr lang="en-US" sz="1400" spc="-49">
                <a:solidFill>
                  <a:srgbClr val="282A29"/>
                </a:solidFill>
                <a:latin typeface="Open Sauce"/>
                <a:ea typeface="Open Sauce"/>
                <a:cs typeface="Open Sauce"/>
                <a:sym typeface="Open Sauce"/>
              </a:rPr>
              <a:t>Lorem ipsum dolor sit amet, consectetur adipiscing elit, sed do eiusmod tempor incididunt ut labore et dolore magna aliqua. Ut enim ad minim veniam, quis nostrud exercitation ullamco laboris nisi ut aliquip ex ea commodo consequat. Duis aute irure dolor in reprehenderit.</a:t>
            </a:r>
          </a:p>
        </p:txBody>
      </p:sp>
      <p:sp>
        <p:nvSpPr>
          <p:cNvPr name="TextBox 10" id="10"/>
          <p:cNvSpPr txBox="true"/>
          <p:nvPr/>
        </p:nvSpPr>
        <p:spPr>
          <a:xfrm rot="0">
            <a:off x="4891500" y="4215199"/>
            <a:ext cx="2485341" cy="771525"/>
          </a:xfrm>
          <a:prstGeom prst="rect">
            <a:avLst/>
          </a:prstGeom>
        </p:spPr>
        <p:txBody>
          <a:bodyPr anchor="t" rtlCol="false" tIns="0" lIns="0" bIns="0" rIns="0">
            <a:spAutoFit/>
          </a:bodyPr>
          <a:lstStyle/>
          <a:p>
            <a:pPr algn="l">
              <a:lnSpc>
                <a:spcPts val="3120"/>
              </a:lnSpc>
            </a:pPr>
            <a:r>
              <a:rPr lang="en-US" sz="2600" spc="-91">
                <a:solidFill>
                  <a:srgbClr val="282A29"/>
                </a:solidFill>
                <a:latin typeface="Open Sauce"/>
                <a:ea typeface="Open Sauce"/>
                <a:cs typeface="Open Sauce"/>
                <a:sym typeface="Open Sauce"/>
              </a:rPr>
              <a:t>Individual customers</a:t>
            </a:r>
          </a:p>
        </p:txBody>
      </p:sp>
      <p:sp>
        <p:nvSpPr>
          <p:cNvPr name="TextBox 11" id="11"/>
          <p:cNvSpPr txBox="true"/>
          <p:nvPr/>
        </p:nvSpPr>
        <p:spPr>
          <a:xfrm rot="0">
            <a:off x="4891500" y="5303970"/>
            <a:ext cx="2625092" cy="1885950"/>
          </a:xfrm>
          <a:prstGeom prst="rect">
            <a:avLst/>
          </a:prstGeom>
        </p:spPr>
        <p:txBody>
          <a:bodyPr anchor="t" rtlCol="false" tIns="0" lIns="0" bIns="0" rIns="0">
            <a:spAutoFit/>
          </a:bodyPr>
          <a:lstStyle/>
          <a:p>
            <a:pPr algn="just">
              <a:lnSpc>
                <a:spcPts val="1680"/>
              </a:lnSpc>
            </a:pPr>
            <a:r>
              <a:rPr lang="en-US" sz="1400" spc="-49">
                <a:solidFill>
                  <a:srgbClr val="282A29"/>
                </a:solidFill>
                <a:latin typeface="Open Sauce"/>
                <a:ea typeface="Open Sauce"/>
                <a:cs typeface="Open Sauce"/>
                <a:sym typeface="Open Sauce"/>
              </a:rPr>
              <a:t>Lorem ipsum dolor sit amet, consectetur adipiscing elit, sed do eiusmod tempor incididunt ut labore et dolore magna aliqua. Ut enim ad minim veniam, quis nostrud exercitation ullamco laboris nisi ut aliquip ex ea commodo consequat. Duis aute irure dolor in reprehenderit.</a:t>
            </a:r>
          </a:p>
        </p:txBody>
      </p:sp>
      <p:sp>
        <p:nvSpPr>
          <p:cNvPr name="TextBox 12" id="12"/>
          <p:cNvSpPr txBox="true"/>
          <p:nvPr/>
        </p:nvSpPr>
        <p:spPr>
          <a:xfrm rot="0">
            <a:off x="8754300" y="5313495"/>
            <a:ext cx="2149937" cy="771525"/>
          </a:xfrm>
          <a:prstGeom prst="rect">
            <a:avLst/>
          </a:prstGeom>
        </p:spPr>
        <p:txBody>
          <a:bodyPr anchor="t" rtlCol="false" tIns="0" lIns="0" bIns="0" rIns="0">
            <a:spAutoFit/>
          </a:bodyPr>
          <a:lstStyle/>
          <a:p>
            <a:pPr algn="l">
              <a:lnSpc>
                <a:spcPts val="3120"/>
              </a:lnSpc>
            </a:pPr>
            <a:r>
              <a:rPr lang="en-US" sz="2600" spc="-91">
                <a:solidFill>
                  <a:srgbClr val="282A29"/>
                </a:solidFill>
                <a:latin typeface="Open Sauce"/>
                <a:ea typeface="Open Sauce"/>
                <a:cs typeface="Open Sauce"/>
                <a:sym typeface="Open Sauce"/>
              </a:rPr>
              <a:t>B2B and B2C solutions</a:t>
            </a:r>
          </a:p>
        </p:txBody>
      </p:sp>
      <p:sp>
        <p:nvSpPr>
          <p:cNvPr name="TextBox 13" id="13"/>
          <p:cNvSpPr txBox="true"/>
          <p:nvPr/>
        </p:nvSpPr>
        <p:spPr>
          <a:xfrm rot="0">
            <a:off x="8754300" y="6402266"/>
            <a:ext cx="2625092" cy="1885950"/>
          </a:xfrm>
          <a:prstGeom prst="rect">
            <a:avLst/>
          </a:prstGeom>
        </p:spPr>
        <p:txBody>
          <a:bodyPr anchor="t" rtlCol="false" tIns="0" lIns="0" bIns="0" rIns="0">
            <a:spAutoFit/>
          </a:bodyPr>
          <a:lstStyle/>
          <a:p>
            <a:pPr algn="just">
              <a:lnSpc>
                <a:spcPts val="1680"/>
              </a:lnSpc>
            </a:pPr>
            <a:r>
              <a:rPr lang="en-US" sz="1400" spc="-49">
                <a:solidFill>
                  <a:srgbClr val="282A29"/>
                </a:solidFill>
                <a:latin typeface="Open Sauce"/>
                <a:ea typeface="Open Sauce"/>
                <a:cs typeface="Open Sauce"/>
                <a:sym typeface="Open Sauce"/>
              </a:rPr>
              <a:t>Lorem ipsum dolor sit amet, consectetur adipiscing elit, sed do eiusmod tempor incididunt ut labore et dolore magna aliqua. Ut enim ad minim veniam, quis nostrud exercitation ullamco laboris nisi ut aliquip ex ea commodo consequat. Duis aute irure dolor in reprehenderit.</a:t>
            </a:r>
          </a:p>
        </p:txBody>
      </p:sp>
      <p:grpSp>
        <p:nvGrpSpPr>
          <p:cNvPr name="Group 14" id="14"/>
          <p:cNvGrpSpPr/>
          <p:nvPr/>
        </p:nvGrpSpPr>
        <p:grpSpPr>
          <a:xfrm rot="0">
            <a:off x="8754300" y="3664425"/>
            <a:ext cx="541249" cy="54124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16" id="16"/>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grpSp>
        <p:nvGrpSpPr>
          <p:cNvPr name="Group 17" id="17"/>
          <p:cNvGrpSpPr/>
          <p:nvPr/>
        </p:nvGrpSpPr>
        <p:grpSpPr>
          <a:xfrm rot="0">
            <a:off x="6975343" y="8717051"/>
            <a:ext cx="541249" cy="54124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19" id="19"/>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grpSp>
        <p:nvGrpSpPr>
          <p:cNvPr name="Group 20" id="20"/>
          <p:cNvGrpSpPr/>
          <p:nvPr/>
        </p:nvGrpSpPr>
        <p:grpSpPr>
          <a:xfrm rot="0">
            <a:off x="8167265" y="3305095"/>
            <a:ext cx="388849" cy="38884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22" id="22"/>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sp>
        <p:nvSpPr>
          <p:cNvPr name="Freeform 23" id="23"/>
          <p:cNvSpPr/>
          <p:nvPr/>
        </p:nvSpPr>
        <p:spPr>
          <a:xfrm flipH="false" flipV="false" rot="-4558807">
            <a:off x="1525550" y="7064956"/>
            <a:ext cx="566344" cy="921566"/>
          </a:xfrm>
          <a:custGeom>
            <a:avLst/>
            <a:gdLst/>
            <a:ahLst/>
            <a:cxnLst/>
            <a:rect r="r" b="b" t="t" l="l"/>
            <a:pathLst>
              <a:path h="921566" w="566344">
                <a:moveTo>
                  <a:pt x="0" y="0"/>
                </a:moveTo>
                <a:lnTo>
                  <a:pt x="566344" y="0"/>
                </a:lnTo>
                <a:lnTo>
                  <a:pt x="566344" y="921566"/>
                </a:lnTo>
                <a:lnTo>
                  <a:pt x="0" y="9215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12423795" y="6246945"/>
            <a:ext cx="849967" cy="723244"/>
          </a:xfrm>
          <a:custGeom>
            <a:avLst/>
            <a:gdLst/>
            <a:ahLst/>
            <a:cxnLst/>
            <a:rect r="r" b="b" t="t" l="l"/>
            <a:pathLst>
              <a:path h="723244" w="849967">
                <a:moveTo>
                  <a:pt x="0" y="0"/>
                </a:moveTo>
                <a:lnTo>
                  <a:pt x="849967" y="0"/>
                </a:lnTo>
                <a:lnTo>
                  <a:pt x="849967" y="723245"/>
                </a:lnTo>
                <a:lnTo>
                  <a:pt x="0" y="7232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CEF"/>
        </a:solidFill>
      </p:bgPr>
    </p:bg>
    <p:spTree>
      <p:nvGrpSpPr>
        <p:cNvPr id="1" name=""/>
        <p:cNvGrpSpPr/>
        <p:nvPr/>
      </p:nvGrpSpPr>
      <p:grpSpPr>
        <a:xfrm>
          <a:off x="0" y="0"/>
          <a:ext cx="0" cy="0"/>
          <a:chOff x="0" y="0"/>
          <a:chExt cx="0" cy="0"/>
        </a:xfrm>
      </p:grpSpPr>
      <p:sp>
        <p:nvSpPr>
          <p:cNvPr name="Freeform 2" id="2"/>
          <p:cNvSpPr/>
          <p:nvPr/>
        </p:nvSpPr>
        <p:spPr>
          <a:xfrm flipH="false" flipV="false" rot="0">
            <a:off x="8319154" y="1028700"/>
            <a:ext cx="264364" cy="264364"/>
          </a:xfrm>
          <a:custGeom>
            <a:avLst/>
            <a:gdLst/>
            <a:ahLst/>
            <a:cxnLst/>
            <a:rect r="r" b="b" t="t" l="l"/>
            <a:pathLst>
              <a:path h="264364" w="264364">
                <a:moveTo>
                  <a:pt x="0" y="0"/>
                </a:moveTo>
                <a:lnTo>
                  <a:pt x="264365" y="0"/>
                </a:lnTo>
                <a:lnTo>
                  <a:pt x="264365" y="264364"/>
                </a:lnTo>
                <a:lnTo>
                  <a:pt x="0" y="264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825534" y="5965907"/>
            <a:ext cx="4152238" cy="783743"/>
            <a:chOff x="0" y="0"/>
            <a:chExt cx="1093594" cy="206418"/>
          </a:xfrm>
        </p:grpSpPr>
        <p:sp>
          <p:nvSpPr>
            <p:cNvPr name="Freeform 4" id="4"/>
            <p:cNvSpPr/>
            <p:nvPr/>
          </p:nvSpPr>
          <p:spPr>
            <a:xfrm flipH="false" flipV="false" rot="0">
              <a:off x="0" y="0"/>
              <a:ext cx="1093594" cy="206418"/>
            </a:xfrm>
            <a:custGeom>
              <a:avLst/>
              <a:gdLst/>
              <a:ahLst/>
              <a:cxnLst/>
              <a:rect r="r" b="b" t="t" l="l"/>
              <a:pathLst>
                <a:path h="206418" w="1093594">
                  <a:moveTo>
                    <a:pt x="46613" y="0"/>
                  </a:moveTo>
                  <a:lnTo>
                    <a:pt x="1046981" y="0"/>
                  </a:lnTo>
                  <a:cubicBezTo>
                    <a:pt x="1072724" y="0"/>
                    <a:pt x="1093594" y="20869"/>
                    <a:pt x="1093594" y="46613"/>
                  </a:cubicBezTo>
                  <a:lnTo>
                    <a:pt x="1093594" y="159805"/>
                  </a:lnTo>
                  <a:cubicBezTo>
                    <a:pt x="1093594" y="172167"/>
                    <a:pt x="1088682" y="184024"/>
                    <a:pt x="1079941" y="192765"/>
                  </a:cubicBezTo>
                  <a:cubicBezTo>
                    <a:pt x="1071199" y="201507"/>
                    <a:pt x="1059343" y="206418"/>
                    <a:pt x="1046981" y="206418"/>
                  </a:cubicBezTo>
                  <a:lnTo>
                    <a:pt x="46613" y="206418"/>
                  </a:lnTo>
                  <a:cubicBezTo>
                    <a:pt x="34250" y="206418"/>
                    <a:pt x="22394" y="201507"/>
                    <a:pt x="13653" y="192765"/>
                  </a:cubicBezTo>
                  <a:cubicBezTo>
                    <a:pt x="4911" y="184024"/>
                    <a:pt x="0" y="172167"/>
                    <a:pt x="0" y="159805"/>
                  </a:cubicBezTo>
                  <a:lnTo>
                    <a:pt x="0" y="46613"/>
                  </a:lnTo>
                  <a:cubicBezTo>
                    <a:pt x="0" y="34250"/>
                    <a:pt x="4911" y="22394"/>
                    <a:pt x="13653" y="13653"/>
                  </a:cubicBezTo>
                  <a:cubicBezTo>
                    <a:pt x="22394" y="4911"/>
                    <a:pt x="34250" y="0"/>
                    <a:pt x="46613" y="0"/>
                  </a:cubicBezTo>
                  <a:close/>
                </a:path>
              </a:pathLst>
            </a:custGeom>
            <a:solidFill>
              <a:srgbClr val="ECE3C0"/>
            </a:solidFill>
            <a:ln w="19050" cap="rnd">
              <a:solidFill>
                <a:srgbClr val="282A29"/>
              </a:solidFill>
              <a:prstDash val="solid"/>
              <a:round/>
            </a:ln>
          </p:spPr>
        </p:sp>
        <p:sp>
          <p:nvSpPr>
            <p:cNvPr name="TextBox 5" id="5"/>
            <p:cNvSpPr txBox="true"/>
            <p:nvPr/>
          </p:nvSpPr>
          <p:spPr>
            <a:xfrm>
              <a:off x="0" y="38100"/>
              <a:ext cx="1093594" cy="168318"/>
            </a:xfrm>
            <a:prstGeom prst="rect">
              <a:avLst/>
            </a:prstGeom>
          </p:spPr>
          <p:txBody>
            <a:bodyPr anchor="ctr" rtlCol="false" tIns="50800" lIns="50800" bIns="50800" rIns="50800"/>
            <a:lstStyle/>
            <a:p>
              <a:pPr algn="ctr">
                <a:lnSpc>
                  <a:spcPts val="1407"/>
                </a:lnSpc>
              </a:pPr>
            </a:p>
          </p:txBody>
        </p:sp>
      </p:grpSp>
      <p:grpSp>
        <p:nvGrpSpPr>
          <p:cNvPr name="Group 6" id="6"/>
          <p:cNvGrpSpPr/>
          <p:nvPr/>
        </p:nvGrpSpPr>
        <p:grpSpPr>
          <a:xfrm rot="0">
            <a:off x="9198427" y="5965907"/>
            <a:ext cx="4264039" cy="783743"/>
            <a:chOff x="0" y="0"/>
            <a:chExt cx="1123039" cy="206418"/>
          </a:xfrm>
        </p:grpSpPr>
        <p:sp>
          <p:nvSpPr>
            <p:cNvPr name="Freeform 7" id="7"/>
            <p:cNvSpPr/>
            <p:nvPr/>
          </p:nvSpPr>
          <p:spPr>
            <a:xfrm flipH="false" flipV="false" rot="0">
              <a:off x="0" y="0"/>
              <a:ext cx="1123039" cy="206418"/>
            </a:xfrm>
            <a:custGeom>
              <a:avLst/>
              <a:gdLst/>
              <a:ahLst/>
              <a:cxnLst/>
              <a:rect r="r" b="b" t="t" l="l"/>
              <a:pathLst>
                <a:path h="206418" w="1123039">
                  <a:moveTo>
                    <a:pt x="45391" y="0"/>
                  </a:moveTo>
                  <a:lnTo>
                    <a:pt x="1077648" y="0"/>
                  </a:lnTo>
                  <a:cubicBezTo>
                    <a:pt x="1102717" y="0"/>
                    <a:pt x="1123039" y="20322"/>
                    <a:pt x="1123039" y="45391"/>
                  </a:cubicBezTo>
                  <a:lnTo>
                    <a:pt x="1123039" y="161027"/>
                  </a:lnTo>
                  <a:cubicBezTo>
                    <a:pt x="1123039" y="173065"/>
                    <a:pt x="1118257" y="184611"/>
                    <a:pt x="1109744" y="193123"/>
                  </a:cubicBezTo>
                  <a:cubicBezTo>
                    <a:pt x="1101232" y="201636"/>
                    <a:pt x="1089687" y="206418"/>
                    <a:pt x="1077648" y="206418"/>
                  </a:cubicBezTo>
                  <a:lnTo>
                    <a:pt x="45391" y="206418"/>
                  </a:lnTo>
                  <a:cubicBezTo>
                    <a:pt x="33352" y="206418"/>
                    <a:pt x="21807" y="201636"/>
                    <a:pt x="13295" y="193123"/>
                  </a:cubicBezTo>
                  <a:cubicBezTo>
                    <a:pt x="4782" y="184611"/>
                    <a:pt x="0" y="173065"/>
                    <a:pt x="0" y="161027"/>
                  </a:cubicBezTo>
                  <a:lnTo>
                    <a:pt x="0" y="45391"/>
                  </a:lnTo>
                  <a:cubicBezTo>
                    <a:pt x="0" y="33352"/>
                    <a:pt x="4782" y="21807"/>
                    <a:pt x="13295" y="13295"/>
                  </a:cubicBezTo>
                  <a:cubicBezTo>
                    <a:pt x="21807" y="4782"/>
                    <a:pt x="33352" y="0"/>
                    <a:pt x="45391" y="0"/>
                  </a:cubicBezTo>
                  <a:close/>
                </a:path>
              </a:pathLst>
            </a:custGeom>
            <a:solidFill>
              <a:srgbClr val="ECE3C0"/>
            </a:solidFill>
            <a:ln w="19050" cap="rnd">
              <a:solidFill>
                <a:srgbClr val="282A29"/>
              </a:solidFill>
              <a:prstDash val="solid"/>
              <a:round/>
            </a:ln>
          </p:spPr>
        </p:sp>
        <p:sp>
          <p:nvSpPr>
            <p:cNvPr name="TextBox 8" id="8"/>
            <p:cNvSpPr txBox="true"/>
            <p:nvPr/>
          </p:nvSpPr>
          <p:spPr>
            <a:xfrm>
              <a:off x="0" y="38100"/>
              <a:ext cx="1123039" cy="168318"/>
            </a:xfrm>
            <a:prstGeom prst="rect">
              <a:avLst/>
            </a:prstGeom>
          </p:spPr>
          <p:txBody>
            <a:bodyPr anchor="ctr" rtlCol="false" tIns="50800" lIns="50800" bIns="50800" rIns="50800"/>
            <a:lstStyle/>
            <a:p>
              <a:pPr algn="ctr">
                <a:lnSpc>
                  <a:spcPts val="1407"/>
                </a:lnSpc>
              </a:pPr>
            </a:p>
          </p:txBody>
        </p:sp>
      </p:grpSp>
      <p:grpSp>
        <p:nvGrpSpPr>
          <p:cNvPr name="Group 9" id="9"/>
          <p:cNvGrpSpPr/>
          <p:nvPr/>
        </p:nvGrpSpPr>
        <p:grpSpPr>
          <a:xfrm rot="0">
            <a:off x="6062334" y="6942840"/>
            <a:ext cx="2978326" cy="783743"/>
            <a:chOff x="0" y="0"/>
            <a:chExt cx="784415" cy="206418"/>
          </a:xfrm>
        </p:grpSpPr>
        <p:sp>
          <p:nvSpPr>
            <p:cNvPr name="Freeform 10" id="10"/>
            <p:cNvSpPr/>
            <p:nvPr/>
          </p:nvSpPr>
          <p:spPr>
            <a:xfrm flipH="false" flipV="false" rot="0">
              <a:off x="0" y="0"/>
              <a:ext cx="784415" cy="206418"/>
            </a:xfrm>
            <a:custGeom>
              <a:avLst/>
              <a:gdLst/>
              <a:ahLst/>
              <a:cxnLst/>
              <a:rect r="r" b="b" t="t" l="l"/>
              <a:pathLst>
                <a:path h="206418" w="784415">
                  <a:moveTo>
                    <a:pt x="64985" y="0"/>
                  </a:moveTo>
                  <a:lnTo>
                    <a:pt x="719430" y="0"/>
                  </a:lnTo>
                  <a:cubicBezTo>
                    <a:pt x="755320" y="0"/>
                    <a:pt x="784415" y="29095"/>
                    <a:pt x="784415" y="64985"/>
                  </a:cubicBezTo>
                  <a:lnTo>
                    <a:pt x="784415" y="141432"/>
                  </a:lnTo>
                  <a:cubicBezTo>
                    <a:pt x="784415" y="158668"/>
                    <a:pt x="777568" y="175197"/>
                    <a:pt x="765381" y="187384"/>
                  </a:cubicBezTo>
                  <a:cubicBezTo>
                    <a:pt x="753194" y="199571"/>
                    <a:pt x="736665" y="206418"/>
                    <a:pt x="719430" y="206418"/>
                  </a:cubicBezTo>
                  <a:lnTo>
                    <a:pt x="64985" y="206418"/>
                  </a:lnTo>
                  <a:cubicBezTo>
                    <a:pt x="29095" y="206418"/>
                    <a:pt x="0" y="177323"/>
                    <a:pt x="0" y="141432"/>
                  </a:cubicBezTo>
                  <a:lnTo>
                    <a:pt x="0" y="64985"/>
                  </a:lnTo>
                  <a:cubicBezTo>
                    <a:pt x="0" y="29095"/>
                    <a:pt x="29095" y="0"/>
                    <a:pt x="64985" y="0"/>
                  </a:cubicBezTo>
                  <a:close/>
                </a:path>
              </a:pathLst>
            </a:custGeom>
            <a:solidFill>
              <a:srgbClr val="ECE3C0"/>
            </a:solidFill>
            <a:ln w="19050" cap="rnd">
              <a:solidFill>
                <a:srgbClr val="282A29"/>
              </a:solidFill>
              <a:prstDash val="solid"/>
              <a:round/>
            </a:ln>
          </p:spPr>
        </p:sp>
        <p:sp>
          <p:nvSpPr>
            <p:cNvPr name="TextBox 11" id="11"/>
            <p:cNvSpPr txBox="true"/>
            <p:nvPr/>
          </p:nvSpPr>
          <p:spPr>
            <a:xfrm>
              <a:off x="0" y="38100"/>
              <a:ext cx="784415" cy="168318"/>
            </a:xfrm>
            <a:prstGeom prst="rect">
              <a:avLst/>
            </a:prstGeom>
          </p:spPr>
          <p:txBody>
            <a:bodyPr anchor="ctr" rtlCol="false" tIns="50800" lIns="50800" bIns="50800" rIns="50800"/>
            <a:lstStyle/>
            <a:p>
              <a:pPr algn="ctr">
                <a:lnSpc>
                  <a:spcPts val="1407"/>
                </a:lnSpc>
              </a:pPr>
            </a:p>
          </p:txBody>
        </p:sp>
      </p:grpSp>
      <p:grpSp>
        <p:nvGrpSpPr>
          <p:cNvPr name="Group 12" id="12"/>
          <p:cNvGrpSpPr/>
          <p:nvPr/>
        </p:nvGrpSpPr>
        <p:grpSpPr>
          <a:xfrm rot="0">
            <a:off x="9247340" y="6942840"/>
            <a:ext cx="2978326" cy="783743"/>
            <a:chOff x="0" y="0"/>
            <a:chExt cx="784415" cy="206418"/>
          </a:xfrm>
        </p:grpSpPr>
        <p:sp>
          <p:nvSpPr>
            <p:cNvPr name="Freeform 13" id="13"/>
            <p:cNvSpPr/>
            <p:nvPr/>
          </p:nvSpPr>
          <p:spPr>
            <a:xfrm flipH="false" flipV="false" rot="0">
              <a:off x="0" y="0"/>
              <a:ext cx="784415" cy="206418"/>
            </a:xfrm>
            <a:custGeom>
              <a:avLst/>
              <a:gdLst/>
              <a:ahLst/>
              <a:cxnLst/>
              <a:rect r="r" b="b" t="t" l="l"/>
              <a:pathLst>
                <a:path h="206418" w="784415">
                  <a:moveTo>
                    <a:pt x="64985" y="0"/>
                  </a:moveTo>
                  <a:lnTo>
                    <a:pt x="719430" y="0"/>
                  </a:lnTo>
                  <a:cubicBezTo>
                    <a:pt x="755320" y="0"/>
                    <a:pt x="784415" y="29095"/>
                    <a:pt x="784415" y="64985"/>
                  </a:cubicBezTo>
                  <a:lnTo>
                    <a:pt x="784415" y="141432"/>
                  </a:lnTo>
                  <a:cubicBezTo>
                    <a:pt x="784415" y="158668"/>
                    <a:pt x="777568" y="175197"/>
                    <a:pt x="765381" y="187384"/>
                  </a:cubicBezTo>
                  <a:cubicBezTo>
                    <a:pt x="753194" y="199571"/>
                    <a:pt x="736665" y="206418"/>
                    <a:pt x="719430" y="206418"/>
                  </a:cubicBezTo>
                  <a:lnTo>
                    <a:pt x="64985" y="206418"/>
                  </a:lnTo>
                  <a:cubicBezTo>
                    <a:pt x="29095" y="206418"/>
                    <a:pt x="0" y="177323"/>
                    <a:pt x="0" y="141432"/>
                  </a:cubicBezTo>
                  <a:lnTo>
                    <a:pt x="0" y="64985"/>
                  </a:lnTo>
                  <a:cubicBezTo>
                    <a:pt x="0" y="29095"/>
                    <a:pt x="29095" y="0"/>
                    <a:pt x="64985" y="0"/>
                  </a:cubicBezTo>
                  <a:close/>
                </a:path>
              </a:pathLst>
            </a:custGeom>
            <a:solidFill>
              <a:srgbClr val="ECE3C0"/>
            </a:solidFill>
            <a:ln w="19050" cap="rnd">
              <a:solidFill>
                <a:srgbClr val="282A29"/>
              </a:solidFill>
              <a:prstDash val="solid"/>
              <a:round/>
            </a:ln>
          </p:spPr>
        </p:sp>
        <p:sp>
          <p:nvSpPr>
            <p:cNvPr name="TextBox 14" id="14"/>
            <p:cNvSpPr txBox="true"/>
            <p:nvPr/>
          </p:nvSpPr>
          <p:spPr>
            <a:xfrm>
              <a:off x="0" y="38100"/>
              <a:ext cx="784415" cy="168318"/>
            </a:xfrm>
            <a:prstGeom prst="rect">
              <a:avLst/>
            </a:prstGeom>
          </p:spPr>
          <p:txBody>
            <a:bodyPr anchor="ctr" rtlCol="false" tIns="50800" lIns="50800" bIns="50800" rIns="50800"/>
            <a:lstStyle/>
            <a:p>
              <a:pPr algn="ctr">
                <a:lnSpc>
                  <a:spcPts val="1407"/>
                </a:lnSpc>
              </a:pPr>
            </a:p>
          </p:txBody>
        </p:sp>
      </p:grpSp>
      <p:sp>
        <p:nvSpPr>
          <p:cNvPr name="Freeform 15" id="15"/>
          <p:cNvSpPr/>
          <p:nvPr/>
        </p:nvSpPr>
        <p:spPr>
          <a:xfrm flipH="true" flipV="false" rot="0">
            <a:off x="13146945" y="5400163"/>
            <a:ext cx="4112355" cy="3858137"/>
          </a:xfrm>
          <a:custGeom>
            <a:avLst/>
            <a:gdLst/>
            <a:ahLst/>
            <a:cxnLst/>
            <a:rect r="r" b="b" t="t" l="l"/>
            <a:pathLst>
              <a:path h="3858137" w="4112355">
                <a:moveTo>
                  <a:pt x="4112355" y="0"/>
                </a:moveTo>
                <a:lnTo>
                  <a:pt x="0" y="0"/>
                </a:lnTo>
                <a:lnTo>
                  <a:pt x="0" y="3858137"/>
                </a:lnTo>
                <a:lnTo>
                  <a:pt x="4112355" y="3858137"/>
                </a:lnTo>
                <a:lnTo>
                  <a:pt x="411235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28700" y="5400163"/>
            <a:ext cx="3802018" cy="3858137"/>
          </a:xfrm>
          <a:custGeom>
            <a:avLst/>
            <a:gdLst/>
            <a:ahLst/>
            <a:cxnLst/>
            <a:rect r="r" b="b" t="t" l="l"/>
            <a:pathLst>
              <a:path h="3858137" w="3802018">
                <a:moveTo>
                  <a:pt x="0" y="0"/>
                </a:moveTo>
                <a:lnTo>
                  <a:pt x="3802018" y="0"/>
                </a:lnTo>
                <a:lnTo>
                  <a:pt x="3802018" y="3858137"/>
                </a:lnTo>
                <a:lnTo>
                  <a:pt x="0" y="38581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730800" y="2357363"/>
            <a:ext cx="12826400" cy="2573509"/>
          </a:xfrm>
          <a:prstGeom prst="rect">
            <a:avLst/>
          </a:prstGeom>
        </p:spPr>
        <p:txBody>
          <a:bodyPr anchor="t" rtlCol="false" tIns="0" lIns="0" bIns="0" rIns="0">
            <a:spAutoFit/>
          </a:bodyPr>
          <a:lstStyle/>
          <a:p>
            <a:pPr algn="ctr">
              <a:lnSpc>
                <a:spcPts val="9731"/>
              </a:lnSpc>
            </a:pPr>
            <a:r>
              <a:rPr lang="en-US" sz="11058" spc="-718">
                <a:solidFill>
                  <a:srgbClr val="282A29"/>
                </a:solidFill>
                <a:latin typeface="Open Sauce"/>
                <a:ea typeface="Open Sauce"/>
                <a:cs typeface="Open Sauce"/>
                <a:sym typeface="Open Sauce"/>
              </a:rPr>
              <a:t>Ready for Fast &amp; Reliable Deliveries?</a:t>
            </a:r>
          </a:p>
        </p:txBody>
      </p:sp>
      <p:sp>
        <p:nvSpPr>
          <p:cNvPr name="TextBox 18" id="18"/>
          <p:cNvSpPr txBox="true"/>
          <p:nvPr/>
        </p:nvSpPr>
        <p:spPr>
          <a:xfrm rot="0">
            <a:off x="8583519" y="1066800"/>
            <a:ext cx="1385327" cy="198374"/>
          </a:xfrm>
          <a:prstGeom prst="rect">
            <a:avLst/>
          </a:prstGeom>
        </p:spPr>
        <p:txBody>
          <a:bodyPr anchor="t" rtlCol="false" tIns="0" lIns="0" bIns="0" rIns="0">
            <a:spAutoFit/>
          </a:bodyPr>
          <a:lstStyle/>
          <a:p>
            <a:pPr algn="r">
              <a:lnSpc>
                <a:spcPts val="1407"/>
              </a:lnSpc>
            </a:pPr>
            <a:r>
              <a:rPr lang="en-US" sz="1599" spc="-55">
                <a:solidFill>
                  <a:srgbClr val="282A29"/>
                </a:solidFill>
                <a:latin typeface="Open Sauce"/>
                <a:ea typeface="Open Sauce"/>
                <a:cs typeface="Open Sauce"/>
                <a:sym typeface="Open Sauce"/>
              </a:rPr>
              <a:t>Salford &amp; Co.</a:t>
            </a:r>
          </a:p>
        </p:txBody>
      </p:sp>
      <p:sp>
        <p:nvSpPr>
          <p:cNvPr name="TextBox 19" id="19"/>
          <p:cNvSpPr txBox="true"/>
          <p:nvPr/>
        </p:nvSpPr>
        <p:spPr>
          <a:xfrm rot="0">
            <a:off x="5162865" y="6200616"/>
            <a:ext cx="3477576" cy="323850"/>
          </a:xfrm>
          <a:prstGeom prst="rect">
            <a:avLst/>
          </a:prstGeom>
        </p:spPr>
        <p:txBody>
          <a:bodyPr anchor="t" rtlCol="false" tIns="0" lIns="0" bIns="0" rIns="0">
            <a:spAutoFit/>
          </a:bodyPr>
          <a:lstStyle/>
          <a:p>
            <a:pPr algn="ctr">
              <a:lnSpc>
                <a:spcPts val="2640"/>
              </a:lnSpc>
            </a:pPr>
            <a:r>
              <a:rPr lang="en-US" sz="2200" spc="-77">
                <a:solidFill>
                  <a:srgbClr val="282A29"/>
                </a:solidFill>
                <a:latin typeface="Open Sauce"/>
                <a:ea typeface="Open Sauce"/>
                <a:cs typeface="Open Sauce"/>
                <a:sym typeface="Open Sauce"/>
              </a:rPr>
              <a:t>www.reallygreatsite.com</a:t>
            </a:r>
          </a:p>
        </p:txBody>
      </p:sp>
      <p:sp>
        <p:nvSpPr>
          <p:cNvPr name="TextBox 20" id="20"/>
          <p:cNvSpPr txBox="true"/>
          <p:nvPr/>
        </p:nvSpPr>
        <p:spPr>
          <a:xfrm rot="0">
            <a:off x="9591658" y="6200616"/>
            <a:ext cx="3477576" cy="323850"/>
          </a:xfrm>
          <a:prstGeom prst="rect">
            <a:avLst/>
          </a:prstGeom>
        </p:spPr>
        <p:txBody>
          <a:bodyPr anchor="t" rtlCol="false" tIns="0" lIns="0" bIns="0" rIns="0">
            <a:spAutoFit/>
          </a:bodyPr>
          <a:lstStyle/>
          <a:p>
            <a:pPr algn="ctr">
              <a:lnSpc>
                <a:spcPts val="2640"/>
              </a:lnSpc>
            </a:pPr>
            <a:r>
              <a:rPr lang="en-US" sz="2200" spc="-77">
                <a:solidFill>
                  <a:srgbClr val="282A29"/>
                </a:solidFill>
                <a:latin typeface="Open Sauce"/>
                <a:ea typeface="Open Sauce"/>
                <a:cs typeface="Open Sauce"/>
                <a:sym typeface="Open Sauce"/>
              </a:rPr>
              <a:t>hello@reallygreatsite.com</a:t>
            </a:r>
          </a:p>
        </p:txBody>
      </p:sp>
      <p:sp>
        <p:nvSpPr>
          <p:cNvPr name="TextBox 21" id="21"/>
          <p:cNvSpPr txBox="true"/>
          <p:nvPr/>
        </p:nvSpPr>
        <p:spPr>
          <a:xfrm rot="0">
            <a:off x="6392678" y="7177549"/>
            <a:ext cx="2317639" cy="323850"/>
          </a:xfrm>
          <a:prstGeom prst="rect">
            <a:avLst/>
          </a:prstGeom>
        </p:spPr>
        <p:txBody>
          <a:bodyPr anchor="t" rtlCol="false" tIns="0" lIns="0" bIns="0" rIns="0">
            <a:spAutoFit/>
          </a:bodyPr>
          <a:lstStyle/>
          <a:p>
            <a:pPr algn="ctr">
              <a:lnSpc>
                <a:spcPts val="2640"/>
              </a:lnSpc>
            </a:pPr>
            <a:r>
              <a:rPr lang="en-US" sz="2200" spc="-77">
                <a:solidFill>
                  <a:srgbClr val="282A29"/>
                </a:solidFill>
                <a:latin typeface="Open Sauce"/>
                <a:ea typeface="Open Sauce"/>
                <a:cs typeface="Open Sauce"/>
                <a:sym typeface="Open Sauce"/>
              </a:rPr>
              <a:t>+123-456-7890</a:t>
            </a:r>
          </a:p>
        </p:txBody>
      </p:sp>
      <p:sp>
        <p:nvSpPr>
          <p:cNvPr name="TextBox 22" id="22"/>
          <p:cNvSpPr txBox="true"/>
          <p:nvPr/>
        </p:nvSpPr>
        <p:spPr>
          <a:xfrm rot="0">
            <a:off x="9577683" y="7177549"/>
            <a:ext cx="2317639" cy="323850"/>
          </a:xfrm>
          <a:prstGeom prst="rect">
            <a:avLst/>
          </a:prstGeom>
        </p:spPr>
        <p:txBody>
          <a:bodyPr anchor="t" rtlCol="false" tIns="0" lIns="0" bIns="0" rIns="0">
            <a:spAutoFit/>
          </a:bodyPr>
          <a:lstStyle/>
          <a:p>
            <a:pPr algn="ctr">
              <a:lnSpc>
                <a:spcPts val="2640"/>
              </a:lnSpc>
            </a:pPr>
            <a:r>
              <a:rPr lang="en-US" sz="2200" spc="-77">
                <a:solidFill>
                  <a:srgbClr val="282A29"/>
                </a:solidFill>
                <a:latin typeface="Open Sauce"/>
                <a:ea typeface="Open Sauce"/>
                <a:cs typeface="Open Sauce"/>
                <a:sym typeface="Open Sauce"/>
              </a:rPr>
              <a:t>@reallygreatsite</a:t>
            </a:r>
          </a:p>
        </p:txBody>
      </p:sp>
      <p:grpSp>
        <p:nvGrpSpPr>
          <p:cNvPr name="Group 23" id="23"/>
          <p:cNvGrpSpPr/>
          <p:nvPr/>
        </p:nvGrpSpPr>
        <p:grpSpPr>
          <a:xfrm rot="0">
            <a:off x="2730800" y="1811003"/>
            <a:ext cx="425969" cy="42596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25" id="25"/>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grpSp>
        <p:nvGrpSpPr>
          <p:cNvPr name="Group 26" id="26"/>
          <p:cNvGrpSpPr/>
          <p:nvPr/>
        </p:nvGrpSpPr>
        <p:grpSpPr>
          <a:xfrm rot="0">
            <a:off x="15768280" y="3877998"/>
            <a:ext cx="663546" cy="66354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1D"/>
            </a:solidFill>
            <a:ln w="19050" cap="sq">
              <a:solidFill>
                <a:srgbClr val="000000"/>
              </a:solidFill>
              <a:prstDash val="solid"/>
              <a:miter/>
            </a:ln>
          </p:spPr>
        </p:sp>
        <p:sp>
          <p:nvSpPr>
            <p:cNvPr name="TextBox 28" id="28"/>
            <p:cNvSpPr txBox="true"/>
            <p:nvPr/>
          </p:nvSpPr>
          <p:spPr>
            <a:xfrm>
              <a:off x="76200" y="114300"/>
              <a:ext cx="660400" cy="622300"/>
            </a:xfrm>
            <a:prstGeom prst="rect">
              <a:avLst/>
            </a:prstGeom>
          </p:spPr>
          <p:txBody>
            <a:bodyPr anchor="ctr" rtlCol="false" tIns="50800" lIns="50800" bIns="50800" rIns="50800"/>
            <a:lstStyle/>
            <a:p>
              <a:pPr algn="ctr">
                <a:lnSpc>
                  <a:spcPts val="1407"/>
                </a:lnSpc>
              </a:pPr>
            </a:p>
          </p:txBody>
        </p:sp>
      </p:grpSp>
      <p:sp>
        <p:nvSpPr>
          <p:cNvPr name="Freeform 29" id="29"/>
          <p:cNvSpPr/>
          <p:nvPr/>
        </p:nvSpPr>
        <p:spPr>
          <a:xfrm flipH="false" flipV="false" rot="0">
            <a:off x="8521099" y="8488583"/>
            <a:ext cx="1245801" cy="253690"/>
          </a:xfrm>
          <a:custGeom>
            <a:avLst/>
            <a:gdLst/>
            <a:ahLst/>
            <a:cxnLst/>
            <a:rect r="r" b="b" t="t" l="l"/>
            <a:pathLst>
              <a:path h="253690" w="1245801">
                <a:moveTo>
                  <a:pt x="0" y="0"/>
                </a:moveTo>
                <a:lnTo>
                  <a:pt x="1245802" y="0"/>
                </a:lnTo>
                <a:lnTo>
                  <a:pt x="1245802" y="253690"/>
                </a:lnTo>
                <a:lnTo>
                  <a:pt x="0" y="2536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DAGvvrTRjJY</dc:identifier>
  <dcterms:modified xsi:type="dcterms:W3CDTF">2011-08-01T06:04:30Z</dcterms:modified>
  <cp:revision>1</cp:revision>
</cp:coreProperties>
</file>