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Norms Bold" charset="1" panose="02000803030000020004"/>
      <p:regular r:id="rId17"/>
    </p:embeddedFont>
    <p:embeddedFont>
      <p:font typeface="TT Norms Bold Italics" charset="1" panose="02000803020000090004"/>
      <p:regular r:id="rId18"/>
    </p:embeddedFont>
    <p:embeddedFont>
      <p:font typeface="TT Norms" charset="1" panose="0200050303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4135047" cy="1865462"/>
          </a:xfrm>
          <a:custGeom>
            <a:avLst/>
            <a:gdLst/>
            <a:ahLst/>
            <a:cxnLst/>
            <a:rect r="r" b="b" t="t" l="l"/>
            <a:pathLst>
              <a:path h="1865462" w="4135047">
                <a:moveTo>
                  <a:pt x="0" y="0"/>
                </a:moveTo>
                <a:lnTo>
                  <a:pt x="4135047" y="0"/>
                </a:lnTo>
                <a:lnTo>
                  <a:pt x="4135047" y="1865462"/>
                </a:lnTo>
                <a:lnTo>
                  <a:pt x="0" y="186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85491" y="1042565"/>
            <a:ext cx="9529011" cy="8229600"/>
          </a:xfrm>
          <a:custGeom>
            <a:avLst/>
            <a:gdLst/>
            <a:ahLst/>
            <a:cxnLst/>
            <a:rect r="r" b="b" t="t" l="l"/>
            <a:pathLst>
              <a:path h="8229600" w="9529011">
                <a:moveTo>
                  <a:pt x="0" y="0"/>
                </a:moveTo>
                <a:lnTo>
                  <a:pt x="9529010" y="0"/>
                </a:lnTo>
                <a:lnTo>
                  <a:pt x="95290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2758711"/>
            <a:ext cx="2461291" cy="1646807"/>
            <a:chOff x="0" y="0"/>
            <a:chExt cx="648241" cy="4337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8241" cy="433727"/>
            </a:xfrm>
            <a:custGeom>
              <a:avLst/>
              <a:gdLst/>
              <a:ahLst/>
              <a:cxnLst/>
              <a:rect r="r" b="b" t="t" l="l"/>
              <a:pathLst>
                <a:path h="433727" w="648241">
                  <a:moveTo>
                    <a:pt x="78637" y="0"/>
                  </a:moveTo>
                  <a:lnTo>
                    <a:pt x="569604" y="0"/>
                  </a:lnTo>
                  <a:cubicBezTo>
                    <a:pt x="613034" y="0"/>
                    <a:pt x="648241" y="35207"/>
                    <a:pt x="648241" y="78637"/>
                  </a:cubicBezTo>
                  <a:lnTo>
                    <a:pt x="648241" y="355090"/>
                  </a:lnTo>
                  <a:cubicBezTo>
                    <a:pt x="648241" y="375946"/>
                    <a:pt x="639956" y="395948"/>
                    <a:pt x="625209" y="410695"/>
                  </a:cubicBezTo>
                  <a:cubicBezTo>
                    <a:pt x="610462" y="425442"/>
                    <a:pt x="590460" y="433727"/>
                    <a:pt x="569604" y="433727"/>
                  </a:cubicBezTo>
                  <a:lnTo>
                    <a:pt x="78637" y="433727"/>
                  </a:lnTo>
                  <a:cubicBezTo>
                    <a:pt x="35207" y="433727"/>
                    <a:pt x="0" y="398520"/>
                    <a:pt x="0" y="355090"/>
                  </a:cubicBezTo>
                  <a:lnTo>
                    <a:pt x="0" y="78637"/>
                  </a:lnTo>
                  <a:cubicBezTo>
                    <a:pt x="0" y="35207"/>
                    <a:pt x="35207" y="0"/>
                    <a:pt x="78637" y="0"/>
                  </a:cubicBezTo>
                  <a:close/>
                </a:path>
              </a:pathLst>
            </a:custGeom>
            <a:solidFill>
              <a:srgbClr val="4F4F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648241" cy="395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3919506" y="6422660"/>
            <a:ext cx="4991076" cy="2251646"/>
          </a:xfrm>
          <a:custGeom>
            <a:avLst/>
            <a:gdLst/>
            <a:ahLst/>
            <a:cxnLst/>
            <a:rect r="r" b="b" t="t" l="l"/>
            <a:pathLst>
              <a:path h="2251646" w="4991076">
                <a:moveTo>
                  <a:pt x="4991076" y="0"/>
                </a:moveTo>
                <a:lnTo>
                  <a:pt x="0" y="0"/>
                </a:lnTo>
                <a:lnTo>
                  <a:pt x="0" y="2251646"/>
                </a:lnTo>
                <a:lnTo>
                  <a:pt x="4991076" y="2251646"/>
                </a:lnTo>
                <a:lnTo>
                  <a:pt x="49910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000849" y="6103054"/>
            <a:ext cx="3989842" cy="1535234"/>
            <a:chOff x="0" y="0"/>
            <a:chExt cx="1050823" cy="4043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0823" cy="404342"/>
            </a:xfrm>
            <a:custGeom>
              <a:avLst/>
              <a:gdLst/>
              <a:ahLst/>
              <a:cxnLst/>
              <a:rect r="r" b="b" t="t" l="l"/>
              <a:pathLst>
                <a:path h="404342" w="1050823">
                  <a:moveTo>
                    <a:pt x="48510" y="0"/>
                  </a:moveTo>
                  <a:lnTo>
                    <a:pt x="1002312" y="0"/>
                  </a:lnTo>
                  <a:cubicBezTo>
                    <a:pt x="1015178" y="0"/>
                    <a:pt x="1027517" y="5111"/>
                    <a:pt x="1036614" y="14208"/>
                  </a:cubicBezTo>
                  <a:cubicBezTo>
                    <a:pt x="1045712" y="23306"/>
                    <a:pt x="1050823" y="35644"/>
                    <a:pt x="1050823" y="48510"/>
                  </a:cubicBezTo>
                  <a:lnTo>
                    <a:pt x="1050823" y="355831"/>
                  </a:lnTo>
                  <a:cubicBezTo>
                    <a:pt x="1050823" y="368697"/>
                    <a:pt x="1045712" y="381036"/>
                    <a:pt x="1036614" y="390133"/>
                  </a:cubicBezTo>
                  <a:cubicBezTo>
                    <a:pt x="1027517" y="399231"/>
                    <a:pt x="1015178" y="404342"/>
                    <a:pt x="1002312" y="404342"/>
                  </a:cubicBezTo>
                  <a:lnTo>
                    <a:pt x="48510" y="404342"/>
                  </a:lnTo>
                  <a:cubicBezTo>
                    <a:pt x="35644" y="404342"/>
                    <a:pt x="23306" y="399231"/>
                    <a:pt x="14208" y="390133"/>
                  </a:cubicBezTo>
                  <a:cubicBezTo>
                    <a:pt x="5111" y="381036"/>
                    <a:pt x="0" y="368697"/>
                    <a:pt x="0" y="355831"/>
                  </a:cubicBezTo>
                  <a:lnTo>
                    <a:pt x="0" y="48510"/>
                  </a:lnTo>
                  <a:cubicBezTo>
                    <a:pt x="0" y="35644"/>
                    <a:pt x="5111" y="23306"/>
                    <a:pt x="14208" y="14208"/>
                  </a:cubicBezTo>
                  <a:cubicBezTo>
                    <a:pt x="23306" y="5111"/>
                    <a:pt x="35644" y="0"/>
                    <a:pt x="48510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050823" cy="366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709101" y="5811305"/>
            <a:ext cx="672755" cy="67275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1C4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816482" y="5918687"/>
            <a:ext cx="457992" cy="457992"/>
          </a:xfrm>
          <a:custGeom>
            <a:avLst/>
            <a:gdLst/>
            <a:ahLst/>
            <a:cxnLst/>
            <a:rect r="r" b="b" t="t" l="l"/>
            <a:pathLst>
              <a:path h="457992" w="457992">
                <a:moveTo>
                  <a:pt x="0" y="0"/>
                </a:moveTo>
                <a:lnTo>
                  <a:pt x="457993" y="0"/>
                </a:lnTo>
                <a:lnTo>
                  <a:pt x="457993" y="457992"/>
                </a:lnTo>
                <a:lnTo>
                  <a:pt x="0" y="457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583815" y="980886"/>
            <a:ext cx="8675485" cy="490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59"/>
              </a:lnSpc>
            </a:pPr>
            <a:r>
              <a:rPr lang="en-US" b="true" sz="19339" spc="-1257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Supply Chain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984868" y="1042565"/>
            <a:ext cx="923810" cy="923810"/>
          </a:xfrm>
          <a:custGeom>
            <a:avLst/>
            <a:gdLst/>
            <a:ahLst/>
            <a:cxnLst/>
            <a:rect r="r" b="b" t="t" l="l"/>
            <a:pathLst>
              <a:path h="923810" w="923810">
                <a:moveTo>
                  <a:pt x="0" y="0"/>
                </a:moveTo>
                <a:lnTo>
                  <a:pt x="923810" y="0"/>
                </a:lnTo>
                <a:lnTo>
                  <a:pt x="923810" y="923810"/>
                </a:lnTo>
                <a:lnTo>
                  <a:pt x="0" y="923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900018" y="3844321"/>
            <a:ext cx="561197" cy="561197"/>
          </a:xfrm>
          <a:custGeom>
            <a:avLst/>
            <a:gdLst/>
            <a:ahLst/>
            <a:cxnLst/>
            <a:rect r="r" b="b" t="t" l="l"/>
            <a:pathLst>
              <a:path h="561197" w="561197">
                <a:moveTo>
                  <a:pt x="0" y="0"/>
                </a:moveTo>
                <a:lnTo>
                  <a:pt x="561197" y="0"/>
                </a:lnTo>
                <a:lnTo>
                  <a:pt x="561197" y="561197"/>
                </a:lnTo>
                <a:lnTo>
                  <a:pt x="0" y="561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67101" y="1080665"/>
            <a:ext cx="1475515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"/>
              </a:lnSpc>
            </a:pPr>
            <a:r>
              <a:rPr lang="en-US" sz="1599" spc="-71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7101" y="3181730"/>
            <a:ext cx="1475515" cy="84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00" spc="-57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From Production to Delivery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71423" y="6470285"/>
            <a:ext cx="3048695" cy="84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1"/>
              </a:lnSpc>
            </a:pPr>
            <a:r>
              <a:rPr lang="en-US" b="true" sz="2300" spc="-57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Every great product tells the story of a great supply chain.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3029841" y="1161183"/>
            <a:ext cx="5154914" cy="2325559"/>
          </a:xfrm>
          <a:custGeom>
            <a:avLst/>
            <a:gdLst/>
            <a:ahLst/>
            <a:cxnLst/>
            <a:rect r="r" b="b" t="t" l="l"/>
            <a:pathLst>
              <a:path h="2325559" w="5154914">
                <a:moveTo>
                  <a:pt x="5154914" y="0"/>
                </a:moveTo>
                <a:lnTo>
                  <a:pt x="0" y="0"/>
                </a:lnTo>
                <a:lnTo>
                  <a:pt x="0" y="2325559"/>
                </a:lnTo>
                <a:lnTo>
                  <a:pt x="5154914" y="2325559"/>
                </a:lnTo>
                <a:lnTo>
                  <a:pt x="51549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904704"/>
            <a:ext cx="9157196" cy="3773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7"/>
              </a:lnSpc>
            </a:pPr>
            <a:r>
              <a:rPr lang="en-US" sz="11425" spc="-742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SCM is critical to business success.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182278" y="5301288"/>
            <a:ext cx="3923443" cy="1770000"/>
          </a:xfrm>
          <a:custGeom>
            <a:avLst/>
            <a:gdLst/>
            <a:ahLst/>
            <a:cxnLst/>
            <a:rect r="r" b="b" t="t" l="l"/>
            <a:pathLst>
              <a:path h="1770000" w="3923443">
                <a:moveTo>
                  <a:pt x="0" y="0"/>
                </a:moveTo>
                <a:lnTo>
                  <a:pt x="3923444" y="0"/>
                </a:lnTo>
                <a:lnTo>
                  <a:pt x="3923444" y="1770001"/>
                </a:lnTo>
                <a:lnTo>
                  <a:pt x="0" y="17700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62883" y="1028700"/>
            <a:ext cx="7496417" cy="8229600"/>
          </a:xfrm>
          <a:custGeom>
            <a:avLst/>
            <a:gdLst/>
            <a:ahLst/>
            <a:cxnLst/>
            <a:rect r="r" b="b" t="t" l="l"/>
            <a:pathLst>
              <a:path h="8229600" w="7496417">
                <a:moveTo>
                  <a:pt x="0" y="0"/>
                </a:moveTo>
                <a:lnTo>
                  <a:pt x="7496417" y="0"/>
                </a:lnTo>
                <a:lnTo>
                  <a:pt x="74964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467101" y="1080665"/>
            <a:ext cx="1475515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"/>
              </a:lnSpc>
            </a:pPr>
            <a:r>
              <a:rPr lang="en-US" sz="1599" spc="-71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7397289"/>
            <a:ext cx="195390" cy="742164"/>
            <a:chOff x="0" y="0"/>
            <a:chExt cx="42972" cy="1632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972" cy="163224"/>
            </a:xfrm>
            <a:custGeom>
              <a:avLst/>
              <a:gdLst/>
              <a:ahLst/>
              <a:cxnLst/>
              <a:rect r="r" b="b" t="t" l="l"/>
              <a:pathLst>
                <a:path h="163224" w="42972">
                  <a:moveTo>
                    <a:pt x="21486" y="0"/>
                  </a:moveTo>
                  <a:lnTo>
                    <a:pt x="21486" y="0"/>
                  </a:lnTo>
                  <a:cubicBezTo>
                    <a:pt x="27185" y="0"/>
                    <a:pt x="32650" y="2264"/>
                    <a:pt x="36679" y="6293"/>
                  </a:cubicBezTo>
                  <a:cubicBezTo>
                    <a:pt x="40708" y="10323"/>
                    <a:pt x="42972" y="15788"/>
                    <a:pt x="42972" y="21486"/>
                  </a:cubicBezTo>
                  <a:lnTo>
                    <a:pt x="42972" y="141738"/>
                  </a:lnTo>
                  <a:cubicBezTo>
                    <a:pt x="42972" y="153604"/>
                    <a:pt x="33352" y="163224"/>
                    <a:pt x="21486" y="163224"/>
                  </a:cubicBezTo>
                  <a:lnTo>
                    <a:pt x="21486" y="163224"/>
                  </a:lnTo>
                  <a:cubicBezTo>
                    <a:pt x="9620" y="163224"/>
                    <a:pt x="0" y="153604"/>
                    <a:pt x="0" y="141738"/>
                  </a:cubicBezTo>
                  <a:lnTo>
                    <a:pt x="0" y="21486"/>
                  </a:lnTo>
                  <a:cubicBezTo>
                    <a:pt x="0" y="9620"/>
                    <a:pt x="9620" y="0"/>
                    <a:pt x="21486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42972" cy="1251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17260" y="7463964"/>
            <a:ext cx="6117297" cy="675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2754" spc="-68" b="true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A well-managed supply chain reduces risk and boosts performance.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436642" y="1293667"/>
            <a:ext cx="586098" cy="586098"/>
          </a:xfrm>
          <a:custGeom>
            <a:avLst/>
            <a:gdLst/>
            <a:ahLst/>
            <a:cxnLst/>
            <a:rect r="r" b="b" t="t" l="l"/>
            <a:pathLst>
              <a:path h="586098" w="586098">
                <a:moveTo>
                  <a:pt x="0" y="0"/>
                </a:moveTo>
                <a:lnTo>
                  <a:pt x="586099" y="0"/>
                </a:lnTo>
                <a:lnTo>
                  <a:pt x="586099" y="586098"/>
                </a:lnTo>
                <a:lnTo>
                  <a:pt x="0" y="586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73202" y="4715190"/>
            <a:ext cx="586098" cy="586098"/>
          </a:xfrm>
          <a:custGeom>
            <a:avLst/>
            <a:gdLst/>
            <a:ahLst/>
            <a:cxnLst/>
            <a:rect r="r" b="b" t="t" l="l"/>
            <a:pathLst>
              <a:path h="586098" w="586098">
                <a:moveTo>
                  <a:pt x="0" y="0"/>
                </a:moveTo>
                <a:lnTo>
                  <a:pt x="586098" y="0"/>
                </a:lnTo>
                <a:lnTo>
                  <a:pt x="586098" y="586098"/>
                </a:lnTo>
                <a:lnTo>
                  <a:pt x="0" y="586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4017" y="6771269"/>
            <a:ext cx="4598582" cy="2074579"/>
          </a:xfrm>
          <a:custGeom>
            <a:avLst/>
            <a:gdLst/>
            <a:ahLst/>
            <a:cxnLst/>
            <a:rect r="r" b="b" t="t" l="l"/>
            <a:pathLst>
              <a:path h="2074579" w="4598582">
                <a:moveTo>
                  <a:pt x="0" y="0"/>
                </a:moveTo>
                <a:lnTo>
                  <a:pt x="4598583" y="0"/>
                </a:lnTo>
                <a:lnTo>
                  <a:pt x="4598583" y="2074578"/>
                </a:lnTo>
                <a:lnTo>
                  <a:pt x="0" y="2074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7907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6" y="0"/>
                </a:lnTo>
                <a:lnTo>
                  <a:pt x="299806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81708" y="3757124"/>
            <a:ext cx="3777592" cy="1704202"/>
          </a:xfrm>
          <a:custGeom>
            <a:avLst/>
            <a:gdLst/>
            <a:ahLst/>
            <a:cxnLst/>
            <a:rect r="r" b="b" t="t" l="l"/>
            <a:pathLst>
              <a:path h="1704202" w="3777592">
                <a:moveTo>
                  <a:pt x="0" y="0"/>
                </a:moveTo>
                <a:lnTo>
                  <a:pt x="3777592" y="0"/>
                </a:lnTo>
                <a:lnTo>
                  <a:pt x="3777592" y="1704202"/>
                </a:lnTo>
                <a:lnTo>
                  <a:pt x="0" y="170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00764" y="4076822"/>
            <a:ext cx="8456419" cy="5181478"/>
          </a:xfrm>
          <a:custGeom>
            <a:avLst/>
            <a:gdLst/>
            <a:ahLst/>
            <a:cxnLst/>
            <a:rect r="r" b="b" t="t" l="l"/>
            <a:pathLst>
              <a:path h="5181478" w="8456419">
                <a:moveTo>
                  <a:pt x="0" y="0"/>
                </a:moveTo>
                <a:lnTo>
                  <a:pt x="8456418" y="0"/>
                </a:lnTo>
                <a:lnTo>
                  <a:pt x="8456418" y="5181478"/>
                </a:lnTo>
                <a:lnTo>
                  <a:pt x="0" y="5181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8678876" y="1080665"/>
            <a:ext cx="1230054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51"/>
              </a:lnSpc>
            </a:pPr>
            <a:r>
              <a:rPr lang="en-US" b="true" sz="1599" spc="-71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64051" y="2415560"/>
            <a:ext cx="12959898" cy="134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7"/>
              </a:lnSpc>
            </a:pPr>
            <a:r>
              <a:rPr lang="en-US" b="true" sz="11425" spc="-742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Get in Touch with Us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5522983"/>
            <a:ext cx="2762306" cy="791086"/>
            <a:chOff x="0" y="0"/>
            <a:chExt cx="657028" cy="1881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7028" cy="188164"/>
            </a:xfrm>
            <a:custGeom>
              <a:avLst/>
              <a:gdLst/>
              <a:ahLst/>
              <a:cxnLst/>
              <a:rect r="r" b="b" t="t" l="l"/>
              <a:pathLst>
                <a:path h="188164" w="657028">
                  <a:moveTo>
                    <a:pt x="70068" y="0"/>
                  </a:moveTo>
                  <a:lnTo>
                    <a:pt x="586961" y="0"/>
                  </a:lnTo>
                  <a:cubicBezTo>
                    <a:pt x="605544" y="0"/>
                    <a:pt x="623366" y="7382"/>
                    <a:pt x="636506" y="20522"/>
                  </a:cubicBezTo>
                  <a:cubicBezTo>
                    <a:pt x="649646" y="33663"/>
                    <a:pt x="657028" y="51484"/>
                    <a:pt x="657028" y="70068"/>
                  </a:cubicBezTo>
                  <a:lnTo>
                    <a:pt x="657028" y="118096"/>
                  </a:lnTo>
                  <a:cubicBezTo>
                    <a:pt x="657028" y="136679"/>
                    <a:pt x="649646" y="154501"/>
                    <a:pt x="636506" y="167641"/>
                  </a:cubicBezTo>
                  <a:cubicBezTo>
                    <a:pt x="623366" y="180782"/>
                    <a:pt x="605544" y="188164"/>
                    <a:pt x="586961" y="188164"/>
                  </a:cubicBezTo>
                  <a:lnTo>
                    <a:pt x="70068" y="188164"/>
                  </a:lnTo>
                  <a:cubicBezTo>
                    <a:pt x="31370" y="188164"/>
                    <a:pt x="0" y="156793"/>
                    <a:pt x="0" y="118096"/>
                  </a:cubicBezTo>
                  <a:lnTo>
                    <a:pt x="0" y="70068"/>
                  </a:lnTo>
                  <a:cubicBezTo>
                    <a:pt x="0" y="51484"/>
                    <a:pt x="7382" y="33663"/>
                    <a:pt x="20522" y="20522"/>
                  </a:cubicBezTo>
                  <a:cubicBezTo>
                    <a:pt x="33663" y="7382"/>
                    <a:pt x="51484" y="0"/>
                    <a:pt x="70068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657028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95140" y="5811495"/>
            <a:ext cx="2229426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+123-456-7890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496994" y="5918526"/>
            <a:ext cx="2762306" cy="791086"/>
            <a:chOff x="0" y="0"/>
            <a:chExt cx="657028" cy="1881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7028" cy="188164"/>
            </a:xfrm>
            <a:custGeom>
              <a:avLst/>
              <a:gdLst/>
              <a:ahLst/>
              <a:cxnLst/>
              <a:rect r="r" b="b" t="t" l="l"/>
              <a:pathLst>
                <a:path h="188164" w="657028">
                  <a:moveTo>
                    <a:pt x="70068" y="0"/>
                  </a:moveTo>
                  <a:lnTo>
                    <a:pt x="586961" y="0"/>
                  </a:lnTo>
                  <a:cubicBezTo>
                    <a:pt x="605544" y="0"/>
                    <a:pt x="623366" y="7382"/>
                    <a:pt x="636506" y="20522"/>
                  </a:cubicBezTo>
                  <a:cubicBezTo>
                    <a:pt x="649646" y="33663"/>
                    <a:pt x="657028" y="51484"/>
                    <a:pt x="657028" y="70068"/>
                  </a:cubicBezTo>
                  <a:lnTo>
                    <a:pt x="657028" y="118096"/>
                  </a:lnTo>
                  <a:cubicBezTo>
                    <a:pt x="657028" y="136679"/>
                    <a:pt x="649646" y="154501"/>
                    <a:pt x="636506" y="167641"/>
                  </a:cubicBezTo>
                  <a:cubicBezTo>
                    <a:pt x="623366" y="180782"/>
                    <a:pt x="605544" y="188164"/>
                    <a:pt x="586961" y="188164"/>
                  </a:cubicBezTo>
                  <a:lnTo>
                    <a:pt x="70068" y="188164"/>
                  </a:lnTo>
                  <a:cubicBezTo>
                    <a:pt x="31370" y="188164"/>
                    <a:pt x="0" y="156793"/>
                    <a:pt x="0" y="118096"/>
                  </a:cubicBezTo>
                  <a:lnTo>
                    <a:pt x="0" y="70068"/>
                  </a:lnTo>
                  <a:cubicBezTo>
                    <a:pt x="0" y="51484"/>
                    <a:pt x="7382" y="33663"/>
                    <a:pt x="20522" y="20522"/>
                  </a:cubicBezTo>
                  <a:cubicBezTo>
                    <a:pt x="33663" y="7382"/>
                    <a:pt x="51484" y="0"/>
                    <a:pt x="70068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657028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763434" y="6207038"/>
            <a:ext cx="2229426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@reallygreatsite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4502747"/>
            <a:ext cx="3866825" cy="791086"/>
            <a:chOff x="0" y="0"/>
            <a:chExt cx="919744" cy="1881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9744" cy="188164"/>
            </a:xfrm>
            <a:custGeom>
              <a:avLst/>
              <a:gdLst/>
              <a:ahLst/>
              <a:cxnLst/>
              <a:rect r="r" b="b" t="t" l="l"/>
              <a:pathLst>
                <a:path h="188164" w="919744">
                  <a:moveTo>
                    <a:pt x="50053" y="0"/>
                  </a:moveTo>
                  <a:lnTo>
                    <a:pt x="869690" y="0"/>
                  </a:lnTo>
                  <a:cubicBezTo>
                    <a:pt x="882965" y="0"/>
                    <a:pt x="895696" y="5273"/>
                    <a:pt x="905083" y="14660"/>
                  </a:cubicBezTo>
                  <a:cubicBezTo>
                    <a:pt x="914470" y="24047"/>
                    <a:pt x="919744" y="36778"/>
                    <a:pt x="919744" y="50053"/>
                  </a:cubicBezTo>
                  <a:lnTo>
                    <a:pt x="919744" y="138110"/>
                  </a:lnTo>
                  <a:cubicBezTo>
                    <a:pt x="919744" y="151385"/>
                    <a:pt x="914470" y="164116"/>
                    <a:pt x="905083" y="173503"/>
                  </a:cubicBezTo>
                  <a:cubicBezTo>
                    <a:pt x="895696" y="182890"/>
                    <a:pt x="882965" y="188164"/>
                    <a:pt x="869690" y="188164"/>
                  </a:cubicBezTo>
                  <a:lnTo>
                    <a:pt x="50053" y="188164"/>
                  </a:lnTo>
                  <a:cubicBezTo>
                    <a:pt x="36778" y="188164"/>
                    <a:pt x="24047" y="182890"/>
                    <a:pt x="14660" y="173503"/>
                  </a:cubicBezTo>
                  <a:cubicBezTo>
                    <a:pt x="5273" y="164116"/>
                    <a:pt x="0" y="151385"/>
                    <a:pt x="0" y="138110"/>
                  </a:cubicBezTo>
                  <a:lnTo>
                    <a:pt x="0" y="50053"/>
                  </a:lnTo>
                  <a:cubicBezTo>
                    <a:pt x="0" y="36778"/>
                    <a:pt x="5273" y="24047"/>
                    <a:pt x="14660" y="14660"/>
                  </a:cubicBezTo>
                  <a:cubicBezTo>
                    <a:pt x="24047" y="5273"/>
                    <a:pt x="36778" y="0"/>
                    <a:pt x="50053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919744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71472" y="4791258"/>
            <a:ext cx="3381282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www.reallygreatsite.com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3187350" y="6938763"/>
            <a:ext cx="4071950" cy="791086"/>
            <a:chOff x="0" y="0"/>
            <a:chExt cx="968534" cy="1881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68534" cy="188164"/>
            </a:xfrm>
            <a:custGeom>
              <a:avLst/>
              <a:gdLst/>
              <a:ahLst/>
              <a:cxnLst/>
              <a:rect r="r" b="b" t="t" l="l"/>
              <a:pathLst>
                <a:path h="188164" w="968534">
                  <a:moveTo>
                    <a:pt x="47532" y="0"/>
                  </a:moveTo>
                  <a:lnTo>
                    <a:pt x="921002" y="0"/>
                  </a:lnTo>
                  <a:cubicBezTo>
                    <a:pt x="933608" y="0"/>
                    <a:pt x="945698" y="5008"/>
                    <a:pt x="954612" y="13922"/>
                  </a:cubicBezTo>
                  <a:cubicBezTo>
                    <a:pt x="963526" y="22836"/>
                    <a:pt x="968534" y="34926"/>
                    <a:pt x="968534" y="47532"/>
                  </a:cubicBezTo>
                  <a:lnTo>
                    <a:pt x="968534" y="140632"/>
                  </a:lnTo>
                  <a:cubicBezTo>
                    <a:pt x="968534" y="153238"/>
                    <a:pt x="963526" y="165328"/>
                    <a:pt x="954612" y="174242"/>
                  </a:cubicBezTo>
                  <a:cubicBezTo>
                    <a:pt x="945698" y="183156"/>
                    <a:pt x="933608" y="188164"/>
                    <a:pt x="921002" y="188164"/>
                  </a:cubicBezTo>
                  <a:lnTo>
                    <a:pt x="47532" y="188164"/>
                  </a:lnTo>
                  <a:cubicBezTo>
                    <a:pt x="21281" y="188164"/>
                    <a:pt x="0" y="166883"/>
                    <a:pt x="0" y="140632"/>
                  </a:cubicBezTo>
                  <a:lnTo>
                    <a:pt x="0" y="47532"/>
                  </a:lnTo>
                  <a:cubicBezTo>
                    <a:pt x="0" y="34926"/>
                    <a:pt x="5008" y="22836"/>
                    <a:pt x="13922" y="13922"/>
                  </a:cubicBezTo>
                  <a:cubicBezTo>
                    <a:pt x="22836" y="5008"/>
                    <a:pt x="34926" y="0"/>
                    <a:pt x="47532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38100"/>
              <a:ext cx="968534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453790" y="7227275"/>
            <a:ext cx="3491734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hello@reallygreatsite.com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722928" y="1279801"/>
            <a:ext cx="941122" cy="941122"/>
          </a:xfrm>
          <a:custGeom>
            <a:avLst/>
            <a:gdLst/>
            <a:ahLst/>
            <a:cxnLst/>
            <a:rect r="r" b="b" t="t" l="l"/>
            <a:pathLst>
              <a:path h="941122" w="941122">
                <a:moveTo>
                  <a:pt x="0" y="0"/>
                </a:moveTo>
                <a:lnTo>
                  <a:pt x="941123" y="0"/>
                </a:lnTo>
                <a:lnTo>
                  <a:pt x="941123" y="941123"/>
                </a:lnTo>
                <a:lnTo>
                  <a:pt x="0" y="9411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757182" y="5194064"/>
            <a:ext cx="534525" cy="534525"/>
          </a:xfrm>
          <a:custGeom>
            <a:avLst/>
            <a:gdLst/>
            <a:ahLst/>
            <a:cxnLst/>
            <a:rect r="r" b="b" t="t" l="l"/>
            <a:pathLst>
              <a:path h="534525" w="534525">
                <a:moveTo>
                  <a:pt x="0" y="0"/>
                </a:moveTo>
                <a:lnTo>
                  <a:pt x="534525" y="0"/>
                </a:lnTo>
                <a:lnTo>
                  <a:pt x="534525" y="534524"/>
                </a:lnTo>
                <a:lnTo>
                  <a:pt x="0" y="5345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03285" y="1664318"/>
            <a:ext cx="5043423" cy="2275261"/>
          </a:xfrm>
          <a:custGeom>
            <a:avLst/>
            <a:gdLst/>
            <a:ahLst/>
            <a:cxnLst/>
            <a:rect r="r" b="b" t="t" l="l"/>
            <a:pathLst>
              <a:path h="2275261" w="5043423">
                <a:moveTo>
                  <a:pt x="0" y="0"/>
                </a:moveTo>
                <a:lnTo>
                  <a:pt x="5043423" y="0"/>
                </a:lnTo>
                <a:lnTo>
                  <a:pt x="5043423" y="2275262"/>
                </a:lnTo>
                <a:lnTo>
                  <a:pt x="0" y="227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805107" y="1042565"/>
            <a:ext cx="8476180" cy="8229600"/>
          </a:xfrm>
          <a:custGeom>
            <a:avLst/>
            <a:gdLst/>
            <a:ahLst/>
            <a:cxnLst/>
            <a:rect r="r" b="b" t="t" l="l"/>
            <a:pathLst>
              <a:path h="8229600" w="8476180">
                <a:moveTo>
                  <a:pt x="8476179" y="0"/>
                </a:moveTo>
                <a:lnTo>
                  <a:pt x="0" y="0"/>
                </a:lnTo>
                <a:lnTo>
                  <a:pt x="0" y="8229600"/>
                </a:lnTo>
                <a:lnTo>
                  <a:pt x="8476179" y="8229600"/>
                </a:lnTo>
                <a:lnTo>
                  <a:pt x="847617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5298515"/>
            <a:ext cx="163160" cy="896020"/>
            <a:chOff x="0" y="0"/>
            <a:chExt cx="42972" cy="2359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972" cy="235989"/>
            </a:xfrm>
            <a:custGeom>
              <a:avLst/>
              <a:gdLst/>
              <a:ahLst/>
              <a:cxnLst/>
              <a:rect r="r" b="b" t="t" l="l"/>
              <a:pathLst>
                <a:path h="235989" w="42972">
                  <a:moveTo>
                    <a:pt x="21486" y="0"/>
                  </a:moveTo>
                  <a:lnTo>
                    <a:pt x="21486" y="0"/>
                  </a:lnTo>
                  <a:cubicBezTo>
                    <a:pt x="27185" y="0"/>
                    <a:pt x="32650" y="2264"/>
                    <a:pt x="36679" y="6293"/>
                  </a:cubicBezTo>
                  <a:cubicBezTo>
                    <a:pt x="40708" y="10323"/>
                    <a:pt x="42972" y="15788"/>
                    <a:pt x="42972" y="21486"/>
                  </a:cubicBezTo>
                  <a:lnTo>
                    <a:pt x="42972" y="214503"/>
                  </a:lnTo>
                  <a:cubicBezTo>
                    <a:pt x="42972" y="220201"/>
                    <a:pt x="40708" y="225666"/>
                    <a:pt x="36679" y="229696"/>
                  </a:cubicBezTo>
                  <a:cubicBezTo>
                    <a:pt x="32650" y="233725"/>
                    <a:pt x="27185" y="235989"/>
                    <a:pt x="21486" y="235989"/>
                  </a:cubicBezTo>
                  <a:lnTo>
                    <a:pt x="21486" y="235989"/>
                  </a:lnTo>
                  <a:cubicBezTo>
                    <a:pt x="9620" y="235989"/>
                    <a:pt x="0" y="226369"/>
                    <a:pt x="0" y="214503"/>
                  </a:cubicBezTo>
                  <a:lnTo>
                    <a:pt x="0" y="21486"/>
                  </a:lnTo>
                  <a:cubicBezTo>
                    <a:pt x="0" y="9620"/>
                    <a:pt x="9620" y="0"/>
                    <a:pt x="21486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42972" cy="19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67101" y="1080665"/>
            <a:ext cx="1475515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"/>
              </a:lnSpc>
            </a:pPr>
            <a:r>
              <a:rPr lang="en-US" sz="1599" spc="-71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184310"/>
            <a:ext cx="9902788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0"/>
              </a:lnSpc>
            </a:pPr>
            <a:r>
              <a:rPr lang="en-US" sz="12000" spc="-78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Supply Chain?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415819"/>
            <a:ext cx="4145618" cy="93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b="true" sz="7200" i="true" spc="-468">
                <a:solidFill>
                  <a:srgbClr val="4F4FE2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What is ..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3680" y="5346140"/>
            <a:ext cx="4376415" cy="84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1"/>
              </a:lnSpc>
            </a:pPr>
            <a:r>
              <a:rPr lang="en-US" sz="2300" spc="-57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A supply chain refers to the entire network involved in producing and delivering a product.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334623" y="6739020"/>
            <a:ext cx="3989842" cy="1758380"/>
            <a:chOff x="0" y="0"/>
            <a:chExt cx="1050823" cy="4631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0823" cy="463113"/>
            </a:xfrm>
            <a:custGeom>
              <a:avLst/>
              <a:gdLst/>
              <a:ahLst/>
              <a:cxnLst/>
              <a:rect r="r" b="b" t="t" l="l"/>
              <a:pathLst>
                <a:path h="463113" w="1050823">
                  <a:moveTo>
                    <a:pt x="48510" y="0"/>
                  </a:moveTo>
                  <a:lnTo>
                    <a:pt x="1002312" y="0"/>
                  </a:lnTo>
                  <a:cubicBezTo>
                    <a:pt x="1015178" y="0"/>
                    <a:pt x="1027517" y="5111"/>
                    <a:pt x="1036614" y="14208"/>
                  </a:cubicBezTo>
                  <a:cubicBezTo>
                    <a:pt x="1045712" y="23306"/>
                    <a:pt x="1050823" y="35644"/>
                    <a:pt x="1050823" y="48510"/>
                  </a:cubicBezTo>
                  <a:lnTo>
                    <a:pt x="1050823" y="414602"/>
                  </a:lnTo>
                  <a:cubicBezTo>
                    <a:pt x="1050823" y="441394"/>
                    <a:pt x="1029104" y="463113"/>
                    <a:pt x="1002312" y="463113"/>
                  </a:cubicBezTo>
                  <a:lnTo>
                    <a:pt x="48510" y="463113"/>
                  </a:lnTo>
                  <a:cubicBezTo>
                    <a:pt x="35644" y="463113"/>
                    <a:pt x="23306" y="458002"/>
                    <a:pt x="14208" y="448904"/>
                  </a:cubicBezTo>
                  <a:cubicBezTo>
                    <a:pt x="5111" y="439807"/>
                    <a:pt x="0" y="427468"/>
                    <a:pt x="0" y="414602"/>
                  </a:cubicBezTo>
                  <a:lnTo>
                    <a:pt x="0" y="48510"/>
                  </a:lnTo>
                  <a:cubicBezTo>
                    <a:pt x="0" y="35644"/>
                    <a:pt x="5111" y="23306"/>
                    <a:pt x="14208" y="14208"/>
                  </a:cubicBezTo>
                  <a:cubicBezTo>
                    <a:pt x="23306" y="5111"/>
                    <a:pt x="35644" y="0"/>
                    <a:pt x="48510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1050823" cy="425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766471" y="7150850"/>
            <a:ext cx="3126146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Includes suppliers, manufacturers, warehouses, transportation, retailers, and customers.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71616" y="5256043"/>
            <a:ext cx="1073201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Goal 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71616" y="5618029"/>
            <a:ext cx="1887684" cy="112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Deliver products efficiently, cost-effectively, and on time.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-2043705" y="6739020"/>
            <a:ext cx="3897686" cy="1758380"/>
          </a:xfrm>
          <a:custGeom>
            <a:avLst/>
            <a:gdLst/>
            <a:ahLst/>
            <a:cxnLst/>
            <a:rect r="r" b="b" t="t" l="l"/>
            <a:pathLst>
              <a:path h="1758380" w="3897686">
                <a:moveTo>
                  <a:pt x="0" y="0"/>
                </a:moveTo>
                <a:lnTo>
                  <a:pt x="3897687" y="0"/>
                </a:lnTo>
                <a:lnTo>
                  <a:pt x="3897687" y="1758380"/>
                </a:lnTo>
                <a:lnTo>
                  <a:pt x="0" y="1758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012657" y="1028700"/>
            <a:ext cx="1052119" cy="1052119"/>
          </a:xfrm>
          <a:custGeom>
            <a:avLst/>
            <a:gdLst/>
            <a:ahLst/>
            <a:cxnLst/>
            <a:rect r="r" b="b" t="t" l="l"/>
            <a:pathLst>
              <a:path h="1052119" w="1052119">
                <a:moveTo>
                  <a:pt x="0" y="0"/>
                </a:moveTo>
                <a:lnTo>
                  <a:pt x="1052119" y="0"/>
                </a:lnTo>
                <a:lnTo>
                  <a:pt x="1052119" y="1052119"/>
                </a:lnTo>
                <a:lnTo>
                  <a:pt x="0" y="10521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508428" y="7746529"/>
            <a:ext cx="750872" cy="750872"/>
          </a:xfrm>
          <a:custGeom>
            <a:avLst/>
            <a:gdLst/>
            <a:ahLst/>
            <a:cxnLst/>
            <a:rect r="r" b="b" t="t" l="l"/>
            <a:pathLst>
              <a:path h="750872" w="750872">
                <a:moveTo>
                  <a:pt x="0" y="0"/>
                </a:moveTo>
                <a:lnTo>
                  <a:pt x="750872" y="0"/>
                </a:lnTo>
                <a:lnTo>
                  <a:pt x="750872" y="750871"/>
                </a:lnTo>
                <a:lnTo>
                  <a:pt x="0" y="7508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107249" y="5298515"/>
            <a:ext cx="499832" cy="499832"/>
          </a:xfrm>
          <a:custGeom>
            <a:avLst/>
            <a:gdLst/>
            <a:ahLst/>
            <a:cxnLst/>
            <a:rect r="r" b="b" t="t" l="l"/>
            <a:pathLst>
              <a:path h="499832" w="499832">
                <a:moveTo>
                  <a:pt x="0" y="0"/>
                </a:moveTo>
                <a:lnTo>
                  <a:pt x="499832" y="0"/>
                </a:lnTo>
                <a:lnTo>
                  <a:pt x="499832" y="499832"/>
                </a:lnTo>
                <a:lnTo>
                  <a:pt x="0" y="4998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439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229783"/>
            <a:ext cx="2150392" cy="1736066"/>
            <a:chOff x="0" y="0"/>
            <a:chExt cx="566358" cy="4572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6358" cy="457235"/>
            </a:xfrm>
            <a:custGeom>
              <a:avLst/>
              <a:gdLst/>
              <a:ahLst/>
              <a:cxnLst/>
              <a:rect r="r" b="b" t="t" l="l"/>
              <a:pathLst>
                <a:path h="457235" w="566358">
                  <a:moveTo>
                    <a:pt x="90006" y="0"/>
                  </a:moveTo>
                  <a:lnTo>
                    <a:pt x="476352" y="0"/>
                  </a:lnTo>
                  <a:cubicBezTo>
                    <a:pt x="526061" y="0"/>
                    <a:pt x="566358" y="40297"/>
                    <a:pt x="566358" y="90006"/>
                  </a:cubicBezTo>
                  <a:lnTo>
                    <a:pt x="566358" y="367229"/>
                  </a:lnTo>
                  <a:cubicBezTo>
                    <a:pt x="566358" y="416938"/>
                    <a:pt x="526061" y="457235"/>
                    <a:pt x="476352" y="457235"/>
                  </a:cubicBezTo>
                  <a:lnTo>
                    <a:pt x="90006" y="457235"/>
                  </a:lnTo>
                  <a:cubicBezTo>
                    <a:pt x="40297" y="457235"/>
                    <a:pt x="0" y="416938"/>
                    <a:pt x="0" y="367229"/>
                  </a:cubicBezTo>
                  <a:lnTo>
                    <a:pt x="0" y="90006"/>
                  </a:lnTo>
                  <a:cubicBezTo>
                    <a:pt x="0" y="40297"/>
                    <a:pt x="40297" y="0"/>
                    <a:pt x="90006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566358" cy="419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68348" y="3928536"/>
            <a:ext cx="2784007" cy="2037313"/>
            <a:chOff x="0" y="0"/>
            <a:chExt cx="733236" cy="5365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33236" cy="536576"/>
            </a:xfrm>
            <a:custGeom>
              <a:avLst/>
              <a:gdLst/>
              <a:ahLst/>
              <a:cxnLst/>
              <a:rect r="r" b="b" t="t" l="l"/>
              <a:pathLst>
                <a:path h="536576" w="733236">
                  <a:moveTo>
                    <a:pt x="69521" y="0"/>
                  </a:moveTo>
                  <a:lnTo>
                    <a:pt x="663715" y="0"/>
                  </a:lnTo>
                  <a:cubicBezTo>
                    <a:pt x="702111" y="0"/>
                    <a:pt x="733236" y="31126"/>
                    <a:pt x="733236" y="69521"/>
                  </a:cubicBezTo>
                  <a:lnTo>
                    <a:pt x="733236" y="467055"/>
                  </a:lnTo>
                  <a:cubicBezTo>
                    <a:pt x="733236" y="485493"/>
                    <a:pt x="725912" y="503176"/>
                    <a:pt x="712874" y="516214"/>
                  </a:cubicBezTo>
                  <a:cubicBezTo>
                    <a:pt x="699836" y="529252"/>
                    <a:pt x="682153" y="536576"/>
                    <a:pt x="663715" y="536576"/>
                  </a:cubicBezTo>
                  <a:lnTo>
                    <a:pt x="69521" y="536576"/>
                  </a:lnTo>
                  <a:cubicBezTo>
                    <a:pt x="51083" y="536576"/>
                    <a:pt x="33400" y="529252"/>
                    <a:pt x="20362" y="516214"/>
                  </a:cubicBezTo>
                  <a:cubicBezTo>
                    <a:pt x="7325" y="503176"/>
                    <a:pt x="0" y="485493"/>
                    <a:pt x="0" y="467055"/>
                  </a:cubicBezTo>
                  <a:lnTo>
                    <a:pt x="0" y="69521"/>
                  </a:lnTo>
                  <a:cubicBezTo>
                    <a:pt x="0" y="51083"/>
                    <a:pt x="7325" y="33400"/>
                    <a:pt x="20362" y="20362"/>
                  </a:cubicBezTo>
                  <a:cubicBezTo>
                    <a:pt x="33400" y="7325"/>
                    <a:pt x="51083" y="0"/>
                    <a:pt x="69521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733236" cy="498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324550" y="6656283"/>
            <a:ext cx="3897686" cy="1758380"/>
          </a:xfrm>
          <a:custGeom>
            <a:avLst/>
            <a:gdLst/>
            <a:ahLst/>
            <a:cxnLst/>
            <a:rect r="r" b="b" t="t" l="l"/>
            <a:pathLst>
              <a:path h="1758380" w="3897686">
                <a:moveTo>
                  <a:pt x="0" y="0"/>
                </a:moveTo>
                <a:lnTo>
                  <a:pt x="3897686" y="0"/>
                </a:lnTo>
                <a:lnTo>
                  <a:pt x="3897686" y="1758380"/>
                </a:lnTo>
                <a:lnTo>
                  <a:pt x="0" y="1758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0070057" y="1042565"/>
            <a:ext cx="4952632" cy="2234303"/>
          </a:xfrm>
          <a:custGeom>
            <a:avLst/>
            <a:gdLst/>
            <a:ahLst/>
            <a:cxnLst/>
            <a:rect r="r" b="b" t="t" l="l"/>
            <a:pathLst>
              <a:path h="2234303" w="4952632">
                <a:moveTo>
                  <a:pt x="4952632" y="0"/>
                </a:moveTo>
                <a:lnTo>
                  <a:pt x="0" y="0"/>
                </a:lnTo>
                <a:lnTo>
                  <a:pt x="0" y="2234303"/>
                </a:lnTo>
                <a:lnTo>
                  <a:pt x="4952632" y="2234303"/>
                </a:lnTo>
                <a:lnTo>
                  <a:pt x="495263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538105" y="4229783"/>
            <a:ext cx="2784007" cy="1736066"/>
            <a:chOff x="0" y="0"/>
            <a:chExt cx="733236" cy="457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3236" cy="457235"/>
            </a:xfrm>
            <a:custGeom>
              <a:avLst/>
              <a:gdLst/>
              <a:ahLst/>
              <a:cxnLst/>
              <a:rect r="r" b="b" t="t" l="l"/>
              <a:pathLst>
                <a:path h="457235" w="733236">
                  <a:moveTo>
                    <a:pt x="69521" y="0"/>
                  </a:moveTo>
                  <a:lnTo>
                    <a:pt x="663715" y="0"/>
                  </a:lnTo>
                  <a:cubicBezTo>
                    <a:pt x="702111" y="0"/>
                    <a:pt x="733236" y="31126"/>
                    <a:pt x="733236" y="69521"/>
                  </a:cubicBezTo>
                  <a:lnTo>
                    <a:pt x="733236" y="387714"/>
                  </a:lnTo>
                  <a:cubicBezTo>
                    <a:pt x="733236" y="406152"/>
                    <a:pt x="725912" y="423835"/>
                    <a:pt x="712874" y="436873"/>
                  </a:cubicBezTo>
                  <a:cubicBezTo>
                    <a:pt x="699836" y="449911"/>
                    <a:pt x="682153" y="457235"/>
                    <a:pt x="663715" y="457235"/>
                  </a:cubicBezTo>
                  <a:lnTo>
                    <a:pt x="69521" y="457235"/>
                  </a:lnTo>
                  <a:cubicBezTo>
                    <a:pt x="51083" y="457235"/>
                    <a:pt x="33400" y="449911"/>
                    <a:pt x="20362" y="436873"/>
                  </a:cubicBezTo>
                  <a:cubicBezTo>
                    <a:pt x="7325" y="423835"/>
                    <a:pt x="0" y="406152"/>
                    <a:pt x="0" y="387714"/>
                  </a:cubicBezTo>
                  <a:lnTo>
                    <a:pt x="0" y="69521"/>
                  </a:lnTo>
                  <a:cubicBezTo>
                    <a:pt x="0" y="51083"/>
                    <a:pt x="7325" y="33400"/>
                    <a:pt x="20362" y="20362"/>
                  </a:cubicBezTo>
                  <a:cubicBezTo>
                    <a:pt x="33400" y="7325"/>
                    <a:pt x="51083" y="0"/>
                    <a:pt x="69521" y="0"/>
                  </a:cubicBezTo>
                  <a:close/>
                </a:path>
              </a:pathLst>
            </a:custGeom>
            <a:solidFill>
              <a:srgbClr val="4F4FE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733236" cy="419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253120"/>
            <a:ext cx="2873266" cy="2037313"/>
            <a:chOff x="0" y="0"/>
            <a:chExt cx="756745" cy="5365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56745" cy="536576"/>
            </a:xfrm>
            <a:custGeom>
              <a:avLst/>
              <a:gdLst/>
              <a:ahLst/>
              <a:cxnLst/>
              <a:rect r="r" b="b" t="t" l="l"/>
              <a:pathLst>
                <a:path h="536576" w="756745">
                  <a:moveTo>
                    <a:pt x="67362" y="0"/>
                  </a:moveTo>
                  <a:lnTo>
                    <a:pt x="689383" y="0"/>
                  </a:lnTo>
                  <a:cubicBezTo>
                    <a:pt x="726586" y="0"/>
                    <a:pt x="756745" y="30159"/>
                    <a:pt x="756745" y="67362"/>
                  </a:cubicBezTo>
                  <a:lnTo>
                    <a:pt x="756745" y="469215"/>
                  </a:lnTo>
                  <a:cubicBezTo>
                    <a:pt x="756745" y="506417"/>
                    <a:pt x="726586" y="536576"/>
                    <a:pt x="689383" y="536576"/>
                  </a:cubicBezTo>
                  <a:lnTo>
                    <a:pt x="67362" y="536576"/>
                  </a:lnTo>
                  <a:cubicBezTo>
                    <a:pt x="30159" y="536576"/>
                    <a:pt x="0" y="506417"/>
                    <a:pt x="0" y="469215"/>
                  </a:cubicBezTo>
                  <a:lnTo>
                    <a:pt x="0" y="67362"/>
                  </a:lnTo>
                  <a:cubicBezTo>
                    <a:pt x="0" y="30159"/>
                    <a:pt x="30159" y="0"/>
                    <a:pt x="67362" y="0"/>
                  </a:cubicBezTo>
                  <a:close/>
                </a:path>
              </a:pathLst>
            </a:custGeom>
            <a:solidFill>
              <a:srgbClr val="4F4F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38100"/>
              <a:ext cx="756745" cy="498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187716" y="6253120"/>
            <a:ext cx="2148041" cy="1736066"/>
            <a:chOff x="0" y="0"/>
            <a:chExt cx="565739" cy="4572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65739" cy="457235"/>
            </a:xfrm>
            <a:custGeom>
              <a:avLst/>
              <a:gdLst/>
              <a:ahLst/>
              <a:cxnLst/>
              <a:rect r="r" b="b" t="t" l="l"/>
              <a:pathLst>
                <a:path h="457235" w="565739">
                  <a:moveTo>
                    <a:pt x="90104" y="0"/>
                  </a:moveTo>
                  <a:lnTo>
                    <a:pt x="475635" y="0"/>
                  </a:lnTo>
                  <a:cubicBezTo>
                    <a:pt x="525398" y="0"/>
                    <a:pt x="565739" y="40341"/>
                    <a:pt x="565739" y="90104"/>
                  </a:cubicBezTo>
                  <a:lnTo>
                    <a:pt x="565739" y="367131"/>
                  </a:lnTo>
                  <a:cubicBezTo>
                    <a:pt x="565739" y="416894"/>
                    <a:pt x="525398" y="457235"/>
                    <a:pt x="475635" y="457235"/>
                  </a:cubicBezTo>
                  <a:lnTo>
                    <a:pt x="90104" y="457235"/>
                  </a:lnTo>
                  <a:cubicBezTo>
                    <a:pt x="40341" y="457235"/>
                    <a:pt x="0" y="416894"/>
                    <a:pt x="0" y="367131"/>
                  </a:cubicBezTo>
                  <a:lnTo>
                    <a:pt x="0" y="90104"/>
                  </a:lnTo>
                  <a:cubicBezTo>
                    <a:pt x="0" y="40341"/>
                    <a:pt x="40341" y="0"/>
                    <a:pt x="90104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38100"/>
              <a:ext cx="565739" cy="419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9931713" y="2130556"/>
            <a:ext cx="7327587" cy="7127744"/>
          </a:xfrm>
          <a:custGeom>
            <a:avLst/>
            <a:gdLst/>
            <a:ahLst/>
            <a:cxnLst/>
            <a:rect r="r" b="b" t="t" l="l"/>
            <a:pathLst>
              <a:path h="7127744" w="7327587">
                <a:moveTo>
                  <a:pt x="0" y="0"/>
                </a:moveTo>
                <a:lnTo>
                  <a:pt x="7327587" y="0"/>
                </a:lnTo>
                <a:lnTo>
                  <a:pt x="7327587" y="7127744"/>
                </a:lnTo>
                <a:lnTo>
                  <a:pt x="0" y="7127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029246" y="1080665"/>
            <a:ext cx="1230054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51"/>
              </a:lnSpc>
            </a:pPr>
            <a:r>
              <a:rPr lang="en-US" b="true" sz="1599" spc="-71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1001874"/>
            <a:ext cx="10125935" cy="125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2"/>
              </a:lnSpc>
            </a:pPr>
            <a:r>
              <a:rPr lang="en-US" sz="9600" spc="-624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Key Components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2248459"/>
            <a:ext cx="7537439" cy="93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b="true" sz="7200" i="true" spc="-468">
                <a:solidFill>
                  <a:srgbClr val="4F4FE2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of a Supply Chain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8986" y="4671046"/>
            <a:ext cx="1285190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Suppliers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38986" y="5033031"/>
            <a:ext cx="1385606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Provide raw materials.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878634" y="4369799"/>
            <a:ext cx="1932314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Manufacturing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878634" y="4731784"/>
            <a:ext cx="1932314" cy="84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Convert materials into finished products.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48392" y="4671046"/>
            <a:ext cx="1932314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Warehousing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948392" y="5033031"/>
            <a:ext cx="1932314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Store goods until needed.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38986" y="6694383"/>
            <a:ext cx="1932314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Distribution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38986" y="7056368"/>
            <a:ext cx="2099673" cy="84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Transport products to retailers / customers.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598002" y="6694383"/>
            <a:ext cx="1508336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Customers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598002" y="7056368"/>
            <a:ext cx="1508336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The final destination.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9556277" y="2901432"/>
            <a:ext cx="750872" cy="750872"/>
          </a:xfrm>
          <a:custGeom>
            <a:avLst/>
            <a:gdLst/>
            <a:ahLst/>
            <a:cxnLst/>
            <a:rect r="r" b="b" t="t" l="l"/>
            <a:pathLst>
              <a:path h="750872" w="750872">
                <a:moveTo>
                  <a:pt x="0" y="0"/>
                </a:moveTo>
                <a:lnTo>
                  <a:pt x="750872" y="0"/>
                </a:lnTo>
                <a:lnTo>
                  <a:pt x="750872" y="750872"/>
                </a:lnTo>
                <a:lnTo>
                  <a:pt x="0" y="75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517963" y="8109743"/>
            <a:ext cx="361380" cy="361380"/>
          </a:xfrm>
          <a:custGeom>
            <a:avLst/>
            <a:gdLst/>
            <a:ahLst/>
            <a:cxnLst/>
            <a:rect r="r" b="b" t="t" l="l"/>
            <a:pathLst>
              <a:path h="361380" w="361380">
                <a:moveTo>
                  <a:pt x="0" y="0"/>
                </a:moveTo>
                <a:lnTo>
                  <a:pt x="361380" y="0"/>
                </a:lnTo>
                <a:lnTo>
                  <a:pt x="361380" y="361380"/>
                </a:lnTo>
                <a:lnTo>
                  <a:pt x="0" y="3613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0403" y="7821956"/>
            <a:ext cx="4952632" cy="2234303"/>
          </a:xfrm>
          <a:custGeom>
            <a:avLst/>
            <a:gdLst/>
            <a:ahLst/>
            <a:cxnLst/>
            <a:rect r="r" b="b" t="t" l="l"/>
            <a:pathLst>
              <a:path h="2234303" w="4952632">
                <a:moveTo>
                  <a:pt x="0" y="0"/>
                </a:moveTo>
                <a:lnTo>
                  <a:pt x="4952633" y="0"/>
                </a:lnTo>
                <a:lnTo>
                  <a:pt x="4952633" y="2234302"/>
                </a:lnTo>
                <a:lnTo>
                  <a:pt x="0" y="2234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29439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02944"/>
            <a:ext cx="8785550" cy="5255356"/>
          </a:xfrm>
          <a:custGeom>
            <a:avLst/>
            <a:gdLst/>
            <a:ahLst/>
            <a:cxnLst/>
            <a:rect r="r" b="b" t="t" l="l"/>
            <a:pathLst>
              <a:path h="5255356" w="8785550">
                <a:moveTo>
                  <a:pt x="0" y="0"/>
                </a:moveTo>
                <a:lnTo>
                  <a:pt x="8785550" y="0"/>
                </a:lnTo>
                <a:lnTo>
                  <a:pt x="8785550" y="5255356"/>
                </a:lnTo>
                <a:lnTo>
                  <a:pt x="0" y="5255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6029246" y="1080665"/>
            <a:ext cx="1230054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51"/>
              </a:lnSpc>
            </a:pPr>
            <a:r>
              <a:rPr lang="en-US" b="true" sz="1599" spc="-71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1874"/>
            <a:ext cx="11263980" cy="243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2"/>
              </a:lnSpc>
            </a:pPr>
            <a:r>
              <a:rPr lang="en-US" sz="9600" spc="-624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Importance of Supply Chain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57304" y="2495938"/>
            <a:ext cx="2220598" cy="64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b="true" sz="5000" spc="-325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(SCM)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244041" y="4439259"/>
            <a:ext cx="150596" cy="827026"/>
            <a:chOff x="0" y="0"/>
            <a:chExt cx="42972" cy="2359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972" cy="235989"/>
            </a:xfrm>
            <a:custGeom>
              <a:avLst/>
              <a:gdLst/>
              <a:ahLst/>
              <a:cxnLst/>
              <a:rect r="r" b="b" t="t" l="l"/>
              <a:pathLst>
                <a:path h="235989" w="42972">
                  <a:moveTo>
                    <a:pt x="21486" y="0"/>
                  </a:moveTo>
                  <a:lnTo>
                    <a:pt x="21486" y="0"/>
                  </a:lnTo>
                  <a:cubicBezTo>
                    <a:pt x="27185" y="0"/>
                    <a:pt x="32650" y="2264"/>
                    <a:pt x="36679" y="6293"/>
                  </a:cubicBezTo>
                  <a:cubicBezTo>
                    <a:pt x="40708" y="10323"/>
                    <a:pt x="42972" y="15788"/>
                    <a:pt x="42972" y="21486"/>
                  </a:cubicBezTo>
                  <a:lnTo>
                    <a:pt x="42972" y="214503"/>
                  </a:lnTo>
                  <a:cubicBezTo>
                    <a:pt x="42972" y="220201"/>
                    <a:pt x="40708" y="225666"/>
                    <a:pt x="36679" y="229696"/>
                  </a:cubicBezTo>
                  <a:cubicBezTo>
                    <a:pt x="32650" y="233725"/>
                    <a:pt x="27185" y="235989"/>
                    <a:pt x="21486" y="235989"/>
                  </a:cubicBezTo>
                  <a:lnTo>
                    <a:pt x="21486" y="235989"/>
                  </a:lnTo>
                  <a:cubicBezTo>
                    <a:pt x="9620" y="235989"/>
                    <a:pt x="0" y="226369"/>
                    <a:pt x="0" y="214503"/>
                  </a:cubicBezTo>
                  <a:lnTo>
                    <a:pt x="0" y="21486"/>
                  </a:lnTo>
                  <a:cubicBezTo>
                    <a:pt x="0" y="9620"/>
                    <a:pt x="9620" y="0"/>
                    <a:pt x="21486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42972" cy="19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701927" y="4496409"/>
            <a:ext cx="2160687" cy="76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9"/>
              </a:lnSpc>
            </a:pPr>
            <a:r>
              <a:rPr lang="en-US" sz="2122" spc="-53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Reduces costs through efficient operations.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640727" y="6218304"/>
            <a:ext cx="150596" cy="827026"/>
            <a:chOff x="0" y="0"/>
            <a:chExt cx="42972" cy="2359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972" cy="235989"/>
            </a:xfrm>
            <a:custGeom>
              <a:avLst/>
              <a:gdLst/>
              <a:ahLst/>
              <a:cxnLst/>
              <a:rect r="r" b="b" t="t" l="l"/>
              <a:pathLst>
                <a:path h="235989" w="42972">
                  <a:moveTo>
                    <a:pt x="21486" y="0"/>
                  </a:moveTo>
                  <a:lnTo>
                    <a:pt x="21486" y="0"/>
                  </a:lnTo>
                  <a:cubicBezTo>
                    <a:pt x="27185" y="0"/>
                    <a:pt x="32650" y="2264"/>
                    <a:pt x="36679" y="6293"/>
                  </a:cubicBezTo>
                  <a:cubicBezTo>
                    <a:pt x="40708" y="10323"/>
                    <a:pt x="42972" y="15788"/>
                    <a:pt x="42972" y="21486"/>
                  </a:cubicBezTo>
                  <a:lnTo>
                    <a:pt x="42972" y="214503"/>
                  </a:lnTo>
                  <a:cubicBezTo>
                    <a:pt x="42972" y="220201"/>
                    <a:pt x="40708" y="225666"/>
                    <a:pt x="36679" y="229696"/>
                  </a:cubicBezTo>
                  <a:cubicBezTo>
                    <a:pt x="32650" y="233725"/>
                    <a:pt x="27185" y="235989"/>
                    <a:pt x="21486" y="235989"/>
                  </a:cubicBezTo>
                  <a:lnTo>
                    <a:pt x="21486" y="235989"/>
                  </a:lnTo>
                  <a:cubicBezTo>
                    <a:pt x="9620" y="235989"/>
                    <a:pt x="0" y="226369"/>
                    <a:pt x="0" y="214503"/>
                  </a:cubicBezTo>
                  <a:lnTo>
                    <a:pt x="0" y="21486"/>
                  </a:lnTo>
                  <a:cubicBezTo>
                    <a:pt x="0" y="9620"/>
                    <a:pt x="9620" y="0"/>
                    <a:pt x="21486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42972" cy="19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098613" y="6275454"/>
            <a:ext cx="2160687" cy="76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9"/>
              </a:lnSpc>
            </a:pPr>
            <a:r>
              <a:rPr lang="en-US" sz="2122" spc="-53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Enhances responsiveness to market changes.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244041" y="5963299"/>
            <a:ext cx="150596" cy="1082031"/>
            <a:chOff x="0" y="0"/>
            <a:chExt cx="42972" cy="3087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972" cy="308754"/>
            </a:xfrm>
            <a:custGeom>
              <a:avLst/>
              <a:gdLst/>
              <a:ahLst/>
              <a:cxnLst/>
              <a:rect r="r" b="b" t="t" l="l"/>
              <a:pathLst>
                <a:path h="308754" w="42972">
                  <a:moveTo>
                    <a:pt x="21486" y="0"/>
                  </a:moveTo>
                  <a:lnTo>
                    <a:pt x="21486" y="0"/>
                  </a:lnTo>
                  <a:cubicBezTo>
                    <a:pt x="27185" y="0"/>
                    <a:pt x="32650" y="2264"/>
                    <a:pt x="36679" y="6293"/>
                  </a:cubicBezTo>
                  <a:cubicBezTo>
                    <a:pt x="40708" y="10323"/>
                    <a:pt x="42972" y="15788"/>
                    <a:pt x="42972" y="21486"/>
                  </a:cubicBezTo>
                  <a:lnTo>
                    <a:pt x="42972" y="287268"/>
                  </a:lnTo>
                  <a:cubicBezTo>
                    <a:pt x="42972" y="299134"/>
                    <a:pt x="33352" y="308754"/>
                    <a:pt x="21486" y="308754"/>
                  </a:cubicBezTo>
                  <a:lnTo>
                    <a:pt x="21486" y="308754"/>
                  </a:lnTo>
                  <a:cubicBezTo>
                    <a:pt x="9620" y="308754"/>
                    <a:pt x="0" y="299134"/>
                    <a:pt x="0" y="287268"/>
                  </a:cubicBezTo>
                  <a:lnTo>
                    <a:pt x="0" y="21486"/>
                  </a:lnTo>
                  <a:cubicBezTo>
                    <a:pt x="0" y="9620"/>
                    <a:pt x="9620" y="0"/>
                    <a:pt x="21486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42972" cy="2706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701927" y="6020449"/>
            <a:ext cx="2160687" cy="102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9"/>
              </a:lnSpc>
            </a:pPr>
            <a:r>
              <a:rPr lang="en-US" sz="2122" spc="-53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Improves product quality and customer satisfaction.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640727" y="7742345"/>
            <a:ext cx="150596" cy="827026"/>
            <a:chOff x="0" y="0"/>
            <a:chExt cx="42972" cy="2359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2972" cy="235989"/>
            </a:xfrm>
            <a:custGeom>
              <a:avLst/>
              <a:gdLst/>
              <a:ahLst/>
              <a:cxnLst/>
              <a:rect r="r" b="b" t="t" l="l"/>
              <a:pathLst>
                <a:path h="235989" w="42972">
                  <a:moveTo>
                    <a:pt x="21486" y="0"/>
                  </a:moveTo>
                  <a:lnTo>
                    <a:pt x="21486" y="0"/>
                  </a:lnTo>
                  <a:cubicBezTo>
                    <a:pt x="27185" y="0"/>
                    <a:pt x="32650" y="2264"/>
                    <a:pt x="36679" y="6293"/>
                  </a:cubicBezTo>
                  <a:cubicBezTo>
                    <a:pt x="40708" y="10323"/>
                    <a:pt x="42972" y="15788"/>
                    <a:pt x="42972" y="21486"/>
                  </a:cubicBezTo>
                  <a:lnTo>
                    <a:pt x="42972" y="214503"/>
                  </a:lnTo>
                  <a:cubicBezTo>
                    <a:pt x="42972" y="220201"/>
                    <a:pt x="40708" y="225666"/>
                    <a:pt x="36679" y="229696"/>
                  </a:cubicBezTo>
                  <a:cubicBezTo>
                    <a:pt x="32650" y="233725"/>
                    <a:pt x="27185" y="235989"/>
                    <a:pt x="21486" y="235989"/>
                  </a:cubicBezTo>
                  <a:lnTo>
                    <a:pt x="21486" y="235989"/>
                  </a:lnTo>
                  <a:cubicBezTo>
                    <a:pt x="9620" y="235989"/>
                    <a:pt x="0" y="226369"/>
                    <a:pt x="0" y="214503"/>
                  </a:cubicBezTo>
                  <a:lnTo>
                    <a:pt x="0" y="21486"/>
                  </a:lnTo>
                  <a:cubicBezTo>
                    <a:pt x="0" y="9620"/>
                    <a:pt x="9620" y="0"/>
                    <a:pt x="21486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38100"/>
              <a:ext cx="42972" cy="19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5098613" y="7799495"/>
            <a:ext cx="2160687" cy="76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9"/>
              </a:lnSpc>
            </a:pPr>
            <a:r>
              <a:rPr lang="en-US" sz="2122" spc="-53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Supports sustainability and ethical sourcing.</a:t>
            </a:r>
          </a:p>
        </p:txBody>
      </p:sp>
      <p:sp>
        <p:nvSpPr>
          <p:cNvPr name="Freeform 27" id="27"/>
          <p:cNvSpPr/>
          <p:nvPr/>
        </p:nvSpPr>
        <p:spPr>
          <a:xfrm flipH="true" flipV="false" rot="0">
            <a:off x="14369027" y="2759490"/>
            <a:ext cx="4952632" cy="2234303"/>
          </a:xfrm>
          <a:custGeom>
            <a:avLst/>
            <a:gdLst/>
            <a:ahLst/>
            <a:cxnLst/>
            <a:rect r="r" b="b" t="t" l="l"/>
            <a:pathLst>
              <a:path h="2234303" w="4952632">
                <a:moveTo>
                  <a:pt x="4952632" y="0"/>
                </a:moveTo>
                <a:lnTo>
                  <a:pt x="0" y="0"/>
                </a:lnTo>
                <a:lnTo>
                  <a:pt x="0" y="2234303"/>
                </a:lnTo>
                <a:lnTo>
                  <a:pt x="4952632" y="2234303"/>
                </a:lnTo>
                <a:lnTo>
                  <a:pt x="49526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016031" y="2054760"/>
            <a:ext cx="1082582" cy="1082582"/>
          </a:xfrm>
          <a:custGeom>
            <a:avLst/>
            <a:gdLst/>
            <a:ahLst/>
            <a:cxnLst/>
            <a:rect r="r" b="b" t="t" l="l"/>
            <a:pathLst>
              <a:path h="1082582" w="1082582">
                <a:moveTo>
                  <a:pt x="0" y="0"/>
                </a:moveTo>
                <a:lnTo>
                  <a:pt x="1082582" y="0"/>
                </a:lnTo>
                <a:lnTo>
                  <a:pt x="1082582" y="1082583"/>
                </a:lnTo>
                <a:lnTo>
                  <a:pt x="0" y="1082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003480" y="8155858"/>
            <a:ext cx="472296" cy="472296"/>
          </a:xfrm>
          <a:custGeom>
            <a:avLst/>
            <a:gdLst/>
            <a:ahLst/>
            <a:cxnLst/>
            <a:rect r="r" b="b" t="t" l="l"/>
            <a:pathLst>
              <a:path h="472296" w="472296">
                <a:moveTo>
                  <a:pt x="0" y="0"/>
                </a:moveTo>
                <a:lnTo>
                  <a:pt x="472296" y="0"/>
                </a:lnTo>
                <a:lnTo>
                  <a:pt x="472296" y="472296"/>
                </a:lnTo>
                <a:lnTo>
                  <a:pt x="0" y="4722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6586545" y="4439259"/>
            <a:ext cx="672755" cy="67275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1C4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6693926" y="4546640"/>
            <a:ext cx="457992" cy="457992"/>
          </a:xfrm>
          <a:custGeom>
            <a:avLst/>
            <a:gdLst/>
            <a:ahLst/>
            <a:cxnLst/>
            <a:rect r="r" b="b" t="t" l="l"/>
            <a:pathLst>
              <a:path h="457992" w="457992">
                <a:moveTo>
                  <a:pt x="0" y="0"/>
                </a:moveTo>
                <a:lnTo>
                  <a:pt x="457993" y="0"/>
                </a:lnTo>
                <a:lnTo>
                  <a:pt x="457993" y="457992"/>
                </a:lnTo>
                <a:lnTo>
                  <a:pt x="0" y="4579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335350"/>
            <a:ext cx="8295474" cy="6922950"/>
          </a:xfrm>
          <a:custGeom>
            <a:avLst/>
            <a:gdLst/>
            <a:ahLst/>
            <a:cxnLst/>
            <a:rect r="r" b="b" t="t" l="l"/>
            <a:pathLst>
              <a:path h="6922950" w="8295474">
                <a:moveTo>
                  <a:pt x="0" y="0"/>
                </a:moveTo>
                <a:lnTo>
                  <a:pt x="8295474" y="0"/>
                </a:lnTo>
                <a:lnTo>
                  <a:pt x="8295474" y="6922950"/>
                </a:lnTo>
                <a:lnTo>
                  <a:pt x="0" y="6922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67101" y="1080665"/>
            <a:ext cx="1475515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"/>
              </a:lnSpc>
            </a:pPr>
            <a:r>
              <a:rPr lang="en-US" sz="1599" spc="-71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98570" y="981751"/>
            <a:ext cx="8960730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0"/>
              </a:lnSpc>
            </a:pPr>
            <a:r>
              <a:rPr lang="en-US" sz="12000" spc="-78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Supply Chain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98570" y="2500799"/>
            <a:ext cx="7514472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0"/>
              </a:lnSpc>
            </a:pPr>
            <a:r>
              <a:rPr lang="en-US" b="true" sz="12000" i="true" spc="-780">
                <a:solidFill>
                  <a:srgbClr val="4F4FE2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Flow Types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42171" y="4705548"/>
            <a:ext cx="2455566" cy="1736066"/>
            <a:chOff x="0" y="0"/>
            <a:chExt cx="646733" cy="4572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6733" cy="457235"/>
            </a:xfrm>
            <a:custGeom>
              <a:avLst/>
              <a:gdLst/>
              <a:ahLst/>
              <a:cxnLst/>
              <a:rect r="r" b="b" t="t" l="l"/>
              <a:pathLst>
                <a:path h="457235" w="646733">
                  <a:moveTo>
                    <a:pt x="78820" y="0"/>
                  </a:moveTo>
                  <a:lnTo>
                    <a:pt x="567913" y="0"/>
                  </a:lnTo>
                  <a:cubicBezTo>
                    <a:pt x="611444" y="0"/>
                    <a:pt x="646733" y="35289"/>
                    <a:pt x="646733" y="78820"/>
                  </a:cubicBezTo>
                  <a:lnTo>
                    <a:pt x="646733" y="378415"/>
                  </a:lnTo>
                  <a:cubicBezTo>
                    <a:pt x="646733" y="421946"/>
                    <a:pt x="611444" y="457235"/>
                    <a:pt x="567913" y="457235"/>
                  </a:cubicBezTo>
                  <a:lnTo>
                    <a:pt x="78820" y="457235"/>
                  </a:lnTo>
                  <a:cubicBezTo>
                    <a:pt x="35289" y="457235"/>
                    <a:pt x="0" y="421946"/>
                    <a:pt x="0" y="378415"/>
                  </a:cubicBezTo>
                  <a:lnTo>
                    <a:pt x="0" y="78820"/>
                  </a:lnTo>
                  <a:cubicBezTo>
                    <a:pt x="0" y="35289"/>
                    <a:pt x="35289" y="0"/>
                    <a:pt x="78820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646733" cy="419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52458" y="5146811"/>
            <a:ext cx="1855732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Material 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52458" y="5508796"/>
            <a:ext cx="1855732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Movement of physical goods.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783144" y="4705548"/>
            <a:ext cx="3570113" cy="1736066"/>
            <a:chOff x="0" y="0"/>
            <a:chExt cx="940277" cy="4572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0277" cy="457235"/>
            </a:xfrm>
            <a:custGeom>
              <a:avLst/>
              <a:gdLst/>
              <a:ahLst/>
              <a:cxnLst/>
              <a:rect r="r" b="b" t="t" l="l"/>
              <a:pathLst>
                <a:path h="457235" w="940277">
                  <a:moveTo>
                    <a:pt x="54213" y="0"/>
                  </a:moveTo>
                  <a:lnTo>
                    <a:pt x="886063" y="0"/>
                  </a:lnTo>
                  <a:cubicBezTo>
                    <a:pt x="916005" y="0"/>
                    <a:pt x="940277" y="24272"/>
                    <a:pt x="940277" y="54213"/>
                  </a:cubicBezTo>
                  <a:lnTo>
                    <a:pt x="940277" y="403022"/>
                  </a:lnTo>
                  <a:cubicBezTo>
                    <a:pt x="940277" y="432963"/>
                    <a:pt x="916005" y="457235"/>
                    <a:pt x="886063" y="457235"/>
                  </a:cubicBezTo>
                  <a:lnTo>
                    <a:pt x="54213" y="457235"/>
                  </a:lnTo>
                  <a:cubicBezTo>
                    <a:pt x="39835" y="457235"/>
                    <a:pt x="26046" y="451524"/>
                    <a:pt x="15879" y="441357"/>
                  </a:cubicBezTo>
                  <a:cubicBezTo>
                    <a:pt x="5712" y="431190"/>
                    <a:pt x="0" y="417400"/>
                    <a:pt x="0" y="403022"/>
                  </a:cubicBezTo>
                  <a:lnTo>
                    <a:pt x="0" y="54213"/>
                  </a:lnTo>
                  <a:cubicBezTo>
                    <a:pt x="0" y="24272"/>
                    <a:pt x="24272" y="0"/>
                    <a:pt x="54213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940277" cy="419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193431" y="5146811"/>
            <a:ext cx="2045279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Information Flow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93431" y="5508796"/>
            <a:ext cx="2930475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Sharing of order, delivery, and tracking info.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4379145" y="6799732"/>
            <a:ext cx="2880155" cy="1736066"/>
            <a:chOff x="0" y="0"/>
            <a:chExt cx="758559" cy="4572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8559" cy="457235"/>
            </a:xfrm>
            <a:custGeom>
              <a:avLst/>
              <a:gdLst/>
              <a:ahLst/>
              <a:cxnLst/>
              <a:rect r="r" b="b" t="t" l="l"/>
              <a:pathLst>
                <a:path h="457235" w="758559">
                  <a:moveTo>
                    <a:pt x="67201" y="0"/>
                  </a:moveTo>
                  <a:lnTo>
                    <a:pt x="691359" y="0"/>
                  </a:lnTo>
                  <a:cubicBezTo>
                    <a:pt x="709182" y="0"/>
                    <a:pt x="726274" y="7080"/>
                    <a:pt x="738877" y="19683"/>
                  </a:cubicBezTo>
                  <a:cubicBezTo>
                    <a:pt x="751479" y="32285"/>
                    <a:pt x="758559" y="49378"/>
                    <a:pt x="758559" y="67201"/>
                  </a:cubicBezTo>
                  <a:lnTo>
                    <a:pt x="758559" y="390035"/>
                  </a:lnTo>
                  <a:cubicBezTo>
                    <a:pt x="758559" y="427149"/>
                    <a:pt x="728473" y="457235"/>
                    <a:pt x="691359" y="457235"/>
                  </a:cubicBezTo>
                  <a:lnTo>
                    <a:pt x="67201" y="457235"/>
                  </a:lnTo>
                  <a:cubicBezTo>
                    <a:pt x="49378" y="457235"/>
                    <a:pt x="32285" y="450155"/>
                    <a:pt x="19683" y="437553"/>
                  </a:cubicBezTo>
                  <a:cubicBezTo>
                    <a:pt x="7080" y="424950"/>
                    <a:pt x="0" y="407858"/>
                    <a:pt x="0" y="390035"/>
                  </a:cubicBezTo>
                  <a:lnTo>
                    <a:pt x="0" y="67201"/>
                  </a:lnTo>
                  <a:cubicBezTo>
                    <a:pt x="0" y="49378"/>
                    <a:pt x="7080" y="32285"/>
                    <a:pt x="19683" y="19683"/>
                  </a:cubicBezTo>
                  <a:cubicBezTo>
                    <a:pt x="32285" y="7080"/>
                    <a:pt x="49378" y="0"/>
                    <a:pt x="67201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38100"/>
              <a:ext cx="758559" cy="419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789431" y="7240995"/>
            <a:ext cx="1855732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Financial Flow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89431" y="7602980"/>
            <a:ext cx="2160906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Payments, credit terms, and invoices.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9178205" y="6906297"/>
            <a:ext cx="4183498" cy="1887320"/>
          </a:xfrm>
          <a:custGeom>
            <a:avLst/>
            <a:gdLst/>
            <a:ahLst/>
            <a:cxnLst/>
            <a:rect r="r" b="b" t="t" l="l"/>
            <a:pathLst>
              <a:path h="1887320" w="4183498">
                <a:moveTo>
                  <a:pt x="0" y="0"/>
                </a:moveTo>
                <a:lnTo>
                  <a:pt x="4183498" y="0"/>
                </a:lnTo>
                <a:lnTo>
                  <a:pt x="4183498" y="1887320"/>
                </a:lnTo>
                <a:lnTo>
                  <a:pt x="0" y="1887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96251" y="2551471"/>
            <a:ext cx="4183498" cy="1887320"/>
          </a:xfrm>
          <a:custGeom>
            <a:avLst/>
            <a:gdLst/>
            <a:ahLst/>
            <a:cxnLst/>
            <a:rect r="r" b="b" t="t" l="l"/>
            <a:pathLst>
              <a:path h="1887320" w="4183498">
                <a:moveTo>
                  <a:pt x="0" y="0"/>
                </a:moveTo>
                <a:lnTo>
                  <a:pt x="4183498" y="0"/>
                </a:lnTo>
                <a:lnTo>
                  <a:pt x="4183498" y="1887320"/>
                </a:lnTo>
                <a:lnTo>
                  <a:pt x="0" y="1887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635146" y="1028700"/>
            <a:ext cx="1082582" cy="1082582"/>
          </a:xfrm>
          <a:custGeom>
            <a:avLst/>
            <a:gdLst/>
            <a:ahLst/>
            <a:cxnLst/>
            <a:rect r="r" b="b" t="t" l="l"/>
            <a:pathLst>
              <a:path h="1082582" w="1082582">
                <a:moveTo>
                  <a:pt x="0" y="0"/>
                </a:moveTo>
                <a:lnTo>
                  <a:pt x="1082582" y="0"/>
                </a:lnTo>
                <a:lnTo>
                  <a:pt x="1082582" y="1082582"/>
                </a:lnTo>
                <a:lnTo>
                  <a:pt x="0" y="1082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006412" y="3148285"/>
            <a:ext cx="693691" cy="693691"/>
          </a:xfrm>
          <a:custGeom>
            <a:avLst/>
            <a:gdLst/>
            <a:ahLst/>
            <a:cxnLst/>
            <a:rect r="r" b="b" t="t" l="l"/>
            <a:pathLst>
              <a:path h="693691" w="693691">
                <a:moveTo>
                  <a:pt x="0" y="0"/>
                </a:moveTo>
                <a:lnTo>
                  <a:pt x="693692" y="0"/>
                </a:lnTo>
                <a:lnTo>
                  <a:pt x="693692" y="693691"/>
                </a:lnTo>
                <a:lnTo>
                  <a:pt x="0" y="6936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61610" y="2073613"/>
            <a:ext cx="6914036" cy="3119159"/>
          </a:xfrm>
          <a:custGeom>
            <a:avLst/>
            <a:gdLst/>
            <a:ahLst/>
            <a:cxnLst/>
            <a:rect r="r" b="b" t="t" l="l"/>
            <a:pathLst>
              <a:path h="3119159" w="6914036">
                <a:moveTo>
                  <a:pt x="0" y="0"/>
                </a:moveTo>
                <a:lnTo>
                  <a:pt x="6914036" y="0"/>
                </a:lnTo>
                <a:lnTo>
                  <a:pt x="6914036" y="3119160"/>
                </a:lnTo>
                <a:lnTo>
                  <a:pt x="0" y="3119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44836" y="3994827"/>
            <a:ext cx="9714464" cy="5263473"/>
          </a:xfrm>
          <a:custGeom>
            <a:avLst/>
            <a:gdLst/>
            <a:ahLst/>
            <a:cxnLst/>
            <a:rect r="r" b="b" t="t" l="l"/>
            <a:pathLst>
              <a:path h="5263473" w="9714464">
                <a:moveTo>
                  <a:pt x="0" y="0"/>
                </a:moveTo>
                <a:lnTo>
                  <a:pt x="9714464" y="0"/>
                </a:lnTo>
                <a:lnTo>
                  <a:pt x="9714464" y="5263473"/>
                </a:lnTo>
                <a:lnTo>
                  <a:pt x="0" y="5263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467101" y="1080665"/>
            <a:ext cx="1475515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"/>
              </a:lnSpc>
            </a:pPr>
            <a:r>
              <a:rPr lang="en-US" sz="1599" spc="-71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5228645" y="1028700"/>
            <a:ext cx="4632382" cy="2089827"/>
          </a:xfrm>
          <a:custGeom>
            <a:avLst/>
            <a:gdLst/>
            <a:ahLst/>
            <a:cxnLst/>
            <a:rect r="r" b="b" t="t" l="l"/>
            <a:pathLst>
              <a:path h="2089827" w="4632382">
                <a:moveTo>
                  <a:pt x="4632382" y="0"/>
                </a:moveTo>
                <a:lnTo>
                  <a:pt x="0" y="0"/>
                </a:lnTo>
                <a:lnTo>
                  <a:pt x="0" y="2089827"/>
                </a:lnTo>
                <a:lnTo>
                  <a:pt x="4632382" y="2089827"/>
                </a:lnTo>
                <a:lnTo>
                  <a:pt x="463238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285061"/>
            <a:ext cx="11445129" cy="2559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7"/>
              </a:lnSpc>
            </a:pPr>
            <a:r>
              <a:rPr lang="en-US" sz="11425" spc="-742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SCM Technologies &amp; 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482728"/>
            <a:ext cx="1855732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ERP Systems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844713"/>
            <a:ext cx="2343604" cy="29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Integrate operations.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86768" y="5482728"/>
            <a:ext cx="1855732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Inventory Management Software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86768" y="6334409"/>
            <a:ext cx="2343604" cy="29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Real-time tracking.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855163"/>
            <a:ext cx="1855732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AI &amp; Analytics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7217149"/>
            <a:ext cx="2343604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Demand forecasting, route optimization.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86768" y="7455238"/>
            <a:ext cx="1855732" cy="25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Blockchain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86768" y="7817224"/>
            <a:ext cx="2343604" cy="56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-50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Transparency and traceability.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246355" y="1042565"/>
            <a:ext cx="1082582" cy="1082582"/>
          </a:xfrm>
          <a:custGeom>
            <a:avLst/>
            <a:gdLst/>
            <a:ahLst/>
            <a:cxnLst/>
            <a:rect r="r" b="b" t="t" l="l"/>
            <a:pathLst>
              <a:path h="1082582" w="1082582">
                <a:moveTo>
                  <a:pt x="0" y="0"/>
                </a:moveTo>
                <a:lnTo>
                  <a:pt x="1082582" y="0"/>
                </a:lnTo>
                <a:lnTo>
                  <a:pt x="1082582" y="1082583"/>
                </a:lnTo>
                <a:lnTo>
                  <a:pt x="0" y="1082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544772" y="7713684"/>
            <a:ext cx="545419" cy="545419"/>
          </a:xfrm>
          <a:custGeom>
            <a:avLst/>
            <a:gdLst/>
            <a:ahLst/>
            <a:cxnLst/>
            <a:rect r="r" b="b" t="t" l="l"/>
            <a:pathLst>
              <a:path h="545419" w="545419">
                <a:moveTo>
                  <a:pt x="0" y="0"/>
                </a:moveTo>
                <a:lnTo>
                  <a:pt x="545419" y="0"/>
                </a:lnTo>
                <a:lnTo>
                  <a:pt x="545419" y="545418"/>
                </a:lnTo>
                <a:lnTo>
                  <a:pt x="0" y="5454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0862" y="7095755"/>
            <a:ext cx="6126060" cy="2763676"/>
          </a:xfrm>
          <a:custGeom>
            <a:avLst/>
            <a:gdLst/>
            <a:ahLst/>
            <a:cxnLst/>
            <a:rect r="r" b="b" t="t" l="l"/>
            <a:pathLst>
              <a:path h="2763676" w="6126060">
                <a:moveTo>
                  <a:pt x="0" y="0"/>
                </a:moveTo>
                <a:lnTo>
                  <a:pt x="6126059" y="0"/>
                </a:lnTo>
                <a:lnTo>
                  <a:pt x="6126059" y="2763676"/>
                </a:lnTo>
                <a:lnTo>
                  <a:pt x="0" y="2763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29439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11092" y="3550158"/>
            <a:ext cx="9719746" cy="5708142"/>
          </a:xfrm>
          <a:custGeom>
            <a:avLst/>
            <a:gdLst/>
            <a:ahLst/>
            <a:cxnLst/>
            <a:rect r="r" b="b" t="t" l="l"/>
            <a:pathLst>
              <a:path h="5708142" w="9719746">
                <a:moveTo>
                  <a:pt x="0" y="0"/>
                </a:moveTo>
                <a:lnTo>
                  <a:pt x="9719747" y="0"/>
                </a:lnTo>
                <a:lnTo>
                  <a:pt x="9719747" y="5708142"/>
                </a:lnTo>
                <a:lnTo>
                  <a:pt x="0" y="57081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29246" y="1080665"/>
            <a:ext cx="1230054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51"/>
              </a:lnSpc>
            </a:pPr>
            <a:r>
              <a:rPr lang="en-US" b="true" sz="1599" spc="-71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90977"/>
            <a:ext cx="8687055" cy="1811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83"/>
              </a:lnSpc>
            </a:pPr>
            <a:r>
              <a:rPr lang="en-US" sz="13900" spc="-903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Challenges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13828"/>
            <a:ext cx="6276939" cy="93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b="true" sz="7200" i="true" spc="-468">
                <a:solidFill>
                  <a:srgbClr val="4F4FE2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in Supply Chain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081932"/>
            <a:ext cx="2070781" cy="1061568"/>
            <a:chOff x="0" y="0"/>
            <a:chExt cx="545391" cy="2795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45391" cy="279590"/>
            </a:xfrm>
            <a:custGeom>
              <a:avLst/>
              <a:gdLst/>
              <a:ahLst/>
              <a:cxnLst/>
              <a:rect r="r" b="b" t="t" l="l"/>
              <a:pathLst>
                <a:path h="279590" w="545391">
                  <a:moveTo>
                    <a:pt x="93466" y="0"/>
                  </a:moveTo>
                  <a:lnTo>
                    <a:pt x="451925" y="0"/>
                  </a:lnTo>
                  <a:cubicBezTo>
                    <a:pt x="503545" y="0"/>
                    <a:pt x="545391" y="41846"/>
                    <a:pt x="545391" y="93466"/>
                  </a:cubicBezTo>
                  <a:lnTo>
                    <a:pt x="545391" y="186124"/>
                  </a:lnTo>
                  <a:cubicBezTo>
                    <a:pt x="545391" y="210913"/>
                    <a:pt x="535544" y="234686"/>
                    <a:pt x="518015" y="252214"/>
                  </a:cubicBezTo>
                  <a:cubicBezTo>
                    <a:pt x="500487" y="269743"/>
                    <a:pt x="476714" y="279590"/>
                    <a:pt x="451925" y="279590"/>
                  </a:cubicBezTo>
                  <a:lnTo>
                    <a:pt x="93466" y="279590"/>
                  </a:lnTo>
                  <a:cubicBezTo>
                    <a:pt x="41846" y="279590"/>
                    <a:pt x="0" y="237744"/>
                    <a:pt x="0" y="186124"/>
                  </a:cubicBezTo>
                  <a:lnTo>
                    <a:pt x="0" y="93466"/>
                  </a:lnTo>
                  <a:cubicBezTo>
                    <a:pt x="0" y="41846"/>
                    <a:pt x="41846" y="0"/>
                    <a:pt x="93466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545391" cy="24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14342" y="4383481"/>
            <a:ext cx="1470948" cy="49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Global disruptions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5335611"/>
            <a:ext cx="2946497" cy="1061568"/>
            <a:chOff x="0" y="0"/>
            <a:chExt cx="776032" cy="2795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6032" cy="279590"/>
            </a:xfrm>
            <a:custGeom>
              <a:avLst/>
              <a:gdLst/>
              <a:ahLst/>
              <a:cxnLst/>
              <a:rect r="r" b="b" t="t" l="l"/>
              <a:pathLst>
                <a:path h="279590" w="776032">
                  <a:moveTo>
                    <a:pt x="65687" y="0"/>
                  </a:moveTo>
                  <a:lnTo>
                    <a:pt x="710345" y="0"/>
                  </a:lnTo>
                  <a:cubicBezTo>
                    <a:pt x="727766" y="0"/>
                    <a:pt x="744474" y="6921"/>
                    <a:pt x="756793" y="19239"/>
                  </a:cubicBezTo>
                  <a:cubicBezTo>
                    <a:pt x="769112" y="31558"/>
                    <a:pt x="776032" y="48266"/>
                    <a:pt x="776032" y="65687"/>
                  </a:cubicBezTo>
                  <a:lnTo>
                    <a:pt x="776032" y="213903"/>
                  </a:lnTo>
                  <a:cubicBezTo>
                    <a:pt x="776032" y="231324"/>
                    <a:pt x="769112" y="248032"/>
                    <a:pt x="756793" y="260351"/>
                  </a:cubicBezTo>
                  <a:cubicBezTo>
                    <a:pt x="744474" y="272669"/>
                    <a:pt x="727766" y="279590"/>
                    <a:pt x="710345" y="279590"/>
                  </a:cubicBezTo>
                  <a:lnTo>
                    <a:pt x="65687" y="279590"/>
                  </a:lnTo>
                  <a:cubicBezTo>
                    <a:pt x="48266" y="279590"/>
                    <a:pt x="31558" y="272669"/>
                    <a:pt x="19239" y="260351"/>
                  </a:cubicBezTo>
                  <a:cubicBezTo>
                    <a:pt x="6921" y="248032"/>
                    <a:pt x="0" y="231324"/>
                    <a:pt x="0" y="213903"/>
                  </a:cubicBezTo>
                  <a:lnTo>
                    <a:pt x="0" y="65687"/>
                  </a:lnTo>
                  <a:cubicBezTo>
                    <a:pt x="0" y="48266"/>
                    <a:pt x="6921" y="31558"/>
                    <a:pt x="19239" y="19239"/>
                  </a:cubicBezTo>
                  <a:cubicBezTo>
                    <a:pt x="31558" y="6921"/>
                    <a:pt x="48266" y="0"/>
                    <a:pt x="65687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776032" cy="24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14342" y="5637160"/>
            <a:ext cx="2373201" cy="49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Supplier reliability and quality control.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902401" y="4634304"/>
            <a:ext cx="2355632" cy="1499427"/>
            <a:chOff x="0" y="0"/>
            <a:chExt cx="620413" cy="3949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20413" cy="394911"/>
            </a:xfrm>
            <a:custGeom>
              <a:avLst/>
              <a:gdLst/>
              <a:ahLst/>
              <a:cxnLst/>
              <a:rect r="r" b="b" t="t" l="l"/>
              <a:pathLst>
                <a:path h="394911" w="620413">
                  <a:moveTo>
                    <a:pt x="82164" y="0"/>
                  </a:moveTo>
                  <a:lnTo>
                    <a:pt x="538249" y="0"/>
                  </a:lnTo>
                  <a:cubicBezTo>
                    <a:pt x="583627" y="0"/>
                    <a:pt x="620413" y="36786"/>
                    <a:pt x="620413" y="82164"/>
                  </a:cubicBezTo>
                  <a:lnTo>
                    <a:pt x="620413" y="312747"/>
                  </a:lnTo>
                  <a:cubicBezTo>
                    <a:pt x="620413" y="358125"/>
                    <a:pt x="583627" y="394911"/>
                    <a:pt x="538249" y="394911"/>
                  </a:cubicBezTo>
                  <a:lnTo>
                    <a:pt x="82164" y="394911"/>
                  </a:lnTo>
                  <a:cubicBezTo>
                    <a:pt x="36786" y="394911"/>
                    <a:pt x="0" y="358125"/>
                    <a:pt x="0" y="312747"/>
                  </a:cubicBezTo>
                  <a:lnTo>
                    <a:pt x="0" y="82164"/>
                  </a:lnTo>
                  <a:cubicBezTo>
                    <a:pt x="0" y="36786"/>
                    <a:pt x="36786" y="0"/>
                    <a:pt x="82164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620413" cy="356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288043" y="4937493"/>
            <a:ext cx="1685140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Rising transportation and material costs.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9951809" y="1023231"/>
            <a:ext cx="5727575" cy="2583906"/>
          </a:xfrm>
          <a:custGeom>
            <a:avLst/>
            <a:gdLst/>
            <a:ahLst/>
            <a:cxnLst/>
            <a:rect r="r" b="b" t="t" l="l"/>
            <a:pathLst>
              <a:path h="2583906" w="5727575">
                <a:moveTo>
                  <a:pt x="0" y="0"/>
                </a:moveTo>
                <a:lnTo>
                  <a:pt x="5727575" y="0"/>
                </a:lnTo>
                <a:lnTo>
                  <a:pt x="5727575" y="2583906"/>
                </a:lnTo>
                <a:lnTo>
                  <a:pt x="0" y="2583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3981092" y="2899958"/>
            <a:ext cx="3278208" cy="1300400"/>
            <a:chOff x="0" y="0"/>
            <a:chExt cx="863396" cy="34249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63396" cy="342492"/>
            </a:xfrm>
            <a:custGeom>
              <a:avLst/>
              <a:gdLst/>
              <a:ahLst/>
              <a:cxnLst/>
              <a:rect r="r" b="b" t="t" l="l"/>
              <a:pathLst>
                <a:path h="342492" w="863396">
                  <a:moveTo>
                    <a:pt x="59041" y="0"/>
                  </a:moveTo>
                  <a:lnTo>
                    <a:pt x="804356" y="0"/>
                  </a:lnTo>
                  <a:cubicBezTo>
                    <a:pt x="836963" y="0"/>
                    <a:pt x="863396" y="26433"/>
                    <a:pt x="863396" y="59041"/>
                  </a:cubicBezTo>
                  <a:lnTo>
                    <a:pt x="863396" y="283451"/>
                  </a:lnTo>
                  <a:cubicBezTo>
                    <a:pt x="863396" y="299110"/>
                    <a:pt x="857176" y="314127"/>
                    <a:pt x="846104" y="325200"/>
                  </a:cubicBezTo>
                  <a:cubicBezTo>
                    <a:pt x="835031" y="336272"/>
                    <a:pt x="820014" y="342492"/>
                    <a:pt x="804356" y="342492"/>
                  </a:cubicBezTo>
                  <a:lnTo>
                    <a:pt x="59041" y="342492"/>
                  </a:lnTo>
                  <a:cubicBezTo>
                    <a:pt x="43382" y="342492"/>
                    <a:pt x="28365" y="336272"/>
                    <a:pt x="17293" y="325200"/>
                  </a:cubicBezTo>
                  <a:cubicBezTo>
                    <a:pt x="6220" y="314127"/>
                    <a:pt x="0" y="299110"/>
                    <a:pt x="0" y="283451"/>
                  </a:cubicBezTo>
                  <a:lnTo>
                    <a:pt x="0" y="59041"/>
                  </a:lnTo>
                  <a:cubicBezTo>
                    <a:pt x="0" y="43382"/>
                    <a:pt x="6220" y="28365"/>
                    <a:pt x="17293" y="17293"/>
                  </a:cubicBezTo>
                  <a:cubicBezTo>
                    <a:pt x="28365" y="6220"/>
                    <a:pt x="43382" y="0"/>
                    <a:pt x="59041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38100"/>
              <a:ext cx="863396" cy="304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4366734" y="3201507"/>
            <a:ext cx="2625301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 spc="-5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Regulatory compliance and sustainability pressures.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6175451" y="7095755"/>
            <a:ext cx="1082582" cy="1082582"/>
          </a:xfrm>
          <a:custGeom>
            <a:avLst/>
            <a:gdLst/>
            <a:ahLst/>
            <a:cxnLst/>
            <a:rect r="r" b="b" t="t" l="l"/>
            <a:pathLst>
              <a:path h="1082582" w="1082582">
                <a:moveTo>
                  <a:pt x="0" y="0"/>
                </a:moveTo>
                <a:lnTo>
                  <a:pt x="1082582" y="0"/>
                </a:lnTo>
                <a:lnTo>
                  <a:pt x="1082582" y="1082583"/>
                </a:lnTo>
                <a:lnTo>
                  <a:pt x="0" y="1082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095206" y="753687"/>
            <a:ext cx="577757" cy="577757"/>
          </a:xfrm>
          <a:custGeom>
            <a:avLst/>
            <a:gdLst/>
            <a:ahLst/>
            <a:cxnLst/>
            <a:rect r="r" b="b" t="t" l="l"/>
            <a:pathLst>
              <a:path h="577757" w="577757">
                <a:moveTo>
                  <a:pt x="0" y="0"/>
                </a:moveTo>
                <a:lnTo>
                  <a:pt x="577757" y="0"/>
                </a:lnTo>
                <a:lnTo>
                  <a:pt x="577757" y="577757"/>
                </a:lnTo>
                <a:lnTo>
                  <a:pt x="0" y="5777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1645986" y="4047103"/>
            <a:ext cx="672755" cy="672755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1C4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1753367" y="4154484"/>
            <a:ext cx="457992" cy="457992"/>
          </a:xfrm>
          <a:custGeom>
            <a:avLst/>
            <a:gdLst/>
            <a:ahLst/>
            <a:cxnLst/>
            <a:rect r="r" b="b" t="t" l="l"/>
            <a:pathLst>
              <a:path h="457992" w="457992">
                <a:moveTo>
                  <a:pt x="0" y="0"/>
                </a:moveTo>
                <a:lnTo>
                  <a:pt x="457992" y="0"/>
                </a:lnTo>
                <a:lnTo>
                  <a:pt x="457992" y="457993"/>
                </a:lnTo>
                <a:lnTo>
                  <a:pt x="0" y="4579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439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1016" y="1023231"/>
            <a:ext cx="4648368" cy="2097039"/>
          </a:xfrm>
          <a:custGeom>
            <a:avLst/>
            <a:gdLst/>
            <a:ahLst/>
            <a:cxnLst/>
            <a:rect r="r" b="b" t="t" l="l"/>
            <a:pathLst>
              <a:path h="2097039" w="4648368">
                <a:moveTo>
                  <a:pt x="0" y="0"/>
                </a:moveTo>
                <a:lnTo>
                  <a:pt x="4648368" y="0"/>
                </a:lnTo>
                <a:lnTo>
                  <a:pt x="4648368" y="2097039"/>
                </a:lnTo>
                <a:lnTo>
                  <a:pt x="0" y="209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99315" y="2527295"/>
            <a:ext cx="7859985" cy="6731005"/>
          </a:xfrm>
          <a:custGeom>
            <a:avLst/>
            <a:gdLst/>
            <a:ahLst/>
            <a:cxnLst/>
            <a:rect r="r" b="b" t="t" l="l"/>
            <a:pathLst>
              <a:path h="6731005" w="7859985">
                <a:moveTo>
                  <a:pt x="0" y="0"/>
                </a:moveTo>
                <a:lnTo>
                  <a:pt x="7859985" y="0"/>
                </a:lnTo>
                <a:lnTo>
                  <a:pt x="7859985" y="6731005"/>
                </a:lnTo>
                <a:lnTo>
                  <a:pt x="0" y="67310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29246" y="1080665"/>
            <a:ext cx="1230054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51"/>
              </a:lnSpc>
            </a:pPr>
            <a:r>
              <a:rPr lang="en-US" b="true" sz="1599" spc="-71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1874"/>
            <a:ext cx="9670316" cy="243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2"/>
              </a:lnSpc>
            </a:pPr>
            <a:r>
              <a:rPr lang="en-US" sz="9600" spc="-624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Trends in Modern Supply Chains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4271385"/>
            <a:ext cx="5996970" cy="791086"/>
            <a:chOff x="0" y="0"/>
            <a:chExt cx="1426409" cy="1881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26409" cy="188164"/>
            </a:xfrm>
            <a:custGeom>
              <a:avLst/>
              <a:gdLst/>
              <a:ahLst/>
              <a:cxnLst/>
              <a:rect r="r" b="b" t="t" l="l"/>
              <a:pathLst>
                <a:path h="188164" w="1426409">
                  <a:moveTo>
                    <a:pt x="32274" y="0"/>
                  </a:moveTo>
                  <a:lnTo>
                    <a:pt x="1394135" y="0"/>
                  </a:lnTo>
                  <a:cubicBezTo>
                    <a:pt x="1402695" y="0"/>
                    <a:pt x="1410904" y="3400"/>
                    <a:pt x="1416956" y="9453"/>
                  </a:cubicBezTo>
                  <a:cubicBezTo>
                    <a:pt x="1423009" y="15506"/>
                    <a:pt x="1426409" y="23715"/>
                    <a:pt x="1426409" y="32274"/>
                  </a:cubicBezTo>
                  <a:lnTo>
                    <a:pt x="1426409" y="155889"/>
                  </a:lnTo>
                  <a:cubicBezTo>
                    <a:pt x="1426409" y="173714"/>
                    <a:pt x="1411959" y="188164"/>
                    <a:pt x="1394135" y="188164"/>
                  </a:cubicBezTo>
                  <a:lnTo>
                    <a:pt x="32274" y="188164"/>
                  </a:lnTo>
                  <a:cubicBezTo>
                    <a:pt x="14450" y="188164"/>
                    <a:pt x="0" y="173714"/>
                    <a:pt x="0" y="155889"/>
                  </a:cubicBezTo>
                  <a:lnTo>
                    <a:pt x="0" y="32274"/>
                  </a:lnTo>
                  <a:cubicBezTo>
                    <a:pt x="0" y="14450"/>
                    <a:pt x="14450" y="0"/>
                    <a:pt x="32274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1426409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34587" y="4559897"/>
            <a:ext cx="5385195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Digital transformation – Automation, IoT.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71381" y="5389425"/>
            <a:ext cx="6407425" cy="791086"/>
            <a:chOff x="0" y="0"/>
            <a:chExt cx="1524038" cy="1881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4038" cy="188164"/>
            </a:xfrm>
            <a:custGeom>
              <a:avLst/>
              <a:gdLst/>
              <a:ahLst/>
              <a:cxnLst/>
              <a:rect r="r" b="b" t="t" l="l"/>
              <a:pathLst>
                <a:path h="188164" w="1524038">
                  <a:moveTo>
                    <a:pt x="30207" y="0"/>
                  </a:moveTo>
                  <a:lnTo>
                    <a:pt x="1493831" y="0"/>
                  </a:lnTo>
                  <a:cubicBezTo>
                    <a:pt x="1510514" y="0"/>
                    <a:pt x="1524038" y="13524"/>
                    <a:pt x="1524038" y="30207"/>
                  </a:cubicBezTo>
                  <a:lnTo>
                    <a:pt x="1524038" y="157957"/>
                  </a:lnTo>
                  <a:cubicBezTo>
                    <a:pt x="1524038" y="174640"/>
                    <a:pt x="1510514" y="188164"/>
                    <a:pt x="1493831" y="188164"/>
                  </a:cubicBezTo>
                  <a:lnTo>
                    <a:pt x="30207" y="188164"/>
                  </a:lnTo>
                  <a:cubicBezTo>
                    <a:pt x="13524" y="188164"/>
                    <a:pt x="0" y="174640"/>
                    <a:pt x="0" y="157957"/>
                  </a:cubicBezTo>
                  <a:lnTo>
                    <a:pt x="0" y="30207"/>
                  </a:lnTo>
                  <a:cubicBezTo>
                    <a:pt x="0" y="13524"/>
                    <a:pt x="13524" y="0"/>
                    <a:pt x="30207" y="0"/>
                  </a:cubicBezTo>
                  <a:close/>
                </a:path>
              </a:pathLst>
            </a:custGeom>
            <a:solidFill>
              <a:srgbClr val="4F4FE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1524038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46627" y="5677937"/>
            <a:ext cx="5856933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Green supply chains – Eco-friendly practices.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6507466"/>
            <a:ext cx="7150106" cy="791086"/>
            <a:chOff x="0" y="0"/>
            <a:chExt cx="1700688" cy="18816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00688" cy="188164"/>
            </a:xfrm>
            <a:custGeom>
              <a:avLst/>
              <a:gdLst/>
              <a:ahLst/>
              <a:cxnLst/>
              <a:rect r="r" b="b" t="t" l="l"/>
              <a:pathLst>
                <a:path h="188164" w="1700688">
                  <a:moveTo>
                    <a:pt x="27069" y="0"/>
                  </a:moveTo>
                  <a:lnTo>
                    <a:pt x="1673619" y="0"/>
                  </a:lnTo>
                  <a:cubicBezTo>
                    <a:pt x="1680798" y="0"/>
                    <a:pt x="1687684" y="2852"/>
                    <a:pt x="1692760" y="7928"/>
                  </a:cubicBezTo>
                  <a:cubicBezTo>
                    <a:pt x="1697836" y="13005"/>
                    <a:pt x="1700688" y="19890"/>
                    <a:pt x="1700688" y="27069"/>
                  </a:cubicBezTo>
                  <a:lnTo>
                    <a:pt x="1700688" y="161094"/>
                  </a:lnTo>
                  <a:cubicBezTo>
                    <a:pt x="1700688" y="176044"/>
                    <a:pt x="1688569" y="188164"/>
                    <a:pt x="1673619" y="188164"/>
                  </a:cubicBezTo>
                  <a:lnTo>
                    <a:pt x="27069" y="188164"/>
                  </a:lnTo>
                  <a:cubicBezTo>
                    <a:pt x="12119" y="188164"/>
                    <a:pt x="0" y="176044"/>
                    <a:pt x="0" y="161094"/>
                  </a:cubicBezTo>
                  <a:lnTo>
                    <a:pt x="0" y="27069"/>
                  </a:lnTo>
                  <a:cubicBezTo>
                    <a:pt x="0" y="12119"/>
                    <a:pt x="12119" y="0"/>
                    <a:pt x="27069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38100"/>
              <a:ext cx="1700688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17115" y="6795978"/>
            <a:ext cx="6573275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Nearshoring – Bringing production closer to home.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243325" y="7630878"/>
            <a:ext cx="6748256" cy="791086"/>
            <a:chOff x="0" y="0"/>
            <a:chExt cx="1605106" cy="1881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05106" cy="188164"/>
            </a:xfrm>
            <a:custGeom>
              <a:avLst/>
              <a:gdLst/>
              <a:ahLst/>
              <a:cxnLst/>
              <a:rect r="r" b="b" t="t" l="l"/>
              <a:pathLst>
                <a:path h="188164" w="1605106">
                  <a:moveTo>
                    <a:pt x="28681" y="0"/>
                  </a:moveTo>
                  <a:lnTo>
                    <a:pt x="1576425" y="0"/>
                  </a:lnTo>
                  <a:cubicBezTo>
                    <a:pt x="1584032" y="0"/>
                    <a:pt x="1591327" y="3022"/>
                    <a:pt x="1596706" y="8401"/>
                  </a:cubicBezTo>
                  <a:cubicBezTo>
                    <a:pt x="1602084" y="13779"/>
                    <a:pt x="1605106" y="21074"/>
                    <a:pt x="1605106" y="28681"/>
                  </a:cubicBezTo>
                  <a:lnTo>
                    <a:pt x="1605106" y="159482"/>
                  </a:lnTo>
                  <a:cubicBezTo>
                    <a:pt x="1605106" y="167089"/>
                    <a:pt x="1602084" y="174384"/>
                    <a:pt x="1596706" y="179763"/>
                  </a:cubicBezTo>
                  <a:cubicBezTo>
                    <a:pt x="1591327" y="185142"/>
                    <a:pt x="1584032" y="188164"/>
                    <a:pt x="1576425" y="188164"/>
                  </a:cubicBezTo>
                  <a:lnTo>
                    <a:pt x="28681" y="188164"/>
                  </a:lnTo>
                  <a:cubicBezTo>
                    <a:pt x="21074" y="188164"/>
                    <a:pt x="13779" y="185142"/>
                    <a:pt x="8401" y="179763"/>
                  </a:cubicBezTo>
                  <a:cubicBezTo>
                    <a:pt x="3022" y="174384"/>
                    <a:pt x="0" y="167089"/>
                    <a:pt x="0" y="159482"/>
                  </a:cubicBezTo>
                  <a:lnTo>
                    <a:pt x="0" y="28681"/>
                  </a:lnTo>
                  <a:cubicBezTo>
                    <a:pt x="0" y="21074"/>
                    <a:pt x="3022" y="13779"/>
                    <a:pt x="8401" y="8401"/>
                  </a:cubicBezTo>
                  <a:cubicBezTo>
                    <a:pt x="13779" y="3022"/>
                    <a:pt x="21074" y="0"/>
                    <a:pt x="28681" y="0"/>
                  </a:cubicBezTo>
                  <a:close/>
                </a:path>
              </a:pathLst>
            </a:custGeom>
            <a:solidFill>
              <a:srgbClr val="4F4F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38100"/>
              <a:ext cx="1605106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566684" y="7919390"/>
            <a:ext cx="6101538" cy="27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2214" spc="-5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Agility &amp; Resilience – Flexible supply networks.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571189" y="2578978"/>
            <a:ext cx="688111" cy="688111"/>
          </a:xfrm>
          <a:custGeom>
            <a:avLst/>
            <a:gdLst/>
            <a:ahLst/>
            <a:cxnLst/>
            <a:rect r="r" b="b" t="t" l="l"/>
            <a:pathLst>
              <a:path h="688111" w="688111">
                <a:moveTo>
                  <a:pt x="0" y="0"/>
                </a:moveTo>
                <a:lnTo>
                  <a:pt x="688111" y="0"/>
                </a:lnTo>
                <a:lnTo>
                  <a:pt x="688111" y="688112"/>
                </a:lnTo>
                <a:lnTo>
                  <a:pt x="0" y="688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179280" y="6723134"/>
            <a:ext cx="688111" cy="688111"/>
          </a:xfrm>
          <a:custGeom>
            <a:avLst/>
            <a:gdLst/>
            <a:ahLst/>
            <a:cxnLst/>
            <a:rect r="r" b="b" t="t" l="l"/>
            <a:pathLst>
              <a:path h="688111" w="688111">
                <a:moveTo>
                  <a:pt x="0" y="0"/>
                </a:moveTo>
                <a:lnTo>
                  <a:pt x="688111" y="0"/>
                </a:lnTo>
                <a:lnTo>
                  <a:pt x="688111" y="688111"/>
                </a:lnTo>
                <a:lnTo>
                  <a:pt x="0" y="688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165" y="9258300"/>
            <a:ext cx="18706331" cy="1389094"/>
            <a:chOff x="0" y="0"/>
            <a:chExt cx="4926770" cy="3658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26770" cy="365852"/>
            </a:xfrm>
            <a:custGeom>
              <a:avLst/>
              <a:gdLst/>
              <a:ahLst/>
              <a:cxnLst/>
              <a:rect r="r" b="b" t="t" l="l"/>
              <a:pathLst>
                <a:path h="365852" w="4926770">
                  <a:moveTo>
                    <a:pt x="0" y="0"/>
                  </a:moveTo>
                  <a:lnTo>
                    <a:pt x="4926770" y="0"/>
                  </a:lnTo>
                  <a:lnTo>
                    <a:pt x="4926770" y="365852"/>
                  </a:lnTo>
                  <a:lnTo>
                    <a:pt x="0" y="365852"/>
                  </a:lnTo>
                  <a:close/>
                </a:path>
              </a:pathLst>
            </a:custGeom>
            <a:gradFill rotWithShape="true">
              <a:gsLst>
                <a:gs pos="0">
                  <a:srgbClr val="FEB14A">
                    <a:alpha val="100000"/>
                  </a:srgbClr>
                </a:gs>
                <a:gs pos="100000">
                  <a:srgbClr val="FFDF8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26770" cy="403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99807" cy="264967"/>
          </a:xfrm>
          <a:custGeom>
            <a:avLst/>
            <a:gdLst/>
            <a:ahLst/>
            <a:cxnLst/>
            <a:rect r="r" b="b" t="t" l="l"/>
            <a:pathLst>
              <a:path h="264967" w="299807">
                <a:moveTo>
                  <a:pt x="0" y="0"/>
                </a:moveTo>
                <a:lnTo>
                  <a:pt x="299807" y="0"/>
                </a:lnTo>
                <a:lnTo>
                  <a:pt x="299807" y="264967"/>
                </a:lnTo>
                <a:lnTo>
                  <a:pt x="0" y="264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6754985"/>
            <a:ext cx="138087" cy="865160"/>
            <a:chOff x="0" y="0"/>
            <a:chExt cx="41627" cy="2608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627" cy="260810"/>
            </a:xfrm>
            <a:custGeom>
              <a:avLst/>
              <a:gdLst/>
              <a:ahLst/>
              <a:cxnLst/>
              <a:rect r="r" b="b" t="t" l="l"/>
              <a:pathLst>
                <a:path h="260810" w="41627">
                  <a:moveTo>
                    <a:pt x="20814" y="0"/>
                  </a:moveTo>
                  <a:lnTo>
                    <a:pt x="20814" y="0"/>
                  </a:lnTo>
                  <a:cubicBezTo>
                    <a:pt x="32309" y="0"/>
                    <a:pt x="41627" y="9319"/>
                    <a:pt x="41627" y="20814"/>
                  </a:cubicBezTo>
                  <a:lnTo>
                    <a:pt x="41627" y="239996"/>
                  </a:lnTo>
                  <a:cubicBezTo>
                    <a:pt x="41627" y="251491"/>
                    <a:pt x="32309" y="260810"/>
                    <a:pt x="20814" y="260810"/>
                  </a:cubicBezTo>
                  <a:lnTo>
                    <a:pt x="20814" y="260810"/>
                  </a:lnTo>
                  <a:cubicBezTo>
                    <a:pt x="9319" y="260810"/>
                    <a:pt x="0" y="251491"/>
                    <a:pt x="0" y="239996"/>
                  </a:cubicBezTo>
                  <a:lnTo>
                    <a:pt x="0" y="20814"/>
                  </a:lnTo>
                  <a:cubicBezTo>
                    <a:pt x="0" y="9319"/>
                    <a:pt x="9319" y="0"/>
                    <a:pt x="20814" y="0"/>
                  </a:cubicBezTo>
                  <a:close/>
                </a:path>
              </a:pathLst>
            </a:custGeom>
            <a:solidFill>
              <a:srgbClr val="FEB14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41627" cy="222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622427" y="4074018"/>
            <a:ext cx="4636873" cy="791086"/>
            <a:chOff x="0" y="0"/>
            <a:chExt cx="1102903" cy="1881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02903" cy="188164"/>
            </a:xfrm>
            <a:custGeom>
              <a:avLst/>
              <a:gdLst/>
              <a:ahLst/>
              <a:cxnLst/>
              <a:rect r="r" b="b" t="t" l="l"/>
              <a:pathLst>
                <a:path h="188164" w="1102903">
                  <a:moveTo>
                    <a:pt x="41741" y="0"/>
                  </a:moveTo>
                  <a:lnTo>
                    <a:pt x="1061162" y="0"/>
                  </a:lnTo>
                  <a:cubicBezTo>
                    <a:pt x="1072233" y="0"/>
                    <a:pt x="1082850" y="4398"/>
                    <a:pt x="1090678" y="12226"/>
                  </a:cubicBezTo>
                  <a:cubicBezTo>
                    <a:pt x="1098506" y="20054"/>
                    <a:pt x="1102903" y="30671"/>
                    <a:pt x="1102903" y="41741"/>
                  </a:cubicBezTo>
                  <a:lnTo>
                    <a:pt x="1102903" y="146423"/>
                  </a:lnTo>
                  <a:cubicBezTo>
                    <a:pt x="1102903" y="157493"/>
                    <a:pt x="1098506" y="168110"/>
                    <a:pt x="1090678" y="175938"/>
                  </a:cubicBezTo>
                  <a:cubicBezTo>
                    <a:pt x="1082850" y="183766"/>
                    <a:pt x="1072233" y="188164"/>
                    <a:pt x="1061162" y="188164"/>
                  </a:cubicBezTo>
                  <a:lnTo>
                    <a:pt x="41741" y="188164"/>
                  </a:lnTo>
                  <a:cubicBezTo>
                    <a:pt x="30671" y="188164"/>
                    <a:pt x="20054" y="183766"/>
                    <a:pt x="12226" y="175938"/>
                  </a:cubicBezTo>
                  <a:cubicBezTo>
                    <a:pt x="4398" y="168110"/>
                    <a:pt x="0" y="157493"/>
                    <a:pt x="0" y="146423"/>
                  </a:cubicBezTo>
                  <a:lnTo>
                    <a:pt x="0" y="41741"/>
                  </a:lnTo>
                  <a:cubicBezTo>
                    <a:pt x="0" y="30671"/>
                    <a:pt x="4398" y="20054"/>
                    <a:pt x="12226" y="12226"/>
                  </a:cubicBezTo>
                  <a:cubicBezTo>
                    <a:pt x="20054" y="4398"/>
                    <a:pt x="30671" y="0"/>
                    <a:pt x="41741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102903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22427" y="5136654"/>
            <a:ext cx="4439638" cy="791086"/>
            <a:chOff x="0" y="0"/>
            <a:chExt cx="1055990" cy="1881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5990" cy="188164"/>
            </a:xfrm>
            <a:custGeom>
              <a:avLst/>
              <a:gdLst/>
              <a:ahLst/>
              <a:cxnLst/>
              <a:rect r="r" b="b" t="t" l="l"/>
              <a:pathLst>
                <a:path h="188164" w="1055990">
                  <a:moveTo>
                    <a:pt x="43595" y="0"/>
                  </a:moveTo>
                  <a:lnTo>
                    <a:pt x="1012394" y="0"/>
                  </a:lnTo>
                  <a:cubicBezTo>
                    <a:pt x="1036472" y="0"/>
                    <a:pt x="1055990" y="19518"/>
                    <a:pt x="1055990" y="43595"/>
                  </a:cubicBezTo>
                  <a:lnTo>
                    <a:pt x="1055990" y="144568"/>
                  </a:lnTo>
                  <a:cubicBezTo>
                    <a:pt x="1055990" y="156130"/>
                    <a:pt x="1051397" y="167219"/>
                    <a:pt x="1043221" y="175395"/>
                  </a:cubicBezTo>
                  <a:cubicBezTo>
                    <a:pt x="1035045" y="183571"/>
                    <a:pt x="1023957" y="188164"/>
                    <a:pt x="1012394" y="188164"/>
                  </a:cubicBezTo>
                  <a:lnTo>
                    <a:pt x="43595" y="188164"/>
                  </a:lnTo>
                  <a:cubicBezTo>
                    <a:pt x="19518" y="188164"/>
                    <a:pt x="0" y="168645"/>
                    <a:pt x="0" y="144568"/>
                  </a:cubicBezTo>
                  <a:lnTo>
                    <a:pt x="0" y="43595"/>
                  </a:lnTo>
                  <a:cubicBezTo>
                    <a:pt x="0" y="19518"/>
                    <a:pt x="19518" y="0"/>
                    <a:pt x="43595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055990" cy="150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622427" y="6203964"/>
            <a:ext cx="3832152" cy="1027768"/>
            <a:chOff x="0" y="0"/>
            <a:chExt cx="911496" cy="2444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1496" cy="244460"/>
            </a:xfrm>
            <a:custGeom>
              <a:avLst/>
              <a:gdLst/>
              <a:ahLst/>
              <a:cxnLst/>
              <a:rect r="r" b="b" t="t" l="l"/>
              <a:pathLst>
                <a:path h="244460" w="911496">
                  <a:moveTo>
                    <a:pt x="50506" y="0"/>
                  </a:moveTo>
                  <a:lnTo>
                    <a:pt x="860990" y="0"/>
                  </a:lnTo>
                  <a:cubicBezTo>
                    <a:pt x="874385" y="0"/>
                    <a:pt x="887232" y="5321"/>
                    <a:pt x="896703" y="14793"/>
                  </a:cubicBezTo>
                  <a:cubicBezTo>
                    <a:pt x="906175" y="24265"/>
                    <a:pt x="911496" y="37111"/>
                    <a:pt x="911496" y="50506"/>
                  </a:cubicBezTo>
                  <a:lnTo>
                    <a:pt x="911496" y="193953"/>
                  </a:lnTo>
                  <a:cubicBezTo>
                    <a:pt x="911496" y="207349"/>
                    <a:pt x="906175" y="220195"/>
                    <a:pt x="896703" y="229667"/>
                  </a:cubicBezTo>
                  <a:cubicBezTo>
                    <a:pt x="887232" y="239139"/>
                    <a:pt x="874385" y="244460"/>
                    <a:pt x="860990" y="244460"/>
                  </a:cubicBezTo>
                  <a:lnTo>
                    <a:pt x="50506" y="244460"/>
                  </a:lnTo>
                  <a:cubicBezTo>
                    <a:pt x="37111" y="244460"/>
                    <a:pt x="24265" y="239139"/>
                    <a:pt x="14793" y="229667"/>
                  </a:cubicBezTo>
                  <a:cubicBezTo>
                    <a:pt x="5321" y="220195"/>
                    <a:pt x="0" y="207349"/>
                    <a:pt x="0" y="193953"/>
                  </a:cubicBezTo>
                  <a:lnTo>
                    <a:pt x="0" y="50506"/>
                  </a:lnTo>
                  <a:cubicBezTo>
                    <a:pt x="0" y="37111"/>
                    <a:pt x="5321" y="24265"/>
                    <a:pt x="14793" y="14793"/>
                  </a:cubicBezTo>
                  <a:cubicBezTo>
                    <a:pt x="24265" y="5321"/>
                    <a:pt x="37111" y="0"/>
                    <a:pt x="50506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911496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622427" y="7507958"/>
            <a:ext cx="3737479" cy="1027768"/>
            <a:chOff x="0" y="0"/>
            <a:chExt cx="888978" cy="2444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88978" cy="244460"/>
            </a:xfrm>
            <a:custGeom>
              <a:avLst/>
              <a:gdLst/>
              <a:ahLst/>
              <a:cxnLst/>
              <a:rect r="r" b="b" t="t" l="l"/>
              <a:pathLst>
                <a:path h="244460" w="888978">
                  <a:moveTo>
                    <a:pt x="51786" y="0"/>
                  </a:moveTo>
                  <a:lnTo>
                    <a:pt x="837192" y="0"/>
                  </a:lnTo>
                  <a:cubicBezTo>
                    <a:pt x="865793" y="0"/>
                    <a:pt x="888978" y="23185"/>
                    <a:pt x="888978" y="51786"/>
                  </a:cubicBezTo>
                  <a:lnTo>
                    <a:pt x="888978" y="192674"/>
                  </a:lnTo>
                  <a:cubicBezTo>
                    <a:pt x="888978" y="221275"/>
                    <a:pt x="865793" y="244460"/>
                    <a:pt x="837192" y="244460"/>
                  </a:cubicBezTo>
                  <a:lnTo>
                    <a:pt x="51786" y="244460"/>
                  </a:lnTo>
                  <a:cubicBezTo>
                    <a:pt x="23185" y="244460"/>
                    <a:pt x="0" y="221275"/>
                    <a:pt x="0" y="192674"/>
                  </a:cubicBezTo>
                  <a:lnTo>
                    <a:pt x="0" y="51786"/>
                  </a:lnTo>
                  <a:cubicBezTo>
                    <a:pt x="0" y="23185"/>
                    <a:pt x="23185" y="0"/>
                    <a:pt x="51786" y="0"/>
                  </a:cubicBezTo>
                  <a:close/>
                </a:path>
              </a:pathLst>
            </a:custGeom>
            <a:solidFill>
              <a:srgbClr val="FFDF8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38100"/>
              <a:ext cx="888978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1398904" y="1021854"/>
            <a:ext cx="5524018" cy="2492075"/>
          </a:xfrm>
          <a:custGeom>
            <a:avLst/>
            <a:gdLst/>
            <a:ahLst/>
            <a:cxnLst/>
            <a:rect r="r" b="b" t="t" l="l"/>
            <a:pathLst>
              <a:path h="2492075" w="5524018">
                <a:moveTo>
                  <a:pt x="0" y="0"/>
                </a:moveTo>
                <a:lnTo>
                  <a:pt x="5524019" y="0"/>
                </a:lnTo>
                <a:lnTo>
                  <a:pt x="5524019" y="2492074"/>
                </a:lnTo>
                <a:lnTo>
                  <a:pt x="0" y="2492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157888" y="1021854"/>
            <a:ext cx="3800579" cy="4114800"/>
          </a:xfrm>
          <a:custGeom>
            <a:avLst/>
            <a:gdLst/>
            <a:ahLst/>
            <a:cxnLst/>
            <a:rect r="r" b="b" t="t" l="l"/>
            <a:pathLst>
              <a:path h="4114800" w="3800579">
                <a:moveTo>
                  <a:pt x="0" y="0"/>
                </a:moveTo>
                <a:lnTo>
                  <a:pt x="3800579" y="0"/>
                </a:lnTo>
                <a:lnTo>
                  <a:pt x="3800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467101" y="1080665"/>
            <a:ext cx="1475515" cy="199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1"/>
              </a:lnSpc>
            </a:pPr>
            <a:r>
              <a:rPr lang="en-US" sz="1599" spc="-71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Liceria &amp; Co.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2744054"/>
            <a:ext cx="8960730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0"/>
              </a:lnSpc>
            </a:pPr>
            <a:r>
              <a:rPr lang="en-US" sz="12000" spc="-780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Real-World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4121092"/>
            <a:ext cx="7514472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0"/>
              </a:lnSpc>
            </a:pPr>
            <a:r>
              <a:rPr lang="en-US" b="true" sz="12000" i="true" spc="-780">
                <a:solidFill>
                  <a:srgbClr val="4F4FE2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Example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6795642" y="4865103"/>
            <a:ext cx="3450656" cy="4393197"/>
          </a:xfrm>
          <a:custGeom>
            <a:avLst/>
            <a:gdLst/>
            <a:ahLst/>
            <a:cxnLst/>
            <a:rect r="r" b="b" t="t" l="l"/>
            <a:pathLst>
              <a:path h="4393197" w="3450656">
                <a:moveTo>
                  <a:pt x="0" y="0"/>
                </a:moveTo>
                <a:lnTo>
                  <a:pt x="3450656" y="0"/>
                </a:lnTo>
                <a:lnTo>
                  <a:pt x="3450656" y="4393197"/>
                </a:lnTo>
                <a:lnTo>
                  <a:pt x="0" y="43931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11192" y="7258271"/>
            <a:ext cx="4450460" cy="39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3140" spc="-78" b="true">
                <a:solidFill>
                  <a:srgbClr val="4F4FE2"/>
                </a:solidFill>
                <a:latin typeface="TT Norms Bold"/>
                <a:ea typeface="TT Norms Bold"/>
                <a:cs typeface="TT Norms Bold"/>
                <a:sym typeface="TT Norms Bold"/>
              </a:rPr>
              <a:t>Borcelle’s Supply Chain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18033" y="6746423"/>
            <a:ext cx="3680325" cy="44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4"/>
              </a:lnSpc>
            </a:pPr>
            <a:r>
              <a:rPr lang="en-US" sz="3140" spc="-78">
                <a:solidFill>
                  <a:srgbClr val="431C4F"/>
                </a:solidFill>
                <a:latin typeface="TT Norms"/>
                <a:ea typeface="TT Norms"/>
                <a:cs typeface="TT Norms"/>
                <a:sym typeface="TT Norms"/>
              </a:rPr>
              <a:t>Example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958467" y="4362530"/>
            <a:ext cx="4151222" cy="27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8"/>
              </a:lnSpc>
            </a:pPr>
            <a:r>
              <a:rPr lang="en-US" sz="2214" spc="-55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Global sourcing of components.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58467" y="5425166"/>
            <a:ext cx="4103597" cy="27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8"/>
              </a:lnSpc>
            </a:pPr>
            <a:r>
              <a:rPr lang="en-US" sz="2214" spc="-55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Assembled mainly in Germany.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58467" y="6478981"/>
            <a:ext cx="3291275" cy="54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8"/>
              </a:lnSpc>
            </a:pPr>
            <a:r>
              <a:rPr lang="en-US" sz="2214" spc="-55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Precise inventory control and just-in-time delivery.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958467" y="7782974"/>
            <a:ext cx="3023034" cy="54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8"/>
              </a:lnSpc>
            </a:pPr>
            <a:r>
              <a:rPr lang="en-US" sz="2214" spc="-55" b="true">
                <a:solidFill>
                  <a:srgbClr val="431C4F"/>
                </a:solidFill>
                <a:latin typeface="TT Norms Bold"/>
                <a:ea typeface="TT Norms Bold"/>
                <a:cs typeface="TT Norms Bold"/>
                <a:sym typeface="TT Norms Bold"/>
              </a:rPr>
              <a:t>Focus on innovation and supplier partnerships.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6795642" y="1042565"/>
            <a:ext cx="1012127" cy="1012127"/>
          </a:xfrm>
          <a:custGeom>
            <a:avLst/>
            <a:gdLst/>
            <a:ahLst/>
            <a:cxnLst/>
            <a:rect r="r" b="b" t="t" l="l"/>
            <a:pathLst>
              <a:path h="1012127" w="1012127">
                <a:moveTo>
                  <a:pt x="0" y="0"/>
                </a:moveTo>
                <a:lnTo>
                  <a:pt x="1012127" y="0"/>
                </a:lnTo>
                <a:lnTo>
                  <a:pt x="1012127" y="1012128"/>
                </a:lnTo>
                <a:lnTo>
                  <a:pt x="0" y="10121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058178" y="7217392"/>
            <a:ext cx="581132" cy="581132"/>
          </a:xfrm>
          <a:custGeom>
            <a:avLst/>
            <a:gdLst/>
            <a:ahLst/>
            <a:cxnLst/>
            <a:rect r="r" b="b" t="t" l="l"/>
            <a:pathLst>
              <a:path h="581132" w="581132">
                <a:moveTo>
                  <a:pt x="0" y="0"/>
                </a:moveTo>
                <a:lnTo>
                  <a:pt x="581132" y="0"/>
                </a:lnTo>
                <a:lnTo>
                  <a:pt x="581132" y="581132"/>
                </a:lnTo>
                <a:lnTo>
                  <a:pt x="0" y="5811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6586545" y="1042565"/>
            <a:ext cx="672755" cy="672755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1C4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1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6693926" y="1149947"/>
            <a:ext cx="457992" cy="457992"/>
          </a:xfrm>
          <a:custGeom>
            <a:avLst/>
            <a:gdLst/>
            <a:ahLst/>
            <a:cxnLst/>
            <a:rect r="r" b="b" t="t" l="l"/>
            <a:pathLst>
              <a:path h="457992" w="457992">
                <a:moveTo>
                  <a:pt x="0" y="0"/>
                </a:moveTo>
                <a:lnTo>
                  <a:pt x="457993" y="0"/>
                </a:lnTo>
                <a:lnTo>
                  <a:pt x="457993" y="457992"/>
                </a:lnTo>
                <a:lnTo>
                  <a:pt x="0" y="4579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DAGvvCvdhGM</dc:identifier>
  <dcterms:modified xsi:type="dcterms:W3CDTF">2011-08-01T06:04:30Z</dcterms:modified>
  <cp:revision>1</cp:revision>
</cp:coreProperties>
</file>