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9" d="100"/>
          <a:sy n="99" d="100"/>
        </p:scale>
        <p:origin x="82"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BB13-7493-6AFB-2FEC-3E96772C42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5BB73F-4B82-DEB7-20AB-AEB35B04C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177BE8-4C79-8768-05B8-695C6AF74C30}"/>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AF690B3A-E756-772F-6718-C37C261545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C60AEA-CDC1-E055-5BDC-351A1559AF8B}"/>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1403891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A13DD-72FC-54F5-3096-D837AE1414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EB4573-5529-EA55-84A3-A0D53AAE23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BDC38A-136A-4C07-B0B8-E5952D6A57EB}"/>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466381FE-47C9-E00A-6CB8-E0030181CD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C67989-B6AD-9E6D-7131-8108FB41055F}"/>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4126640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FFB561-0DD7-7DA8-0C5F-71699ABED6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402E69-A952-903E-6905-328F87E17F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8FE6DD-2693-C7CB-ADFC-02E9B7B03A57}"/>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775E1708-2579-BC21-DA5D-41D310C27A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8296B0-6C45-28A0-69B5-4581E4CAED3F}"/>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949765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8F53-F638-39A5-EA85-1224B3C028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8A207B-9054-F47E-EED2-C360B8566E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4943F5-FFF1-B7B0-4593-F436B700D6F7}"/>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58FC857B-0A85-BFAD-EC1C-11F4A88D53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CDAC47-22D4-C96B-CB53-A769B93B46E5}"/>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1364559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3783-E558-4238-FCA7-95A53BFBAC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893E7F-5364-9CB6-7A83-F3C5B2A8E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479556-9BA8-38E8-33FE-1F753535BBCC}"/>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C5BB78E1-B11B-BD58-350A-D58B2C2B47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9083E8-19F1-3C82-022D-2086458D6C2D}"/>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297325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5912-EC7E-4B41-A35A-2B4997E01C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E1AA39-5A2E-FDF6-D898-282CC799E2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E48007-90A9-FC91-F900-FA021C618A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4EA50E-3B50-E249-9998-7B976BA7CB87}"/>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6" name="Footer Placeholder 5">
            <a:extLst>
              <a:ext uri="{FF2B5EF4-FFF2-40B4-BE49-F238E27FC236}">
                <a16:creationId xmlns:a16="http://schemas.microsoft.com/office/drawing/2014/main" id="{CDBC7AED-1CE3-B976-435E-059D500BBD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1DB0E8-364D-E522-44B3-3B73B4AB52E1}"/>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49022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0980-93FA-AF30-C231-1BD3DBF2BD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B52FAE-E7AB-13F9-80F2-E28DE9A768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31DDAE-9D12-42B7-9768-110C11FF47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2BE67D-6E31-3673-F5CD-6BDC5EDE5C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2CE4A0-8A48-4FA5-482B-C849863529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C27A69-EAF5-6452-A68A-35DAECC5F0F8}"/>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8" name="Footer Placeholder 7">
            <a:extLst>
              <a:ext uri="{FF2B5EF4-FFF2-40B4-BE49-F238E27FC236}">
                <a16:creationId xmlns:a16="http://schemas.microsoft.com/office/drawing/2014/main" id="{72C3CB63-3013-7BB3-A98B-3D6B8E8F10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216746-BC12-298A-0CF2-E1078E6D5CB2}"/>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2839997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F61E-D994-CFED-75C4-76D3F5E229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C81315-549D-CE08-63B6-B7E33E1C3E6E}"/>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4" name="Footer Placeholder 3">
            <a:extLst>
              <a:ext uri="{FF2B5EF4-FFF2-40B4-BE49-F238E27FC236}">
                <a16:creationId xmlns:a16="http://schemas.microsoft.com/office/drawing/2014/main" id="{050752A7-8E0F-EC96-EEF4-B8E5176078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91F3A9-B1B3-D936-5684-75A7ECA065C0}"/>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409707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207B75-CCE6-397E-9FB1-6027D6F4B4BF}"/>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3" name="Footer Placeholder 2">
            <a:extLst>
              <a:ext uri="{FF2B5EF4-FFF2-40B4-BE49-F238E27FC236}">
                <a16:creationId xmlns:a16="http://schemas.microsoft.com/office/drawing/2014/main" id="{6443716E-13F7-B1AA-56AE-3C5F1169A8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C6280D-2EE6-F1FC-25A7-8F4FBD570502}"/>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789189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D3F9-E96B-A6FD-A3C2-EEEA43289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FDE5D7-305F-7D42-6C8B-135D8BD831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BEF0C5-7CFD-8344-C0C6-245D995BB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D88391-BC83-262D-3863-CE964442D1DE}"/>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6" name="Footer Placeholder 5">
            <a:extLst>
              <a:ext uri="{FF2B5EF4-FFF2-40B4-BE49-F238E27FC236}">
                <a16:creationId xmlns:a16="http://schemas.microsoft.com/office/drawing/2014/main" id="{7CEA9C1F-33AA-C0BB-4418-70AE35FECE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88C61F-592A-F621-A342-BD2F6CCE9E82}"/>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237976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BC98-5D79-C28E-244C-902351BDEC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884879-96DC-C97B-1FAA-79CD4F96C0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B9AFB9-E03F-8A7F-6135-A5C0209E6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9B51FD-1A7F-8C69-8546-0A89CF7A94B1}"/>
              </a:ext>
            </a:extLst>
          </p:cNvPr>
          <p:cNvSpPr>
            <a:spLocks noGrp="1"/>
          </p:cNvSpPr>
          <p:nvPr>
            <p:ph type="dt" sz="half" idx="10"/>
          </p:nvPr>
        </p:nvSpPr>
        <p:spPr/>
        <p:txBody>
          <a:bodyPr/>
          <a:lstStyle/>
          <a:p>
            <a:fld id="{9C8773C3-28FE-41DE-AA30-5A3E74902D19}" type="datetimeFigureOut">
              <a:rPr lang="en-IN" smtClean="0"/>
              <a:t>11-10-2023</a:t>
            </a:fld>
            <a:endParaRPr lang="en-IN"/>
          </a:p>
        </p:txBody>
      </p:sp>
      <p:sp>
        <p:nvSpPr>
          <p:cNvPr id="6" name="Footer Placeholder 5">
            <a:extLst>
              <a:ext uri="{FF2B5EF4-FFF2-40B4-BE49-F238E27FC236}">
                <a16:creationId xmlns:a16="http://schemas.microsoft.com/office/drawing/2014/main" id="{8D7B66FD-974E-300E-B615-58A69FD4FA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39AFC9-2324-3BCD-86C6-3E6CD35A876D}"/>
              </a:ext>
            </a:extLst>
          </p:cNvPr>
          <p:cNvSpPr>
            <a:spLocks noGrp="1"/>
          </p:cNvSpPr>
          <p:nvPr>
            <p:ph type="sldNum" sz="quarter" idx="12"/>
          </p:nvPr>
        </p:nvSpPr>
        <p:spPr/>
        <p:txBody>
          <a:bodyPr/>
          <a:lstStyle/>
          <a:p>
            <a:fld id="{58159171-C744-4164-9ADE-587C666EB4B8}" type="slidenum">
              <a:rPr lang="en-IN" smtClean="0"/>
              <a:t>‹#›</a:t>
            </a:fld>
            <a:endParaRPr lang="en-IN"/>
          </a:p>
        </p:txBody>
      </p:sp>
    </p:spTree>
    <p:extLst>
      <p:ext uri="{BB962C8B-B14F-4D97-AF65-F5344CB8AC3E}">
        <p14:creationId xmlns:p14="http://schemas.microsoft.com/office/powerpoint/2010/main" val="73069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A4D229-9027-B843-558F-CABD8384E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5927F7-5CD7-36E5-C620-A4DE1EC44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C19E3-1DBB-FA92-B5D5-0E5B2DB85F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8773C3-28FE-41DE-AA30-5A3E74902D19}" type="datetimeFigureOut">
              <a:rPr lang="en-IN" smtClean="0"/>
              <a:t>11-10-2023</a:t>
            </a:fld>
            <a:endParaRPr lang="en-IN"/>
          </a:p>
        </p:txBody>
      </p:sp>
      <p:sp>
        <p:nvSpPr>
          <p:cNvPr id="5" name="Footer Placeholder 4">
            <a:extLst>
              <a:ext uri="{FF2B5EF4-FFF2-40B4-BE49-F238E27FC236}">
                <a16:creationId xmlns:a16="http://schemas.microsoft.com/office/drawing/2014/main" id="{1EB377D2-69F7-6CB1-84ED-29A672654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B47C72-DA0E-8C30-84BB-487A9DEA2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59171-C744-4164-9ADE-587C666EB4B8}" type="slidenum">
              <a:rPr lang="en-IN" smtClean="0"/>
              <a:t>‹#›</a:t>
            </a:fld>
            <a:endParaRPr lang="en-IN"/>
          </a:p>
        </p:txBody>
      </p:sp>
    </p:spTree>
    <p:extLst>
      <p:ext uri="{BB962C8B-B14F-4D97-AF65-F5344CB8AC3E}">
        <p14:creationId xmlns:p14="http://schemas.microsoft.com/office/powerpoint/2010/main" val="3473618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hyperlink" Target="http://www.ulasimburada.com/"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FD27E-8D2E-CD1F-CE91-5FFDC9F89668}"/>
              </a:ext>
            </a:extLst>
          </p:cNvPr>
          <p:cNvSpPr>
            <a:spLocks noGrp="1"/>
          </p:cNvSpPr>
          <p:nvPr>
            <p:ph type="ctrTitle"/>
          </p:nvPr>
        </p:nvSpPr>
        <p:spPr>
          <a:xfrm>
            <a:off x="1524000" y="1122363"/>
            <a:ext cx="9144000" cy="4178058"/>
          </a:xfrm>
        </p:spPr>
        <p:txBody>
          <a:bodyPr>
            <a:normAutofit/>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PROJECT REPORT ON</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PUBLIC TRANSPORTATION EFFICIENCY ANALYSIS</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SUBMIT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TED B</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Y</a:t>
            </a:r>
            <a:b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M.HARINI</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PERI INSTITUTE OF TECHNOLOGY</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MANNIVKKAM</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7C76C92-6B7A-B413-F086-C7EC35421C3D}"/>
              </a:ext>
            </a:extLst>
          </p:cNvPr>
          <p:cNvSpPr>
            <a:spLocks noGrp="1"/>
          </p:cNvSpPr>
          <p:nvPr>
            <p:ph type="subTitle" idx="1"/>
          </p:nvPr>
        </p:nvSpPr>
        <p:spPr>
          <a:xfrm>
            <a:off x="1524000" y="619933"/>
            <a:ext cx="9144000" cy="1418094"/>
          </a:xfrm>
        </p:spPr>
        <p:txBody>
          <a:bodyPr/>
          <a:lstStyle/>
          <a:p>
            <a:endParaRPr lang="en-IN" dirty="0"/>
          </a:p>
        </p:txBody>
      </p:sp>
    </p:spTree>
    <p:extLst>
      <p:ext uri="{BB962C8B-B14F-4D97-AF65-F5344CB8AC3E}">
        <p14:creationId xmlns:p14="http://schemas.microsoft.com/office/powerpoint/2010/main" val="2967767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2CAE-D58E-3E2B-D9D3-C7B510A4CB70}"/>
              </a:ext>
            </a:extLst>
          </p:cNvPr>
          <p:cNvSpPr>
            <a:spLocks noGrp="1"/>
          </p:cNvSpPr>
          <p:nvPr>
            <p:ph type="title"/>
          </p:nvPr>
        </p:nvSpPr>
        <p:spPr/>
        <p:txBody>
          <a:bodyPr>
            <a:normAutofit/>
          </a:bodyPr>
          <a:lstStyle/>
          <a:p>
            <a:r>
              <a:rPr lang="en-IN" sz="16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15027176-FC94-BCFE-FE79-E9BECB2A8562}"/>
              </a:ext>
            </a:extLst>
          </p:cNvPr>
          <p:cNvSpPr>
            <a:spLocks noGrp="1"/>
          </p:cNvSpPr>
          <p:nvPr>
            <p:ph idx="1"/>
          </p:nvPr>
        </p:nvSpPr>
        <p:spPr>
          <a:xfrm>
            <a:off x="838200" y="1394847"/>
            <a:ext cx="10515600" cy="4782116"/>
          </a:xfrm>
        </p:spPr>
        <p:txBody>
          <a:bodyPr>
            <a:normAutofit/>
          </a:bodyPr>
          <a:lstStyle/>
          <a:p>
            <a:pPr algn="just"/>
            <a:r>
              <a:rPr lang="en-US" sz="1400" dirty="0">
                <a:latin typeface="Times New Roman" panose="02020603050405020304" pitchFamily="18" charset="0"/>
                <a:cs typeface="Times New Roman" panose="02020603050405020304" pitchFamily="18" charset="0"/>
              </a:rPr>
              <a:t>In this study, the focus is on bus transportation since it is more flexible compared to rail transportation and widely preferred by the masses in cities. The primary data source of this study comes from the Department of Transportation for the City of Antalya. </a:t>
            </a:r>
          </a:p>
          <a:p>
            <a:pPr algn="just"/>
            <a:r>
              <a:rPr lang="en-US" sz="1400" dirty="0">
                <a:latin typeface="Times New Roman" panose="02020603050405020304" pitchFamily="18" charset="0"/>
                <a:cs typeface="Times New Roman" panose="02020603050405020304" pitchFamily="18" charset="0"/>
              </a:rPr>
              <a:t>We load the complete boarding data of December 18,2019 which is a standard weekday. </a:t>
            </a:r>
          </a:p>
          <a:p>
            <a:pPr algn="just"/>
            <a:r>
              <a:rPr lang="en-US" sz="1400" dirty="0">
                <a:latin typeface="Times New Roman" panose="02020603050405020304" pitchFamily="18" charset="0"/>
                <a:cs typeface="Times New Roman" panose="02020603050405020304" pitchFamily="18" charset="0"/>
              </a:rPr>
              <a:t>The boarding data consists of passenger Id, passenger’s boarding stop Id (origin), boarding time, bus Id, route Id (the direction on a particular line) . </a:t>
            </a:r>
          </a:p>
          <a:p>
            <a:pPr algn="just"/>
            <a:r>
              <a:rPr lang="en-US" sz="1400" dirty="0">
                <a:latin typeface="Times New Roman" panose="02020603050405020304" pitchFamily="18" charset="0"/>
                <a:cs typeface="Times New Roman" panose="02020603050405020304" pitchFamily="18" charset="0"/>
              </a:rPr>
              <a:t>For a particular route, bus stop locations with GPS coordinates required to visualize path on a map, are available from both municipal and commercial websites (such as </a:t>
            </a:r>
            <a:r>
              <a:rPr lang="en-US" sz="1400" dirty="0">
                <a:latin typeface="Times New Roman" panose="02020603050405020304" pitchFamily="18" charset="0"/>
                <a:cs typeface="Times New Roman" panose="02020603050405020304" pitchFamily="18" charset="0"/>
                <a:hlinkClick r:id="rId2"/>
              </a:rPr>
              <a:t>www.ulasimburada.com</a:t>
            </a:r>
            <a:r>
              <a:rPr lang="en-US" sz="1400" dirty="0">
                <a:latin typeface="Times New Roman" panose="02020603050405020304" pitchFamily="18" charset="0"/>
                <a:cs typeface="Times New Roman" panose="02020603050405020304" pitchFamily="18" charset="0"/>
              </a:rPr>
              <a:t>).</a:t>
            </a:r>
          </a:p>
          <a:p>
            <a:pPr algn="just"/>
            <a:r>
              <a:rPr lang="en-US" sz="1400" dirty="0">
                <a:latin typeface="Times New Roman" panose="02020603050405020304" pitchFamily="18" charset="0"/>
                <a:cs typeface="Times New Roman" panose="02020603050405020304" pitchFamily="18" charset="0"/>
              </a:rPr>
              <a:t> The data set formed consist of 305 lines and 608 routes. A route consist of a sequential list of bus stops in either forward or backward (return) directions.</a:t>
            </a:r>
          </a:p>
          <a:p>
            <a:pPr algn="just"/>
            <a:r>
              <a:rPr lang="en-US" sz="1400" dirty="0">
                <a:latin typeface="Times New Roman" panose="02020603050405020304" pitchFamily="18" charset="0"/>
                <a:cs typeface="Times New Roman" panose="02020603050405020304" pitchFamily="18" charset="0"/>
              </a:rPr>
              <a:t> Each line has opposite two directions except two lines which are omitted in analysis. On December 18, 2019, a total of 7347 trips (single direction services) were made and with these trips a total of 381962 passengers were carried. </a:t>
            </a:r>
          </a:p>
          <a:p>
            <a:pPr algn="just"/>
            <a:r>
              <a:rPr lang="en-US" sz="1400" dirty="0">
                <a:latin typeface="Times New Roman" panose="02020603050405020304" pitchFamily="18" charset="0"/>
                <a:cs typeface="Times New Roman" panose="02020603050405020304" pitchFamily="18" charset="0"/>
              </a:rPr>
              <a:t>Efficiency of a transportation system as a whole requires individual busses which are limited in numbers run as efficient as possible while keeping residents happy through easy access to a bus service, quick access to destination, connectivity to 4 Kamer </a:t>
            </a:r>
            <a:r>
              <a:rPr lang="en-US" sz="1400" dirty="0" err="1">
                <a:latin typeface="Times New Roman" panose="02020603050405020304" pitchFamily="18" charset="0"/>
                <a:cs typeface="Times New Roman" panose="02020603050405020304" pitchFamily="18" charset="0"/>
              </a:rPr>
              <a:t>Ozg¨un</a:t>
            </a:r>
            <a:r>
              <a:rPr lang="en-US" sz="1400" dirty="0">
                <a:latin typeface="Times New Roman" panose="02020603050405020304" pitchFamily="18" charset="0"/>
                <a:cs typeface="Times New Roman" panose="02020603050405020304" pitchFamily="18" charset="0"/>
              </a:rPr>
              <a:t> and et.al ¨ transit network and comfort. </a:t>
            </a:r>
          </a:p>
          <a:p>
            <a:pPr algn="just"/>
            <a:r>
              <a:rPr lang="en-US" sz="1400" dirty="0">
                <a:latin typeface="Times New Roman" panose="02020603050405020304" pitchFamily="18" charset="0"/>
                <a:cs typeface="Times New Roman" panose="02020603050405020304" pitchFamily="18" charset="0"/>
              </a:rPr>
              <a:t>Our approach in improving transportation system has 2 stages; 1- improve route efficiency, 2- improve customer satisfaction. However, in this study we solely focus on the route efficiency. In a </a:t>
            </a:r>
            <a:r>
              <a:rPr lang="en-US" sz="1400" dirty="0" err="1">
                <a:latin typeface="Times New Roman" panose="02020603050405020304" pitchFamily="18" charset="0"/>
                <a:cs typeface="Times New Roman" panose="02020603050405020304" pitchFamily="18" charset="0"/>
              </a:rPr>
              <a:t>followup</a:t>
            </a:r>
            <a:r>
              <a:rPr lang="en-US" sz="1400" dirty="0">
                <a:latin typeface="Times New Roman" panose="02020603050405020304" pitchFamily="18" charset="0"/>
                <a:cs typeface="Times New Roman" panose="02020603050405020304" pitchFamily="18" charset="0"/>
              </a:rPr>
              <a:t> study we aim to include customer satisfaction aspect of the transportation</a:t>
            </a:r>
            <a:endParaRPr lang="en-IN" sz="1400" dirty="0"/>
          </a:p>
        </p:txBody>
      </p:sp>
    </p:spTree>
    <p:extLst>
      <p:ext uri="{BB962C8B-B14F-4D97-AF65-F5344CB8AC3E}">
        <p14:creationId xmlns:p14="http://schemas.microsoft.com/office/powerpoint/2010/main" val="694914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01C1-F2FE-1E06-6114-EE8F8090163D}"/>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ASPECT OF TRANPORTATION</a:t>
            </a:r>
          </a:p>
        </p:txBody>
      </p:sp>
      <p:pic>
        <p:nvPicPr>
          <p:cNvPr id="5" name="Content Placeholder 4">
            <a:extLst>
              <a:ext uri="{FF2B5EF4-FFF2-40B4-BE49-F238E27FC236}">
                <a16:creationId xmlns:a16="http://schemas.microsoft.com/office/drawing/2014/main" id="{18BA23B4-0392-A49D-086C-F3DE5E6A4F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401" y="1825625"/>
            <a:ext cx="7773198" cy="4351338"/>
          </a:xfrm>
        </p:spPr>
      </p:pic>
    </p:spTree>
    <p:extLst>
      <p:ext uri="{BB962C8B-B14F-4D97-AF65-F5344CB8AC3E}">
        <p14:creationId xmlns:p14="http://schemas.microsoft.com/office/powerpoint/2010/main" val="3237337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2B25-CA04-FB03-8098-FDDF30D21284}"/>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Analysis of Public Transportation for Efficiency</a:t>
            </a:r>
            <a:endParaRPr lang="en-IN" sz="1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E6CC3AF-EB73-F6F1-2F58-9BE5272D65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350" y="1825625"/>
            <a:ext cx="9058758" cy="4351338"/>
          </a:xfrm>
        </p:spPr>
      </p:pic>
    </p:spTree>
    <p:extLst>
      <p:ext uri="{BB962C8B-B14F-4D97-AF65-F5344CB8AC3E}">
        <p14:creationId xmlns:p14="http://schemas.microsoft.com/office/powerpoint/2010/main" val="156015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DC7D-1E0E-F273-54F2-C2567C979073}"/>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Hierarchical Clustering for Bus Stop Similarity</a:t>
            </a:r>
            <a:endParaRPr lang="en-IN"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F1D42C-61B1-385A-C059-C37501A19D8B}"/>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If routes and bus stops had to be eliminated or redesigned. </a:t>
            </a:r>
          </a:p>
          <a:p>
            <a:r>
              <a:rPr lang="en-US" sz="1600" dirty="0">
                <a:latin typeface="Times New Roman" panose="02020603050405020304" pitchFamily="18" charset="0"/>
                <a:cs typeface="Times New Roman" panose="02020603050405020304" pitchFamily="18" charset="0"/>
              </a:rPr>
              <a:t>Then it is important to know which routes are close in terms of trip. Bus stops of a route may be used to determine overlapping routes.</a:t>
            </a:r>
          </a:p>
          <a:p>
            <a:r>
              <a:rPr lang="en-US" sz="1600" dirty="0">
                <a:latin typeface="Times New Roman" panose="02020603050405020304" pitchFamily="18" charset="0"/>
                <a:cs typeface="Times New Roman" panose="02020603050405020304" pitchFamily="18" charset="0"/>
              </a:rPr>
              <a:t> Several similarity measures are available to determine close routes. Among them cosine similarity with inverse term frequency has advantages over others as it favors less frequent matches over frequent ones . </a:t>
            </a:r>
          </a:p>
          <a:p>
            <a:r>
              <a:rPr lang="en-US" sz="1600" dirty="0">
                <a:latin typeface="Times New Roman" panose="02020603050405020304" pitchFamily="18" charset="0"/>
                <a:cs typeface="Times New Roman" panose="02020603050405020304" pitchFamily="18" charset="0"/>
              </a:rPr>
              <a:t>Cosine similarity based distance matrix is formed where Rows and Columns are Routes and each cell in the matrix has a value between 0 and 1 that represents the cosine angle between the two routes. </a:t>
            </a:r>
          </a:p>
          <a:p>
            <a:r>
              <a:rPr lang="en-US" sz="1600" dirty="0">
                <a:latin typeface="Times New Roman" panose="02020603050405020304" pitchFamily="18" charset="0"/>
                <a:cs typeface="Times New Roman" panose="02020603050405020304" pitchFamily="18" charset="0"/>
              </a:rPr>
              <a:t>A distance value 0 means perfect match, whereas a distance matrix of 1.0 means routes do not have anything in common. </a:t>
            </a:r>
          </a:p>
          <a:p>
            <a:r>
              <a:rPr lang="en-US" sz="1600" dirty="0">
                <a:latin typeface="Times New Roman" panose="02020603050405020304" pitchFamily="18" charset="0"/>
                <a:cs typeface="Times New Roman" panose="02020603050405020304" pitchFamily="18" charset="0"/>
              </a:rPr>
              <a:t>During the hierarchical clustering complete linkage method is used to calculate the cluster distances Once distance matrix is formed for routes, it has been used to cluster routes with respect to each other via distances calculated in the prior step.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60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72EE4-A8EF-A8E2-DE00-8E91FE2A8B87}"/>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Time-Location Variance Analysis of Route Boarding</a:t>
            </a:r>
            <a:endParaRPr lang="en-IN"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95EEC9-432A-C48C-15E5-581229E0E712}"/>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Time-Location mapping of route boarding provides us to analyze the variation of boarding in both time domain and as well as route bus stop sequences. </a:t>
            </a:r>
          </a:p>
          <a:p>
            <a:r>
              <a:rPr lang="en-US" sz="1600" dirty="0">
                <a:latin typeface="Times New Roman" panose="02020603050405020304" pitchFamily="18" charset="0"/>
                <a:cs typeface="Times New Roman" panose="02020603050405020304" pitchFamily="18" charset="0"/>
              </a:rPr>
              <a:t>Mapping involves counting boarding in subsequent bus stops for each trip on a route. Such mapping may be visualized using heatmap plot. </a:t>
            </a:r>
          </a:p>
          <a:p>
            <a:r>
              <a:rPr lang="en-US" sz="1600" dirty="0">
                <a:latin typeface="Times New Roman" panose="02020603050405020304" pitchFamily="18" charset="0"/>
                <a:cs typeface="Times New Roman" panose="02020603050405020304" pitchFamily="18" charset="0"/>
              </a:rPr>
              <a:t>Visually, we can conclude that Route KC06 has the lowest variation both in time and location which is also consistent with the route efficiency of this route. Route LF10 has medium performance but Route CV 39 has the most variation both in location and trip. </a:t>
            </a:r>
          </a:p>
          <a:p>
            <a:r>
              <a:rPr lang="en-US" sz="1600" dirty="0">
                <a:latin typeface="Times New Roman" panose="02020603050405020304" pitchFamily="18" charset="0"/>
                <a:cs typeface="Times New Roman" panose="02020603050405020304" pitchFamily="18" charset="0"/>
              </a:rPr>
              <a:t>Variance-Area curve obtained by Equation 4 allows us to quantify variation in both time and bus stop dimensions. Such numeric evaluation shown in Figure  matches visual experience shown in Figure 6. CV 39 has the highest and KC06 has the lowest variation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40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3D46-7C14-2F4B-9A8E-0007A3F80196}"/>
              </a:ext>
            </a:extLst>
          </p:cNvPr>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Bus Stop Analysis</a:t>
            </a:r>
          </a:p>
        </p:txBody>
      </p:sp>
      <p:sp>
        <p:nvSpPr>
          <p:cNvPr id="3" name="Content Placeholder 2">
            <a:extLst>
              <a:ext uri="{FF2B5EF4-FFF2-40B4-BE49-F238E27FC236}">
                <a16:creationId xmlns:a16="http://schemas.microsoft.com/office/drawing/2014/main" id="{4541B00F-022D-9F15-D57B-A3713F1B9243}"/>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For the selected date, there were 3140 distinct bus stops and among which 2804 has boarding data (at least 1 boarding). Among them infrequent bus stops are listed in Table . One can conclude from the table that there are 567 ( % 18)</a:t>
            </a: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2CD1D9-4DC7-9B03-E677-06C25A537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5839" y="2479729"/>
            <a:ext cx="6020322" cy="2942073"/>
          </a:xfrm>
          <a:prstGeom prst="rect">
            <a:avLst/>
          </a:prstGeom>
        </p:spPr>
      </p:pic>
    </p:spTree>
    <p:extLst>
      <p:ext uri="{BB962C8B-B14F-4D97-AF65-F5344CB8AC3E}">
        <p14:creationId xmlns:p14="http://schemas.microsoft.com/office/powerpoint/2010/main" val="680241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2C47-133A-3218-FD1B-85E864CFD7D9}"/>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Variance-Area Curves for Route Boarding</a:t>
            </a:r>
            <a:endParaRPr lang="en-IN"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E30507-DE90-FD11-42F7-0589486A51DB}"/>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Simply put, the between-area variance curves are obtained by calculating the variances of gray scale pixel values while varying rectangular unit areas within the 2-D gray scale matrix. </a:t>
            </a:r>
          </a:p>
          <a:p>
            <a:r>
              <a:rPr lang="en-US" sz="1600" dirty="0">
                <a:latin typeface="Times New Roman" panose="02020603050405020304" pitchFamily="18" charset="0"/>
                <a:cs typeface="Times New Roman" panose="02020603050405020304" pitchFamily="18" charset="0"/>
              </a:rPr>
              <a:t>This 2-D gray scale matrix is constructed from the heatmap image.</a:t>
            </a:r>
          </a:p>
          <a:p>
            <a:r>
              <a:rPr lang="en-US" sz="1600" dirty="0">
                <a:latin typeface="Times New Roman" panose="02020603050405020304" pitchFamily="18" charset="0"/>
                <a:cs typeface="Times New Roman" panose="02020603050405020304" pitchFamily="18" charset="0"/>
              </a:rPr>
              <a:t> Although there are many ways to choose rectangular unit areas having equal area sizes , for the purpose of this study, these unit areas are considered squares.</a:t>
            </a:r>
          </a:p>
          <a:p>
            <a:r>
              <a:rPr lang="en-US" sz="1600" dirty="0">
                <a:latin typeface="Times New Roman" panose="02020603050405020304" pitchFamily="18" charset="0"/>
                <a:cs typeface="Times New Roman" panose="02020603050405020304" pitchFamily="18" charset="0"/>
              </a:rPr>
              <a:t> Let m be the pixel length and n be the pixel width of the entire heatmap matrix. </a:t>
            </a:r>
          </a:p>
          <a:p>
            <a:r>
              <a:rPr lang="en-US" sz="1600" dirty="0">
                <a:latin typeface="Times New Roman" panose="02020603050405020304" pitchFamily="18" charset="0"/>
                <a:cs typeface="Times New Roman" panose="02020603050405020304" pitchFamily="18" charset="0"/>
              </a:rPr>
              <a:t>The image is first partitioned into unit areas of size A1x1. The between-area variance curve, CB(Ak), is the plot of the coefficients of variation between the varying unit areas </a:t>
            </a:r>
            <a:r>
              <a:rPr lang="en-US" sz="1600" dirty="0" err="1">
                <a:latin typeface="Times New Roman" panose="02020603050405020304" pitchFamily="18" charset="0"/>
                <a:cs typeface="Times New Roman" panose="02020603050405020304" pitchFamily="18" charset="0"/>
              </a:rPr>
              <a:t>Ak×k</a:t>
            </a:r>
            <a:r>
              <a:rPr lang="en-US" sz="1600" dirty="0">
                <a:latin typeface="Times New Roman" panose="02020603050405020304" pitchFamily="18" charset="0"/>
                <a:cs typeface="Times New Roman" panose="02020603050405020304" pitchFamily="18" charset="0"/>
              </a:rPr>
              <a:t>. Mathematically, this relationship is formulated with Equation.</a:t>
            </a:r>
          </a:p>
          <a:p>
            <a:pPr marL="0" indent="0">
              <a:buNone/>
            </a:pPr>
            <a:r>
              <a:rPr lang="en-US" sz="1600" dirty="0">
                <a:latin typeface="Times New Roman" panose="02020603050405020304" pitchFamily="18" charset="0"/>
                <a:cs typeface="Times New Roman" panose="02020603050405020304" pitchFamily="18" charset="0"/>
              </a:rPr>
              <a:t> CB(Ak) = 100 F¯ k </a:t>
            </a:r>
            <a:r>
              <a:rPr lang="en-US" sz="1600" dirty="0" err="1">
                <a:latin typeface="Times New Roman" panose="02020603050405020304" pitchFamily="18" charset="0"/>
                <a:cs typeface="Times New Roman" panose="02020603050405020304" pitchFamily="18" charset="0"/>
              </a:rPr>
              <a:t>vuut</a:t>
            </a:r>
            <a:r>
              <a:rPr lang="en-US" sz="1600" dirty="0">
                <a:latin typeface="Times New Roman" panose="02020603050405020304" pitchFamily="18" charset="0"/>
                <a:cs typeface="Times New Roman" panose="02020603050405020304" pitchFamily="18" charset="0"/>
              </a:rPr>
              <a:t> 1 </a:t>
            </a:r>
            <a:r>
              <a:rPr lang="en-US" sz="1600" dirty="0" err="1">
                <a:latin typeface="Times New Roman" panose="02020603050405020304" pitchFamily="18" charset="0"/>
                <a:cs typeface="Times New Roman" panose="02020603050405020304" pitchFamily="18" charset="0"/>
              </a:rPr>
              <a:t>mknk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Xmk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=1 </a:t>
            </a:r>
            <a:r>
              <a:rPr lang="en-US" sz="1600" dirty="0" err="1">
                <a:latin typeface="Times New Roman" panose="02020603050405020304" pitchFamily="18" charset="0"/>
                <a:cs typeface="Times New Roman" panose="02020603050405020304" pitchFamily="18" charset="0"/>
              </a:rPr>
              <a:t>Xnk</a:t>
            </a:r>
            <a:r>
              <a:rPr lang="en-US" sz="1600" dirty="0">
                <a:latin typeface="Times New Roman" panose="02020603050405020304" pitchFamily="18" charset="0"/>
                <a:cs typeface="Times New Roman" panose="02020603050405020304" pitchFamily="18" charset="0"/>
              </a:rPr>
              <a:t> j=1 [</a:t>
            </a:r>
            <a:r>
              <a:rPr lang="en-US" sz="1600" dirty="0" err="1">
                <a:latin typeface="Times New Roman" panose="02020603050405020304" pitchFamily="18" charset="0"/>
                <a:cs typeface="Times New Roman" panose="02020603050405020304" pitchFamily="18" charset="0"/>
              </a:rPr>
              <a:t>Fi,j</a:t>
            </a:r>
            <a:r>
              <a:rPr lang="en-US" sz="1600" dirty="0">
                <a:latin typeface="Times New Roman" panose="02020603050405020304" pitchFamily="18" charset="0"/>
                <a:cs typeface="Times New Roman" panose="02020603050405020304" pitchFamily="18" charset="0"/>
              </a:rPr>
              <a:t> − F¯ k] 2</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98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903</Words>
  <Application>Microsoft Office PowerPoint</Application>
  <PresentationFormat>Widescreen</PresentationFormat>
  <Paragraphs>33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PROJECT REPORT ON  PUBLIC TRANSPORTATION EFFICIENCY ANALYSIS  SUBMITTED BY  M.HARINI  PERI INSTITUTE OF TECHNOLOGY  MANNIVKKAM </vt:lpstr>
      <vt:lpstr>METHODOLOGY</vt:lpstr>
      <vt:lpstr>ASPECT OF TRANPORTATION</vt:lpstr>
      <vt:lpstr>Analysis of Public Transportation for Efficiency</vt:lpstr>
      <vt:lpstr>Hierarchical Clustering for Bus Stop Similarity</vt:lpstr>
      <vt:lpstr>Time-Location Variance Analysis of Route Boarding</vt:lpstr>
      <vt:lpstr>Bus Stop Analysis</vt:lpstr>
      <vt:lpstr>Variance-Area Curves for Route Boarding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PUBLIC TRANSPORTATION EFFICIENCY ANALYSIS  SUBMITTED BY  V.CHANDRAKALA  PERI INSTITUTE OF TECHNOLOGY  MANNIVKKAM </dc:title>
  <dc:creator>Chandrakalaveerappan Chandrakalaveerappan</dc:creator>
  <cp:lastModifiedBy>angel angel</cp:lastModifiedBy>
  <cp:revision>3</cp:revision>
  <dcterms:created xsi:type="dcterms:W3CDTF">2023-10-11T12:47:45Z</dcterms:created>
  <dcterms:modified xsi:type="dcterms:W3CDTF">2023-10-11T14:48:04Z</dcterms:modified>
</cp:coreProperties>
</file>