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82" d="100"/>
          <a:sy n="82"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913B-B5B2-8EAD-4C5F-018A42EEF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EE7A5B-BFA6-E41A-CA2C-DE0C9D9A3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4CC2EF-A709-A287-1BEE-91040ED4ED75}"/>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9F9FDD23-3494-1C7A-1606-C4E6D1E6B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655DF-E5FB-9234-CBB2-A4CBE582DC81}"/>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423669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65EB-A4D9-C453-05E3-C3311068CD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9933B-74DC-FB74-FB73-C50EB2F0F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E84AE-BA1A-0FDD-0F7C-476C4CFC6FA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CDE196DA-2AD0-2458-8201-D8704C197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5333B-44F9-30C0-FC4E-E44B7B07BE93}"/>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79556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ADCB8-4033-3026-B06F-4DCA325BD8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E035B9-4B63-5B13-7487-3FE022E1F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AB76CA-A020-7108-FC08-296D56F737E0}"/>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B1A4B583-B610-2618-FB99-81F12BD0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D1504-AAF8-6262-D3B6-D9B3003DC2E0}"/>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69139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5009-BA70-E878-0625-18486A1816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8A8B99-F420-D2F1-DDA0-CE185F283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3DC44-CE24-7D95-958E-F44E456DCBBD}"/>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C7C4C158-D234-9203-DFD4-4D8AC769D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F4E26-A543-F980-3CF1-E8AF759C25EC}"/>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105771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81EE-8A72-784E-BD40-BE0CB171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076F66-80A7-FAFA-93FC-585D36186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62360-D162-E2A3-C2A1-33382AAE0253}"/>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0344AD4F-08FD-C159-E915-65FC7E0A1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BCE03-68D8-9E95-7B7E-4C14B21B70E7}"/>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51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50E9-0B56-AB90-8792-3007BE33B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BB5FD6-E93D-6EFE-EF9E-46D78C087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36D1F6-0D0E-9166-C299-59896977F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07D9EC-5D2F-F152-20AB-8A68E34C864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6" name="Footer Placeholder 5">
            <a:extLst>
              <a:ext uri="{FF2B5EF4-FFF2-40B4-BE49-F238E27FC236}">
                <a16:creationId xmlns:a16="http://schemas.microsoft.com/office/drawing/2014/main" id="{4AAA16E9-670C-5CB5-C41A-FD78EC091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60E4C6-0F2D-E958-CC89-9BF77C60656A}"/>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160946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BB35-9ECF-511D-3D5C-F1783BE2C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9A50AB-0BE5-9E8C-C07E-E41A50ECE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006F9-FE23-891F-C3D9-AFED7918B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E6CD2E-ACA7-9B49-C564-1F417216B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6788CB-E313-5FEC-193E-B5A6BE297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392872-DB2B-7DA2-ED1F-ACC97572F859}"/>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8" name="Footer Placeholder 7">
            <a:extLst>
              <a:ext uri="{FF2B5EF4-FFF2-40B4-BE49-F238E27FC236}">
                <a16:creationId xmlns:a16="http://schemas.microsoft.com/office/drawing/2014/main" id="{7F091A0B-3B31-A1A4-728C-D6B79351A8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9D9D08-E9EF-9490-DC9A-E7DD7979DB66}"/>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26229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C502-AF92-74D3-AF57-11BA9FE68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4436C-0E78-7E24-152F-D41AB3EC17F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4" name="Footer Placeholder 3">
            <a:extLst>
              <a:ext uri="{FF2B5EF4-FFF2-40B4-BE49-F238E27FC236}">
                <a16:creationId xmlns:a16="http://schemas.microsoft.com/office/drawing/2014/main" id="{15E9FDF1-9EA8-A411-7E48-B50EE2006D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7F1B13-E387-0268-3E00-EE4695F0F82E}"/>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19842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4826F-36FA-5C1B-2B64-9B5347E3B2AF}"/>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3" name="Footer Placeholder 2">
            <a:extLst>
              <a:ext uri="{FF2B5EF4-FFF2-40B4-BE49-F238E27FC236}">
                <a16:creationId xmlns:a16="http://schemas.microsoft.com/office/drawing/2014/main" id="{D86BC8E0-7D63-D84C-201A-381E586944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53B2E0-EFB5-CDA8-BC71-F46C91909145}"/>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425465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0714-1BED-B647-B7E4-A65067AA6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612AEE-1D18-FAEB-BA5A-EEB0FC98B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0E2E9B-D75B-E4B9-817D-46ED25B82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0F17D-40E6-CBAC-5013-FDFE3C4811B5}"/>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6" name="Footer Placeholder 5">
            <a:extLst>
              <a:ext uri="{FF2B5EF4-FFF2-40B4-BE49-F238E27FC236}">
                <a16:creationId xmlns:a16="http://schemas.microsoft.com/office/drawing/2014/main" id="{1B866924-C282-F99A-D59E-F4151D016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20088-D6CC-1DC5-A1A7-5D52BD4CDD3B}"/>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29223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3258-F810-9A42-D070-82D05B01F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032246-2DDA-7C8A-C6F9-B647B1D59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EA7BA-1770-887A-CA89-F1DC2AF60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741A-188B-5DC2-D7B3-4113DBCFB44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6" name="Footer Placeholder 5">
            <a:extLst>
              <a:ext uri="{FF2B5EF4-FFF2-40B4-BE49-F238E27FC236}">
                <a16:creationId xmlns:a16="http://schemas.microsoft.com/office/drawing/2014/main" id="{EC8D9358-4EE9-C934-FBC0-227DF3073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714BB-F857-3E33-6762-8382FA0825BF}"/>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03035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B0D03-1CBC-84ED-5623-C23004DED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3738E-9E16-B499-449E-4DC65E901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B99CF-64CC-B004-F842-73EEF9E8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F651A5F8-143E-A903-7308-7850A3180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06EDEF-4259-3EF8-858C-86CDA0616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8823A-D6F5-4DF9-B6C0-5F113F68B0D6}" type="slidenum">
              <a:rPr lang="en-IN" smtClean="0"/>
              <a:t>‹#›</a:t>
            </a:fld>
            <a:endParaRPr lang="en-IN"/>
          </a:p>
        </p:txBody>
      </p:sp>
    </p:spTree>
    <p:extLst>
      <p:ext uri="{BB962C8B-B14F-4D97-AF65-F5344CB8AC3E}">
        <p14:creationId xmlns:p14="http://schemas.microsoft.com/office/powerpoint/2010/main" val="6883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981A-41E7-EA94-D91A-28CFC66471E5}"/>
              </a:ext>
            </a:extLst>
          </p:cNvPr>
          <p:cNvSpPr>
            <a:spLocks noGrp="1"/>
          </p:cNvSpPr>
          <p:nvPr>
            <p:ph type="ctrTitle"/>
          </p:nvPr>
        </p:nvSpPr>
        <p:spPr>
          <a:xfrm>
            <a:off x="1524000" y="522515"/>
            <a:ext cx="9144000" cy="5066522"/>
          </a:xfrm>
        </p:spPr>
        <p:txBody>
          <a:bodyPr>
            <a:normAutofit/>
          </a:bodyPr>
          <a:lstStyle/>
          <a:p>
            <a:pPr>
              <a:lnSpc>
                <a:spcPct val="107000"/>
              </a:lnSpc>
              <a:spcAft>
                <a:spcPts val="800"/>
              </a:spcAft>
            </a:pP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SUBMITTED BY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M.HARINI</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6864772-4FE7-202C-1225-F8BD3C365D4F}"/>
              </a:ext>
            </a:extLst>
          </p:cNvPr>
          <p:cNvSpPr>
            <a:spLocks noGrp="1"/>
          </p:cNvSpPr>
          <p:nvPr>
            <p:ph type="subTitle" idx="1"/>
          </p:nvPr>
        </p:nvSpPr>
        <p:spPr>
          <a:xfrm>
            <a:off x="1524000" y="5178490"/>
            <a:ext cx="9144000" cy="79310"/>
          </a:xfrm>
        </p:spPr>
        <p:txBody>
          <a:bodyPr>
            <a:normAutofit fontScale="25000" lnSpcReduction="20000"/>
          </a:bodyPr>
          <a:lstStyle/>
          <a:p>
            <a:endParaRPr lang="en-IN" dirty="0"/>
          </a:p>
        </p:txBody>
      </p:sp>
    </p:spTree>
    <p:extLst>
      <p:ext uri="{BB962C8B-B14F-4D97-AF65-F5344CB8AC3E}">
        <p14:creationId xmlns:p14="http://schemas.microsoft.com/office/powerpoint/2010/main" val="119410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AF95-122C-D8E6-55C0-55F61544084A}"/>
              </a:ext>
            </a:extLst>
          </p:cNvPr>
          <p:cNvSpPr>
            <a:spLocks noGrp="1"/>
          </p:cNvSpPr>
          <p:nvPr>
            <p:ph type="title"/>
          </p:nvPr>
        </p:nvSpPr>
        <p:spPr>
          <a:xfrm>
            <a:off x="838200" y="365125"/>
            <a:ext cx="10515600" cy="2247446"/>
          </a:xfrm>
        </p:spPr>
        <p:txBody>
          <a:bodyPr>
            <a:normAutofit/>
          </a:bodyPr>
          <a:lstStyle/>
          <a:p>
            <a:r>
              <a:rPr lang="en-US" sz="1400" dirty="0">
                <a:latin typeface="Times New Roman" panose="02020603050405020304" pitchFamily="18" charset="0"/>
                <a:cs typeface="Times New Roman" panose="02020603050405020304" pitchFamily="18" charset="0"/>
              </a:rPr>
              <a:t>ABSTRACT</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645BE-CCFB-30B4-B03B-DBF42F406F46}"/>
              </a:ext>
            </a:extLst>
          </p:cNvPr>
          <p:cNvSpPr>
            <a:spLocks noGrp="1"/>
          </p:cNvSpPr>
          <p:nvPr>
            <p:ph idx="1"/>
          </p:nvPr>
        </p:nvSpPr>
        <p:spPr>
          <a:xfrm>
            <a:off x="838200" y="2174033"/>
            <a:ext cx="10515600" cy="4002929"/>
          </a:xfrm>
        </p:spPr>
        <p:txBody>
          <a:bodyPr/>
          <a:lstStyle/>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Transport System of the Recife Metropolitan Area is under change.</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 subsidy to its change an efficiency analysis is done with the purpose of highlighting characteristics of the efficient systems.</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Twelve transport system from several countries in Europe and seven from Brazil are analyzed: nine from Europe and only one from Brazil were found efficient.</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These system are characterized by very different power structure and tariff structure. </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Efficient ones adopted a more democratic power partition among communalities and established a more broad system of tariffs. </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Among other lessons it is suggested that RMR adopts a structure that allows a more equal partition of the several municipalities comprising the Metro Area including representatives of users groups like workers associations and syndicates.</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Also it should adopt a more flexible tariff systems giving advantages to usual users at the same time that decreases costs and improves the operational efficiency.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150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2D2C-EFA0-0346-488E-B1EC1D357AAF}"/>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INTRODUCTION</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D65DF-C437-CE54-177E-C26CE12F51AD}"/>
              </a:ext>
            </a:extLst>
          </p:cNvPr>
          <p:cNvSpPr>
            <a:spLocks noGrp="1"/>
          </p:cNvSpPr>
          <p:nvPr>
            <p:ph idx="1"/>
          </p:nvPr>
        </p:nvSpPr>
        <p:spPr/>
        <p:txBody>
          <a:bodyPr>
            <a:normAutofit/>
          </a:bodyPr>
          <a:lstStyle/>
          <a:p>
            <a:pPr marL="514350" indent="-285750" algn="just"/>
            <a:r>
              <a:rPr lang="en-US" sz="1300" dirty="0">
                <a:effectLst/>
                <a:latin typeface="Times New Roman" panose="02020603050405020304" pitchFamily="18" charset="0"/>
                <a:ea typeface="Times New Roman" panose="02020603050405020304" pitchFamily="18" charset="0"/>
              </a:rPr>
              <a:t>Metropolitan areas have experienced in the last decades an increasing expansion bringing, as a consequence, several socio-economic problems such as an unequal spatial urban development, a high pressure on disposable infrastructure, land and housing shortages and, with emphasis, lack of urban services. These problems, in addition to low income and unemployment, expel poorer people to urban peripheries where housing costs are lower.</a:t>
            </a:r>
          </a:p>
          <a:p>
            <a:pPr marL="514350" indent="-285750" algn="just"/>
            <a:r>
              <a:rPr lang="en-US" sz="1300" dirty="0">
                <a:effectLst/>
                <a:latin typeface="Times New Roman" panose="02020603050405020304" pitchFamily="18" charset="0"/>
                <a:ea typeface="Times New Roman" panose="02020603050405020304" pitchFamily="18" charset="0"/>
              </a:rPr>
              <a:t> But these peripheries are diploid of public services and increase the cost of providing urban infrastructure. Public transport, in particular, planned to operate in more density populated areas, offer a lower frequency and quality service, due in part to larger distances and a precarious road system. Unorganized urban expansion leads to an unorganized and irrational transport system in which superimposition of routes is one of its characteristics. In addition, municipal system if not centrally coordinated results in superimposition and low coordination of routes and irrationality of the whole system.</a:t>
            </a:r>
          </a:p>
          <a:p>
            <a:pPr marL="514350" indent="-285750" algn="just"/>
            <a:r>
              <a:rPr lang="en-US" sz="1300" dirty="0">
                <a:effectLst/>
                <a:latin typeface="Times New Roman" panose="02020603050405020304" pitchFamily="18" charset="0"/>
                <a:ea typeface="Times New Roman" panose="02020603050405020304" pitchFamily="18" charset="0"/>
              </a:rPr>
              <a:t>Urban expansion, a conurbation phenomenon in which city limits loose expression bring planning difficulties. Notwithstanding the difficulties, people require in each area an adequate public transport that allows easy moves to work, shopping, educational, health and cultural centers. Thus, a metropolitan public transport system needs to assure mobility and accessibility through a fast, secure, regular and trustable transport at a reasonable cost. Unfortunately it is not easy to assure all these characteristics due to complex institutional arrangements between state and several municipalities. </a:t>
            </a:r>
          </a:p>
          <a:p>
            <a:pPr marL="514350" indent="-285750" algn="just"/>
            <a:r>
              <a:rPr lang="en-US" sz="1300" dirty="0">
                <a:effectLst/>
                <a:latin typeface="Times New Roman" panose="02020603050405020304" pitchFamily="18" charset="0"/>
                <a:ea typeface="Times New Roman" panose="02020603050405020304" pitchFamily="18" charset="0"/>
              </a:rPr>
              <a:t>Thus, a first step consists of working an agreement among all political institutions involved. In particular, questions such as power division among them, administrative coordination, financing and selection and operation of all concession to operate the several services involved (bus, metro, vans, and so).</a:t>
            </a:r>
            <a:endParaRPr lang="en-IN" sz="1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0831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03C2-1AF2-22A4-B16F-02B66A3E651C}"/>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EFFICIENCY ANALYSIS</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220001-4D37-A9AB-835D-B4015322CA12}"/>
              </a:ext>
            </a:extLst>
          </p:cNvPr>
          <p:cNvSpPr>
            <a:spLocks noGrp="1"/>
          </p:cNvSpPr>
          <p:nvPr>
            <p:ph idx="1"/>
          </p:nvPr>
        </p:nvSpPr>
        <p:spPr/>
        <p:txBody>
          <a:bodyPr>
            <a:normAutofit/>
          </a:bodyPr>
          <a:lstStyle/>
          <a:p>
            <a:pPr algn="just"/>
            <a:r>
              <a:rPr lang="en-US" sz="1200" dirty="0">
                <a:latin typeface="Times New Roman" panose="02020603050405020304" pitchFamily="18" charset="0"/>
                <a:cs typeface="Times New Roman" panose="02020603050405020304" pitchFamily="18" charset="0"/>
              </a:rPr>
              <a:t>In general terms, the cost function shows the minimum cost of producing a given quantity of output from the available inputs. Costs are therefore expressed as a function of output level and factor prices, i.e.</a:t>
            </a:r>
          </a:p>
          <a:p>
            <a:pPr algn="just"/>
            <a:r>
              <a:rPr lang="en-US" sz="1200" dirty="0">
                <a:latin typeface="Times New Roman" panose="02020603050405020304" pitchFamily="18" charset="0"/>
                <a:cs typeface="Times New Roman" panose="02020603050405020304" pitchFamily="18" charset="0"/>
              </a:rPr>
              <a:t>C  CW,Q (1) where W is a vector of input prices and Q is the level of output (or a vector of output levels if a multiple output technology is described). The cost function expressed in equation (1) is deterministic and assumes that operations are performed in an efficient (cost-minimizing) manner, which might not be the case in reality. Cost frontiers allow for the possibility of inefficiency in the operations of individual decision-making units</a:t>
            </a:r>
          </a:p>
          <a:p>
            <a:pPr algn="just"/>
            <a:r>
              <a:rPr lang="en-US" sz="1200" dirty="0">
                <a:latin typeface="Times New Roman" panose="02020603050405020304" pitchFamily="18" charset="0"/>
                <a:cs typeface="Times New Roman" panose="02020603050405020304" pitchFamily="18" charset="0"/>
              </a:rPr>
              <a:t>Ci C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wNi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qMi</a:t>
            </a:r>
            <a:r>
              <a:rPr lang="en-US" sz="1200" dirty="0">
                <a:latin typeface="Times New Roman" panose="02020603050405020304" pitchFamily="18" charset="0"/>
                <a:cs typeface="Times New Roman" panose="02020603050405020304" pitchFamily="18" charset="0"/>
              </a:rPr>
              <a:t> , ........, , , ,........,  1 2 1 2 (2) where Ci is the total cost for decision-making unit (DMU)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using N different inputs in the production of M different kinds of output. Introducing di as a measure of the inefficiency of decision- making unit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a random disturbance term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results in:   Ci C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wNi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qMi</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 ........, , , ,........,    1 2 1 2 (3) </a:t>
            </a:r>
          </a:p>
          <a:p>
            <a:pPr algn="just"/>
            <a:r>
              <a:rPr lang="en-US" sz="1200" dirty="0">
                <a:latin typeface="Times New Roman" panose="02020603050405020304" pitchFamily="18" charset="0"/>
                <a:cs typeface="Times New Roman" panose="02020603050405020304" pitchFamily="18" charset="0"/>
              </a:rPr>
              <a:t>In the present case it is assumed that the PTAs use capital, </a:t>
            </a:r>
            <a:r>
              <a:rPr lang="en-US" sz="1200" dirty="0" err="1">
                <a:latin typeface="Times New Roman" panose="02020603050405020304" pitchFamily="18" charset="0"/>
                <a:cs typeface="Times New Roman" panose="02020603050405020304" pitchFamily="18" charset="0"/>
              </a:rPr>
              <a:t>labour</a:t>
            </a:r>
            <a:r>
              <a:rPr lang="en-US" sz="1200" dirty="0">
                <a:latin typeface="Times New Roman" panose="02020603050405020304" pitchFamily="18" charset="0"/>
                <a:cs typeface="Times New Roman" panose="02020603050405020304" pitchFamily="18" charset="0"/>
              </a:rPr>
              <a:t> and fuel in order to produce passenger trips.3 The total cost for public transport in county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during the year t (</a:t>
            </a:r>
            <a:r>
              <a:rPr lang="en-US" sz="1200" dirty="0" err="1">
                <a:latin typeface="Times New Roman" panose="02020603050405020304" pitchFamily="18" charset="0"/>
                <a:cs typeface="Times New Roman" panose="02020603050405020304" pitchFamily="18" charset="0"/>
              </a:rPr>
              <a:t>Ci,t</a:t>
            </a:r>
            <a:r>
              <a:rPr lang="en-US" sz="1200" dirty="0">
                <a:latin typeface="Times New Roman" panose="02020603050405020304" pitchFamily="18" charset="0"/>
                <a:cs typeface="Times New Roman" panose="02020603050405020304" pitchFamily="18" charset="0"/>
              </a:rPr>
              <a:t>) is therefore determined by the number of trips made (</a:t>
            </a:r>
            <a:r>
              <a:rPr lang="en-US" sz="1200" dirty="0" err="1">
                <a:latin typeface="Times New Roman" panose="02020603050405020304" pitchFamily="18" charset="0"/>
                <a:cs typeface="Times New Roman" panose="02020603050405020304" pitchFamily="18" charset="0"/>
              </a:rPr>
              <a:t>qi,t</a:t>
            </a:r>
            <a:r>
              <a:rPr lang="en-US" sz="1200" dirty="0">
                <a:latin typeface="Times New Roman" panose="02020603050405020304" pitchFamily="18" charset="0"/>
                <a:cs typeface="Times New Roman" panose="02020603050405020304" pitchFamily="18" charset="0"/>
              </a:rPr>
              <a:t>), the wages of bus drivers (w1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the price of diesel fuel (w2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and the cost of capital (w3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The cost of capital is defined as the interest rate of ten-year government bonds. Nash (1982) and Button (2010) include general discussions on cost relationships in public transport production,</a:t>
            </a:r>
          </a:p>
          <a:p>
            <a:pPr algn="just"/>
            <a:r>
              <a:rPr lang="en-US" sz="1200" dirty="0">
                <a:latin typeface="Times New Roman" panose="02020603050405020304" pitchFamily="18" charset="0"/>
                <a:cs typeface="Times New Roman" panose="02020603050405020304" pitchFamily="18" charset="0"/>
              </a:rPr>
              <a:t> while Oum and Walters (1996) provide a discussion on cost functions in transportation research.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9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7079-4A9A-18AB-3B74-11DC1EE4E99C}"/>
              </a:ext>
            </a:extLst>
          </p:cNvPr>
          <p:cNvSpPr>
            <a:spLocks noGrp="1"/>
          </p:cNvSpPr>
          <p:nvPr>
            <p:ph type="title"/>
          </p:nvPr>
        </p:nvSpPr>
        <p:spPr>
          <a:xfrm>
            <a:off x="838200" y="318471"/>
            <a:ext cx="10515600" cy="1325563"/>
          </a:xfrm>
        </p:spPr>
        <p:txBody>
          <a:bodyPr>
            <a:normAutofit/>
          </a:bodyPr>
          <a:lstStyle/>
          <a:p>
            <a:r>
              <a:rPr lang="en-US" sz="1400" dirty="0">
                <a:latin typeface="Times New Roman" panose="02020603050405020304" pitchFamily="18" charset="0"/>
                <a:cs typeface="Times New Roman" panose="02020603050405020304" pitchFamily="18" charset="0"/>
              </a:rPr>
              <a:t>DATA COLLECTION</a:t>
            </a:r>
            <a:endParaRPr lang="en-IN" sz="1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829DACD-C5FB-6BCC-2F92-FCF8B223AE69}"/>
              </a:ext>
            </a:extLst>
          </p:cNvPr>
          <p:cNvGraphicFramePr>
            <a:graphicFrameLocks noGrp="1"/>
          </p:cNvGraphicFramePr>
          <p:nvPr>
            <p:ph idx="1"/>
            <p:extLst>
              <p:ext uri="{D42A27DB-BD31-4B8C-83A1-F6EECF244321}">
                <p14:modId xmlns:p14="http://schemas.microsoft.com/office/powerpoint/2010/main" val="3177858049"/>
              </p:ext>
            </p:extLst>
          </p:nvPr>
        </p:nvGraphicFramePr>
        <p:xfrm>
          <a:off x="1592813" y="1408758"/>
          <a:ext cx="6793632" cy="4167090"/>
        </p:xfrm>
        <a:graphic>
          <a:graphicData uri="http://schemas.openxmlformats.org/drawingml/2006/table">
            <a:tbl>
              <a:tblPr firstRow="1" firstCol="1" lastRow="1" lastCol="1" bandRow="1" bandCol="1">
                <a:tableStyleId>{5C22544A-7EE6-4342-B048-85BDC9FD1C3A}</a:tableStyleId>
              </a:tblPr>
              <a:tblGrid>
                <a:gridCol w="2281362">
                  <a:extLst>
                    <a:ext uri="{9D8B030D-6E8A-4147-A177-3AD203B41FA5}">
                      <a16:colId xmlns:a16="http://schemas.microsoft.com/office/drawing/2014/main" val="3661898085"/>
                    </a:ext>
                  </a:extLst>
                </a:gridCol>
                <a:gridCol w="761185">
                  <a:extLst>
                    <a:ext uri="{9D8B030D-6E8A-4147-A177-3AD203B41FA5}">
                      <a16:colId xmlns:a16="http://schemas.microsoft.com/office/drawing/2014/main" val="2382103262"/>
                    </a:ext>
                  </a:extLst>
                </a:gridCol>
                <a:gridCol w="1776830">
                  <a:extLst>
                    <a:ext uri="{9D8B030D-6E8A-4147-A177-3AD203B41FA5}">
                      <a16:colId xmlns:a16="http://schemas.microsoft.com/office/drawing/2014/main" val="2273544085"/>
                    </a:ext>
                  </a:extLst>
                </a:gridCol>
                <a:gridCol w="1974255">
                  <a:extLst>
                    <a:ext uri="{9D8B030D-6E8A-4147-A177-3AD203B41FA5}">
                      <a16:colId xmlns:a16="http://schemas.microsoft.com/office/drawing/2014/main" val="3184642263"/>
                    </a:ext>
                  </a:extLst>
                </a:gridCol>
              </a:tblGrid>
              <a:tr h="288606">
                <a:tc>
                  <a:txBody>
                    <a:bodyPr/>
                    <a:lstStyle/>
                    <a:p>
                      <a:pPr algn="ctr"/>
                      <a:r>
                        <a:rPr lang="pt-BR" sz="1200">
                          <a:effectLst/>
                        </a:rPr>
                        <a:t>Brazil</a:t>
                      </a:r>
                      <a:r>
                        <a:rPr lang="pt-BR" sz="1200" baseline="300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algn="ctr"/>
                      <a:r>
                        <a:rPr lang="pt-BR" sz="1200">
                          <a:effectLst/>
                        </a:rPr>
                        <a:t>European Systems</a:t>
                      </a:r>
                      <a:r>
                        <a:rPr lang="pt-BR" sz="1200" baseline="300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3793585794"/>
                  </a:ext>
                </a:extLst>
              </a:tr>
              <a:tr h="288606">
                <a:tc>
                  <a:txBody>
                    <a:bodyPr/>
                    <a:lstStyle/>
                    <a:p>
                      <a:pPr algn="ctr"/>
                      <a:r>
                        <a:rPr lang="en-US" sz="1200">
                          <a:effectLst/>
                        </a:rPr>
                        <a:t>Cities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Cities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Country</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78737010"/>
                  </a:ext>
                </a:extLst>
              </a:tr>
              <a:tr h="288606">
                <a:tc>
                  <a:txBody>
                    <a:bodyPr/>
                    <a:lstStyle/>
                    <a:p>
                      <a:pPr algn="ctr"/>
                      <a:r>
                        <a:rPr lang="pt-BR" sz="1200">
                          <a:effectLst/>
                        </a:rPr>
                        <a:t>Recife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Seville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99418468"/>
                  </a:ext>
                </a:extLst>
              </a:tr>
              <a:tr h="288606">
                <a:tc>
                  <a:txBody>
                    <a:bodyPr/>
                    <a:lstStyle/>
                    <a:p>
                      <a:pPr algn="ctr"/>
                      <a:r>
                        <a:rPr lang="pt-BR" sz="1200">
                          <a:effectLst/>
                        </a:rPr>
                        <a:t>Belo Horizonte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Madri</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796640726"/>
                  </a:ext>
                </a:extLst>
              </a:tr>
              <a:tr h="288606">
                <a:tc>
                  <a:txBody>
                    <a:bodyPr/>
                    <a:lstStyle/>
                    <a:p>
                      <a:pPr algn="ctr"/>
                      <a:r>
                        <a:rPr lang="pt-BR" sz="1200">
                          <a:effectLst/>
                        </a:rPr>
                        <a:t>Fortaleza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Barcelona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35693252"/>
                  </a:ext>
                </a:extLst>
              </a:tr>
              <a:tr h="288606">
                <a:tc>
                  <a:txBody>
                    <a:bodyPr/>
                    <a:lstStyle/>
                    <a:p>
                      <a:pPr algn="ctr"/>
                      <a:r>
                        <a:rPr lang="pt-BR" sz="1200">
                          <a:effectLst/>
                        </a:rPr>
                        <a:t>João Pessoa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Bilbao</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2902205"/>
                  </a:ext>
                </a:extLst>
              </a:tr>
              <a:tr h="288606">
                <a:tc>
                  <a:txBody>
                    <a:bodyPr/>
                    <a:lstStyle/>
                    <a:p>
                      <a:pPr algn="ctr"/>
                      <a:r>
                        <a:rPr lang="pt-BR" sz="1200">
                          <a:effectLst/>
                        </a:rPr>
                        <a:t>Salvador</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Valencia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05050300"/>
                  </a:ext>
                </a:extLst>
              </a:tr>
              <a:tr h="415212">
                <a:tc>
                  <a:txBody>
                    <a:bodyPr/>
                    <a:lstStyle/>
                    <a:p>
                      <a:pPr algn="ctr"/>
                      <a:r>
                        <a:rPr lang="pt-BR" sz="1200">
                          <a:effectLst/>
                        </a:rPr>
                        <a:t>São Paulo</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dirty="0">
                          <a:effectLst/>
                        </a:rPr>
                        <a:t>Londres</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England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9377986"/>
                  </a:ext>
                </a:extLst>
              </a:tr>
              <a:tr h="288606">
                <a:tc>
                  <a:txBody>
                    <a:bodyPr/>
                    <a:lstStyle/>
                    <a:p>
                      <a:pPr algn="ctr"/>
                      <a:r>
                        <a:rPr lang="pt-BR" sz="1200">
                          <a:effectLst/>
                        </a:rPr>
                        <a:t>Teresina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Manchester</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England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74250754"/>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Lyon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France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77618762"/>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Frankfurt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Germany</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79432395"/>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Amsterdam</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Holland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50387606"/>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Athens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Greece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0787236"/>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Vilnius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dirty="0">
                          <a:effectLst/>
                        </a:rPr>
                        <a:t>Lithuania</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77040671"/>
                  </a:ext>
                </a:extLst>
              </a:tr>
            </a:tbl>
          </a:graphicData>
        </a:graphic>
      </p:graphicFrame>
    </p:spTree>
    <p:extLst>
      <p:ext uri="{BB962C8B-B14F-4D97-AF65-F5344CB8AC3E}">
        <p14:creationId xmlns:p14="http://schemas.microsoft.com/office/powerpoint/2010/main" val="245675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9EE2-14FD-601F-DE52-E2B68523D94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15A8AA-A894-5AAC-4993-3BBDD1D88A3B}"/>
              </a:ext>
            </a:extLst>
          </p:cNvPr>
          <p:cNvSpPr>
            <a:spLocks noGrp="1"/>
          </p:cNvSpPr>
          <p:nvPr>
            <p:ph idx="1"/>
          </p:nvPr>
        </p:nvSpPr>
        <p:spPr>
          <a:xfrm>
            <a:off x="838200" y="2659223"/>
            <a:ext cx="10515600" cy="3517739"/>
          </a:xfrm>
        </p:spPr>
        <p:txBody>
          <a:bodyPr/>
          <a:lstStyle/>
          <a:p>
            <a:pPr marL="0" indent="0" algn="ctr">
              <a:buNone/>
            </a:pPr>
            <a:r>
              <a:rPr lang="en-US" dirty="0"/>
              <a:t>THANKYOU</a:t>
            </a:r>
            <a:endParaRPr lang="en-IN" dirty="0"/>
          </a:p>
        </p:txBody>
      </p:sp>
    </p:spTree>
    <p:extLst>
      <p:ext uri="{BB962C8B-B14F-4D97-AF65-F5344CB8AC3E}">
        <p14:creationId xmlns:p14="http://schemas.microsoft.com/office/powerpoint/2010/main" val="206819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955</Words>
  <Application>Microsoft Office PowerPoint</Application>
  <PresentationFormat>Widescreen</PresentationFormat>
  <Paragraphs>77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PROJECT REPORT ON  PUBLIC TRANSPORTATION EFFICIENCY ANALYSIS  SUBMITTED BY  M.HARINI  PERI INSTITUTE OF TECHNOLOGY  MANNIVKKAM </vt:lpstr>
      <vt:lpstr>ABSTRACT</vt:lpstr>
      <vt:lpstr>INTRODUCTION</vt:lpstr>
      <vt:lpstr>EFFICIENCY ANALYSIS</vt:lpstr>
      <vt:lpstr>DATA COLLECTION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PUBLIC TRANSPORTATION EFFICIENCY ANALYSIS  SUBMITTED BY  V.CHANDRAKALA  PERI INSTITUTE OF TECHNOLOGY  MANNIVKKAM </dc:title>
  <dc:creator>Chandrakalaveerappan Chandrakalaveerappan</dc:creator>
  <cp:lastModifiedBy>Guest User</cp:lastModifiedBy>
  <cp:revision>3</cp:revision>
  <dcterms:created xsi:type="dcterms:W3CDTF">2023-10-04T14:56:36Z</dcterms:created>
  <dcterms:modified xsi:type="dcterms:W3CDTF">2023-10-04T16:07:47Z</dcterms:modified>
</cp:coreProperties>
</file>