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Sheet1!$B$2</c:f>
              <c:strCache>
                <c:ptCount val="1"/>
                <c:pt idx="0">
                  <c:v>PERFORMANCE RATING</c:v>
                </c:pt>
              </c:strCache>
            </c:strRef>
          </c:tx>
          <c:spPr>
            <a:solidFill>
              <a:schemeClr val="accent1"/>
            </a:solidFill>
            <a:ln>
              <a:noFill/>
            </a:ln>
            <a:effectLst/>
            <a:sp3d/>
          </c:spPr>
          <c:invertIfNegative val="0"/>
          <c:cat>
            <c:strRef>
              <c:f>Sheet1!$A$3:$A$10</c:f>
              <c:strCache>
                <c:ptCount val="8"/>
                <c:pt idx="0">
                  <c:v>MONIKA</c:v>
                </c:pt>
                <c:pt idx="1">
                  <c:v>YUVA</c:v>
                </c:pt>
                <c:pt idx="2">
                  <c:v>HARINI</c:v>
                </c:pt>
                <c:pt idx="3">
                  <c:v>VEDHA</c:v>
                </c:pt>
                <c:pt idx="4">
                  <c:v>HEMA</c:v>
                </c:pt>
                <c:pt idx="5">
                  <c:v>LAKSHMI</c:v>
                </c:pt>
                <c:pt idx="6">
                  <c:v>MOHAN</c:v>
                </c:pt>
                <c:pt idx="7">
                  <c:v>NITHYA</c:v>
                </c:pt>
              </c:strCache>
            </c:strRef>
          </c:cat>
          <c:val>
            <c:numRef>
              <c:f>Sheet1!$B$3:$B$10</c:f>
              <c:numCache>
                <c:formatCode>General</c:formatCode>
                <c:ptCount val="8"/>
                <c:pt idx="0">
                  <c:v>5</c:v>
                </c:pt>
                <c:pt idx="1">
                  <c:v>5</c:v>
                </c:pt>
                <c:pt idx="2">
                  <c:v>3</c:v>
                </c:pt>
                <c:pt idx="3">
                  <c:v>4</c:v>
                </c:pt>
                <c:pt idx="4">
                  <c:v>2</c:v>
                </c:pt>
                <c:pt idx="5">
                  <c:v>5</c:v>
                </c:pt>
                <c:pt idx="6">
                  <c:v>2</c:v>
                </c:pt>
                <c:pt idx="7">
                  <c:v>5</c:v>
                </c:pt>
              </c:numCache>
            </c:numRef>
          </c:val>
          <c:extLst>
            <c:ext xmlns:c16="http://schemas.microsoft.com/office/drawing/2014/chart" uri="{C3380CC4-5D6E-409C-BE32-E72D297353CC}">
              <c16:uniqueId val="{00000000-8D6C-6E4E-9C12-C5996B40D51A}"/>
            </c:ext>
          </c:extLst>
        </c:ser>
        <c:dLbls>
          <c:showLegendKey val="0"/>
          <c:showVal val="0"/>
          <c:showCatName val="0"/>
          <c:showSerName val="0"/>
          <c:showPercent val="0"/>
          <c:showBubbleSize val="0"/>
        </c:dLbls>
        <c:gapWidth val="150"/>
        <c:shape val="box"/>
        <c:axId val="231266896"/>
        <c:axId val="231267288"/>
        <c:axId val="0"/>
      </c:bar3DChart>
      <c:catAx>
        <c:axId val="2312668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267288"/>
        <c:crosses val="autoZero"/>
        <c:auto val="1"/>
        <c:lblAlgn val="ctr"/>
        <c:lblOffset val="100"/>
        <c:noMultiLvlLbl val="0"/>
      </c:catAx>
      <c:valAx>
        <c:axId val="231267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266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052360017497813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PERFORMANCE RATING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Sheet1!$A$2:$A$9</c:f>
              <c:strCache>
                <c:ptCount val="8"/>
                <c:pt idx="0">
                  <c:v>MONIKA</c:v>
                </c:pt>
                <c:pt idx="1">
                  <c:v>YUVA</c:v>
                </c:pt>
                <c:pt idx="2">
                  <c:v>HARINI</c:v>
                </c:pt>
                <c:pt idx="3">
                  <c:v>VEDHA</c:v>
                </c:pt>
                <c:pt idx="4">
                  <c:v>HEMA</c:v>
                </c:pt>
                <c:pt idx="5">
                  <c:v>LAKSHMI</c:v>
                </c:pt>
                <c:pt idx="6">
                  <c:v>MOHAN</c:v>
                </c:pt>
                <c:pt idx="7">
                  <c:v>NITHYA</c:v>
                </c:pt>
              </c:strCache>
            </c:strRef>
          </c:cat>
          <c:val>
            <c:numRef>
              <c:f>Sheet1!$B$2:$B$9</c:f>
              <c:numCache>
                <c:formatCode>General</c:formatCode>
                <c:ptCount val="8"/>
                <c:pt idx="0">
                  <c:v>5</c:v>
                </c:pt>
                <c:pt idx="1">
                  <c:v>5</c:v>
                </c:pt>
                <c:pt idx="2">
                  <c:v>3</c:v>
                </c:pt>
                <c:pt idx="3">
                  <c:v>4</c:v>
                </c:pt>
                <c:pt idx="4">
                  <c:v>2</c:v>
                </c:pt>
                <c:pt idx="5">
                  <c:v>5</c:v>
                </c:pt>
                <c:pt idx="6">
                  <c:v>2</c:v>
                </c:pt>
                <c:pt idx="7">
                  <c:v>5</c:v>
                </c:pt>
              </c:numCache>
            </c:numRef>
          </c:val>
          <c:extLst>
            <c:ext xmlns:c16="http://schemas.microsoft.com/office/drawing/2014/chart" uri="{C3380CC4-5D6E-409C-BE32-E72D297353CC}">
              <c16:uniqueId val="{00000000-EE6A-4C49-8712-D13B15E0683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 HARINI</a:t>
            </a:r>
          </a:p>
          <a:p>
            <a:r>
              <a:rPr lang="en-US" sz="2400" dirty="0"/>
              <a:t>REGISTER NO:322200042   AE98EA193C0FE33A59A4D5617679711B</a:t>
            </a:r>
          </a:p>
          <a:p>
            <a:r>
              <a:rPr lang="en-US" sz="2400" dirty="0"/>
              <a:t>DEPARTMENT: 3</a:t>
            </a:r>
            <a:r>
              <a:rPr lang="en-US" sz="2400" baseline="30000" dirty="0"/>
              <a:t>RD</a:t>
            </a:r>
            <a:r>
              <a:rPr lang="en-US" sz="2400" dirty="0"/>
              <a:t> B. COM  (HONOURS) </a:t>
            </a:r>
          </a:p>
          <a:p>
            <a:r>
              <a:rPr lang="en-US" sz="2400" dirty="0"/>
              <a:t>COLLEGE: SRI KANYAKA PARAMESWARI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1AD1D9B-371F-08C6-A621-58448AD5AD69}"/>
              </a:ext>
            </a:extLst>
          </p:cNvPr>
          <p:cNvSpPr txBox="1"/>
          <p:nvPr/>
        </p:nvSpPr>
        <p:spPr>
          <a:xfrm>
            <a:off x="686182" y="1237490"/>
            <a:ext cx="10489069" cy="575542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Step 1: DATA IMPORT 
1. Use Power Query to import employee performance data from various sources (e.g., HRIS, Performance Management System)
2.Connect to data sources and select relevant tables and fields   3.Transform and clean the data using Power Query tools (e.g., data validation, formatting)
Step 2: Data Transformation
1.	Use Power Query to transform and clean the data
2.	Remove duplicates and handle missing values
3.	Format data into a consistent structure
Step 3: Data Modeling
1.	Create a data model using Power Pivot
2.	 Define relationships between tables and fields
3.	Create calculated fields and measures for analysis.</a:t>
            </a:r>
          </a:p>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B35A28-A598-4090-07F0-E1C1714F2A28}"/>
              </a:ext>
            </a:extLst>
          </p:cNvPr>
          <p:cNvSpPr>
            <a:spLocks noGrp="1"/>
          </p:cNvSpPr>
          <p:nvPr>
            <p:ph type="body" idx="1"/>
          </p:nvPr>
        </p:nvSpPr>
        <p:spPr>
          <a:xfrm>
            <a:off x="609600" y="264430"/>
            <a:ext cx="10972800" cy="6647974"/>
          </a:xfrm>
        </p:spPr>
        <p:txBody>
          <a:bodyPr/>
          <a:lstStyle/>
          <a:p>
            <a:r>
              <a:rPr lang="en-US" dirty="0"/>
              <a:t>Step 4: Data Visualization
 Create interactive dashboards using Excel charts, tables, and slicers
Visualize employee performance metrics (e.g., sales performance, customer satisfaction)
Use conditional formatting to highlight trends and patterns</a:t>
            </a:r>
          </a:p>
          <a:p>
            <a:r>
              <a:rPr lang="en-US" dirty="0"/>
              <a:t>
Step 5: Analytics
Perform advanced analytics using Excel formulas (e.g., VLOOKUP, INDEX-MATCH)
 Identify trends, patterns, and correlations in employee performance data
 Use Power BI for additional analytics and visualization capabilities</a:t>
            </a:r>
          </a:p>
          <a:p>
            <a:r>
              <a:rPr lang="en-US" dirty="0"/>
              <a:t>
Step 6: Reporting
Generate reports for HR, management, and employees
Create individual performance reports and team performance summaries
 3.Use Excel formulas to calculate metrics and summarize data </a:t>
            </a:r>
          </a:p>
          <a:p>
            <a:r>
              <a:rPr lang="en-US" dirty="0"/>
              <a:t>
 Step7: Dashboard Maintenance</a:t>
            </a:r>
          </a:p>
          <a:p>
            <a:r>
              <a:rPr lang="en-US" dirty="0"/>
              <a:t>
Update the dashboard regularly with new data
Refresh Power Query connections and Power Pivot models
Maintain data integrity and consistency</a:t>
            </a:r>
          </a:p>
          <a:p>
            <a:r>
              <a:rPr lang="en-US" dirty="0"/>
              <a:t>
</a:t>
            </a:r>
          </a:p>
          <a:p>
            <a:endParaRPr lang="en-US" dirty="0"/>
          </a:p>
          <a:p>
            <a:endParaRPr lang="en-US" dirty="0"/>
          </a:p>
        </p:txBody>
      </p:sp>
    </p:spTree>
    <p:extLst>
      <p:ext uri="{BB962C8B-B14F-4D97-AF65-F5344CB8AC3E}">
        <p14:creationId xmlns:p14="http://schemas.microsoft.com/office/powerpoint/2010/main" val="240169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C43F39F-832E-21BE-D93B-88FE9B0FCB37}"/>
              </a:ext>
            </a:extLst>
          </p:cNvPr>
          <p:cNvGraphicFramePr/>
          <p:nvPr>
            <p:extLst>
              <p:ext uri="{D42A27DB-BD31-4B8C-83A1-F6EECF244321}">
                <p14:modId xmlns:p14="http://schemas.microsoft.com/office/powerpoint/2010/main" val="3540135543"/>
              </p:ext>
            </p:extLst>
          </p:nvPr>
        </p:nvGraphicFramePr>
        <p:xfrm>
          <a:off x="693205" y="1600200"/>
          <a:ext cx="4413429"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D9EC66F0-889F-E032-E543-37B85B128AC9}"/>
              </a:ext>
            </a:extLst>
          </p:cNvPr>
          <p:cNvGraphicFramePr/>
          <p:nvPr>
            <p:extLst>
              <p:ext uri="{D42A27DB-BD31-4B8C-83A1-F6EECF244321}">
                <p14:modId xmlns:p14="http://schemas.microsoft.com/office/powerpoint/2010/main" val="4197364692"/>
              </p:ext>
            </p:extLst>
          </p:nvPr>
        </p:nvGraphicFramePr>
        <p:xfrm>
          <a:off x="5605922" y="2057400"/>
          <a:ext cx="4601088"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58A485-930E-31E5-CC93-11BC77609428}"/>
              </a:ext>
            </a:extLst>
          </p:cNvPr>
          <p:cNvSpPr txBox="1"/>
          <p:nvPr/>
        </p:nvSpPr>
        <p:spPr>
          <a:xfrm>
            <a:off x="322605" y="-97190"/>
            <a:ext cx="11546790" cy="7052380"/>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Employee Performance Score: A overall score based on various performance metrics, such as sales performance, customer satisfaction, and productivity.</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2. Performance Metrics: Visualizations of individual performance metrics, such as:    - Sales performance (e.g., revenue, units sold)    - Customer satisfaction (e.g., survey scores, Net Promoter Score)    - Productivity (e.g., tasks completed, hours worked)</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3.Rankings and Benchmarks: Rankings of employees based on performance metrics, with benchmarks for top performers and industry averages.</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4.  Trend Analysis: Visualizations of performance trends over time, highlighting areas of improvement and decline.</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5. Goal Achievement: Progress towards individual and team goals, with status indicators (e.g., on track, behind schedule, achieved).</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6.Strengths and Weaknesses: Identification of individual strengths and weaknesses, with recommendations for development and improvement.</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7. Employee Engagement: Metrics on employee engagement, such as satisfaction, retention, and absenteeism.</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8. Development Opportunities: Recommendations for training, mentoring, and development opportunities based on performance gaps and strengths.</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9. Recognition and Rewards: Display of employee recognition and rewards, such as employee of the month/quarter/year awards.</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10. Team Performance: Visualizations of team performance metrics, such as team sales performance, customer satisfaction, and productivity.</a:t>
            </a:r>
          </a:p>
        </p:txBody>
      </p:sp>
    </p:spTree>
    <p:extLst>
      <p:ext uri="{BB962C8B-B14F-4D97-AF65-F5344CB8AC3E}">
        <p14:creationId xmlns:p14="http://schemas.microsoft.com/office/powerpoint/2010/main" val="1870565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BCD1348-785B-F849-D0FB-A203EEDF82DF}"/>
              </a:ext>
            </a:extLst>
          </p:cNvPr>
          <p:cNvSpPr txBox="1"/>
          <p:nvPr/>
        </p:nvSpPr>
        <p:spPr>
          <a:xfrm>
            <a:off x="1498438" y="2275767"/>
            <a:ext cx="7651732" cy="1987916"/>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The Employee Performance Dashboard project has successfully developed a comprehensive and interactive solution for analyzing and visualizing employee performance data. By leveraging Excel’s powerful data analysis and visualization capabilities, we have created a user-friendly dashboard that provides actionable insights and recommendations for improving employee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6275" y="1253235"/>
            <a:ext cx="7027461" cy="502971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a:p>
            <a:endParaRPr lang="en-US" dirty="0"/>
          </a:p>
          <a:p>
            <a:endParaRPr lang="en-US" dirty="0"/>
          </a:p>
          <a:p>
            <a:r>
              <a:rPr lang="en-US" dirty="0"/>
              <a:t>1.Analyze employee performance data to identify trends, patterns, and correlations.</a:t>
            </a:r>
          </a:p>
          <a:p>
            <a:r>
              <a:rPr lang="en-US" dirty="0"/>
              <a:t>
2. Develop a comprehensive framework for evaluating employee performance.</a:t>
            </a:r>
          </a:p>
          <a:p>
            <a:r>
              <a:rPr lang="en-US" dirty="0"/>
              <a:t>
3.Identify key performance indicators (KPLs) that drive business success.</a:t>
            </a:r>
          </a:p>
          <a:p>
            <a:r>
              <a:rPr lang="en-US" dirty="0"/>
              <a:t>
4.Provide actionable recommendations for improving employee performance and driving business results.</a:t>
            </a:r>
          </a:p>
          <a:p>
            <a:r>
              <a:rPr lang="en-US" dirty="0"/>
              <a:t>
</a:t>
            </a:r>
          </a:p>
          <a:p>
            <a:endParaRPr lang="en-US" dirty="0"/>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78313" y="1695449"/>
            <a:ext cx="7924800" cy="46332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78313" y="1804384"/>
            <a:ext cx="7924800" cy="4524315"/>
          </a:xfrm>
          <a:prstGeom prst="rect">
            <a:avLst/>
          </a:prstGeom>
          <a:noFill/>
        </p:spPr>
        <p:txBody>
          <a:bodyPr wrap="square" rtlCol="0">
            <a:spAutoFit/>
          </a:bodyPr>
          <a:lstStyle/>
          <a:p>
            <a:r>
              <a:rPr lang="en-US" sz="1800" kern="100">
                <a:effectLst/>
                <a:latin typeface="Aptos" panose="020B0004020202020204" pitchFamily="34" charset="0"/>
                <a:ea typeface="Times New Roman" panose="02020603050405020304" pitchFamily="18" charset="0"/>
                <a:cs typeface="Times New Roman" panose="02020603050405020304" pitchFamily="18" charset="0"/>
              </a:rPr>
              <a:t>In today’s fast-paced and competitive business environment, organizations are constantly seeking ways to optimize their workforce and drive success. Employee performance plays a critical role in achieving business objectives, and understanding the factors that influence it is essential for making informed decisions about talent management, development, and retention.</a:t>
            </a:r>
          </a:p>
          <a:p>
            <a:r>
              <a:rPr lang="en-US" sz="1800" kern="100">
                <a:effectLst/>
                <a:latin typeface="Aptos" panose="020B0004020202020204" pitchFamily="34" charset="0"/>
                <a:ea typeface="Times New Roman" panose="02020603050405020304" pitchFamily="18" charset="0"/>
                <a:cs typeface="Times New Roman" panose="02020603050405020304" pitchFamily="18" charset="0"/>
              </a:rPr>
              <a:t>This project aims to conduct a comprehensive analysis of employee performance, identifying key drivers of success, areas for improvement, and opportunities for growth. By leveraging data analytics and visualization techniques, we will uncover insights that enable our organization to:</a:t>
            </a:r>
          </a:p>
          <a:p>
            <a:r>
              <a:rPr lang="en-US" sz="1800" kern="100">
                <a:effectLst/>
                <a:latin typeface="Aptos" panose="020B0004020202020204" pitchFamily="34" charset="0"/>
                <a:ea typeface="Times New Roman" panose="02020603050405020304" pitchFamily="18" charset="0"/>
                <a:cs typeface="Times New Roman" panose="02020603050405020304" pitchFamily="18" charset="0"/>
              </a:rPr>
              <a:t> </a:t>
            </a:r>
          </a:p>
          <a:p>
            <a:r>
              <a:rPr lang="en-US" sz="1800" kern="100">
                <a:effectLst/>
                <a:latin typeface="Aptos" panose="020B0004020202020204" pitchFamily="34" charset="0"/>
                <a:ea typeface="Times New Roman" panose="02020603050405020304" pitchFamily="18" charset="0"/>
                <a:cs typeface="Times New Roman" panose="02020603050405020304" pitchFamily="18" charset="0"/>
              </a:rPr>
              <a:t>1. Enhance employee productivity and engagement-</a:t>
            </a:r>
          </a:p>
          <a:p>
            <a:r>
              <a:rPr lang="en-US" sz="1800" kern="100">
                <a:effectLst/>
                <a:latin typeface="Aptos" panose="020B0004020202020204" pitchFamily="34" charset="0"/>
                <a:ea typeface="Times New Roman" panose="02020603050405020304" pitchFamily="18" charset="0"/>
                <a:cs typeface="Times New Roman" panose="02020603050405020304" pitchFamily="18" charset="0"/>
              </a:rPr>
              <a:t>2. Identify top performers and develop targeted retention strategies</a:t>
            </a:r>
          </a:p>
          <a:p>
            <a:r>
              <a:rPr lang="en-US" sz="1800" kern="100">
                <a:effectLst/>
                <a:latin typeface="Aptos" panose="020B0004020202020204" pitchFamily="34" charset="0"/>
                <a:ea typeface="Times New Roman" panose="02020603050405020304" pitchFamily="18" charset="0"/>
                <a:cs typeface="Times New Roman" panose="02020603050405020304" pitchFamily="18" charset="0"/>
              </a:rPr>
              <a:t>3. Address performance gaps and improve overall team performance</a:t>
            </a:r>
          </a:p>
          <a:p>
            <a:r>
              <a:rPr lang="en-US" sz="1800" kern="100">
                <a:effectLst/>
                <a:latin typeface="Aptos" panose="020B0004020202020204" pitchFamily="34" charset="0"/>
                <a:ea typeface="Times New Roman" panose="02020603050405020304" pitchFamily="18" charset="0"/>
                <a:cs typeface="Times New Roman" panose="02020603050405020304" pitchFamily="18" charset="0"/>
              </a:rPr>
              <a:t>4. Inform data-driven decisions about talent management and development</a:t>
            </a:r>
          </a:p>
          <a:p>
            <a:r>
              <a:rPr lang="en-US" sz="1800" kern="100">
                <a:effectLst/>
                <a:latin typeface="Aptos" panose="020B0004020202020204" pitchFamily="34" charset="0"/>
                <a:ea typeface="Times New Roman" panose="02020603050405020304" pitchFamily="18" charset="0"/>
                <a:cs typeface="Times New Roman" panose="02020603050405020304" pitchFamily="18" charset="0"/>
              </a:rPr>
              <a:t>5. Drive business results through optimized workforce planning and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723900" y="1695450"/>
            <a:ext cx="7984670" cy="44767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indent="-342900">
              <a:buAutoNum type="arabicPeriod"/>
            </a:pPr>
            <a:r>
              <a:rPr lang="en-US" sz="1800" kern="1200" dirty="0">
                <a:solidFill>
                  <a:srgbClr val="000000"/>
                </a:solidFill>
                <a:effectLst/>
                <a:latin typeface="Aharoni" panose="02010803020104030203" pitchFamily="2" charset="-79"/>
                <a:ea typeface="Times New Roman" panose="02020603050405020304" pitchFamily="18" charset="0"/>
              </a:rPr>
              <a:t>HR Managers: Responsible for employee development, performance management, and talent identification.</a:t>
            </a:r>
          </a:p>
          <a:p>
            <a:pPr marL="342900" indent="-342900">
              <a:buAutoNum type="arabicPeriod"/>
            </a:pPr>
            <a:endParaRPr lang="en-US" sz="1800" dirty="0">
              <a:effectLst/>
              <a:latin typeface="Times New Roman" panose="02020603050405020304" pitchFamily="18" charset="0"/>
              <a:ea typeface="Times New Roman" panose="02020603050405020304" pitchFamily="18" charset="0"/>
            </a:endParaRPr>
          </a:p>
          <a:p>
            <a:r>
              <a:rPr lang="en-US" sz="1800" kern="1200" dirty="0">
                <a:solidFill>
                  <a:srgbClr val="000000"/>
                </a:solidFill>
                <a:effectLst/>
                <a:latin typeface="Aharoni" panose="02010803020104030203" pitchFamily="2" charset="-79"/>
                <a:ea typeface="Times New Roman" panose="02020603050405020304" pitchFamily="18" charset="0"/>
              </a:rPr>
              <a:t>2. Line Managers: Supervisors who oversee teams and are responsible for employee performance evaluations </a:t>
            </a:r>
          </a:p>
          <a:p>
            <a:endParaRPr lang="en-US" sz="1800" dirty="0">
              <a:effectLst/>
              <a:latin typeface="Times New Roman" panose="02020603050405020304" pitchFamily="18" charset="0"/>
              <a:ea typeface="Times New Roman" panose="02020603050405020304" pitchFamily="18" charset="0"/>
            </a:endParaRPr>
          </a:p>
          <a:p>
            <a:r>
              <a:rPr lang="en-US" sz="1800" kern="1200" dirty="0">
                <a:solidFill>
                  <a:srgbClr val="000000"/>
                </a:solidFill>
                <a:effectLst/>
                <a:latin typeface="Aharoni" panose="02010803020104030203" pitchFamily="2" charset="-79"/>
                <a:ea typeface="Times New Roman" panose="02020603050405020304" pitchFamily="18" charset="0"/>
              </a:rPr>
              <a:t>    3. Senior Leadership: Executives who make strategic decisions about talent management, resource allocation, and performance improvement.</a:t>
            </a:r>
          </a:p>
          <a:p>
            <a:endParaRPr lang="en-US" sz="1800" dirty="0">
              <a:effectLst/>
              <a:latin typeface="Times New Roman" panose="02020603050405020304" pitchFamily="18" charset="0"/>
              <a:ea typeface="Times New Roman" panose="02020603050405020304" pitchFamily="18" charset="0"/>
            </a:endParaRPr>
          </a:p>
          <a:p>
            <a:r>
              <a:rPr lang="en-US" sz="1800" kern="1200" dirty="0">
                <a:solidFill>
                  <a:srgbClr val="000000"/>
                </a:solidFill>
                <a:effectLst/>
                <a:latin typeface="Aharoni" panose="02010803020104030203" pitchFamily="2" charset="-79"/>
                <a:ea typeface="Times New Roman" panose="02020603050405020304" pitchFamily="18" charset="0"/>
              </a:rPr>
              <a:t>4. Employee Development Teams: Responsible for creating training programs and development opportunities for  employees.</a:t>
            </a:r>
          </a:p>
          <a:p>
            <a:endParaRPr lang="en-US" sz="1800" dirty="0">
              <a:effectLst/>
              <a:latin typeface="Times New Roman" panose="02020603050405020304" pitchFamily="18" charset="0"/>
              <a:ea typeface="Times New Roman" panose="02020603050405020304" pitchFamily="18" charset="0"/>
            </a:endParaRPr>
          </a:p>
          <a:p>
            <a:r>
              <a:rPr lang="en-US" sz="1800" kern="1200" dirty="0">
                <a:solidFill>
                  <a:srgbClr val="000000"/>
                </a:solidFill>
                <a:effectLst/>
                <a:latin typeface="Aharoni" panose="02010803020104030203" pitchFamily="2" charset="-79"/>
                <a:ea typeface="Times New Roman" panose="02020603050405020304" pitchFamily="18" charset="0"/>
                <a:cs typeface="Times New Roman" panose="02020603050405020304" pitchFamily="18" charset="0"/>
              </a:rPr>
              <a:t>5. Business Unit Leaders: Leaders who need to identify top performers and areas for improvement to drive business results.</a:t>
            </a:r>
            <a:endParaRPr lang="en-US" sz="18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68938" y="1433195"/>
            <a:ext cx="7352352" cy="47720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indent="-342900">
              <a:buAutoNum type="arabicPeriod"/>
            </a:pP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PivotTables</a:t>
            </a: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To summarize and analyze large datasets, create custom views, and identify trends</a:t>
            </a:r>
          </a:p>
          <a:p>
            <a:pPr marL="342900" indent="-342900">
              <a:buAutoNum type="arabicPeriod"/>
            </a:pPr>
            <a:endParaRPr lang="en-US" sz="1800" dirty="0">
              <a:effectLst/>
              <a:latin typeface="Times New Roman" panose="02020603050405020304" pitchFamily="18" charset="0"/>
              <a:ea typeface="Times New Roman" panose="02020603050405020304" pitchFamily="18" charset="0"/>
            </a:endParaRPr>
          </a:p>
          <a:p>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2. </a:t>
            </a: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Power</a:t>
            </a: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a:t>
            </a: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Query</a:t>
            </a: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To import, transform, and load data from various sources, such as HR systems, performance reviews, and sales data.</a:t>
            </a:r>
          </a:p>
          <a:p>
            <a:endParaRPr lang="en-US" sz="1800" dirty="0">
              <a:effectLst/>
              <a:latin typeface="Times New Roman" panose="02020603050405020304" pitchFamily="18" charset="0"/>
              <a:ea typeface="Times New Roman" panose="02020603050405020304" pitchFamily="18" charset="0"/>
            </a:endParaRPr>
          </a:p>
          <a:p>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3. </a:t>
            </a: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Power</a:t>
            </a: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a:t>
            </a: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Pivot</a:t>
            </a: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To create complex data models, perform calculations, and analyze large datasets.</a:t>
            </a:r>
          </a:p>
          <a:p>
            <a:endParaRPr lang="en-US" sz="1800" dirty="0">
              <a:effectLst/>
              <a:latin typeface="Times New Roman" panose="02020603050405020304" pitchFamily="18" charset="0"/>
              <a:ea typeface="Times New Roman" panose="02020603050405020304" pitchFamily="18" charset="0"/>
            </a:endParaRPr>
          </a:p>
          <a:p>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4. </a:t>
            </a: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DAX</a:t>
            </a: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a:t>
            </a: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Formulas</a:t>
            </a: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To create custom calculations, measures, and KPIs to analyze employee performance.</a:t>
            </a:r>
          </a:p>
          <a:p>
            <a:endParaRPr lang="en-US" sz="1800" dirty="0">
              <a:effectLst/>
              <a:latin typeface="Times New Roman" panose="02020603050405020304" pitchFamily="18" charset="0"/>
              <a:ea typeface="Times New Roman" panose="02020603050405020304" pitchFamily="18" charset="0"/>
            </a:endParaRPr>
          </a:p>
          <a:p>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5. </a:t>
            </a: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Conditional</a:t>
            </a: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a:t>
            </a: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Formatting</a:t>
            </a: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To highlight trends, patterns, and anomalies in employee performance data.</a:t>
            </a:r>
            <a:endParaRPr lang="en-US" sz="18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D39BA7D-C054-5249-5DCF-5ED4CFDECF00}"/>
              </a:ext>
            </a:extLst>
          </p:cNvPr>
          <p:cNvSpPr txBox="1"/>
          <p:nvPr/>
        </p:nvSpPr>
        <p:spPr>
          <a:xfrm>
            <a:off x="926387" y="1280054"/>
            <a:ext cx="9104336" cy="5243680"/>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Description: This dataset contains employee performance data for a large organization, including metrics such as:</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Employee ID: Unique identifier for each employee</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Name: Employee name</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Job Title: Employee job title</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Department: Employee department</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Performance Rating: Employee performance rating (e.g., 1-5)</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Sales Performance: Employee sales performance metrics (e.g., revenue, units sold)</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Customer Satisfaction: Employee customer satisfaction metrics (e.g., survey scores)</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Productivity: Employee productivity metrics (e.g., tasks completed, hours worked)</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Training and Development: Employee training and development metrics (e.g., courses completed, certifications)</a:t>
            </a:r>
          </a:p>
          <a:p>
            <a:pPr marL="0" marR="0">
              <a:lnSpc>
                <a:spcPct val="115000"/>
              </a:lnSpc>
              <a:spcBef>
                <a:spcPts val="0"/>
              </a:spcBef>
              <a:spcAft>
                <a:spcPts val="800"/>
              </a:spcAft>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Tenure: Employee tenure (length of service)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815755" y="1325634"/>
            <a:ext cx="10101237" cy="53267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a:p>
            <a:r>
              <a:rPr lang="en-US" dirty="0"/>
              <a:t>1.Dynamic Dashboards: Create dynamic dashboards that update automatically when new data is added, using Excel’s pivot tables and Power Query.</a:t>
            </a:r>
          </a:p>
          <a:p>
            <a:r>
              <a:rPr lang="en-US" dirty="0"/>
              <a:t>
2. Interactive Charts: Use Excel’s interactive charts and slicers to enable users to explore employee performance data in real-time.</a:t>
            </a:r>
          </a:p>
          <a:p>
            <a:r>
              <a:rPr lang="en-US" dirty="0"/>
              <a:t>
3. Automated Reporting: Automate reporting using Excel’s macros and VBA scripting, saving time and reducing manual effort. </a:t>
            </a:r>
          </a:p>
          <a:p>
            <a:r>
              <a:rPr lang="en-US" dirty="0"/>
              <a:t>
4. Conditional Formatting: Apply conditional formatting to highlight trends, patterns, and anomalies in employee performance data.</a:t>
            </a:r>
          </a:p>
          <a:p>
            <a:r>
              <a:rPr lang="en-US" dirty="0"/>
              <a:t>
5. Power Pivot Modeling: Use Power Pivot to create complex data models and perform advanced analytics, such as predictive modeling and forecasting.</a:t>
            </a:r>
          </a:p>
          <a:p>
            <a:r>
              <a:rPr lang="en-US" dirty="0"/>
              <a:t>
</a:t>
            </a:r>
          </a:p>
          <a:p>
            <a:endParaRPr lang="en-US"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6" y="3790168"/>
            <a:ext cx="1749079" cy="3010680"/>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mohan13ccbank@gmail.com</cp:lastModifiedBy>
  <cp:revision>19</cp:revision>
  <dcterms:created xsi:type="dcterms:W3CDTF">2024-03-29T15:07:22Z</dcterms:created>
  <dcterms:modified xsi:type="dcterms:W3CDTF">2024-08-30T02:28:38Z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