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7" r:id="rId6"/>
    <p:sldId id="278" r:id="rId7"/>
    <p:sldId id="279" r:id="rId8"/>
    <p:sldId id="280"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September 7, 2024</a:t>
            </a:fld>
            <a:endParaRPr lang="en-US" dirty="0"/>
          </a:p>
        </p:txBody>
      </p:sp>
    </p:spTree>
    <p:extLst>
      <p:ext uri="{BB962C8B-B14F-4D97-AF65-F5344CB8AC3E}">
        <p14:creationId xmlns:p14="http://schemas.microsoft.com/office/powerpoint/2010/main" val="209429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Saturday, September 7,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16447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Saturday, September 7,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477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September 7, 2024</a:t>
            </a:fld>
            <a:endParaRPr lang="en-US" dirty="0"/>
          </a:p>
        </p:txBody>
      </p:sp>
    </p:spTree>
    <p:extLst>
      <p:ext uri="{BB962C8B-B14F-4D97-AF65-F5344CB8AC3E}">
        <p14:creationId xmlns:p14="http://schemas.microsoft.com/office/powerpoint/2010/main" val="300208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Saturday, September 7,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7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Saturday, September 7,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654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Saturday, September 7,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607149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Saturday, September 7,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31950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Saturday, September 7,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19150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Saturday, September 7,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9280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Saturday, September 7,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2985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September 7, 2024</a:t>
            </a:fld>
            <a:endParaRPr lang="en-US" dirty="0"/>
          </a:p>
        </p:txBody>
      </p:sp>
    </p:spTree>
    <p:extLst>
      <p:ext uri="{BB962C8B-B14F-4D97-AF65-F5344CB8AC3E}">
        <p14:creationId xmlns:p14="http://schemas.microsoft.com/office/powerpoint/2010/main" val="16357215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20000"/>
        </a:lnSpc>
        <a:spcBef>
          <a:spcPts val="1000"/>
        </a:spcBef>
        <a:buFont typeface="Calibri Light" panose="020F0302020204030204" pitchFamily="34" charset="0"/>
        <a:buChar char="→"/>
        <a:defRPr sz="2200" kern="1200">
          <a:solidFill>
            <a:schemeClr val="tx2">
              <a:alpha val="55000"/>
            </a:schemeClr>
          </a:solidFill>
          <a:latin typeface="+mn-lt"/>
          <a:ea typeface="+mn-ea"/>
          <a:cs typeface="+mn-cs"/>
        </a:defRPr>
      </a:lvl1pPr>
      <a:lvl2pPr marL="9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2pPr>
      <a:lvl3pPr marL="13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3pPr>
      <a:lvl4pPr marL="180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4pPr>
      <a:lvl5pPr marL="2250000" indent="-448056" algn="l" defTabSz="914400" rtl="0" eaLnBrk="1" latinLnBrk="0" hangingPunct="1">
        <a:lnSpc>
          <a:spcPct val="120000"/>
        </a:lnSpc>
        <a:spcBef>
          <a:spcPts val="500"/>
        </a:spcBef>
        <a:buFont typeface="Calibri Light" panose="020F0302020204030204" pitchFamily="34" charset="0"/>
        <a:buChar char="→"/>
        <a:defRPr sz="22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sv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5" y="655200"/>
            <a:ext cx="5432045" cy="1969200"/>
          </a:xfrm>
        </p:spPr>
        <p:txBody>
          <a:bodyPr anchor="b">
            <a:normAutofit/>
          </a:bodyPr>
          <a:lstStyle/>
          <a:p>
            <a:r>
              <a:rPr lang="en-US" dirty="0"/>
              <a:t>Education </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36E9B36-8A15-6DB5-A2A7-50634F3F4ABA}"/>
              </a:ext>
            </a:extLst>
          </p:cNvPr>
          <p:cNvPicPr>
            <a:picLocks noChangeAspect="1"/>
          </p:cNvPicPr>
          <p:nvPr/>
        </p:nvPicPr>
        <p:blipFill>
          <a:blip r:embed="rId2"/>
          <a:srcRect l="15263" r="28129" b="-9"/>
          <a:stretch/>
        </p:blipFill>
        <p:spPr>
          <a:xfrm>
            <a:off x="6311900" y="10"/>
            <a:ext cx="5880100" cy="6857990"/>
          </a:xfrm>
          <a:prstGeom prst="rect">
            <a:avLst/>
          </a:prstGeom>
        </p:spPr>
      </p:pic>
    </p:spTree>
    <p:extLst>
      <p:ext uri="{BB962C8B-B14F-4D97-AF65-F5344CB8AC3E}">
        <p14:creationId xmlns:p14="http://schemas.microsoft.com/office/powerpoint/2010/main" val="172093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A62332-FD85-4956-B6DD-AECE2CD5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48056" y="226800"/>
            <a:ext cx="4694400" cy="2954655"/>
          </a:xfrm>
        </p:spPr>
        <p:txBody>
          <a:bodyPr wrap="square">
            <a:normAutofit/>
          </a:bodyPr>
          <a:lstStyle/>
          <a:p>
            <a:r>
              <a:rPr lang="en-US" sz="4000"/>
              <a:t>**Summary of Research on Innovative Teaching Methods in Higher Education:</a:t>
            </a:r>
          </a:p>
        </p:txBody>
      </p:sp>
      <p:pic>
        <p:nvPicPr>
          <p:cNvPr id="8" name="Graphic 7" descr="Classroom">
            <a:extLst>
              <a:ext uri="{FF2B5EF4-FFF2-40B4-BE49-F238E27FC236}">
                <a16:creationId xmlns:a16="http://schemas.microsoft.com/office/drawing/2014/main" id="{9985D8D0-BDD1-E82C-AF23-124FBEB439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27399" y="3646800"/>
            <a:ext cx="2772000" cy="2772000"/>
          </a:xfrm>
          <a:prstGeom prst="rect">
            <a:avLst/>
          </a:prstGeom>
        </p:spPr>
      </p:pic>
      <p:cxnSp>
        <p:nvCxnSpPr>
          <p:cNvPr id="13" name="Straight Connector 12">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6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4800" y="323999"/>
            <a:ext cx="5184000" cy="6091200"/>
          </a:xfrm>
        </p:spPr>
        <p:txBody>
          <a:bodyPr>
            <a:normAutofit/>
          </a:bodyPr>
          <a:lstStyle/>
          <a:p>
            <a:endParaRPr lang="en-US" dirty="0"/>
          </a:p>
        </p:txBody>
      </p:sp>
    </p:spTree>
    <p:extLst>
      <p:ext uri="{BB962C8B-B14F-4D97-AF65-F5344CB8AC3E}">
        <p14:creationId xmlns:p14="http://schemas.microsoft.com/office/powerpoint/2010/main" val="107796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6" y="228600"/>
            <a:ext cx="4690872" cy="6190488"/>
          </a:xfrm>
        </p:spPr>
        <p:txBody>
          <a:bodyPr>
            <a:normAutofit/>
          </a:bodyPr>
          <a:lstStyle/>
          <a:p>
            <a:r>
              <a:rPr lang="en-US" sz="2100"/>
              <a:t>**1. **Flipped Classroom**:   - **Concept**: Inverts traditional teaching by delivering instructional content outside of class (e.g., through videos) and using class time for active learning.   - **Research Findings**: Studies indicate improved student engagement, deeper learning, and better retention of material compared to traditional lecture formats. Challenges include student resistance to self-directed learning and the need for technological infrastructure.   - **Analysis**: The flipped classroom promotes active learning but requires a significant shift in both faculty and student roles. Effective implementation depends on students' ability to prepare beforehand and teachers’ skill in designing interactive in-class activities.</a:t>
            </a:r>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endParaRPr lang="en-US" dirty="0"/>
          </a:p>
        </p:txBody>
      </p:sp>
    </p:spTree>
    <p:extLst>
      <p:ext uri="{BB962C8B-B14F-4D97-AF65-F5344CB8AC3E}">
        <p14:creationId xmlns:p14="http://schemas.microsoft.com/office/powerpoint/2010/main" val="349074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6" y="228600"/>
            <a:ext cx="4690872" cy="6190488"/>
          </a:xfrm>
        </p:spPr>
        <p:txBody>
          <a:bodyPr>
            <a:normAutofit/>
          </a:bodyPr>
          <a:lstStyle/>
          <a:p>
            <a:r>
              <a:rPr lang="en-US" sz="2100"/>
              <a:t>2. **Blended Learning**:   - **Concept**: Combines online and face-to-face instruction, offering flexibility while maintaining the benefits of personal interaction.   - **Research Findings**: Blended learning often leads to higher satisfaction, improved performance, and greater flexibility for students. However, it requires a balance between online and in-person components to ensure neither becomes superficial.   - **Analysis**: Blended learning suits diverse learning styles and schedules, but its success depends on the quality of online content and how well instructors integrate it with classroom activities. Poorly executed, it risks being seen as fragmented and confusing.</a:t>
            </a:r>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endParaRPr lang="en-US" dirty="0"/>
          </a:p>
        </p:txBody>
      </p:sp>
    </p:spTree>
    <p:extLst>
      <p:ext uri="{BB962C8B-B14F-4D97-AF65-F5344CB8AC3E}">
        <p14:creationId xmlns:p14="http://schemas.microsoft.com/office/powerpoint/2010/main" val="4052892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6" y="228600"/>
            <a:ext cx="4690872" cy="6190488"/>
          </a:xfrm>
        </p:spPr>
        <p:txBody>
          <a:bodyPr>
            <a:normAutofit/>
          </a:bodyPr>
          <a:lstStyle/>
          <a:p>
            <a:r>
              <a:rPr lang="en-US" sz="2100"/>
              <a:t>3. **Collaborative Learning**:   - **Concept**: Encourages students to work in teams to solve problems, complete projects, or discuss concepts.   - **Research Findings**: This method promotes critical thinking, problem-solving skills, and deeper comprehension. Peer-to-peer learning can reduce feelings of isolation, especially in large classrooms. However, some students may resist group work, and unequal participation remains a challenge.   - **Analysis**: Collaborative learning fosters a community of inquiry, making learning more dynamic and social. Instructors must carefully structure group tasks and ensure accountability to prevent uneven contribution from group members.</a:t>
            </a:r>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endParaRPr lang="en-US" dirty="0"/>
          </a:p>
        </p:txBody>
      </p:sp>
    </p:spTree>
    <p:extLst>
      <p:ext uri="{BB962C8B-B14F-4D97-AF65-F5344CB8AC3E}">
        <p14:creationId xmlns:p14="http://schemas.microsoft.com/office/powerpoint/2010/main" val="132671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6" y="228600"/>
            <a:ext cx="4690872" cy="6190488"/>
          </a:xfrm>
        </p:spPr>
        <p:txBody>
          <a:bodyPr>
            <a:normAutofit/>
          </a:bodyPr>
          <a:lstStyle/>
          <a:p>
            <a:r>
              <a:rPr lang="en-US" sz="2100"/>
              <a:t>4. **Problem-Based Learning (PBL)**:   - **Concept**: Focuses on students solving complex, real-world problems without predefined solutions, driving them to research and apply knowledge.   - **Research Findings**: PBL enhances critical thinking, self-directed learning, and the ability to apply knowledge in practical situations. It shifts the instructor’s role to facilitator, challenging students to engage deeply with content. However, it can be time-intensive and difficult to assess.   - **Analysis**: PBL is highly effective for developing practical, analytical, and research skills. However, it requires careful planning to avoid student frustration from lack of structure or clarity in problem-solving expectations</a:t>
            </a:r>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endParaRPr lang="en-US" dirty="0"/>
          </a:p>
        </p:txBody>
      </p:sp>
    </p:spTree>
    <p:extLst>
      <p:ext uri="{BB962C8B-B14F-4D97-AF65-F5344CB8AC3E}">
        <p14:creationId xmlns:p14="http://schemas.microsoft.com/office/powerpoint/2010/main" val="314175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6" y="228600"/>
            <a:ext cx="4690872" cy="6190488"/>
          </a:xfrm>
        </p:spPr>
        <p:txBody>
          <a:bodyPr>
            <a:normAutofit/>
          </a:bodyPr>
          <a:lstStyle/>
          <a:p>
            <a:r>
              <a:rPr lang="en-US" sz="2100"/>
              <a:t>.5. **Gamification**:   - **Concept**: Applies game design elements, such as competition, rewards, and progress tracking, to engage students in learning.   - **Research Findings**: Gamification can increase motivation, participation, and enjoyment in learning. Studies show it fosters a competitive yet collaborative environment, which may improve performance. However, it may be less effective for students not motivated by competition or extrinsic rewards.   - **Analysis**: While gamification can increase engagement and provide immediate feedback, its overemphasis on rewards risks undermining intrinsic motivation. It works best when combined with other pedagogical strategies and not used as a standalone tool.</a:t>
            </a:r>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endParaRPr lang="en-US" dirty="0"/>
          </a:p>
        </p:txBody>
      </p:sp>
    </p:spTree>
    <p:extLst>
      <p:ext uri="{BB962C8B-B14F-4D97-AF65-F5344CB8AC3E}">
        <p14:creationId xmlns:p14="http://schemas.microsoft.com/office/powerpoint/2010/main" val="62782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6" y="228600"/>
            <a:ext cx="4690872" cy="6190488"/>
          </a:xfrm>
        </p:spPr>
        <p:txBody>
          <a:bodyPr>
            <a:normAutofit/>
          </a:bodyPr>
          <a:lstStyle/>
          <a:p>
            <a:r>
              <a:rPr lang="en-US" sz="2100"/>
              <a:t>6. **Experiential Learning**:   - **Concept**: Emphasizes learning through direct experience, including internships, simulations, and fieldwork.   - **Research Findings**: Experiential learning leads to higher retention rates and better application of theoretical knowledge in real-world contexts. It can also enhance soft skills, such as communication, teamwork, and leadership. However, logistical challenges, such as arranging internships and maintaining quality, can be significant.   - **Analysis**: This method bridges the gap between theory and practice, making education more relevant and applied. However, it requires partnerships with external organizations and careful oversight to ensure educational outcomes are met.</a:t>
            </a:r>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endParaRPr lang="en-US" dirty="0"/>
          </a:p>
        </p:txBody>
      </p:sp>
    </p:spTree>
    <p:extLst>
      <p:ext uri="{BB962C8B-B14F-4D97-AF65-F5344CB8AC3E}">
        <p14:creationId xmlns:p14="http://schemas.microsoft.com/office/powerpoint/2010/main" val="317899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cNvSpPr>
            <a:spLocks noGrp="1"/>
          </p:cNvSpPr>
          <p:nvPr>
            <p:ph type="ctrTitle"/>
          </p:nvPr>
        </p:nvSpPr>
        <p:spPr>
          <a:xfrm>
            <a:off x="448056" y="228600"/>
            <a:ext cx="4690872" cy="6190488"/>
          </a:xfrm>
        </p:spPr>
        <p:txBody>
          <a:bodyPr>
            <a:normAutofit/>
          </a:bodyPr>
          <a:lstStyle/>
          <a:p>
            <a:r>
              <a:rPr lang="en-US" sz="1600"/>
              <a:t>7. **Adaptive Learning Technologies**:   - **Concept**: Utilizes artificial intelligence (AI) and data analytics to create personalized learning experiences that adjust in real-time based on student performance.   - **Research Findings**: These tools have shown promise in tailoring learning to individual student needs, thereby improving learning outcomes. However, concerns over data privacy, algorithmic bias, and the high cost of implementation have been raised.   - **Analysis**: Adaptive learning can offer personalized support, making education more efficient and inclusive. However, it risks exacerbating inequalities if access to technology is uneven across different student populations.---**Key Takeaways**:- **Engagement and Active Learning**: Innovative teaching methods emphasize student engagement, collaboration, and real-world problem solving over passive consumption of information.- **Technological Integration**: Effective use of technology, whether through flipped classrooms, blended learning, or adaptive learning technologies, is key to many innovative strategies. However, it requires sufficient resources and support.- **Challenges and Limitations**: Resistance to new methods, logistical difficulties, uneven student participation, and the risk of over-reliance on extrinsic rewards </a:t>
            </a:r>
          </a:p>
        </p:txBody>
      </p:sp>
      <p:cxnSp>
        <p:nvCxnSpPr>
          <p:cNvPr id="11" name="Straight Connector 10">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099048" y="329184"/>
            <a:ext cx="5184648" cy="6089904"/>
          </a:xfrm>
        </p:spPr>
        <p:txBody>
          <a:bodyPr>
            <a:normAutofit/>
          </a:bodyPr>
          <a:lstStyle/>
          <a:p>
            <a:endParaRPr lang="en-US" dirty="0"/>
          </a:p>
        </p:txBody>
      </p:sp>
    </p:spTree>
    <p:extLst>
      <p:ext uri="{BB962C8B-B14F-4D97-AF65-F5344CB8AC3E}">
        <p14:creationId xmlns:p14="http://schemas.microsoft.com/office/powerpoint/2010/main" val="1403363961"/>
      </p:ext>
    </p:extLst>
  </p:cSld>
  <p:clrMapOvr>
    <a:masterClrMapping/>
  </p:clrMapOvr>
</p:sld>
</file>

<file path=ppt/theme/theme1.xml><?xml version="1.0" encoding="utf-8"?>
<a:theme xmlns:a="http://schemas.openxmlformats.org/drawingml/2006/main" name="ThinLineVTI">
  <a:themeElements>
    <a:clrScheme name="AnalogousFromRegularSeed_2SEEDS">
      <a:dk1>
        <a:srgbClr val="000000"/>
      </a:dk1>
      <a:lt1>
        <a:srgbClr val="FFFFFF"/>
      </a:lt1>
      <a:dk2>
        <a:srgbClr val="35371F"/>
      </a:dk2>
      <a:lt2>
        <a:srgbClr val="E2E8E7"/>
      </a:lt2>
      <a:accent1>
        <a:srgbClr val="B13B48"/>
      </a:accent1>
      <a:accent2>
        <a:srgbClr val="C34D8B"/>
      </a:accent2>
      <a:accent3>
        <a:srgbClr val="C3714D"/>
      </a:accent3>
      <a:accent4>
        <a:srgbClr val="4AB13B"/>
      </a:accent4>
      <a:accent5>
        <a:srgbClr val="48B969"/>
      </a:accent5>
      <a:accent6>
        <a:srgbClr val="3BB18F"/>
      </a:accent6>
      <a:hlink>
        <a:srgbClr val="309287"/>
      </a:hlink>
      <a:folHlink>
        <a:srgbClr val="7F7F7F"/>
      </a:folHlink>
    </a:clrScheme>
    <a:fontScheme name="Custom 3">
      <a:majorFont>
        <a:latin typeface="Bell MT"/>
        <a:ea typeface=""/>
        <a:cs typeface=""/>
      </a:majorFont>
      <a:minorFont>
        <a:latin typeface="Bell M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ThinLineVTI</vt:lpstr>
      <vt:lpstr>Education </vt:lpstr>
      <vt:lpstr>**Summary of Research on Innovative Teaching Methods in Higher Education:</vt:lpstr>
      <vt:lpstr>**1. **Flipped Classroom**:   - **Concept**: Inverts traditional teaching by delivering instructional content outside of class (e.g., through videos) and using class time for active learning.   - **Research Findings**: Studies indicate improved student engagement, deeper learning, and better retention of material compared to traditional lecture formats. Challenges include student resistance to self-directed learning and the need for technological infrastructure.   - **Analysis**: The flipped classroom promotes active learning but requires a significant shift in both faculty and student roles. Effective implementation depends on students' ability to prepare beforehand and teachers’ skill in designing interactive in-class activities.</vt:lpstr>
      <vt:lpstr>2. **Blended Learning**:   - **Concept**: Combines online and face-to-face instruction, offering flexibility while maintaining the benefits of personal interaction.   - **Research Findings**: Blended learning often leads to higher satisfaction, improved performance, and greater flexibility for students. However, it requires a balance between online and in-person components to ensure neither becomes superficial.   - **Analysis**: Blended learning suits diverse learning styles and schedules, but its success depends on the quality of online content and how well instructors integrate it with classroom activities. Poorly executed, it risks being seen as fragmented and confusing.</vt:lpstr>
      <vt:lpstr>3. **Collaborative Learning**:   - **Concept**: Encourages students to work in teams to solve problems, complete projects, or discuss concepts.   - **Research Findings**: This method promotes critical thinking, problem-solving skills, and deeper comprehension. Peer-to-peer learning can reduce feelings of isolation, especially in large classrooms. However, some students may resist group work, and unequal participation remains a challenge.   - **Analysis**: Collaborative learning fosters a community of inquiry, making learning more dynamic and social. Instructors must carefully structure group tasks and ensure accountability to prevent uneven contribution from group members.</vt:lpstr>
      <vt:lpstr>4. **Problem-Based Learning (PBL)**:   - **Concept**: Focuses on students solving complex, real-world problems without predefined solutions, driving them to research and apply knowledge.   - **Research Findings**: PBL enhances critical thinking, self-directed learning, and the ability to apply knowledge in practical situations. It shifts the instructor’s role to facilitator, challenging students to engage deeply with content. However, it can be time-intensive and difficult to assess.   - **Analysis**: PBL is highly effective for developing practical, analytical, and research skills. However, it requires careful planning to avoid student frustration from lack of structure or clarity in problem-solving expectations</vt:lpstr>
      <vt:lpstr>.5. **Gamification**:   - **Concept**: Applies game design elements, such as competition, rewards, and progress tracking, to engage students in learning.   - **Research Findings**: Gamification can increase motivation, participation, and enjoyment in learning. Studies show it fosters a competitive yet collaborative environment, which may improve performance. However, it may be less effective for students not motivated by competition or extrinsic rewards.   - **Analysis**: While gamification can increase engagement and provide immediate feedback, its overemphasis on rewards risks undermining intrinsic motivation. It works best when combined with other pedagogical strategies and not used as a standalone tool.</vt:lpstr>
      <vt:lpstr>6. **Experiential Learning**:   - **Concept**: Emphasizes learning through direct experience, including internships, simulations, and fieldwork.   - **Research Findings**: Experiential learning leads to higher retention rates and better application of theoretical knowledge in real-world contexts. It can also enhance soft skills, such as communication, teamwork, and leadership. However, logistical challenges, such as arranging internships and maintaining quality, can be significant.   - **Analysis**: This method bridges the gap between theory and practice, making education more relevant and applied. However, it requires partnerships with external organizations and careful oversight to ensure educational outcomes are met.</vt:lpstr>
      <vt:lpstr>7. **Adaptive Learning Technologies**:   - **Concept**: Utilizes artificial intelligence (AI) and data analytics to create personalized learning experiences that adjust in real-time based on student performance.   - **Research Findings**: These tools have shown promise in tailoring learning to individual student needs, thereby improving learning outcomes. However, concerns over data privacy, algorithmic bias, and the high cost of implementation have been raised.   - **Analysis**: Adaptive learning can offer personalized support, making education more efficient and inclusive. However, it risks exacerbating inequalities if access to technology is uneven across different student populations.---**Key Takeaways**:- **Engagement and Active Learning**: Innovative teaching methods emphasize student engagement, collaboration, and real-world problem solving over passive consumption of information.- **Technological Integration**: Effective use of technology, whether through flipped classrooms, blended learning, or adaptive learning technologies, is key to many innovative strategies. However, it requires sufficient resources and support.- **Challenges and Limitations**: Resistance to new methods, logistical difficulties, uneven student participation, and the risk of over-reliance on extrinsic rewards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dc:title>
  <dc:creator>hariniiianand@gmail.com</dc:creator>
  <cp:lastModifiedBy>hariniiianand@gmail.com</cp:lastModifiedBy>
  <cp:revision>3</cp:revision>
  <dcterms:created xsi:type="dcterms:W3CDTF">2024-09-07T17:28:32Z</dcterms:created>
  <dcterms:modified xsi:type="dcterms:W3CDTF">2024-09-07T18:20:14Z</dcterms:modified>
</cp:coreProperties>
</file>