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70" r:id="rId8"/>
    <p:sldId id="262" r:id="rId9"/>
    <p:sldId id="269" r:id="rId10"/>
    <p:sldId id="263" r:id="rId11"/>
    <p:sldId id="264"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722" autoAdjust="0"/>
  </p:normalViewPr>
  <p:slideViewPr>
    <p:cSldViewPr>
      <p:cViewPr varScale="1">
        <p:scale>
          <a:sx n="78" d="100"/>
          <a:sy n="78" d="100"/>
        </p:scale>
        <p:origin x="-174"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istrator\Documents\Downloads\employee_data%20(1).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istrator\Documents\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6"/>
  <c:pivotSource>
    <c:name>[employee_data (1).csv]Sheet1!PivotTable1</c:name>
    <c:fmtId val="2"/>
  </c:pivotSource>
  <c:chart>
    <c:title>
      <c:tx>
        <c:rich>
          <a:bodyPr/>
          <a:lstStyle/>
          <a:p>
            <a:pPr>
              <a:defRPr/>
            </a:pPr>
            <a:r>
              <a:rPr lang="en-US"/>
              <a:t>Employee Performance Analysis</a:t>
            </a:r>
          </a:p>
        </c:rich>
      </c:tx>
      <c:layout/>
    </c:title>
    <c:pivotFmts>
      <c:pivotFmt>
        <c:idx val="0"/>
      </c:pivotFmt>
      <c:pivotFmt>
        <c:idx val="1"/>
      </c:pivotFmt>
      <c:pivotFmt>
        <c:idx val="2"/>
      </c:pivotFmt>
      <c:pivotFmt>
        <c:idx val="3"/>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barChart>
        <c:barDir val="col"/>
        <c:grouping val="clustered"/>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Sheet1!$C$3:$C$4</c:f>
              <c:strCache>
                <c:ptCount val="1"/>
                <c:pt idx="0">
                  <c:v>LOW</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Sheet1!$D$3:$D$4</c:f>
              <c:strCache>
                <c:ptCount val="1"/>
                <c:pt idx="0">
                  <c:v>MED</c:v>
                </c:pt>
              </c:strCache>
            </c:strRef>
          </c:tx>
          <c:trendline>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Sheet1!$E$3:$E$4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axId val="84143104"/>
        <c:axId val="102315136"/>
      </c:barChart>
      <c:catAx>
        <c:axId val="84143104"/>
        <c:scaling>
          <c:orientation val="minMax"/>
        </c:scaling>
        <c:axPos val="b"/>
        <c:title>
          <c:tx>
            <c:rich>
              <a:bodyPr/>
              <a:lstStyle/>
              <a:p>
                <a:pPr>
                  <a:defRPr/>
                </a:pPr>
                <a:r>
                  <a:rPr lang="en-US"/>
                  <a:t>Business Unit</a:t>
                </a:r>
              </a:p>
            </c:rich>
          </c:tx>
          <c:layout/>
        </c:title>
        <c:majorTickMark val="none"/>
        <c:tickLblPos val="nextTo"/>
        <c:crossAx val="102315136"/>
        <c:crosses val="autoZero"/>
        <c:auto val="1"/>
        <c:lblAlgn val="ctr"/>
        <c:lblOffset val="100"/>
      </c:catAx>
      <c:valAx>
        <c:axId val="102315136"/>
        <c:scaling>
          <c:orientation val="minMax"/>
        </c:scaling>
        <c:axPos val="l"/>
        <c:majorGridlines/>
        <c:title>
          <c:tx>
            <c:rich>
              <a:bodyPr/>
              <a:lstStyle/>
              <a:p>
                <a:pPr>
                  <a:defRPr/>
                </a:pPr>
                <a:r>
                  <a:rPr lang="en-US"/>
                  <a:t>Count of First Name</a:t>
                </a:r>
              </a:p>
            </c:rich>
          </c:tx>
          <c:layout/>
        </c:title>
        <c:numFmt formatCode="General" sourceLinked="1"/>
        <c:tickLblPos val="nextTo"/>
        <c:crossAx val="84143104"/>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[employee_data (1).csv]Sheet1!PivotTable1</c:name>
    <c:fmtId val="10"/>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manualLayout>
          <c:layoutTarget val="inner"/>
          <c:xMode val="edge"/>
          <c:yMode val="edge"/>
          <c:x val="0"/>
          <c:y val="0.16655110819480898"/>
          <c:w val="0.81326531058617735"/>
          <c:h val="0.75474518810148816"/>
        </c:manualLayout>
      </c:layout>
      <c:pie3DChart>
        <c:varyColors val="1"/>
        <c:ser>
          <c:idx val="0"/>
          <c:order val="0"/>
          <c:tx>
            <c:strRef>
              <c:f>Sheet1!$B$3:$B$4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Sheet1!$C$3:$C$4</c:f>
              <c:strCache>
                <c:ptCount val="1"/>
                <c:pt idx="0">
                  <c:v>LOW</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Sheet1!$D$3:$D$4</c:f>
              <c:strCache>
                <c:ptCount val="1"/>
                <c:pt idx="0">
                  <c:v>MED</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Sheet1!$E$3:$E$4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latin typeface="Copperplate Gothic Bold" pitchFamily="34" charset="0"/>
                <a:cs typeface="Times New Roman" panose="02020603050405020304" pitchFamily="18" charset="0"/>
              </a:rPr>
              <a:t>Employee Data Analysis using Excel</a:t>
            </a:r>
            <a:r>
              <a:rPr lang="en-US" b="1" i="0" dirty="0">
                <a:effectLst/>
                <a:latin typeface="Copperplate Gothic Bold" pitchFamily="34" charset="0"/>
                <a:cs typeface="Times New Roman" panose="02020603050405020304" pitchFamily="18" charset="0"/>
              </a:rPr>
              <a:t> </a:t>
            </a:r>
            <a:r>
              <a:rPr lang="en-US" b="1" i="0" dirty="0">
                <a:solidFill>
                  <a:srgbClr val="0F0F0F"/>
                </a:solidFill>
                <a:effectLst/>
                <a:latin typeface="Castellar" pitchFamily="18" charset="0"/>
              </a:rPr>
              <a:t/>
            </a:r>
            <a:br>
              <a:rPr lang="en-US" b="1" i="0" dirty="0">
                <a:solidFill>
                  <a:srgbClr val="0F0F0F"/>
                </a:solidFill>
                <a:effectLst/>
                <a:latin typeface="Castellar" pitchFamily="18" charset="0"/>
              </a:rPr>
            </a:br>
            <a:endParaRPr spc="15" dirty="0">
              <a:latin typeface="Castellar"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J HARINI</a:t>
            </a:r>
            <a:endParaRPr lang="en-US" sz="2400" dirty="0"/>
          </a:p>
          <a:p>
            <a:r>
              <a:rPr lang="en-US" sz="2400" dirty="0"/>
              <a:t>REGISTER NO</a:t>
            </a:r>
            <a:r>
              <a:rPr lang="en-US" sz="2400" dirty="0" smtClean="0"/>
              <a:t>: 312215825</a:t>
            </a:r>
            <a:endParaRPr lang="en-US" sz="2400" dirty="0"/>
          </a:p>
          <a:p>
            <a:r>
              <a:rPr lang="en-US" sz="2400" dirty="0"/>
              <a:t>DEPARTMENT</a:t>
            </a:r>
            <a:r>
              <a:rPr lang="en-US" sz="2400" dirty="0" smtClean="0"/>
              <a:t>: B COM (ACCOUNTING AND FINANCE)</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809588" y="1577340"/>
            <a:ext cx="8072494" cy="1846659"/>
          </a:xfrm>
        </p:spPr>
        <p:txBody>
          <a:bodyPr/>
          <a:lstStyle/>
          <a:p>
            <a:r>
              <a:rPr lang="en-US" sz="3600" b="1" dirty="0" smtClean="0">
                <a:solidFill>
                  <a:srgbClr val="00B050"/>
                </a:solidFill>
                <a:latin typeface="Castellar" pitchFamily="18" charset="0"/>
              </a:rPr>
              <a:t>Performance Level Calculation:</a:t>
            </a:r>
          </a:p>
          <a:p>
            <a:r>
              <a:rPr lang="en-US" sz="2400" dirty="0" smtClean="0"/>
              <a:t>                                      =IF(AND(Z2&gt;=5),"VERY HIGH",IF(AND(Z2&gt;=4),"HIGH",IF(AND(Z2&gt;=3),"MED","LOW")))</a:t>
            </a:r>
            <a:endParaRPr lang="en-US"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816977"/>
          </a:xfrm>
        </p:spPr>
        <p:txBody>
          <a:bodyPr/>
          <a:lstStyle/>
          <a:p>
            <a:r>
              <a:rPr lang="en-US" b="1" u="sng" dirty="0" smtClean="0">
                <a:solidFill>
                  <a:schemeClr val="tx1">
                    <a:lumMod val="95000"/>
                    <a:lumOff val="5000"/>
                  </a:schemeClr>
                </a:solidFill>
              </a:rPr>
              <a:t>Data Collection:</a:t>
            </a:r>
          </a:p>
          <a:p>
            <a:pPr marL="342900" indent="-342900">
              <a:buFont typeface="Wingdings" pitchFamily="2" charset="2"/>
              <a:buChar char="v"/>
            </a:pPr>
            <a:r>
              <a:rPr lang="en-US" dirty="0" smtClean="0"/>
              <a:t>Employee Dataset downloaded from edunet</a:t>
            </a:r>
          </a:p>
          <a:p>
            <a:pPr marL="342900" indent="-342900"/>
            <a:endParaRPr lang="en-US" dirty="0" smtClean="0"/>
          </a:p>
          <a:p>
            <a:r>
              <a:rPr lang="en-US" b="1" u="sng" dirty="0" smtClean="0"/>
              <a:t>Features Collection:</a:t>
            </a:r>
          </a:p>
          <a:p>
            <a:pPr marL="342900" indent="-342900">
              <a:buFont typeface="+mj-lt"/>
              <a:buAutoNum type="romanLcPeriod"/>
            </a:pPr>
            <a:r>
              <a:rPr lang="en-US" dirty="0" smtClean="0"/>
              <a:t>Employee id</a:t>
            </a:r>
          </a:p>
          <a:p>
            <a:pPr marL="342900" indent="-342900">
              <a:buFont typeface="+mj-lt"/>
              <a:buAutoNum type="romanLcPeriod"/>
            </a:pPr>
            <a:r>
              <a:rPr lang="en-US" dirty="0" smtClean="0"/>
              <a:t>First Name</a:t>
            </a:r>
          </a:p>
          <a:p>
            <a:pPr marL="342900" indent="-342900">
              <a:buFont typeface="+mj-lt"/>
              <a:buAutoNum type="romanLcPeriod"/>
            </a:pPr>
            <a:r>
              <a:rPr lang="en-US" dirty="0" smtClean="0"/>
              <a:t>Last Name</a:t>
            </a:r>
          </a:p>
          <a:p>
            <a:pPr marL="342900" indent="-342900">
              <a:buFont typeface="+mj-lt"/>
              <a:buAutoNum type="romanLcPeriod"/>
            </a:pPr>
            <a:r>
              <a:rPr lang="en-US" dirty="0" smtClean="0"/>
              <a:t>Business Unit </a:t>
            </a:r>
          </a:p>
          <a:p>
            <a:pPr marL="342900" indent="-342900">
              <a:buFont typeface="+mj-lt"/>
              <a:buAutoNum type="romanLcPeriod"/>
            </a:pPr>
            <a:r>
              <a:rPr lang="en-US" dirty="0" smtClean="0"/>
              <a:t>Employee Status </a:t>
            </a:r>
          </a:p>
          <a:p>
            <a:pPr marL="342900" indent="-342900">
              <a:buFont typeface="+mj-lt"/>
              <a:buAutoNum type="romanLcPeriod"/>
            </a:pPr>
            <a:r>
              <a:rPr lang="en-US" dirty="0" smtClean="0"/>
              <a:t>Employee Type </a:t>
            </a:r>
          </a:p>
          <a:p>
            <a:pPr marL="342900" indent="-342900">
              <a:buFont typeface="+mj-lt"/>
              <a:buAutoNum type="romanLcPeriod"/>
            </a:pPr>
            <a:r>
              <a:rPr lang="en-US" dirty="0" smtClean="0"/>
              <a:t>Employee Classification Type </a:t>
            </a:r>
          </a:p>
          <a:p>
            <a:pPr marL="342900" indent="-342900">
              <a:buFont typeface="+mj-lt"/>
              <a:buAutoNum type="romanLcPeriod"/>
            </a:pPr>
            <a:r>
              <a:rPr lang="en-US" dirty="0" smtClean="0"/>
              <a:t>Gender Code </a:t>
            </a:r>
          </a:p>
          <a:p>
            <a:pPr marL="342900" indent="-342900">
              <a:buFont typeface="+mj-lt"/>
              <a:buAutoNum type="romanLcPeriod"/>
            </a:pPr>
            <a:r>
              <a:rPr lang="en-US" dirty="0" smtClean="0"/>
              <a:t>Performance Score </a:t>
            </a:r>
          </a:p>
          <a:p>
            <a:pPr marL="342900" indent="-342900">
              <a:buFont typeface="+mj-lt"/>
              <a:buAutoNum type="romanLcPeriod"/>
            </a:pPr>
            <a:r>
              <a:rPr lang="en-US" dirty="0" smtClean="0"/>
              <a:t>Current Employee Rating</a:t>
            </a:r>
          </a:p>
          <a:p>
            <a:pPr marL="342900" indent="-342900">
              <a:buFont typeface="+mj-lt"/>
              <a:buAutoNum type="romanLcPeriod"/>
            </a:pPr>
            <a:r>
              <a:rPr lang="en-US" dirty="0" smtClean="0"/>
              <a:t>Performance Level</a:t>
            </a:r>
          </a:p>
          <a:p>
            <a:pPr marL="342900" indent="-342900"/>
            <a:endParaRPr lang="en-US" dirty="0" smtClean="0"/>
          </a:p>
          <a:p>
            <a:pPr marL="342900" indent="-342900"/>
            <a:endParaRPr lang="en-US" dirty="0" smtClean="0"/>
          </a:p>
          <a:p>
            <a:pPr marL="342900" indent="-342900">
              <a:buFont typeface="+mj-lt"/>
              <a:buAutoNum type="romanLcPeriod"/>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95274" y="214290"/>
            <a:ext cx="10987126" cy="6924973"/>
          </a:xfrm>
        </p:spPr>
        <p:txBody>
          <a:bodyPr/>
          <a:lstStyle/>
          <a:p>
            <a:r>
              <a:rPr lang="en-US" b="1" u="sng" dirty="0" smtClean="0"/>
              <a:t>Data Cleaning:</a:t>
            </a:r>
          </a:p>
          <a:p>
            <a:pPr marL="342900" indent="-342900">
              <a:buFont typeface="+mj-lt"/>
              <a:buAutoNum type="romanLcPeriod"/>
            </a:pPr>
            <a:r>
              <a:rPr lang="en-US" dirty="0" smtClean="0"/>
              <a:t>Indentifying missing values </a:t>
            </a:r>
          </a:p>
          <a:p>
            <a:pPr marL="342900" indent="-342900">
              <a:buFont typeface="+mj-lt"/>
              <a:buAutoNum type="romanLcPeriod"/>
            </a:pPr>
            <a:r>
              <a:rPr lang="en-US" dirty="0" smtClean="0"/>
              <a:t>Filtering of missing values</a:t>
            </a:r>
          </a:p>
          <a:p>
            <a:pPr marL="342900" indent="-342900"/>
            <a:endParaRPr lang="en-US" dirty="0" smtClean="0"/>
          </a:p>
          <a:p>
            <a:pPr marL="342900" indent="-342900"/>
            <a:r>
              <a:rPr lang="en-US" b="1" u="sng" dirty="0" smtClean="0"/>
              <a:t>Performance Level:</a:t>
            </a:r>
          </a:p>
          <a:p>
            <a:pPr marL="342900" indent="-342900">
              <a:buFont typeface="+mj-lt"/>
              <a:buAutoNum type="romanLcPeriod"/>
            </a:pPr>
            <a:r>
              <a:rPr lang="en-US" dirty="0" smtClean="0"/>
              <a:t>Performance level is analyzed through Current Employee Rating</a:t>
            </a:r>
          </a:p>
          <a:p>
            <a:pPr marL="342900" indent="-342900">
              <a:buFont typeface="+mj-lt"/>
              <a:buAutoNum type="romanLcPeriod"/>
            </a:pPr>
            <a:r>
              <a:rPr lang="en-US" dirty="0" smtClean="0"/>
              <a:t>Formula used:</a:t>
            </a:r>
          </a:p>
          <a:p>
            <a:pPr marL="342900" indent="-342900"/>
            <a:r>
              <a:rPr lang="en-US" dirty="0" smtClean="0"/>
              <a:t>                =IF(AND(Z2&gt;=5),"VERY HIGH",IF(AND(Z2&gt;=4),"HIGH",IF(AND(Z2&gt;=3),"MED","LOW")))</a:t>
            </a:r>
          </a:p>
          <a:p>
            <a:pPr marL="342900" indent="-342900"/>
            <a:endParaRPr lang="en-US" dirty="0" smtClean="0"/>
          </a:p>
          <a:p>
            <a:pPr marL="342900" indent="-342900"/>
            <a:r>
              <a:rPr lang="en-US" b="1" u="sng" dirty="0" smtClean="0"/>
              <a:t>Summary:</a:t>
            </a:r>
          </a:p>
          <a:p>
            <a:pPr marL="342900" indent="-342900">
              <a:buFont typeface="+mj-lt"/>
              <a:buAutoNum type="romanLcPeriod"/>
            </a:pPr>
            <a:r>
              <a:rPr lang="en-US" dirty="0" smtClean="0"/>
              <a:t>Pivot table field list:</a:t>
            </a:r>
          </a:p>
          <a:p>
            <a:pPr marL="1714500" lvl="3" indent="-342900"/>
            <a:r>
              <a:rPr lang="en-US" dirty="0" smtClean="0"/>
              <a:t>Report Filter   </a:t>
            </a:r>
            <a:r>
              <a:rPr lang="en-US" dirty="0" smtClean="0">
                <a:sym typeface="Wingdings" pitchFamily="2" charset="2"/>
              </a:rPr>
              <a:t></a:t>
            </a:r>
            <a:r>
              <a:rPr lang="en-US" dirty="0" smtClean="0"/>
              <a:t> Gender Code</a:t>
            </a:r>
          </a:p>
          <a:p>
            <a:pPr marL="1714500" lvl="3" indent="-342900"/>
            <a:r>
              <a:rPr lang="en-US" dirty="0" smtClean="0"/>
              <a:t>Legend Fields  </a:t>
            </a:r>
            <a:r>
              <a:rPr lang="en-US" dirty="0" smtClean="0">
                <a:sym typeface="Wingdings" pitchFamily="2" charset="2"/>
              </a:rPr>
              <a:t> Performance Level</a:t>
            </a:r>
          </a:p>
          <a:p>
            <a:pPr marL="1714500" lvl="3" indent="-342900"/>
            <a:r>
              <a:rPr lang="en-US" dirty="0" smtClean="0">
                <a:sym typeface="Wingdings" pitchFamily="2" charset="2"/>
              </a:rPr>
              <a:t>Axis Fields         Business Unit</a:t>
            </a:r>
          </a:p>
          <a:p>
            <a:pPr marL="1714500" lvl="3" indent="-342900"/>
            <a:r>
              <a:rPr lang="en-US" dirty="0" smtClean="0">
                <a:sym typeface="Wingdings" pitchFamily="2" charset="2"/>
              </a:rPr>
              <a:t>Values                Count of First Name</a:t>
            </a:r>
          </a:p>
          <a:p>
            <a:pPr marL="342900" indent="-342900">
              <a:buFont typeface="+mj-lt"/>
              <a:buAutoNum type="romanLcPeriod"/>
            </a:pPr>
            <a:r>
              <a:rPr lang="en-US" dirty="0" smtClean="0"/>
              <a:t>Removing the blanks</a:t>
            </a:r>
          </a:p>
          <a:p>
            <a:pPr marL="342900" indent="-342900"/>
            <a:endParaRPr lang="en-US" dirty="0" smtClean="0"/>
          </a:p>
          <a:p>
            <a:pPr marL="342900" indent="-342900"/>
            <a:r>
              <a:rPr lang="en-US" b="1" u="sng" dirty="0" smtClean="0"/>
              <a:t>Visualization:</a:t>
            </a:r>
          </a:p>
          <a:p>
            <a:pPr marL="342900" indent="-342900">
              <a:buFont typeface="+mj-lt"/>
              <a:buAutoNum type="romanLcPeriod"/>
            </a:pPr>
            <a:r>
              <a:rPr lang="en-US" dirty="0" smtClean="0"/>
              <a:t>Bar Diagram and Pie Chart done using the collected data.</a:t>
            </a:r>
          </a:p>
          <a:p>
            <a:pPr marL="342900" indent="-342900">
              <a:buFont typeface="+mj-lt"/>
              <a:buAutoNum type="romanLcPeriod"/>
            </a:pPr>
            <a:r>
              <a:rPr lang="en-US" dirty="0" smtClean="0"/>
              <a:t>Bar Diagram represents the performance level of all the employees.</a:t>
            </a:r>
          </a:p>
          <a:p>
            <a:pPr marL="342900" indent="-342900">
              <a:buFont typeface="+mj-lt"/>
              <a:buAutoNum type="romanLcPeriod"/>
            </a:pPr>
            <a:r>
              <a:rPr lang="en-US" dirty="0" smtClean="0"/>
              <a:t>Pie Chart shows the high performance level of the employees. </a:t>
            </a:r>
          </a:p>
          <a:p>
            <a:pPr marL="342900" indent="-342900"/>
            <a:endParaRPr lang="en-US" dirty="0" smtClean="0"/>
          </a:p>
          <a:p>
            <a:pPr marL="342900" indent="-342900"/>
            <a:endParaRPr lang="en-US" dirty="0" smtClean="0"/>
          </a:p>
          <a:p>
            <a:pPr marL="800100" lvl="1" indent="-342900"/>
            <a:endParaRPr lang="en-US" dirty="0" smtClean="0"/>
          </a:p>
          <a:p>
            <a:pPr marL="342900" indent="-342900"/>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10341328" cy="2752677"/>
          </a:xfrm>
          <a:prstGeom prst="rect">
            <a:avLst/>
          </a:prstGeom>
        </p:spPr>
        <p:txBody>
          <a:bodyPr vert="horz" wrap="square" lIns="0" tIns="13335" rIns="0" bIns="0" rtlCol="0">
            <a:spAutoFit/>
          </a:bodyPr>
          <a:lstStyle/>
          <a:p>
            <a:pPr marL="12700">
              <a:spcBef>
                <a:spcPts val="105"/>
              </a:spcBef>
            </a:pPr>
            <a:r>
              <a:rPr lang="en-US" sz="4000" dirty="0" smtClean="0">
                <a:latin typeface="Times New Roman" pitchFamily="18" charset="0"/>
                <a:cs typeface="Times New Roman" pitchFamily="18" charset="0"/>
              </a:rPr>
              <a:t>R</a:t>
            </a:r>
            <a:r>
              <a:rPr lang="en-US" sz="4000" spc="-40" dirty="0" smtClean="0">
                <a:latin typeface="Times New Roman" pitchFamily="18" charset="0"/>
                <a:cs typeface="Times New Roman" pitchFamily="18" charset="0"/>
              </a:rPr>
              <a:t>E</a:t>
            </a:r>
            <a:r>
              <a:rPr lang="en-US" sz="4000" spc="15" dirty="0" smtClean="0">
                <a:latin typeface="Times New Roman" pitchFamily="18" charset="0"/>
                <a:cs typeface="Times New Roman" pitchFamily="18" charset="0"/>
              </a:rPr>
              <a:t>S</a:t>
            </a:r>
            <a:r>
              <a:rPr lang="en-US" sz="4000" spc="-30" dirty="0" smtClean="0">
                <a:latin typeface="Times New Roman" pitchFamily="18" charset="0"/>
                <a:cs typeface="Times New Roman" pitchFamily="18" charset="0"/>
              </a:rPr>
              <a:t>U</a:t>
            </a:r>
            <a:r>
              <a:rPr lang="en-US" sz="4000" spc="-405" dirty="0" smtClean="0">
                <a:latin typeface="Times New Roman" pitchFamily="18" charset="0"/>
                <a:cs typeface="Times New Roman" pitchFamily="18" charset="0"/>
              </a:rPr>
              <a:t>LTS:</a:t>
            </a:r>
            <a:r>
              <a:rPr lang="en-US" sz="1800" dirty="0" smtClean="0"/>
              <a:t/>
            </a:r>
            <a:br>
              <a:rPr lang="en-US" sz="1800" dirty="0" smtClean="0"/>
            </a:br>
            <a:r>
              <a:rPr lang="en-US" sz="2400" dirty="0" smtClean="0">
                <a:latin typeface="Castellar" pitchFamily="18" charset="0"/>
              </a:rPr>
              <a:t>Bar Diagram </a:t>
            </a:r>
            <a:r>
              <a:rPr lang="en-US" sz="2400" dirty="0" smtClean="0">
                <a:latin typeface="Castellar" pitchFamily="18" charset="0"/>
                <a:sym typeface="Wingdings" pitchFamily="2" charset="2"/>
              </a:rPr>
              <a:t></a:t>
            </a:r>
            <a:r>
              <a:rPr lang="en-US" sz="2400" dirty="0" smtClean="0">
                <a:latin typeface="Castellar" pitchFamily="18" charset="0"/>
              </a:rPr>
              <a:t>performance level of employees</a:t>
            </a:r>
            <a:r>
              <a:rPr lang="en-US" sz="2400" b="0" dirty="0" smtClean="0">
                <a:latin typeface="Castellar" pitchFamily="18" charset="0"/>
              </a:rPr>
              <a:t>.</a:t>
            </a:r>
            <a:r>
              <a:rPr lang="en-US" sz="2400" dirty="0" smtClean="0">
                <a:latin typeface="Castellar" pitchFamily="18" charset="0"/>
              </a:rPr>
              <a:t/>
            </a:r>
            <a:br>
              <a:rPr lang="en-US" sz="2400" dirty="0" smtClean="0">
                <a:latin typeface="Castellar" pitchFamily="18" charset="0"/>
              </a:rPr>
            </a:br>
            <a:r>
              <a:rPr lang="en-US" sz="1800" dirty="0" smtClean="0"/>
              <a:t/>
            </a:r>
            <a:br>
              <a:rPr lang="en-US" sz="1800" dirty="0" smtClean="0"/>
            </a:br>
            <a:r>
              <a:rPr lang="en-US" dirty="0" smtClean="0"/>
              <a:t/>
            </a:r>
            <a:br>
              <a:rPr lang="en-US" dirty="0" smtClean="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p:nvPr/>
        </p:nvGraphicFramePr>
        <p:xfrm>
          <a:off x="1666844" y="1785926"/>
          <a:ext cx="7858180" cy="48577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846659"/>
          </a:xfrm>
        </p:spPr>
        <p:txBody>
          <a:bodyPr/>
          <a:lstStyle/>
          <a:p>
            <a:r>
              <a:rPr lang="en-US" sz="3600" dirty="0" smtClean="0">
                <a:latin typeface="Castellar" pitchFamily="18" charset="0"/>
                <a:cs typeface="Segoe UI Semibold" pitchFamily="34" charset="0"/>
              </a:rPr>
              <a:t>Pie Chart </a:t>
            </a:r>
            <a:r>
              <a:rPr lang="en-US" sz="3600" dirty="0" smtClean="0">
                <a:latin typeface="Castellar" pitchFamily="18" charset="0"/>
                <a:cs typeface="Segoe UI Semibold" pitchFamily="34" charset="0"/>
                <a:sym typeface="Wingdings" pitchFamily="2" charset="2"/>
              </a:rPr>
              <a:t></a:t>
            </a:r>
            <a:r>
              <a:rPr lang="en-US" sz="3600" dirty="0" smtClean="0">
                <a:latin typeface="Castellar" pitchFamily="18" charset="0"/>
                <a:cs typeface="Segoe UI Semibold" pitchFamily="34" charset="0"/>
              </a:rPr>
              <a:t>the high performance level of the employees. </a:t>
            </a:r>
            <a:r>
              <a:rPr lang="en-US" dirty="0" smtClean="0"/>
              <a:t/>
            </a:r>
            <a:br>
              <a:rPr lang="en-US" dirty="0" smtClean="0"/>
            </a:br>
            <a:endParaRPr lang="en-US" dirty="0"/>
          </a:p>
        </p:txBody>
      </p:sp>
      <p:graphicFrame>
        <p:nvGraphicFramePr>
          <p:cNvPr id="3" name="Chart 2"/>
          <p:cNvGraphicFramePr/>
          <p:nvPr/>
        </p:nvGraphicFramePr>
        <p:xfrm>
          <a:off x="2524100" y="1857364"/>
          <a:ext cx="6000792" cy="421484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809588" y="571480"/>
            <a:ext cx="10681335" cy="5232202"/>
          </a:xfrm>
        </p:spPr>
        <p:txBody>
          <a:bodyPr/>
          <a:lstStyle/>
          <a:p>
            <a:r>
              <a:rPr lang="en-US" sz="4000" dirty="0" smtClean="0">
                <a:latin typeface="Times New Roman" panose="02020603050405020304" pitchFamily="18" charset="0"/>
                <a:cs typeface="Times New Roman" panose="02020603050405020304" pitchFamily="18" charset="0"/>
              </a:rPr>
              <a:t>CONCLUSION:</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1800" b="0" dirty="0" smtClean="0">
                <a:latin typeface="Calisto MT" pitchFamily="18" charset="0"/>
              </a:rPr>
              <a:t> We can see that the steadiness of the medium level employees prevails in each and every department. </a:t>
            </a:r>
            <a:br>
              <a:rPr lang="en-US" sz="1800" b="0" dirty="0" smtClean="0">
                <a:latin typeface="Calisto MT" pitchFamily="18" charset="0"/>
              </a:rPr>
            </a:br>
            <a:r>
              <a:rPr lang="en-US" sz="1800" b="0" dirty="0" smtClean="0">
                <a:latin typeface="Calisto MT" pitchFamily="18" charset="0"/>
              </a:rPr>
              <a:t>Through the analysis, I conclude that the medium level employees are high in each department and these </a:t>
            </a:r>
            <a:br>
              <a:rPr lang="en-US" sz="1800" b="0" dirty="0" smtClean="0">
                <a:latin typeface="Calisto MT" pitchFamily="18" charset="0"/>
              </a:rPr>
            </a:br>
            <a:r>
              <a:rPr lang="en-US" sz="1800" b="0" dirty="0" smtClean="0">
                <a:latin typeface="Calisto MT" pitchFamily="18" charset="0"/>
              </a:rPr>
              <a:t>strategies can be used to enhance their performance which is crucial for the success of the organization. </a:t>
            </a:r>
            <a:br>
              <a:rPr lang="en-US" sz="1800" b="0" dirty="0" smtClean="0">
                <a:latin typeface="Calisto MT" pitchFamily="18" charset="0"/>
              </a:rPr>
            </a:br>
            <a:r>
              <a:rPr lang="en-US" sz="1800" b="0" dirty="0" smtClean="0">
                <a:latin typeface="Calisto MT" pitchFamily="18" charset="0"/>
              </a:rPr>
              <a:t/>
            </a:r>
            <a:br>
              <a:rPr lang="en-US" sz="1800" b="0" dirty="0" smtClean="0">
                <a:latin typeface="Calisto MT" pitchFamily="18" charset="0"/>
              </a:rPr>
            </a:br>
            <a:r>
              <a:rPr lang="en-US" sz="1800" dirty="0" smtClean="0"/>
              <a:t> </a:t>
            </a:r>
            <a:r>
              <a:rPr lang="en-US" sz="2000" b="0" dirty="0" smtClean="0">
                <a:latin typeface="Comic Sans MS" pitchFamily="66" charset="0"/>
              </a:rPr>
              <a:t>Provide Clear Goals and Expectations</a:t>
            </a:r>
            <a:br>
              <a:rPr lang="en-US" sz="2000" b="0" dirty="0" smtClean="0">
                <a:latin typeface="Comic Sans MS" pitchFamily="66" charset="0"/>
              </a:rPr>
            </a:br>
            <a:r>
              <a:rPr lang="en-US" sz="2000" b="0" dirty="0" smtClean="0">
                <a:latin typeface="Comic Sans MS" pitchFamily="66" charset="0"/>
              </a:rPr>
              <a:t/>
            </a:r>
            <a:br>
              <a:rPr lang="en-US" sz="2000" b="0" dirty="0" smtClean="0">
                <a:latin typeface="Comic Sans MS" pitchFamily="66" charset="0"/>
              </a:rPr>
            </a:br>
            <a:r>
              <a:rPr lang="en-US" sz="2000" b="0" dirty="0" smtClean="0">
                <a:latin typeface="Comic Sans MS" pitchFamily="66" charset="0"/>
              </a:rPr>
              <a:t> Offer Professional Development Opportunities </a:t>
            </a:r>
            <a:br>
              <a:rPr lang="en-US" sz="2000" b="0" dirty="0" smtClean="0">
                <a:latin typeface="Comic Sans MS" pitchFamily="66" charset="0"/>
              </a:rPr>
            </a:br>
            <a:r>
              <a:rPr lang="en-US" sz="2000" b="0" dirty="0" smtClean="0">
                <a:latin typeface="Comic Sans MS" pitchFamily="66" charset="0"/>
              </a:rPr>
              <a:t/>
            </a:r>
            <a:br>
              <a:rPr lang="en-US" sz="2000" b="0" dirty="0" smtClean="0">
                <a:latin typeface="Comic Sans MS" pitchFamily="66" charset="0"/>
              </a:rPr>
            </a:br>
            <a:r>
              <a:rPr lang="en-US" sz="2000" b="0" dirty="0" smtClean="0">
                <a:latin typeface="Comic Sans MS" pitchFamily="66" charset="0"/>
              </a:rPr>
              <a:t> Foster a Positive Work Environment </a:t>
            </a:r>
            <a:br>
              <a:rPr lang="en-US" sz="2000" b="0" dirty="0" smtClean="0">
                <a:latin typeface="Comic Sans MS" pitchFamily="66" charset="0"/>
              </a:rPr>
            </a:br>
            <a:r>
              <a:rPr lang="en-US" sz="2000" b="0" dirty="0" smtClean="0">
                <a:latin typeface="Comic Sans MS" pitchFamily="66" charset="0"/>
              </a:rPr>
              <a:t/>
            </a:r>
            <a:br>
              <a:rPr lang="en-US" sz="2000" b="0" dirty="0" smtClean="0">
                <a:latin typeface="Comic Sans MS" pitchFamily="66" charset="0"/>
              </a:rPr>
            </a:br>
            <a:r>
              <a:rPr lang="en-US" sz="2000" b="0" dirty="0" smtClean="0">
                <a:latin typeface="Comic Sans MS" pitchFamily="66" charset="0"/>
              </a:rPr>
              <a:t> Develop Effective Leadership and Management</a:t>
            </a:r>
            <a:br>
              <a:rPr lang="en-US" sz="2000" b="0" dirty="0" smtClean="0">
                <a:latin typeface="Comic Sans MS" pitchFamily="66" charset="0"/>
              </a:rPr>
            </a:br>
            <a:r>
              <a:rPr lang="en-US" sz="2000" b="0" dirty="0" smtClean="0">
                <a:latin typeface="Comic Sans MS" pitchFamily="66" charset="0"/>
              </a:rPr>
              <a:t/>
            </a:r>
            <a:br>
              <a:rPr lang="en-US" sz="2000" b="0" dirty="0" smtClean="0">
                <a:latin typeface="Comic Sans MS" pitchFamily="66" charset="0"/>
              </a:rPr>
            </a:br>
            <a:r>
              <a:rPr lang="en-US" sz="2000" b="0" dirty="0" smtClean="0">
                <a:latin typeface="Comic Sans MS" pitchFamily="66" charset="0"/>
              </a:rPr>
              <a:t> Use Data-Driven Performance Management</a:t>
            </a:r>
            <a:br>
              <a:rPr lang="en-US" sz="2000" b="0" dirty="0" smtClean="0">
                <a:latin typeface="Comic Sans MS" pitchFamily="66" charset="0"/>
              </a:rPr>
            </a:br>
            <a:r>
              <a:rPr lang="en-US" sz="2000" b="0" dirty="0" smtClean="0">
                <a:latin typeface="Comic Sans MS" pitchFamily="66" charset="0"/>
              </a:rPr>
              <a:t/>
            </a:r>
            <a:br>
              <a:rPr lang="en-US" sz="2000" b="0" dirty="0" smtClean="0">
                <a:latin typeface="Comic Sans MS" pitchFamily="66" charset="0"/>
              </a:rPr>
            </a:br>
            <a:r>
              <a:rPr lang="en-US" sz="2000" b="0" dirty="0" smtClean="0">
                <a:latin typeface="Comic Sans MS" pitchFamily="66" charset="0"/>
              </a:rPr>
              <a:t> Encourage Innovation and Creative Thinking</a:t>
            </a:r>
            <a:endParaRPr lang="en-IN" sz="2000" b="0" dirty="0">
              <a:latin typeface="Comic Sans MS" pitchFamily="66" charset="0"/>
              <a:cs typeface="Times New Roman" panose="02020603050405020304" pitchFamily="18" charset="0"/>
            </a:endParaRPr>
          </a:p>
        </p:txBody>
      </p:sp>
      <p:pic>
        <p:nvPicPr>
          <p:cNvPr id="3" name="Picture 2" descr="download 1.jfif"/>
          <p:cNvPicPr>
            <a:picLocks noChangeAspect="1"/>
          </p:cNvPicPr>
          <p:nvPr/>
        </p:nvPicPr>
        <p:blipFill>
          <a:blip r:embed="rId2"/>
          <a:stretch>
            <a:fillRect/>
          </a:stretch>
        </p:blipFill>
        <p:spPr>
          <a:xfrm>
            <a:off x="6667504" y="2571744"/>
            <a:ext cx="1357322" cy="107157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descr="pic 2.jpg"/>
          <p:cNvPicPr>
            <a:picLocks noChangeAspect="1"/>
          </p:cNvPicPr>
          <p:nvPr/>
        </p:nvPicPr>
        <p:blipFill>
          <a:blip r:embed="rId3" cstate="print"/>
          <a:stretch>
            <a:fillRect/>
          </a:stretch>
        </p:blipFill>
        <p:spPr>
          <a:xfrm flipH="1">
            <a:off x="8382016" y="2928934"/>
            <a:ext cx="1816221" cy="107157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descr="pic3.jpg"/>
          <p:cNvPicPr>
            <a:picLocks noChangeAspect="1"/>
          </p:cNvPicPr>
          <p:nvPr/>
        </p:nvPicPr>
        <p:blipFill>
          <a:blip r:embed="rId4" cstate="print"/>
          <a:stretch>
            <a:fillRect/>
          </a:stretch>
        </p:blipFill>
        <p:spPr>
          <a:xfrm>
            <a:off x="8739206" y="4357694"/>
            <a:ext cx="1714512" cy="1047019"/>
          </a:xfrm>
          <a:prstGeom prst="rect">
            <a:avLst/>
          </a:prstGeom>
          <a:ln>
            <a:noFill/>
          </a:ln>
          <a:effectLst>
            <a:outerShdw blurRad="292100" dist="139700" dir="2700000" algn="tl" rotWithShape="0">
              <a:srgbClr val="333333">
                <a:alpha val="65000"/>
              </a:srgbClr>
            </a:outerShdw>
          </a:effectLst>
        </p:spPr>
      </p:pic>
      <p:pic>
        <p:nvPicPr>
          <p:cNvPr id="6" name="Picture 5" descr="pic4.jpg"/>
          <p:cNvPicPr>
            <a:picLocks noChangeAspect="1"/>
          </p:cNvPicPr>
          <p:nvPr/>
        </p:nvPicPr>
        <p:blipFill>
          <a:blip r:embed="rId5" cstate="print"/>
          <a:stretch>
            <a:fillRect/>
          </a:stretch>
        </p:blipFill>
        <p:spPr>
          <a:xfrm>
            <a:off x="6667504" y="5214950"/>
            <a:ext cx="1733004" cy="113728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Performance Analysis using Excel</a:t>
            </a:r>
            <a:endParaRPr lang="en-IN" sz="28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523836" y="1859340"/>
            <a:ext cx="7286676" cy="4093428"/>
          </a:xfrm>
          <a:prstGeom prst="rect">
            <a:avLst/>
          </a:prstGeom>
        </p:spPr>
        <p:txBody>
          <a:bodyPr wrap="square">
            <a:spAutoFit/>
          </a:bodyPr>
          <a:lstStyle/>
          <a:p>
            <a:pPr>
              <a:buClr>
                <a:schemeClr val="accent2">
                  <a:lumMod val="75000"/>
                </a:schemeClr>
              </a:buClr>
              <a:buFont typeface="Wingdings" pitchFamily="2" charset="2"/>
              <a:buChar char="q"/>
            </a:pPr>
            <a:r>
              <a:rPr lang="en-US" sz="2000" dirty="0" smtClean="0">
                <a:latin typeface="Cambria" pitchFamily="18" charset="0"/>
                <a:ea typeface="Cambria" pitchFamily="18" charset="0"/>
              </a:rPr>
              <a:t>To analyze current employee performance data to identify their performance.</a:t>
            </a:r>
          </a:p>
          <a:p>
            <a:pPr>
              <a:buClr>
                <a:schemeClr val="accent2">
                  <a:lumMod val="75000"/>
                </a:schemeClr>
              </a:buClr>
              <a:buFont typeface="Wingdings" pitchFamily="2" charset="2"/>
              <a:buChar char="q"/>
            </a:pPr>
            <a:endParaRPr lang="en-US" sz="2000" dirty="0" smtClean="0">
              <a:latin typeface="Cambria" pitchFamily="18" charset="0"/>
              <a:ea typeface="Cambria" pitchFamily="18" charset="0"/>
            </a:endParaRPr>
          </a:p>
          <a:p>
            <a:pPr>
              <a:buClr>
                <a:schemeClr val="accent2">
                  <a:lumMod val="75000"/>
                </a:schemeClr>
              </a:buClr>
              <a:buFont typeface="Wingdings" pitchFamily="2" charset="2"/>
              <a:buChar char="q"/>
            </a:pPr>
            <a:r>
              <a:rPr lang="en-US" sz="2000" dirty="0" smtClean="0">
                <a:latin typeface="Cambria" pitchFamily="18" charset="0"/>
                <a:ea typeface="Cambria" pitchFamily="18" charset="0"/>
              </a:rPr>
              <a:t>To determine the primary factors influencing performance, including individual, managerial, and organizational variables.</a:t>
            </a:r>
          </a:p>
          <a:p>
            <a:pPr>
              <a:buClr>
                <a:schemeClr val="accent2">
                  <a:lumMod val="75000"/>
                </a:schemeClr>
              </a:buClr>
              <a:buFont typeface="Wingdings" pitchFamily="2" charset="2"/>
              <a:buChar char="q"/>
            </a:pPr>
            <a:endParaRPr lang="en-US" sz="2000" dirty="0" smtClean="0">
              <a:latin typeface="Cambria" pitchFamily="18" charset="0"/>
              <a:ea typeface="Cambria" pitchFamily="18" charset="0"/>
            </a:endParaRPr>
          </a:p>
          <a:p>
            <a:pPr>
              <a:buClr>
                <a:schemeClr val="accent2">
                  <a:lumMod val="75000"/>
                </a:schemeClr>
              </a:buClr>
              <a:buFont typeface="Wingdings" pitchFamily="2" charset="2"/>
              <a:buChar char="q"/>
            </a:pPr>
            <a:r>
              <a:rPr lang="en-US" sz="2000" dirty="0" smtClean="0">
                <a:latin typeface="Cambria" pitchFamily="18" charset="0"/>
                <a:ea typeface="Cambria" pitchFamily="18" charset="0"/>
              </a:rPr>
              <a:t>To assess the effectiveness of existing performance management practices and their impact on performance outcomes for the development of the organization.</a:t>
            </a:r>
          </a:p>
          <a:p>
            <a:pPr>
              <a:buClr>
                <a:schemeClr val="accent2">
                  <a:lumMod val="75000"/>
                </a:schemeClr>
              </a:buClr>
              <a:buFont typeface="Wingdings" pitchFamily="2" charset="2"/>
              <a:buChar char="q"/>
            </a:pPr>
            <a:endParaRPr lang="en-US" sz="2000" dirty="0" smtClean="0">
              <a:latin typeface="Cambria" pitchFamily="18" charset="0"/>
              <a:ea typeface="Cambria" pitchFamily="18" charset="0"/>
            </a:endParaRPr>
          </a:p>
          <a:p>
            <a:pPr>
              <a:buClr>
                <a:schemeClr val="accent2">
                  <a:lumMod val="75000"/>
                </a:schemeClr>
              </a:buClr>
              <a:buFont typeface="Wingdings" pitchFamily="2" charset="2"/>
              <a:buChar char="q"/>
            </a:pPr>
            <a:r>
              <a:rPr lang="en-US" sz="2000" dirty="0" smtClean="0">
                <a:latin typeface="Cambria" pitchFamily="18" charset="0"/>
                <a:ea typeface="Cambria" pitchFamily="18" charset="0"/>
              </a:rPr>
              <a:t>To develop actionable recommendations to enhance overall employee performance and align it with organizational goals</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595274" y="1643051"/>
            <a:ext cx="8429684" cy="923330"/>
          </a:xfrm>
          <a:prstGeom prst="rect">
            <a:avLst/>
          </a:prstGeom>
        </p:spPr>
        <p:txBody>
          <a:bodyPr wrap="square">
            <a:spAutoFit/>
          </a:bodyPr>
          <a:lstStyle/>
          <a:p>
            <a:r>
              <a:rPr lang="en-US" i="1" dirty="0" smtClean="0">
                <a:solidFill>
                  <a:srgbClr val="7030A0"/>
                </a:solidFill>
                <a:latin typeface="Bahnschrift" pitchFamily="34" charset="0"/>
              </a:rPr>
              <a:t>An employee performance analysis is a systematic process aimed at evaluating and improving the effectiveness and productivity of employees within an organization. </a:t>
            </a:r>
            <a:endParaRPr lang="en-US" i="1" dirty="0">
              <a:solidFill>
                <a:srgbClr val="7030A0"/>
              </a:solidFill>
              <a:latin typeface="Bahnschrift" pitchFamily="34" charset="0"/>
            </a:endParaRPr>
          </a:p>
        </p:txBody>
      </p:sp>
      <p:sp>
        <p:nvSpPr>
          <p:cNvPr id="14" name="Rectangle 13"/>
          <p:cNvSpPr/>
          <p:nvPr/>
        </p:nvSpPr>
        <p:spPr>
          <a:xfrm>
            <a:off x="666712" y="2643182"/>
            <a:ext cx="9144064" cy="707886"/>
          </a:xfrm>
          <a:prstGeom prst="rect">
            <a:avLst/>
          </a:prstGeom>
        </p:spPr>
        <p:txBody>
          <a:bodyPr wrap="square">
            <a:spAutoFit/>
          </a:bodyPr>
          <a:lstStyle/>
          <a:p>
            <a:r>
              <a:rPr lang="en-US" sz="2000" dirty="0" smtClean="0">
                <a:latin typeface="Calibri" pitchFamily="34" charset="0"/>
                <a:cs typeface="Calibri" pitchFamily="34" charset="0"/>
              </a:rPr>
              <a:t>We need to identify the causes affecting performance levels, such as skill gaps, motivation, managerial effectiveness, and work environment.</a:t>
            </a:r>
            <a:endParaRPr lang="en-US" sz="2000" dirty="0">
              <a:latin typeface="Calibri" pitchFamily="34" charset="0"/>
              <a:cs typeface="Calibri" pitchFamily="34" charset="0"/>
            </a:endParaRPr>
          </a:p>
        </p:txBody>
      </p:sp>
      <p:sp>
        <p:nvSpPr>
          <p:cNvPr id="15" name="Rectangle 14"/>
          <p:cNvSpPr/>
          <p:nvPr/>
        </p:nvSpPr>
        <p:spPr>
          <a:xfrm>
            <a:off x="738150" y="3643314"/>
            <a:ext cx="8405850" cy="2431435"/>
          </a:xfrm>
          <a:prstGeom prst="rect">
            <a:avLst/>
          </a:prstGeom>
        </p:spPr>
        <p:txBody>
          <a:bodyPr wrap="square">
            <a:spAutoFit/>
          </a:bodyPr>
          <a:lstStyle/>
          <a:p>
            <a:r>
              <a:rPr lang="en-US" sz="2000" dirty="0" smtClean="0">
                <a:latin typeface="Calibri" pitchFamily="34" charset="0"/>
                <a:cs typeface="Calibri" pitchFamily="34" charset="0"/>
              </a:rPr>
              <a:t>This analysis will focus on employees across all departments, evaluating performance metrics for the past 12 months. The study will include a review of performance appraisal data, employee surveys, manager feedback, and training records.</a:t>
            </a:r>
          </a:p>
          <a:p>
            <a:endParaRPr lang="en-US" dirty="0" smtClean="0"/>
          </a:p>
          <a:p>
            <a:r>
              <a:rPr lang="en-US" b="1" dirty="0" smtClean="0">
                <a:solidFill>
                  <a:srgbClr val="00B050"/>
                </a:solidFill>
                <a:latin typeface="Arial Narrow" pitchFamily="34" charset="0"/>
              </a:rPr>
              <a:t>The analysis will provide a clear understanding of the root causes of performance issues and offer targeted recommendations to improve performance management strategies, enhance employee engagement, and boost overall productivity.</a:t>
            </a:r>
            <a:endParaRPr lang="en-US" b="1" dirty="0">
              <a:solidFill>
                <a:srgbClr val="00B050"/>
              </a:solidFill>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42919"/>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666713" y="1214422"/>
            <a:ext cx="8929749" cy="4247317"/>
          </a:xfrm>
          <a:prstGeom prst="rect">
            <a:avLst/>
          </a:prstGeom>
        </p:spPr>
        <p:txBody>
          <a:bodyPr wrap="square">
            <a:spAutoFit/>
          </a:bodyPr>
          <a:lstStyle/>
          <a:p>
            <a:r>
              <a:rPr lang="en-US" i="1" u="sng" dirty="0" smtClean="0">
                <a:solidFill>
                  <a:schemeClr val="accent6">
                    <a:lumMod val="50000"/>
                  </a:schemeClr>
                </a:solidFill>
              </a:rPr>
              <a:t>Human Resources (HR) Department:</a:t>
            </a:r>
          </a:p>
          <a:p>
            <a:r>
              <a:rPr lang="en-US" dirty="0" smtClean="0"/>
              <a:t>Identifies training needs, designs career development plans, creates performance improvement plans, and aligns performance with organizational goals.</a:t>
            </a:r>
          </a:p>
          <a:p>
            <a:r>
              <a:rPr lang="en-US" i="1" u="sng" dirty="0" smtClean="0">
                <a:solidFill>
                  <a:schemeClr val="accent6">
                    <a:lumMod val="50000"/>
                  </a:schemeClr>
                </a:solidFill>
              </a:rPr>
              <a:t>Team Leaders:</a:t>
            </a:r>
          </a:p>
          <a:p>
            <a:r>
              <a:rPr lang="en-US" dirty="0" smtClean="0"/>
              <a:t> Use the data to provide constructive feedback, conduct performance reviews, and set individualized development goals.</a:t>
            </a:r>
          </a:p>
          <a:p>
            <a:endParaRPr lang="en-US" dirty="0" smtClean="0"/>
          </a:p>
          <a:p>
            <a:r>
              <a:rPr lang="en-US" i="1" u="sng" dirty="0" smtClean="0">
                <a:solidFill>
                  <a:schemeClr val="accent6">
                    <a:lumMod val="50000"/>
                  </a:schemeClr>
                </a:solidFill>
              </a:rPr>
              <a:t>Project Managers: </a:t>
            </a:r>
          </a:p>
          <a:p>
            <a:r>
              <a:rPr lang="en-US" dirty="0" smtClean="0"/>
              <a:t>Analyze performance data to allocate resources effectively, assign tasks based on strengths, and identify potential leaders for specific projects.</a:t>
            </a:r>
          </a:p>
          <a:p>
            <a:endParaRPr lang="en-US" dirty="0" smtClean="0"/>
          </a:p>
          <a:p>
            <a:r>
              <a:rPr lang="en-US" i="1" u="sng" dirty="0" smtClean="0">
                <a:solidFill>
                  <a:schemeClr val="accent6">
                    <a:lumMod val="50000"/>
                  </a:schemeClr>
                </a:solidFill>
              </a:rPr>
              <a:t>Chief Executive Officers (CEOs) and Chief Operating Officers (COOs):</a:t>
            </a:r>
          </a:p>
          <a:p>
            <a:r>
              <a:rPr lang="en-US" i="1" u="sng" dirty="0" smtClean="0">
                <a:solidFill>
                  <a:schemeClr val="accent6">
                    <a:lumMod val="50000"/>
                  </a:schemeClr>
                </a:solidFill>
              </a:rPr>
              <a:t> </a:t>
            </a:r>
            <a:r>
              <a:rPr lang="en-US" dirty="0" smtClean="0"/>
              <a:t>Utilize performance analysis to understand overall organizational health, identify potential leaders, and drive strategic initiatives.</a:t>
            </a:r>
          </a:p>
          <a:p>
            <a:endParaRPr lang="en-US" dirty="0"/>
          </a:p>
        </p:txBody>
      </p:sp>
      <p:sp>
        <p:nvSpPr>
          <p:cNvPr id="10" name="Rectangle 9"/>
          <p:cNvSpPr/>
          <p:nvPr/>
        </p:nvSpPr>
        <p:spPr>
          <a:xfrm>
            <a:off x="738150" y="2428868"/>
            <a:ext cx="7786742" cy="646331"/>
          </a:xfrm>
          <a:prstGeom prst="rect">
            <a:avLst/>
          </a:prstGeom>
        </p:spPr>
        <p:txBody>
          <a:bodyPr wrap="square">
            <a:spAutoFit/>
          </a:bodyPr>
          <a:lstStyle/>
          <a:p>
            <a:endParaRPr lang="en-US" dirty="0" smtClean="0"/>
          </a:p>
          <a:p>
            <a:endParaRPr lang="en-US" dirty="0"/>
          </a:p>
        </p:txBody>
      </p:sp>
      <p:pic>
        <p:nvPicPr>
          <p:cNvPr id="11" name="Picture 10" descr="pic 5.png"/>
          <p:cNvPicPr>
            <a:picLocks noChangeAspect="1"/>
          </p:cNvPicPr>
          <p:nvPr/>
        </p:nvPicPr>
        <p:blipFill>
          <a:blip r:embed="rId3"/>
          <a:stretch>
            <a:fillRect/>
          </a:stretch>
        </p:blipFill>
        <p:spPr>
          <a:xfrm>
            <a:off x="8810645" y="928669"/>
            <a:ext cx="1143008" cy="857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descr="pic6.png"/>
          <p:cNvPicPr>
            <a:picLocks noChangeAspect="1"/>
          </p:cNvPicPr>
          <p:nvPr/>
        </p:nvPicPr>
        <p:blipFill>
          <a:blip r:embed="rId4"/>
          <a:stretch>
            <a:fillRect/>
          </a:stretch>
        </p:blipFill>
        <p:spPr>
          <a:xfrm>
            <a:off x="10167966" y="1857365"/>
            <a:ext cx="1285884" cy="1143007"/>
          </a:xfrm>
          <a:prstGeom prst="rect">
            <a:avLst/>
          </a:prstGeom>
          <a:ln w="88900" cap="sq" cmpd="thickThin">
            <a:solidFill>
              <a:srgbClr val="002060"/>
            </a:solidFill>
            <a:prstDash val="solid"/>
            <a:miter lim="800000"/>
          </a:ln>
          <a:effectLst>
            <a:innerShdw blurRad="76200">
              <a:srgbClr val="000000"/>
            </a:innerShdw>
          </a:effectLst>
        </p:spPr>
      </p:pic>
      <p:pic>
        <p:nvPicPr>
          <p:cNvPr id="13" name="Picture 12" descr="pic 7.png"/>
          <p:cNvPicPr>
            <a:picLocks noChangeAspect="1"/>
          </p:cNvPicPr>
          <p:nvPr/>
        </p:nvPicPr>
        <p:blipFill>
          <a:blip r:embed="rId5"/>
          <a:stretch>
            <a:fillRect/>
          </a:stretch>
        </p:blipFill>
        <p:spPr>
          <a:xfrm>
            <a:off x="8739206" y="3000372"/>
            <a:ext cx="1071562" cy="1500190"/>
          </a:xfrm>
          <a:prstGeom prst="rect">
            <a:avLst/>
          </a:prstGeom>
          <a:ln w="88900" cap="sq" cmpd="thickThin">
            <a:solidFill>
              <a:schemeClr val="accent2">
                <a:lumMod val="75000"/>
              </a:schemeClr>
            </a:solidFill>
            <a:prstDash val="solid"/>
            <a:miter lim="800000"/>
          </a:ln>
          <a:effectLst>
            <a:innerShdw blurRad="76200">
              <a:srgbClr val="000000"/>
            </a:innerShdw>
          </a:effectLst>
        </p:spPr>
      </p:pic>
      <p:pic>
        <p:nvPicPr>
          <p:cNvPr id="14" name="Picture 13" descr="pic 8.png"/>
          <p:cNvPicPr>
            <a:picLocks noChangeAspect="1"/>
          </p:cNvPicPr>
          <p:nvPr/>
        </p:nvPicPr>
        <p:blipFill>
          <a:blip r:embed="rId6"/>
          <a:stretch>
            <a:fillRect/>
          </a:stretch>
        </p:blipFill>
        <p:spPr>
          <a:xfrm>
            <a:off x="8739206" y="5053180"/>
            <a:ext cx="1585912" cy="1376192"/>
          </a:xfrm>
          <a:prstGeom prst="round2DiagRect">
            <a:avLst>
              <a:gd name="adj1" fmla="val 16667"/>
              <a:gd name="adj2" fmla="val 0"/>
            </a:avLst>
          </a:prstGeom>
          <a:ln w="88900" cap="sq">
            <a:solidFill>
              <a:schemeClr val="accent4">
                <a:lumMod val="75000"/>
              </a:schemeClr>
            </a:solidFill>
            <a:miter lim="800000"/>
          </a:ln>
          <a:effectLst>
            <a:innerShdw blurRad="63500" dist="50800" dir="13500000">
              <a:prstClr val="black">
                <a:alpha val="50000"/>
              </a:prstClr>
            </a:inn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9198320" cy="5543886"/>
          </a:xfrm>
        </p:spPr>
        <p:txBody>
          <a:bodyPr/>
          <a:lstStyle/>
          <a:p>
            <a:r>
              <a:rPr lang="en-US" sz="1800" b="0" i="1" u="sng" dirty="0" smtClean="0">
                <a:solidFill>
                  <a:schemeClr val="accent6">
                    <a:lumMod val="50000"/>
                  </a:schemeClr>
                </a:solidFill>
                <a:latin typeface="+mn-lt"/>
              </a:rPr>
              <a:t>Performance Review Committees:</a:t>
            </a:r>
            <a:r>
              <a:rPr lang="en-US" sz="1800" i="1" u="sng" dirty="0" smtClean="0">
                <a:solidFill>
                  <a:schemeClr val="accent6">
                    <a:lumMod val="50000"/>
                  </a:schemeClr>
                </a:solidFill>
                <a:latin typeface="+mn-lt"/>
              </a:rPr>
              <a:t/>
            </a:r>
            <a:br>
              <a:rPr lang="en-US" sz="1800" i="1" u="sng" dirty="0" smtClean="0">
                <a:solidFill>
                  <a:schemeClr val="accent6">
                    <a:lumMod val="50000"/>
                  </a:schemeClr>
                </a:solidFill>
                <a:latin typeface="+mn-lt"/>
              </a:rPr>
            </a:br>
            <a:r>
              <a:rPr lang="en-US" sz="1800" b="0" dirty="0" smtClean="0">
                <a:latin typeface="+mn-lt"/>
              </a:rPr>
              <a:t>Committees or boards that conduct regular performance reviews use this data to ensure a fair, unbiased, and comprehensive review process.</a:t>
            </a:r>
            <a:br>
              <a:rPr lang="en-US" sz="1800" b="0" dirty="0" smtClean="0">
                <a:latin typeface="+mn-lt"/>
              </a:rPr>
            </a:br>
            <a:r>
              <a:rPr lang="en-US" sz="1800" b="0" dirty="0" smtClean="0">
                <a:latin typeface="+mn-lt"/>
              </a:rPr>
              <a:t>Make recommendations for promotions, raises, transfers, or terminations based on performance data.</a:t>
            </a:r>
            <a:r>
              <a:rPr lang="en-US" sz="1800" dirty="0" smtClean="0">
                <a:latin typeface="+mn-lt"/>
              </a:rPr>
              <a:t/>
            </a:r>
            <a:br>
              <a:rPr lang="en-US" sz="1800" dirty="0" smtClean="0">
                <a:latin typeface="+mn-lt"/>
              </a:rPr>
            </a:br>
            <a:r>
              <a:rPr lang="en-US" sz="1800" b="0" i="1" u="sng" dirty="0" smtClean="0">
                <a:solidFill>
                  <a:schemeClr val="accent6">
                    <a:lumMod val="50000"/>
                  </a:schemeClr>
                </a:solidFill>
                <a:latin typeface="+mn-lt"/>
              </a:rPr>
              <a:t>Organizational Development (OD) Consultants:</a:t>
            </a:r>
            <a:r>
              <a:rPr lang="en-US" sz="1800" b="0" dirty="0" smtClean="0">
                <a:latin typeface="+mn-lt"/>
              </a:rPr>
              <a:t/>
            </a:r>
            <a:br>
              <a:rPr lang="en-US" sz="1800" b="0" dirty="0" smtClean="0">
                <a:latin typeface="+mn-lt"/>
              </a:rPr>
            </a:br>
            <a:r>
              <a:rPr lang="en-US" sz="1800" b="0" dirty="0" smtClean="0">
                <a:latin typeface="+mn-lt"/>
              </a:rPr>
              <a:t>External or internal consultants analyze performance data to provide insights on organizational culture, team dynamics, and change management.</a:t>
            </a:r>
            <a:br>
              <a:rPr lang="en-US" sz="1800" b="0" dirty="0" smtClean="0">
                <a:latin typeface="+mn-lt"/>
              </a:rPr>
            </a:br>
            <a:r>
              <a:rPr lang="en-US" sz="1800" b="0" dirty="0" smtClean="0">
                <a:latin typeface="+mn-lt"/>
              </a:rPr>
              <a:t>Help organizations create a more effective and engaged workforce by identifying systemic issues impacting performance.</a:t>
            </a:r>
            <a:br>
              <a:rPr lang="en-US" sz="1800" b="0" dirty="0" smtClean="0">
                <a:latin typeface="+mn-lt"/>
              </a:rPr>
            </a:br>
            <a:r>
              <a:rPr lang="en-US" sz="1800" b="0" i="1" u="sng" dirty="0" smtClean="0">
                <a:solidFill>
                  <a:schemeClr val="accent6">
                    <a:lumMod val="50000"/>
                  </a:schemeClr>
                </a:solidFill>
                <a:latin typeface="+mn-lt"/>
              </a:rPr>
              <a:t>Business Analysts and Data Scientists:</a:t>
            </a:r>
            <a:r>
              <a:rPr lang="en-US" sz="1800" b="0" dirty="0" smtClean="0">
                <a:latin typeface="+mn-lt"/>
              </a:rPr>
              <a:t/>
            </a:r>
            <a:br>
              <a:rPr lang="en-US" sz="1800" b="0" dirty="0" smtClean="0">
                <a:latin typeface="+mn-lt"/>
              </a:rPr>
            </a:br>
            <a:r>
              <a:rPr lang="en-US" sz="1800" b="0" dirty="0" smtClean="0">
                <a:latin typeface="+mn-lt"/>
              </a:rPr>
              <a:t>Use performance data to build predictive models that can forecast turnover, identify high-potential employees, and suggest strategies for workforce optimization.</a:t>
            </a:r>
            <a:br>
              <a:rPr lang="en-US" sz="1800" b="0" dirty="0" smtClean="0">
                <a:latin typeface="+mn-lt"/>
              </a:rPr>
            </a:br>
            <a:r>
              <a:rPr lang="en-US" sz="1800" b="0" dirty="0" smtClean="0">
                <a:latin typeface="+mn-lt"/>
              </a:rPr>
              <a:t>Provide deeper insights into trends, correlations, and causations related to employee performance.</a:t>
            </a:r>
            <a:br>
              <a:rPr lang="en-US" sz="1800" b="0" dirty="0" smtClean="0">
                <a:latin typeface="+mn-lt"/>
              </a:rPr>
            </a:br>
            <a:r>
              <a:rPr lang="en-US" sz="1800" b="0" i="1" u="sng" dirty="0" smtClean="0">
                <a:solidFill>
                  <a:schemeClr val="accent6">
                    <a:lumMod val="50000"/>
                  </a:schemeClr>
                </a:solidFill>
                <a:latin typeface="+mn-lt"/>
              </a:rPr>
              <a:t>Board of Directors:</a:t>
            </a:r>
            <a:r>
              <a:rPr lang="en-US" sz="1800" b="0" dirty="0" smtClean="0">
                <a:latin typeface="+mn-lt"/>
              </a:rPr>
              <a:t/>
            </a:r>
            <a:br>
              <a:rPr lang="en-US" sz="1800" b="0" dirty="0" smtClean="0">
                <a:latin typeface="+mn-lt"/>
              </a:rPr>
            </a:br>
            <a:r>
              <a:rPr lang="en-US" sz="1800" b="0" dirty="0" smtClean="0">
                <a:latin typeface="+mn-lt"/>
              </a:rPr>
              <a:t>The board uses performance analysis to understand the effectiveness of senior management, ensure strategic alignment, and evaluate organizational performance.</a:t>
            </a:r>
            <a:br>
              <a:rPr lang="en-US" sz="1800" b="0" dirty="0" smtClean="0">
                <a:latin typeface="+mn-lt"/>
              </a:rPr>
            </a:br>
            <a:endParaRPr lang="en-US" sz="1800" b="0" dirty="0">
              <a:latin typeface="+mn-lt"/>
            </a:endParaRPr>
          </a:p>
        </p:txBody>
      </p:sp>
      <p:sp>
        <p:nvSpPr>
          <p:cNvPr id="1026" name="AutoShape 2" descr="1,800+ Employee Engagement Logo Stock Illustrations, Royal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1,800+ Employee Engagement Logo Stock Illustrations, Royal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logo modern employee Relation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pic9.jfif"/>
          <p:cNvPicPr>
            <a:picLocks noChangeAspect="1"/>
          </p:cNvPicPr>
          <p:nvPr/>
        </p:nvPicPr>
        <p:blipFill>
          <a:blip r:embed="rId2"/>
          <a:stretch>
            <a:fillRect/>
          </a:stretch>
        </p:blipFill>
        <p:spPr>
          <a:xfrm>
            <a:off x="9525024" y="3357562"/>
            <a:ext cx="1500183" cy="1714497"/>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032" name="Picture 8" descr="Board of Directors - Meaning, Roles, Responsibilities, Structure"/>
          <p:cNvPicPr>
            <a:picLocks noChangeAspect="1" noChangeArrowheads="1"/>
          </p:cNvPicPr>
          <p:nvPr/>
        </p:nvPicPr>
        <p:blipFill>
          <a:blip r:embed="rId3"/>
          <a:srcRect/>
          <a:stretch>
            <a:fillRect/>
          </a:stretch>
        </p:blipFill>
        <p:spPr bwMode="auto">
          <a:xfrm>
            <a:off x="10310842" y="642918"/>
            <a:ext cx="1428760" cy="1571636"/>
          </a:xfrm>
          <a:prstGeom prst="rect">
            <a:avLst/>
          </a:prstGeom>
          <a:ln w="88900" cap="sq" cmpd="thickThin">
            <a:solidFill>
              <a:schemeClr val="accent2">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739470" y="4714884"/>
            <a:ext cx="1452530" cy="2143116"/>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67545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US" sz="3600" dirty="0" smtClean="0"/>
              <a:t/>
            </a:r>
            <a:br>
              <a:rPr lang="en-US" sz="3600" dirty="0" smtClean="0"/>
            </a:br>
            <a:r>
              <a:rPr lang="en-US" sz="3600" dirty="0" smtClean="0"/>
              <a:t/>
            </a:r>
            <a:br>
              <a:rPr lang="en-US" sz="3600" dirty="0" smtClean="0"/>
            </a:b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Rectangle 9"/>
          <p:cNvSpPr/>
          <p:nvPr/>
        </p:nvSpPr>
        <p:spPr>
          <a:xfrm>
            <a:off x="452398" y="1714488"/>
            <a:ext cx="8858312" cy="5078313"/>
          </a:xfrm>
          <a:prstGeom prst="rect">
            <a:avLst/>
          </a:prstGeom>
        </p:spPr>
        <p:txBody>
          <a:bodyPr wrap="square">
            <a:spAutoFit/>
          </a:bodyPr>
          <a:lstStyle/>
          <a:p>
            <a:r>
              <a:rPr lang="en-US" b="1" i="1" u="sng" dirty="0" smtClean="0">
                <a:solidFill>
                  <a:srgbClr val="00B0F0"/>
                </a:solidFill>
                <a:latin typeface="Arial" pitchFamily="34" charset="0"/>
                <a:cs typeface="Arial" pitchFamily="34" charset="0"/>
              </a:rPr>
              <a:t>Conditional formatting</a:t>
            </a:r>
            <a:r>
              <a:rPr lang="en-US" b="1" i="1" dirty="0" smtClean="0">
                <a:solidFill>
                  <a:srgbClr val="00B0F0"/>
                </a:solidFill>
                <a:latin typeface="Arial" pitchFamily="34" charset="0"/>
                <a:cs typeface="Arial" pitchFamily="34" charset="0"/>
              </a:rPr>
              <a:t>: </a:t>
            </a:r>
            <a:r>
              <a:rPr lang="en-US" dirty="0" smtClean="0"/>
              <a:t>Enhances data visualization and help you quickly identify trends and anomalies, making your data analysis more efficient and effective.</a:t>
            </a:r>
          </a:p>
          <a:p>
            <a:endParaRPr lang="en-US" dirty="0" smtClean="0"/>
          </a:p>
          <a:p>
            <a:r>
              <a:rPr lang="en-US" b="1" i="1" u="sng" dirty="0" smtClean="0">
                <a:solidFill>
                  <a:srgbClr val="00B0F0"/>
                </a:solidFill>
                <a:latin typeface="Arial" pitchFamily="34" charset="0"/>
                <a:cs typeface="Arial" pitchFamily="34" charset="0"/>
              </a:rPr>
              <a:t>Filters:</a:t>
            </a:r>
            <a:r>
              <a:rPr lang="en-US" dirty="0" smtClean="0"/>
              <a:t> Manages large datasets, enabling you to focus on specific segments of data and make informed decisions based on the filtered results.</a:t>
            </a:r>
          </a:p>
          <a:p>
            <a:endParaRPr lang="en-US" dirty="0" smtClean="0"/>
          </a:p>
          <a:p>
            <a:r>
              <a:rPr lang="en-US" b="1" i="1" u="sng" dirty="0" smtClean="0">
                <a:solidFill>
                  <a:srgbClr val="00B0F0"/>
                </a:solidFill>
                <a:latin typeface="Arial" pitchFamily="34" charset="0"/>
                <a:cs typeface="Arial" pitchFamily="34" charset="0"/>
              </a:rPr>
              <a:t>Formulas:</a:t>
            </a:r>
            <a:r>
              <a:rPr lang="en-US" dirty="0" smtClean="0"/>
              <a:t> Performs a wide range of tasks from basic arithmetic to complex data analysis to analyze data, automate tasks, and make informed decisions</a:t>
            </a:r>
          </a:p>
          <a:p>
            <a:r>
              <a:rPr lang="en-US" dirty="0" smtClean="0"/>
              <a:t>.</a:t>
            </a:r>
          </a:p>
          <a:p>
            <a:r>
              <a:rPr lang="en-US" b="1" i="1" u="sng" dirty="0" smtClean="0">
                <a:solidFill>
                  <a:srgbClr val="00B0F0"/>
                </a:solidFill>
                <a:latin typeface="Arial" pitchFamily="34" charset="0"/>
                <a:cs typeface="Arial" pitchFamily="34" charset="0"/>
              </a:rPr>
              <a:t>PivotTables: </a:t>
            </a:r>
            <a:r>
              <a:rPr lang="en-US" dirty="0" smtClean="0"/>
              <a:t>Powerful tools for data analysis that allow you to summarize, analyze, explore, and present data in various ways. It allows you to easily reorganize and summarize selected columns and rows of data to obtain the desired report without altering the original data.</a:t>
            </a:r>
          </a:p>
          <a:p>
            <a:endParaRPr lang="en-US" dirty="0" smtClean="0"/>
          </a:p>
          <a:p>
            <a:r>
              <a:rPr lang="en-US" b="1" i="1" u="sng" dirty="0" smtClean="0">
                <a:solidFill>
                  <a:srgbClr val="00B0F0"/>
                </a:solidFill>
                <a:latin typeface="Arial" pitchFamily="34" charset="0"/>
                <a:cs typeface="Arial" pitchFamily="34" charset="0"/>
              </a:rPr>
              <a:t>Graphs:</a:t>
            </a:r>
            <a:r>
              <a:rPr lang="en-US" b="1" u="sng" dirty="0" smtClean="0"/>
              <a:t> </a:t>
            </a:r>
            <a:r>
              <a:rPr lang="en-US" dirty="0" smtClean="0"/>
              <a:t>Represent data in a graphical format, making it easier to understand patterns, trends, and relationships in your data. Depending on the nature of your data and the kind of analysis you can choose the graph.</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595274" y="1500174"/>
            <a:ext cx="10415622" cy="4708981"/>
          </a:xfrm>
        </p:spPr>
        <p:txBody>
          <a:bodyPr/>
          <a:lstStyle/>
          <a:p>
            <a:r>
              <a:rPr lang="en-US" sz="2400" dirty="0" smtClean="0">
                <a:latin typeface="Bookman Old Style" pitchFamily="18" charset="0"/>
              </a:rPr>
              <a:t>Employee dataset downloaded from </a:t>
            </a:r>
            <a:r>
              <a:rPr lang="en-US" sz="2400" i="1" dirty="0" smtClean="0">
                <a:latin typeface="Bookman Old Style" pitchFamily="18" charset="0"/>
              </a:rPr>
              <a:t>edunet</a:t>
            </a:r>
          </a:p>
          <a:p>
            <a:r>
              <a:rPr lang="en-US" sz="2400" dirty="0" smtClean="0">
                <a:latin typeface="Bookman Old Style" pitchFamily="18" charset="0"/>
              </a:rPr>
              <a:t>Total features = 26</a:t>
            </a:r>
          </a:p>
          <a:p>
            <a:r>
              <a:rPr lang="en-US" sz="2400" dirty="0" smtClean="0">
                <a:latin typeface="Bookman Old Style" pitchFamily="18" charset="0"/>
              </a:rPr>
              <a:t>Considered features = 11</a:t>
            </a:r>
          </a:p>
          <a:p>
            <a:endParaRPr lang="en-US" dirty="0" smtClean="0"/>
          </a:p>
          <a:p>
            <a:r>
              <a:rPr lang="en-US" dirty="0" smtClean="0"/>
              <a:t>The considered features are listed below:</a:t>
            </a:r>
          </a:p>
          <a:p>
            <a:pPr marL="342900" indent="-342900">
              <a:buFont typeface="+mj-lt"/>
              <a:buAutoNum type="arabicParenR"/>
            </a:pPr>
            <a:r>
              <a:rPr lang="en-US" dirty="0" smtClean="0"/>
              <a:t>Employee ID - Number</a:t>
            </a:r>
          </a:p>
          <a:p>
            <a:pPr marL="342900" indent="-342900">
              <a:buFont typeface="+mj-lt"/>
              <a:buAutoNum type="arabicParenR"/>
            </a:pPr>
            <a:r>
              <a:rPr lang="en-US" dirty="0" smtClean="0"/>
              <a:t>First Name - Text</a:t>
            </a:r>
          </a:p>
          <a:p>
            <a:pPr marL="342900" indent="-342900">
              <a:buFont typeface="+mj-lt"/>
              <a:buAutoNum type="arabicParenR"/>
            </a:pPr>
            <a:r>
              <a:rPr lang="en-US" dirty="0" smtClean="0"/>
              <a:t>Last Name - Text</a:t>
            </a:r>
          </a:p>
          <a:p>
            <a:pPr marL="342900" indent="-342900">
              <a:buFont typeface="+mj-lt"/>
              <a:buAutoNum type="arabicParenR"/>
            </a:pPr>
            <a:r>
              <a:rPr lang="en-US" dirty="0" smtClean="0"/>
              <a:t>Business Unit - Text</a:t>
            </a:r>
          </a:p>
          <a:p>
            <a:pPr marL="342900" indent="-342900">
              <a:buFont typeface="+mj-lt"/>
              <a:buAutoNum type="arabicParenR"/>
            </a:pPr>
            <a:r>
              <a:rPr lang="en-US" dirty="0" smtClean="0"/>
              <a:t>Employee Status - Text</a:t>
            </a:r>
          </a:p>
          <a:p>
            <a:pPr marL="342900" indent="-342900">
              <a:buFont typeface="+mj-lt"/>
              <a:buAutoNum type="arabicParenR"/>
            </a:pPr>
            <a:r>
              <a:rPr lang="en-US" dirty="0" smtClean="0"/>
              <a:t>Employee Type - Text</a:t>
            </a:r>
          </a:p>
          <a:p>
            <a:pPr marL="342900" indent="-342900">
              <a:buFont typeface="+mj-lt"/>
              <a:buAutoNum type="arabicParenR"/>
            </a:pPr>
            <a:r>
              <a:rPr lang="en-US" dirty="0" smtClean="0"/>
              <a:t>Employee Classification Type - Text</a:t>
            </a:r>
          </a:p>
          <a:p>
            <a:pPr marL="342900" indent="-342900">
              <a:buFont typeface="+mj-lt"/>
              <a:buAutoNum type="arabicParenR"/>
            </a:pPr>
            <a:r>
              <a:rPr lang="en-US" dirty="0" smtClean="0"/>
              <a:t>Gender Code – Male / Female</a:t>
            </a:r>
          </a:p>
          <a:p>
            <a:pPr marL="342900" indent="-342900">
              <a:buFont typeface="+mj-lt"/>
              <a:buAutoNum type="arabicParenR"/>
            </a:pPr>
            <a:r>
              <a:rPr lang="en-US" dirty="0" smtClean="0"/>
              <a:t>Performance Score - Text</a:t>
            </a:r>
          </a:p>
          <a:p>
            <a:pPr marL="342900" indent="-342900">
              <a:buFont typeface="+mj-lt"/>
              <a:buAutoNum type="arabicParenR"/>
            </a:pPr>
            <a:r>
              <a:rPr lang="en-US" dirty="0" smtClean="0"/>
              <a:t>Current Employee Rating – Number</a:t>
            </a:r>
          </a:p>
          <a:p>
            <a:pPr marL="342900" indent="-342900">
              <a:buFont typeface="+mj-lt"/>
              <a:buAutoNum type="arabicParenR"/>
            </a:pPr>
            <a:r>
              <a:rPr lang="en-US" dirty="0" smtClean="0"/>
              <a:t>Performance Level - Text</a:t>
            </a:r>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832</Words>
  <Application>Microsoft Office PowerPoint</Application>
  <PresentationFormat>Custom</PresentationFormat>
  <Paragraphs>141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Performance Review Committees: Committees or boards that conduct regular performance reviews use this data to ensure a fair, unbiased, and comprehensive review process. Make recommendations for promotions, raises, transfers, or terminations based on performance data. Organizational Development (OD) Consultants: External or internal consultants analyze performance data to provide insights on organizational culture, team dynamics, and change management. Help organizations create a more effective and engaged workforce by identifying systemic issues impacting performance. Business Analysts and Data Scientists: Use performance data to build predictive models that can forecast turnover, identify high-potential employees, and suggest strategies for workforce optimization. Provide deeper insights into trends, correlations, and causations related to employee performance. Board of Directors: The board uses performance analysis to understand the effectiveness of senior management, ensure strategic alignment, and evaluate organizational performance. </vt:lpstr>
      <vt:lpstr>OUR SOLUTION AND ITS VALUE PROPOSITION  </vt:lpstr>
      <vt:lpstr>Dataset Description</vt:lpstr>
      <vt:lpstr>THE "WOW" IN OUR SOLUTION</vt:lpstr>
      <vt:lpstr>Slide 11</vt:lpstr>
      <vt:lpstr>Slide 12</vt:lpstr>
      <vt:lpstr>RESULTS: Bar Diagram performance level of employees.   </vt:lpstr>
      <vt:lpstr>Pie Chart the high performance level of the employees.  </vt:lpstr>
      <vt:lpstr>CONCLUSION:  We can see that the steadiness of the medium level employees prevails in each and every department.  Through the analysis, I conclude that the medium level employees are high in each department and these  strategies can be used to enhance their performance which is crucial for the success of the organization.    Provide Clear Goals and Expectations   Offer Professional Development Opportunities    Foster a Positive Work Environment    Develop Effective Leadership and Management   Use Data-Driven Performance Management   Encourage Innovation and Creative Thinking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Administrator</cp:lastModifiedBy>
  <cp:revision>49</cp:revision>
  <dcterms:created xsi:type="dcterms:W3CDTF">2024-03-29T15:07:22Z</dcterms:created>
  <dcterms:modified xsi:type="dcterms:W3CDTF">2024-08-31T10:32:51Z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