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9947" y="1761093"/>
            <a:ext cx="5051425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0" i="0">
                <a:solidFill>
                  <a:srgbClr val="464A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64A5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64A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64A5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64A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9572" y="3046304"/>
            <a:ext cx="4648199" cy="62960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9120" y="2971676"/>
            <a:ext cx="4648200" cy="6296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0" i="0">
                <a:solidFill>
                  <a:srgbClr val="464A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016" y="838887"/>
            <a:ext cx="15379966" cy="335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0" i="0">
                <a:solidFill>
                  <a:srgbClr val="464A5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1760" y="3238725"/>
            <a:ext cx="1148461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64A5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01255" rIns="0" bIns="0" rtlCol="0" vert="horz">
            <a:spAutoFit/>
          </a:bodyPr>
          <a:lstStyle/>
          <a:p>
            <a:pPr marL="1811655">
              <a:lnSpc>
                <a:spcPct val="100000"/>
              </a:lnSpc>
              <a:spcBef>
                <a:spcPts val="110"/>
              </a:spcBef>
            </a:pPr>
            <a:r>
              <a:rPr dirty="0" sz="11150" spc="-705"/>
              <a:t>D/G//A</a:t>
            </a:r>
            <a:r>
              <a:rPr dirty="0" sz="11150" spc="-1260"/>
              <a:t>S</a:t>
            </a:r>
            <a:r>
              <a:rPr dirty="0" sz="11150" spc="1065"/>
              <a:t> </a:t>
            </a:r>
            <a:r>
              <a:rPr dirty="0" sz="11150" spc="-730"/>
              <a:t>§OA/3OS/</a:t>
            </a:r>
            <a:r>
              <a:rPr dirty="0" sz="11150" spc="-1285"/>
              <a:t>O</a:t>
            </a:r>
            <a:endParaRPr sz="11150"/>
          </a:p>
        </p:txBody>
      </p:sp>
      <p:sp>
        <p:nvSpPr>
          <p:cNvPr id="4" name="object 4" descr=""/>
          <p:cNvSpPr txBox="1"/>
          <p:nvPr/>
        </p:nvSpPr>
        <p:spPr>
          <a:xfrm>
            <a:off x="5909983" y="5066744"/>
            <a:ext cx="8871585" cy="159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45"/>
              </a:lnSpc>
              <a:spcBef>
                <a:spcPts val="100"/>
              </a:spcBef>
            </a:pPr>
            <a:r>
              <a:rPr dirty="0" sz="2700" spc="60" b="1">
                <a:solidFill>
                  <a:srgbClr val="464A53"/>
                </a:solidFill>
                <a:latin typeface="Trebuchet MS"/>
                <a:cs typeface="Trebuchet MS"/>
              </a:rPr>
              <a:t>STUDENT</a:t>
            </a:r>
            <a:r>
              <a:rPr dirty="0" sz="2700" spc="-16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464A53"/>
                </a:solidFill>
                <a:latin typeface="Trebuchet MS"/>
                <a:cs typeface="Trebuchet MS"/>
              </a:rPr>
              <a:t>NAME:HARINIK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045"/>
              </a:lnSpc>
            </a:pPr>
            <a:r>
              <a:rPr dirty="0" sz="2700" spc="55" b="1">
                <a:solidFill>
                  <a:srgbClr val="464A53"/>
                </a:solidFill>
                <a:latin typeface="Trebuchet MS"/>
                <a:cs typeface="Trebuchet MS"/>
              </a:rPr>
              <a:t>REGISTER</a:t>
            </a:r>
            <a:r>
              <a:rPr dirty="0" sz="2700" spc="-16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185" b="1">
                <a:solidFill>
                  <a:srgbClr val="464A53"/>
                </a:solidFill>
                <a:latin typeface="Trebuchet MS"/>
                <a:cs typeface="Trebuchet MS"/>
              </a:rPr>
              <a:t>NO</a:t>
            </a:r>
            <a:r>
              <a:rPr dirty="0" sz="2700" spc="-16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-50" b="1">
                <a:solidFill>
                  <a:srgbClr val="464A53"/>
                </a:solidFill>
                <a:latin typeface="Trebuchet MS"/>
                <a:cs typeface="Trebuchet MS"/>
              </a:rPr>
              <a:t>ANDNMID:asunm1112401111033014</a:t>
            </a:r>
            <a:endParaRPr sz="2700">
              <a:latin typeface="Trebuchet MS"/>
              <a:cs typeface="Trebuchet MS"/>
            </a:endParaRPr>
          </a:p>
          <a:p>
            <a:pPr marL="27305">
              <a:lnSpc>
                <a:spcPts val="3080"/>
              </a:lnSpc>
              <a:spcBef>
                <a:spcPts val="60"/>
              </a:spcBef>
            </a:pPr>
            <a:r>
              <a:rPr dirty="0" sz="2700" b="1">
                <a:solidFill>
                  <a:srgbClr val="464A53"/>
                </a:solidFill>
                <a:latin typeface="Trebuchet MS"/>
                <a:cs typeface="Trebuchet MS"/>
              </a:rPr>
              <a:t>DEPARTMENT:</a:t>
            </a:r>
            <a:r>
              <a:rPr dirty="0" sz="2700" spc="30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464A53"/>
                </a:solidFill>
                <a:latin typeface="Trebuchet MS"/>
                <a:cs typeface="Trebuchet MS"/>
              </a:rPr>
              <a:t>BCA</a:t>
            </a:r>
            <a:endParaRPr sz="2700">
              <a:latin typeface="Trebuchet MS"/>
              <a:cs typeface="Trebuchet MS"/>
            </a:endParaRPr>
          </a:p>
          <a:p>
            <a:pPr marL="36830">
              <a:lnSpc>
                <a:spcPts val="3080"/>
              </a:lnSpc>
            </a:pPr>
            <a:r>
              <a:rPr dirty="0" sz="2700" spc="65" b="1">
                <a:solidFill>
                  <a:srgbClr val="464A53"/>
                </a:solidFill>
                <a:latin typeface="Trebuchet MS"/>
                <a:cs typeface="Trebuchet MS"/>
              </a:rPr>
              <a:t>COLLEGE:</a:t>
            </a:r>
            <a:r>
              <a:rPr dirty="0" sz="2700" spc="-15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-145" b="1">
                <a:solidFill>
                  <a:srgbClr val="464A53"/>
                </a:solidFill>
                <a:latin typeface="Trebuchet MS"/>
                <a:cs typeface="Trebuchet MS"/>
              </a:rPr>
              <a:t>L.N.</a:t>
            </a:r>
            <a:r>
              <a:rPr dirty="0" sz="2700" spc="-15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464A53"/>
                </a:solidFill>
                <a:latin typeface="Trebuchet MS"/>
                <a:cs typeface="Trebuchet MS"/>
              </a:rPr>
              <a:t>Government</a:t>
            </a:r>
            <a:r>
              <a:rPr dirty="0" sz="2700" spc="-15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464A53"/>
                </a:solidFill>
                <a:latin typeface="Trebuchet MS"/>
                <a:cs typeface="Trebuchet MS"/>
              </a:rPr>
              <a:t>College,madrasuniversity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4905" rIns="0" bIns="0" rtlCol="0" vert="horz">
            <a:spAutoFit/>
          </a:bodyPr>
          <a:lstStyle/>
          <a:p>
            <a:pPr marL="1898014">
              <a:lnSpc>
                <a:spcPct val="100000"/>
              </a:lnSpc>
              <a:spcBef>
                <a:spcPts val="100"/>
              </a:spcBef>
            </a:pPr>
            <a:r>
              <a:rPr dirty="0"/>
              <a:t>AfSUS/S</a:t>
            </a:r>
            <a:r>
              <a:rPr dirty="0" spc="-425"/>
              <a:t> </a:t>
            </a:r>
            <a:r>
              <a:rPr dirty="0" spc="-770"/>
              <a:t>AKD</a:t>
            </a:r>
            <a:r>
              <a:rPr dirty="0" spc="-35"/>
              <a:t> </a:t>
            </a:r>
            <a:r>
              <a:rPr dirty="0" spc="-45"/>
              <a:t>SCAffKS§O/S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77252" y="934646"/>
            <a:ext cx="257175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95" b="1">
                <a:solidFill>
                  <a:srgbClr val="F1E8D9"/>
                </a:solidFill>
                <a:latin typeface="Trebuchet MS"/>
                <a:cs typeface="Trebuchet MS"/>
              </a:rPr>
              <a:t>r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9442" y="1292800"/>
            <a:ext cx="11075670" cy="631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3420">
              <a:lnSpc>
                <a:spcPct val="100000"/>
              </a:lnSpc>
              <a:spcBef>
                <a:spcPts val="100"/>
              </a:spcBef>
            </a:pPr>
            <a:r>
              <a:rPr dirty="0" sz="9100" spc="-695">
                <a:solidFill>
                  <a:srgbClr val="464A53"/>
                </a:solidFill>
                <a:latin typeface="Lucida Sans Unicode"/>
                <a:cs typeface="Lucida Sans Unicode"/>
              </a:rPr>
              <a:t>CONCLUSION</a:t>
            </a:r>
            <a:endParaRPr sz="9100">
              <a:latin typeface="Lucida Sans Unicode"/>
              <a:cs typeface="Lucida Sans Unicode"/>
            </a:endParaRPr>
          </a:p>
          <a:p>
            <a:pPr marL="12700" marR="1341120">
              <a:lnSpc>
                <a:spcPct val="115399"/>
              </a:lnSpc>
              <a:spcBef>
                <a:spcPts val="2600"/>
              </a:spcBef>
            </a:pPr>
            <a:r>
              <a:rPr dirty="0" sz="2600" spc="155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digitalportfolioisamodern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64A53"/>
                </a:solidFill>
                <a:latin typeface="Tahoma"/>
                <a:cs typeface="Tahoma"/>
              </a:rPr>
              <a:t>replacement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fortraditional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resumes. </a:t>
            </a: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64A53"/>
                </a:solidFill>
                <a:latin typeface="Tahoma"/>
                <a:cs typeface="Tahoma"/>
              </a:rPr>
              <a:t>provides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an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interactive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professional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64A53"/>
                </a:solidFill>
                <a:latin typeface="Tahoma"/>
                <a:cs typeface="Tahoma"/>
              </a:rPr>
              <a:t>identity.</a:t>
            </a:r>
            <a:endParaRPr sz="2600">
              <a:latin typeface="Tahoma"/>
              <a:cs typeface="Tahoma"/>
            </a:endParaRPr>
          </a:p>
          <a:p>
            <a:pPr marL="12700" marR="752475">
              <a:lnSpc>
                <a:spcPct val="115399"/>
              </a:lnSpc>
            </a:pP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demonstrates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knowledge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of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464A53"/>
                </a:solidFill>
                <a:latin typeface="Tahoma"/>
                <a:cs typeface="Tahoma"/>
              </a:rPr>
              <a:t>HTML,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CSS,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JavaScript. </a:t>
            </a: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shows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ability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design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00">
                <a:solidFill>
                  <a:srgbClr val="464A53"/>
                </a:solidFill>
                <a:latin typeface="Tahoma"/>
                <a:cs typeface="Tahoma"/>
              </a:rPr>
              <a:t>develop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responsive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websites.</a:t>
            </a:r>
            <a:endParaRPr sz="2600">
              <a:latin typeface="Tahoma"/>
              <a:cs typeface="Tahoma"/>
            </a:endParaRPr>
          </a:p>
          <a:p>
            <a:pPr marL="12700" marR="716915">
              <a:lnSpc>
                <a:spcPct val="115399"/>
              </a:lnSpc>
            </a:pP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highlights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achievements,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skills,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real-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world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projects </a:t>
            </a: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 useful for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students,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job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 seekers, freelancers,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64A53"/>
                </a:solidFill>
                <a:latin typeface="Tahoma"/>
                <a:cs typeface="Tahoma"/>
              </a:rPr>
              <a:t>professionals.</a:t>
            </a:r>
            <a:endParaRPr sz="2600">
              <a:latin typeface="Tahoma"/>
              <a:cs typeface="Tahoma"/>
            </a:endParaRPr>
          </a:p>
          <a:p>
            <a:pPr marL="12700" marR="389255">
              <a:lnSpc>
                <a:spcPct val="115399"/>
              </a:lnSpc>
            </a:pP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Recruiters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clients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gain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64A53"/>
                </a:solidFill>
                <a:latin typeface="Tahoma"/>
                <a:cs typeface="Tahoma"/>
              </a:rPr>
              <a:t>confidence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60">
                <a:solidFill>
                  <a:srgbClr val="464A53"/>
                </a:solidFill>
                <a:latin typeface="Tahoma"/>
                <a:cs typeface="Tahoma"/>
              </a:rPr>
              <a:t>by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seeing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actual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work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64A53"/>
                </a:solidFill>
                <a:latin typeface="Tahoma"/>
                <a:cs typeface="Tahoma"/>
              </a:rPr>
              <a:t>samples.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25">
                <a:solidFill>
                  <a:srgbClr val="464A53"/>
                </a:solidFill>
                <a:latin typeface="Tahoma"/>
                <a:cs typeface="Tahoma"/>
              </a:rPr>
              <a:t>boosts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career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opportunities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30">
                <a:solidFill>
                  <a:srgbClr val="464A53"/>
                </a:solidFill>
                <a:latin typeface="Tahoma"/>
                <a:cs typeface="Tahoma"/>
              </a:rPr>
              <a:t>academic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visibility.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leaves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lasting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positive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impression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potential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employers.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185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conclusion,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digital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gateway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45">
                <a:solidFill>
                  <a:srgbClr val="464A53"/>
                </a:solidFill>
                <a:latin typeface="Tahoma"/>
                <a:cs typeface="Tahoma"/>
              </a:rPr>
              <a:t>success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digital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464A53"/>
                </a:solidFill>
                <a:latin typeface="Tahoma"/>
                <a:cs typeface="Tahoma"/>
              </a:rPr>
              <a:t>age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 i="1">
                <a:latin typeface="Arial"/>
                <a:cs typeface="Arial"/>
              </a:rPr>
              <a:t>G//§U&amp;</a:t>
            </a:r>
            <a:r>
              <a:rPr dirty="0" spc="270" i="1">
                <a:latin typeface="Arial"/>
                <a:cs typeface="Arial"/>
              </a:rPr>
              <a:t> </a:t>
            </a:r>
            <a:r>
              <a:rPr dirty="0" spc="615" i="1">
                <a:latin typeface="Arial"/>
                <a:cs typeface="Arial"/>
              </a:rPr>
              <a:t>/iu)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74834" y="3482094"/>
            <a:ext cx="75431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https://github.com/Harini27032007/Myprofile1.git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12680" y="2152208"/>
            <a:ext cx="8266430" cy="2353945"/>
          </a:xfrm>
          <a:prstGeom prst="rect">
            <a:avLst/>
          </a:prstGeom>
        </p:spPr>
        <p:txBody>
          <a:bodyPr wrap="square" lIns="0" tIns="421005" rIns="0" bIns="0" rtlCol="0" vert="horz">
            <a:spAutoFit/>
          </a:bodyPr>
          <a:lstStyle/>
          <a:p>
            <a:pPr algn="ctr" marL="645795">
              <a:lnSpc>
                <a:spcPct val="100000"/>
              </a:lnSpc>
              <a:spcBef>
                <a:spcPts val="3315"/>
              </a:spcBef>
            </a:pPr>
            <a:r>
              <a:rPr dirty="0" sz="9100" spc="-465">
                <a:solidFill>
                  <a:srgbClr val="464A53"/>
                </a:solidFill>
                <a:latin typeface="Lucida Sans Unicode"/>
                <a:cs typeface="Lucida Sans Unicode"/>
              </a:rPr>
              <a:t>§yojρct</a:t>
            </a:r>
            <a:r>
              <a:rPr dirty="0" sz="9100" spc="-25">
                <a:solidFill>
                  <a:srgbClr val="464A53"/>
                </a:solidFill>
                <a:latin typeface="Lucida Sans Unicode"/>
                <a:cs typeface="Lucida Sans Unicode"/>
              </a:rPr>
              <a:t> </a:t>
            </a:r>
            <a:r>
              <a:rPr dirty="0" sz="9100" spc="-575">
                <a:solidFill>
                  <a:srgbClr val="464A53"/>
                </a:solidFill>
                <a:latin typeface="Lucida Sans Unicode"/>
                <a:cs typeface="Lucida Sans Unicode"/>
              </a:rPr>
              <a:t>/it/ρ</a:t>
            </a:r>
            <a:endParaRPr sz="9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700" b="1">
                <a:solidFill>
                  <a:srgbClr val="464A53"/>
                </a:solidFill>
                <a:latin typeface="Trebuchet MS"/>
                <a:cs typeface="Trebuchet MS"/>
              </a:rPr>
              <a:t>Digital</a:t>
            </a:r>
            <a:r>
              <a:rPr dirty="0" sz="2700" spc="-8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464A53"/>
                </a:solidFill>
                <a:latin typeface="Trebuchet MS"/>
                <a:cs typeface="Trebuchet MS"/>
              </a:rPr>
              <a:t>portfolio</a:t>
            </a:r>
            <a:r>
              <a:rPr dirty="0" sz="2700" spc="-7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464A53"/>
                </a:solidFill>
                <a:latin typeface="Trebuchet MS"/>
                <a:cs typeface="Trebuchet MS"/>
              </a:rPr>
              <a:t>using</a:t>
            </a:r>
            <a:r>
              <a:rPr dirty="0" sz="2700" spc="-7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464A53"/>
                </a:solidFill>
                <a:latin typeface="Trebuchet MS"/>
                <a:cs typeface="Trebuchet MS"/>
              </a:rPr>
              <a:t>front</a:t>
            </a:r>
            <a:r>
              <a:rPr dirty="0" sz="2700" spc="-7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464A53"/>
                </a:solidFill>
                <a:latin typeface="Trebuchet MS"/>
                <a:cs typeface="Trebuchet MS"/>
              </a:rPr>
              <a:t>end</a:t>
            </a:r>
            <a:r>
              <a:rPr dirty="0" sz="2700" spc="-8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464A53"/>
                </a:solidFill>
                <a:latin typeface="Trebuchet MS"/>
                <a:cs typeface="Trebuchet MS"/>
              </a:rPr>
              <a:t>web</a:t>
            </a:r>
            <a:r>
              <a:rPr dirty="0" sz="2700" spc="-7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464A53"/>
                </a:solidFill>
                <a:latin typeface="Trebuchet MS"/>
                <a:cs typeface="Trebuchet MS"/>
              </a:rPr>
              <a:t>development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27050" y="906005"/>
            <a:ext cx="1790700" cy="9486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50" spc="-10" b="1">
                <a:solidFill>
                  <a:srgbClr val="F1E8D9"/>
                </a:solidFill>
                <a:latin typeface="Trebuchet MS"/>
                <a:cs typeface="Trebuchet MS"/>
              </a:rPr>
              <a:t>Intro</a:t>
            </a:r>
            <a:endParaRPr sz="6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133" y="1489673"/>
            <a:ext cx="4088129" cy="1412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-985"/>
              <a:t>AGENDA</a:t>
            </a:r>
            <a:endParaRPr sz="9100"/>
          </a:p>
        </p:txBody>
      </p:sp>
      <p:sp>
        <p:nvSpPr>
          <p:cNvPr id="4" name="object 4" descr=""/>
          <p:cNvSpPr txBox="1"/>
          <p:nvPr/>
        </p:nvSpPr>
        <p:spPr>
          <a:xfrm>
            <a:off x="6306832" y="3192421"/>
            <a:ext cx="3696335" cy="4834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56845">
              <a:lnSpc>
                <a:spcPct val="100000"/>
              </a:lnSpc>
              <a:spcBef>
                <a:spcPts val="95"/>
              </a:spcBef>
              <a:buSzPct val="58536"/>
              <a:buAutoNum type="arabicPeriod"/>
              <a:tabLst>
                <a:tab pos="163195" algn="l"/>
              </a:tabLst>
            </a:pP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Problem</a:t>
            </a:r>
            <a:r>
              <a:rPr dirty="0" sz="2050" spc="12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55" b="1">
                <a:solidFill>
                  <a:srgbClr val="464A53"/>
                </a:solidFill>
                <a:latin typeface="Trebuchet MS"/>
                <a:cs typeface="Trebuchet MS"/>
              </a:rPr>
              <a:t>Statement</a:t>
            </a:r>
            <a:endParaRPr sz="2050">
              <a:latin typeface="Trebuchet MS"/>
              <a:cs typeface="Trebuchet MS"/>
            </a:endParaRPr>
          </a:p>
          <a:p>
            <a:pPr marL="222250" indent="-209550">
              <a:lnSpc>
                <a:spcPct val="100000"/>
              </a:lnSpc>
              <a:spcBef>
                <a:spcPts val="1980"/>
              </a:spcBef>
              <a:buSzPct val="58536"/>
              <a:buAutoNum type="arabicPeriod"/>
              <a:tabLst>
                <a:tab pos="222250" algn="l"/>
              </a:tabLst>
            </a:pP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Project</a:t>
            </a:r>
            <a:r>
              <a:rPr dirty="0" sz="2050" spc="-5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-10" b="1">
                <a:solidFill>
                  <a:srgbClr val="464A53"/>
                </a:solidFill>
                <a:latin typeface="Trebuchet MS"/>
                <a:cs typeface="Trebuchet MS"/>
              </a:rPr>
              <a:t>Overview</a:t>
            </a:r>
            <a:endParaRPr sz="205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spcBef>
                <a:spcPts val="1965"/>
              </a:spcBef>
              <a:buSzPct val="58536"/>
              <a:buAutoNum type="arabicPeriod"/>
              <a:tabLst>
                <a:tab pos="228600" algn="l"/>
              </a:tabLst>
            </a:pPr>
            <a:r>
              <a:rPr dirty="0" sz="2050" spc="55" b="1">
                <a:solidFill>
                  <a:srgbClr val="464A53"/>
                </a:solidFill>
                <a:latin typeface="Trebuchet MS"/>
                <a:cs typeface="Trebuchet MS"/>
              </a:rPr>
              <a:t>End</a:t>
            </a:r>
            <a:r>
              <a:rPr dirty="0" sz="2050" spc="-13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55" b="1">
                <a:solidFill>
                  <a:srgbClr val="464A53"/>
                </a:solidFill>
                <a:latin typeface="Trebuchet MS"/>
                <a:cs typeface="Trebuchet MS"/>
              </a:rPr>
              <a:t>Users</a:t>
            </a:r>
            <a:endParaRPr sz="2050">
              <a:latin typeface="Trebuchet MS"/>
              <a:cs typeface="Trebuchet MS"/>
            </a:endParaRPr>
          </a:p>
          <a:p>
            <a:pPr marL="12700" marR="5080" indent="227329">
              <a:lnSpc>
                <a:spcPct val="179900"/>
              </a:lnSpc>
              <a:buSzPct val="58536"/>
              <a:buAutoNum type="arabicPeriod"/>
              <a:tabLst>
                <a:tab pos="240029" algn="l"/>
              </a:tabLst>
            </a:pP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Tools</a:t>
            </a:r>
            <a:r>
              <a:rPr dirty="0" sz="2050" spc="-4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80" b="1">
                <a:solidFill>
                  <a:srgbClr val="464A53"/>
                </a:solidFill>
                <a:latin typeface="Trebuchet MS"/>
                <a:cs typeface="Trebuchet MS"/>
              </a:rPr>
              <a:t>and</a:t>
            </a:r>
            <a:r>
              <a:rPr dirty="0" sz="2050" spc="-4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-10" b="1">
                <a:solidFill>
                  <a:srgbClr val="464A53"/>
                </a:solidFill>
                <a:latin typeface="Trebuchet MS"/>
                <a:cs typeface="Trebuchet MS"/>
              </a:rPr>
              <a:t>Technologies </a:t>
            </a:r>
            <a:r>
              <a:rPr dirty="0" sz="2050" spc="-25" b="1">
                <a:solidFill>
                  <a:srgbClr val="464A53"/>
                </a:solidFill>
                <a:latin typeface="Trebuchet MS"/>
                <a:cs typeface="Trebuchet MS"/>
              </a:rPr>
              <a:t>5.Portfolio</a:t>
            </a:r>
            <a:r>
              <a:rPr dirty="0" sz="2050" spc="-105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70" b="1">
                <a:solidFill>
                  <a:srgbClr val="464A53"/>
                </a:solidFill>
                <a:latin typeface="Trebuchet MS"/>
                <a:cs typeface="Trebuchet MS"/>
              </a:rPr>
              <a:t>design</a:t>
            </a:r>
            <a:r>
              <a:rPr dirty="0" sz="2050" spc="-10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80" b="1">
                <a:solidFill>
                  <a:srgbClr val="464A53"/>
                </a:solidFill>
                <a:latin typeface="Trebuchet MS"/>
                <a:cs typeface="Trebuchet MS"/>
              </a:rPr>
              <a:t>and</a:t>
            </a:r>
            <a:r>
              <a:rPr dirty="0" sz="2050" spc="-10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40" b="1">
                <a:solidFill>
                  <a:srgbClr val="464A53"/>
                </a:solidFill>
                <a:latin typeface="Trebuchet MS"/>
                <a:cs typeface="Trebuchet MS"/>
              </a:rPr>
              <a:t>Layout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2050" spc="-95" b="1">
                <a:solidFill>
                  <a:srgbClr val="464A53"/>
                </a:solidFill>
                <a:latin typeface="Trebuchet MS"/>
                <a:cs typeface="Trebuchet MS"/>
              </a:rPr>
              <a:t>6.</a:t>
            </a:r>
            <a:r>
              <a:rPr dirty="0" sz="2050" spc="-4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Features</a:t>
            </a:r>
            <a:r>
              <a:rPr dirty="0" sz="2050" spc="-4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80" b="1">
                <a:solidFill>
                  <a:srgbClr val="464A53"/>
                </a:solidFill>
                <a:latin typeface="Trebuchet MS"/>
                <a:cs typeface="Trebuchet MS"/>
              </a:rPr>
              <a:t>and</a:t>
            </a:r>
            <a:r>
              <a:rPr dirty="0" sz="2050" spc="-4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-10" b="1">
                <a:solidFill>
                  <a:srgbClr val="464A53"/>
                </a:solidFill>
                <a:latin typeface="Trebuchet MS"/>
                <a:cs typeface="Trebuchet MS"/>
              </a:rPr>
              <a:t>Functionality</a:t>
            </a:r>
            <a:endParaRPr sz="2050">
              <a:latin typeface="Trebuchet MS"/>
              <a:cs typeface="Trebuchet MS"/>
            </a:endParaRPr>
          </a:p>
          <a:p>
            <a:pPr marL="12700" marR="365760">
              <a:lnSpc>
                <a:spcPct val="179900"/>
              </a:lnSpc>
            </a:pP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7.Results</a:t>
            </a:r>
            <a:r>
              <a:rPr dirty="0" sz="2050" spc="-12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80" b="1">
                <a:solidFill>
                  <a:srgbClr val="464A53"/>
                </a:solidFill>
                <a:latin typeface="Trebuchet MS"/>
                <a:cs typeface="Trebuchet MS"/>
              </a:rPr>
              <a:t>and</a:t>
            </a:r>
            <a:r>
              <a:rPr dirty="0" sz="2050" spc="-114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65" b="1">
                <a:solidFill>
                  <a:srgbClr val="464A53"/>
                </a:solidFill>
                <a:latin typeface="Trebuchet MS"/>
                <a:cs typeface="Trebuchet MS"/>
              </a:rPr>
              <a:t>Screenshots </a:t>
            </a:r>
            <a:r>
              <a:rPr dirty="0" sz="2050" spc="-10" b="1">
                <a:solidFill>
                  <a:srgbClr val="464A53"/>
                </a:solidFill>
                <a:latin typeface="Trebuchet MS"/>
                <a:cs typeface="Trebuchet MS"/>
              </a:rPr>
              <a:t>8.Conclusion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dirty="0" sz="2050" b="1">
                <a:solidFill>
                  <a:srgbClr val="464A53"/>
                </a:solidFill>
                <a:latin typeface="Trebuchet MS"/>
                <a:cs typeface="Trebuchet MS"/>
              </a:rPr>
              <a:t>9.Github</a:t>
            </a:r>
            <a:r>
              <a:rPr dirty="0" sz="2050" spc="40" b="1">
                <a:solidFill>
                  <a:srgbClr val="464A53"/>
                </a:solidFill>
                <a:latin typeface="Trebuchet MS"/>
                <a:cs typeface="Trebuchet MS"/>
              </a:rPr>
              <a:t> </a:t>
            </a:r>
            <a:r>
              <a:rPr dirty="0" sz="2050" spc="-20" b="1">
                <a:solidFill>
                  <a:srgbClr val="464A53"/>
                </a:solidFill>
                <a:latin typeface="Trebuchet MS"/>
                <a:cs typeface="Trebuchet MS"/>
              </a:rPr>
              <a:t>Link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3618" rIns="0" bIns="0" rtlCol="0" vert="horz">
            <a:spAutoFit/>
          </a:bodyPr>
          <a:lstStyle/>
          <a:p>
            <a:pPr marL="4863465" marR="5080" indent="518159">
              <a:lnSpc>
                <a:spcPts val="10130"/>
              </a:lnSpc>
              <a:spcBef>
                <a:spcPts val="985"/>
              </a:spcBef>
            </a:pPr>
            <a:r>
              <a:rPr dirty="0" sz="9100" spc="60"/>
              <a:t>§AO&amp;SfJ </a:t>
            </a:r>
            <a:r>
              <a:rPr dirty="0" sz="9100" spc="450"/>
              <a:t>S/A/fJfK/</a:t>
            </a:r>
            <a:endParaRPr sz="9100"/>
          </a:p>
        </p:txBody>
      </p:sp>
      <p:sp>
        <p:nvSpPr>
          <p:cNvPr id="4" name="object 4" descr=""/>
          <p:cNvSpPr txBox="1"/>
          <p:nvPr/>
        </p:nvSpPr>
        <p:spPr>
          <a:xfrm>
            <a:off x="2775391" y="4374488"/>
            <a:ext cx="12896850" cy="4330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4190" marR="400685" indent="-492125">
              <a:lnSpc>
                <a:spcPct val="113799"/>
              </a:lnSpc>
              <a:spcBef>
                <a:spcPts val="135"/>
              </a:spcBef>
            </a:pPr>
            <a:r>
              <a:rPr dirty="0" sz="2500" spc="10">
                <a:solidFill>
                  <a:srgbClr val="464A53"/>
                </a:solidFill>
                <a:latin typeface="Tahoma"/>
                <a:cs typeface="Tahoma"/>
              </a:rPr>
              <a:t>Intoday’s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world,traditionalresumesandCVsareno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464A53"/>
                </a:solidFill>
                <a:latin typeface="Tahoma"/>
                <a:cs typeface="Tahoma"/>
              </a:rPr>
              <a:t>longerenough.Recruiters</a:t>
            </a:r>
            <a:r>
              <a:rPr dirty="0" sz="2500" spc="1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clients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want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see</a:t>
            </a:r>
            <a:r>
              <a:rPr dirty="0" sz="2500" spc="-5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real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work</a:t>
            </a:r>
            <a:r>
              <a:rPr dirty="0" sz="2500" spc="-5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464A53"/>
                </a:solidFill>
                <a:latin typeface="Tahoma"/>
                <a:cs typeface="Tahoma"/>
              </a:rPr>
              <a:t>andpractical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applications.Students</a:t>
            </a:r>
            <a:r>
              <a:rPr dirty="0" sz="2500" spc="-5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oftenstruggle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500" spc="-5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present </a:t>
            </a:r>
            <a:r>
              <a:rPr dirty="0" sz="2500" spc="125">
                <a:solidFill>
                  <a:srgbClr val="464A53"/>
                </a:solidFill>
                <a:latin typeface="Tahoma"/>
                <a:cs typeface="Tahoma"/>
              </a:rPr>
              <a:t>academic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464A53"/>
                </a:solidFill>
                <a:latin typeface="Tahoma"/>
                <a:cs typeface="Tahoma"/>
              </a:rPr>
              <a:t>projects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aprofessional</a:t>
            </a:r>
            <a:r>
              <a:rPr dirty="0" sz="25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format.Job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seekers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need</a:t>
            </a:r>
            <a:r>
              <a:rPr dirty="0" sz="25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aplatform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that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goes</a:t>
            </a:r>
            <a:endParaRPr sz="2500">
              <a:latin typeface="Tahoma"/>
              <a:cs typeface="Tahoma"/>
            </a:endParaRPr>
          </a:p>
          <a:p>
            <a:pPr algn="ctr" marL="107950" marR="5080">
              <a:lnSpc>
                <a:spcPct val="112500"/>
              </a:lnSpc>
            </a:pPr>
            <a:r>
              <a:rPr dirty="0" sz="2500" spc="114">
                <a:solidFill>
                  <a:srgbClr val="464A53"/>
                </a:solidFill>
                <a:latin typeface="Tahoma"/>
                <a:cs typeface="Tahoma"/>
              </a:rPr>
              <a:t>beyond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plain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text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documents.Many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professionals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lack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central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place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highlight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464A53"/>
                </a:solidFill>
                <a:latin typeface="Tahoma"/>
                <a:cs typeface="Tahoma"/>
              </a:rPr>
              <a:t>their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skills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experience.A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464A53"/>
                </a:solidFill>
                <a:latin typeface="Tahoma"/>
                <a:cs typeface="Tahoma"/>
              </a:rPr>
              <a:t>digital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solves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this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gap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55">
                <a:solidFill>
                  <a:srgbClr val="464A53"/>
                </a:solidFill>
                <a:latin typeface="Tahoma"/>
                <a:cs typeface="Tahoma"/>
              </a:rPr>
              <a:t>by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combining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resumes,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464A53"/>
                </a:solidFill>
                <a:latin typeface="Tahoma"/>
                <a:cs typeface="Tahoma"/>
              </a:rPr>
              <a:t>projects,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skills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one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place.It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also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offers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interactivity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with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visuals,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animations,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structured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content.Without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portfolio,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opportunities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464A53"/>
                </a:solidFill>
                <a:latin typeface="Tahoma"/>
                <a:cs typeface="Tahoma"/>
              </a:rPr>
              <a:t>may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464A53"/>
                </a:solidFill>
                <a:latin typeface="Tahoma"/>
                <a:cs typeface="Tahoma"/>
              </a:rPr>
              <a:t>be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lost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due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weak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first</a:t>
            </a: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impressions.A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modern</a:t>
            </a:r>
            <a:r>
              <a:rPr dirty="0" sz="25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can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act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as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35">
                <a:solidFill>
                  <a:srgbClr val="464A53"/>
                </a:solidFill>
                <a:latin typeface="Tahoma"/>
                <a:cs typeface="Tahoma"/>
              </a:rPr>
              <a:t>digital</a:t>
            </a:r>
            <a:endParaRPr sz="2500">
              <a:latin typeface="Tahoma"/>
              <a:cs typeface="Tahoma"/>
            </a:endParaRPr>
          </a:p>
          <a:p>
            <a:pPr algn="ctr" marL="411480" marR="307975">
              <a:lnSpc>
                <a:spcPct val="112500"/>
              </a:lnSpc>
            </a:pP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identity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464A53"/>
                </a:solidFill>
                <a:latin typeface="Tahoma"/>
                <a:cs typeface="Tahoma"/>
              </a:rPr>
              <a:t>card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25">
                <a:solidFill>
                  <a:srgbClr val="464A53"/>
                </a:solidFill>
                <a:latin typeface="Tahoma"/>
                <a:cs typeface="Tahoma"/>
              </a:rPr>
              <a:t>academic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career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growth.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This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addresses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need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a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personal</a:t>
            </a:r>
            <a:r>
              <a:rPr dirty="0" sz="25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branding</a:t>
            </a:r>
            <a:r>
              <a:rPr dirty="0" sz="25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solution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5024" y="1464241"/>
            <a:ext cx="945769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265" i="1">
                <a:latin typeface="Trebuchet MS"/>
                <a:cs typeface="Trebuchet MS"/>
              </a:rPr>
              <a:t>§AOJfC/</a:t>
            </a:r>
            <a:r>
              <a:rPr dirty="0" sz="8500" spc="105" i="1">
                <a:latin typeface="Trebuchet MS"/>
                <a:cs typeface="Trebuchet MS"/>
              </a:rPr>
              <a:t> </a:t>
            </a:r>
            <a:r>
              <a:rPr dirty="0" sz="8500" spc="145" i="1">
                <a:latin typeface="Trebuchet MS"/>
                <a:cs typeface="Trebuchet MS"/>
              </a:rPr>
              <a:t>OVfAV/fJ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00829" y="3239757"/>
            <a:ext cx="11992610" cy="9550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55270" indent="-254000">
              <a:lnSpc>
                <a:spcPct val="100000"/>
              </a:lnSpc>
              <a:spcBef>
                <a:spcPts val="615"/>
              </a:spcBef>
              <a:buSzPct val="90000"/>
              <a:buAutoNum type="arabicPeriod"/>
              <a:tabLst>
                <a:tab pos="255270" algn="l"/>
              </a:tabLst>
            </a:pP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This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projectis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aboutcreating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studentdigitalportfoliowebsite.</a:t>
            </a:r>
            <a:endParaRPr sz="2500">
              <a:latin typeface="Tahoma"/>
              <a:cs typeface="Tahoma"/>
            </a:endParaRPr>
          </a:p>
          <a:p>
            <a:pPr marL="367030" indent="-35433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67030" algn="l"/>
                <a:tab pos="1602105" algn="l"/>
                <a:tab pos="2434590" algn="l"/>
                <a:tab pos="2957195" algn="l"/>
                <a:tab pos="3319779" algn="l"/>
                <a:tab pos="3821429" algn="l"/>
                <a:tab pos="4112260" algn="l"/>
                <a:tab pos="4510405" algn="l"/>
                <a:tab pos="5263515" algn="l"/>
                <a:tab pos="5612130" algn="l"/>
                <a:tab pos="6226810" algn="l"/>
                <a:tab pos="6801484" algn="l"/>
                <a:tab pos="7708900" algn="l"/>
                <a:tab pos="8110220" algn="l"/>
                <a:tab pos="8493760" algn="l"/>
              </a:tabLst>
            </a:pP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7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140">
                <a:solidFill>
                  <a:srgbClr val="464A53"/>
                </a:solidFill>
                <a:latin typeface="Tahoma"/>
                <a:cs typeface="Tahoma"/>
              </a:rPr>
              <a:t>p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130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700" spc="2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45">
                <a:solidFill>
                  <a:srgbClr val="464A53"/>
                </a:solidFill>
                <a:latin typeface="Tahoma"/>
                <a:cs typeface="Tahoma"/>
              </a:rPr>
              <a:t>rt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55">
                <a:solidFill>
                  <a:srgbClr val="464A53"/>
                </a:solidFill>
                <a:latin typeface="Tahoma"/>
                <a:cs typeface="Tahoma"/>
              </a:rPr>
              <a:t>fo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25">
                <a:solidFill>
                  <a:srgbClr val="464A53"/>
                </a:solidFill>
                <a:latin typeface="Tahoma"/>
                <a:cs typeface="Tahoma"/>
              </a:rPr>
              <a:t>li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80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9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a</a:t>
            </a:r>
            <a:r>
              <a:rPr dirty="0" sz="2700" spc="3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140">
                <a:solidFill>
                  <a:srgbClr val="464A53"/>
                </a:solidFill>
                <a:latin typeface="Tahoma"/>
                <a:cs typeface="Tahoma"/>
              </a:rPr>
              <a:t>p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r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130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7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f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95">
                <a:solidFill>
                  <a:srgbClr val="464A53"/>
                </a:solidFill>
                <a:latin typeface="Tahoma"/>
                <a:cs typeface="Tahoma"/>
              </a:rPr>
              <a:t>es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14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700" spc="2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464A53"/>
                </a:solidFill>
                <a:latin typeface="Tahoma"/>
                <a:cs typeface="Tahoma"/>
              </a:rPr>
              <a:t>io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n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185">
                <a:solidFill>
                  <a:srgbClr val="464A53"/>
                </a:solidFill>
                <a:latin typeface="Tahoma"/>
                <a:cs typeface="Tahoma"/>
              </a:rPr>
              <a:t>l,</a:t>
            </a:r>
            <a:r>
              <a:rPr dirty="0" sz="27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464A53"/>
                </a:solidFill>
                <a:latin typeface="Tahoma"/>
                <a:cs typeface="Tahoma"/>
              </a:rPr>
              <a:t>structured,andintera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014570" y="3757790"/>
            <a:ext cx="31572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4310" algn="l"/>
                <a:tab pos="1927860" algn="l"/>
                <a:tab pos="2754630" algn="l"/>
              </a:tabLst>
            </a:pPr>
            <a:r>
              <a:rPr dirty="0" sz="2700" spc="215">
                <a:solidFill>
                  <a:srgbClr val="464A53"/>
                </a:solidFill>
                <a:latin typeface="Tahoma"/>
                <a:cs typeface="Tahoma"/>
              </a:rPr>
              <a:t>ct</a:t>
            </a:r>
            <a:r>
              <a:rPr dirty="0" sz="2700" spc="2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r>
              <a:rPr dirty="0" sz="27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50">
                <a:solidFill>
                  <a:srgbClr val="464A53"/>
                </a:solidFill>
                <a:latin typeface="Tahoma"/>
                <a:cs typeface="Tahoma"/>
              </a:rPr>
              <a:t>v</a:t>
            </a:r>
            <a:r>
              <a:rPr dirty="0" sz="2700" spc="3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4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w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10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700" spc="105" b="1">
                <a:solidFill>
                  <a:srgbClr val="F1E8D9"/>
                </a:solidFill>
                <a:latin typeface="Trebuchet MS"/>
                <a:cs typeface="Trebuchet MS"/>
              </a:rPr>
              <a:t>o</a:t>
            </a:r>
            <a:r>
              <a:rPr dirty="0" sz="2700" spc="105">
                <a:solidFill>
                  <a:srgbClr val="464A53"/>
                </a:solidFill>
                <a:latin typeface="Tahoma"/>
                <a:cs typeface="Tahoma"/>
              </a:rPr>
              <a:t>b</a:t>
            </a:r>
            <a:r>
              <a:rPr dirty="0" sz="27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700" spc="14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700" spc="2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700" spc="-5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00829" y="4373771"/>
            <a:ext cx="279400" cy="1113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3.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4.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17597" y="4373771"/>
            <a:ext cx="15041244" cy="1113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030" algn="l"/>
                <a:tab pos="1128395" algn="l"/>
                <a:tab pos="1613535" algn="l"/>
                <a:tab pos="2083435" algn="l"/>
                <a:tab pos="2604770" algn="l"/>
                <a:tab pos="3188335" algn="l"/>
                <a:tab pos="3798570" algn="l"/>
                <a:tab pos="4055110" algn="l"/>
                <a:tab pos="4897120" algn="l"/>
                <a:tab pos="5721985" algn="l"/>
                <a:tab pos="6118860" algn="l"/>
                <a:tab pos="6489065" algn="l"/>
                <a:tab pos="7201534" algn="l"/>
                <a:tab pos="7853680" algn="l"/>
                <a:tab pos="8194040" algn="l"/>
                <a:tab pos="8581390" algn="l"/>
                <a:tab pos="9138285" algn="l"/>
                <a:tab pos="9566910" algn="l"/>
                <a:tab pos="9961880" algn="l"/>
                <a:tab pos="10497185" algn="l"/>
                <a:tab pos="10760710" algn="l"/>
                <a:tab pos="11200765" algn="l"/>
                <a:tab pos="11795760" algn="l"/>
                <a:tab pos="12336780" algn="l"/>
                <a:tab pos="12776835" algn="l"/>
              </a:tabLst>
            </a:pPr>
            <a:r>
              <a:rPr dirty="0" sz="2500" spc="-37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r>
              <a:rPr dirty="0" sz="2500" spc="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t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130">
                <a:solidFill>
                  <a:srgbClr val="464A53"/>
                </a:solidFill>
                <a:latin typeface="Tahoma"/>
                <a:cs typeface="Tahoma"/>
              </a:rPr>
              <a:t>b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g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w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125">
                <a:solidFill>
                  <a:srgbClr val="464A53"/>
                </a:solidFill>
                <a:latin typeface="Tahoma"/>
                <a:cs typeface="Tahoma"/>
              </a:rPr>
              <a:t>t</a:t>
            </a:r>
            <a:r>
              <a:rPr dirty="0" sz="25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h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H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m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210">
                <a:solidFill>
                  <a:srgbClr val="464A53"/>
                </a:solidFill>
                <a:latin typeface="Tahoma"/>
                <a:cs typeface="Tahoma"/>
              </a:rPr>
              <a:t>c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125">
                <a:solidFill>
                  <a:srgbClr val="464A53"/>
                </a:solidFill>
                <a:latin typeface="Tahoma"/>
                <a:cs typeface="Tahoma"/>
              </a:rPr>
              <a:t>t</a:t>
            </a:r>
            <a:r>
              <a:rPr dirty="0" sz="2500" spc="-229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i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n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375">
                <a:solidFill>
                  <a:srgbClr val="464A53"/>
                </a:solidFill>
                <a:latin typeface="Tahoma"/>
                <a:cs typeface="Tahoma"/>
              </a:rPr>
              <a:t>,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g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464A53"/>
                </a:solidFill>
                <a:latin typeface="Tahoma"/>
                <a:cs typeface="Tahoma"/>
              </a:rPr>
              <a:t>iv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g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an</a:t>
            </a:r>
            <a:r>
              <a:rPr dirty="0" sz="25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introduction</a:t>
            </a:r>
            <a:endParaRPr sz="250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  <a:spcBef>
                <a:spcPts val="2560"/>
              </a:spcBef>
              <a:tabLst>
                <a:tab pos="675640" algn="l"/>
                <a:tab pos="1491615" algn="l"/>
                <a:tab pos="1984375" algn="l"/>
                <a:tab pos="2470785" algn="l"/>
                <a:tab pos="3045460" algn="l"/>
                <a:tab pos="3408679" algn="l"/>
                <a:tab pos="3774440" algn="l"/>
                <a:tab pos="4286885" algn="l"/>
                <a:tab pos="4666615" algn="l"/>
                <a:tab pos="5216525" algn="l"/>
                <a:tab pos="5603240" algn="l"/>
                <a:tab pos="6087110" algn="l"/>
              </a:tabLst>
            </a:pP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T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35">
                <a:solidFill>
                  <a:srgbClr val="464A53"/>
                </a:solidFill>
                <a:latin typeface="Tahoma"/>
                <a:cs typeface="Tahoma"/>
              </a:rPr>
              <a:t>he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130">
                <a:solidFill>
                  <a:srgbClr val="464A53"/>
                </a:solidFill>
                <a:latin typeface="Tahoma"/>
                <a:cs typeface="Tahoma"/>
              </a:rPr>
              <a:t>b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u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t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s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e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210">
                <a:solidFill>
                  <a:srgbClr val="464A53"/>
                </a:solidFill>
                <a:latin typeface="Tahoma"/>
                <a:cs typeface="Tahoma"/>
              </a:rPr>
              <a:t>c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40">
                <a:solidFill>
                  <a:srgbClr val="464A53"/>
                </a:solidFill>
                <a:latin typeface="Tahoma"/>
                <a:cs typeface="Tahoma"/>
              </a:rPr>
              <a:t>ti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o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	n</a:t>
            </a:r>
            <a:r>
              <a:rPr dirty="0" sz="2500" spc="4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highlights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career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10">
                <a:solidFill>
                  <a:srgbClr val="464A53"/>
                </a:solidFill>
                <a:latin typeface="Tahoma"/>
                <a:cs typeface="Tahoma"/>
              </a:rPr>
              <a:t>goals,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personal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details,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passions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00829" y="5461282"/>
            <a:ext cx="12640310" cy="278765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5.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Skills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lists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464A53"/>
                </a:solidFill>
                <a:latin typeface="Tahoma"/>
                <a:cs typeface="Tahoma"/>
              </a:rPr>
              <a:t>technical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abilities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like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464A53"/>
                </a:solidFill>
                <a:latin typeface="Tahoma"/>
                <a:cs typeface="Tahoma"/>
              </a:rPr>
              <a:t>HTML,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CSS,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JavaScript,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Python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ts val="2850"/>
              </a:lnSpc>
              <a:spcBef>
                <a:spcPts val="1795"/>
              </a:spcBef>
            </a:pPr>
            <a:r>
              <a:rPr dirty="0" sz="2500" spc="-10">
                <a:solidFill>
                  <a:srgbClr val="464A53"/>
                </a:solidFill>
                <a:latin typeface="Tahoma"/>
                <a:cs typeface="Tahoma"/>
              </a:rPr>
              <a:t>6.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Projects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showcases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464A53"/>
                </a:solidFill>
                <a:latin typeface="Tahoma"/>
                <a:cs typeface="Tahoma"/>
              </a:rPr>
              <a:t>practical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works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such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as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Al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chatbots,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464A53"/>
                </a:solidFill>
                <a:latin typeface="Tahoma"/>
                <a:cs typeface="Tahoma"/>
              </a:rPr>
              <a:t>web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apps,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and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designs.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170">
                <a:solidFill>
                  <a:srgbClr val="464A53"/>
                </a:solidFill>
                <a:latin typeface="Tahoma"/>
                <a:cs typeface="Tahoma"/>
              </a:rPr>
              <a:t>7.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Each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464A53"/>
                </a:solidFill>
                <a:latin typeface="Tahoma"/>
                <a:cs typeface="Tahoma"/>
              </a:rPr>
              <a:t>displayed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attractive</a:t>
            </a:r>
            <a:r>
              <a:rPr dirty="0" sz="25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with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hover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464A53"/>
                </a:solidFill>
                <a:latin typeface="Tahoma"/>
                <a:cs typeface="Tahoma"/>
              </a:rPr>
              <a:t>effects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visual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appeal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500" spc="-65">
                <a:solidFill>
                  <a:srgbClr val="464A53"/>
                </a:solidFill>
                <a:latin typeface="Tahoma"/>
                <a:cs typeface="Tahoma"/>
              </a:rPr>
              <a:t>8.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Contact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464A53"/>
                </a:solidFill>
                <a:latin typeface="Tahoma"/>
                <a:cs typeface="Tahoma"/>
              </a:rPr>
              <a:t>provides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form,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email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464A53"/>
                </a:solidFill>
                <a:latin typeface="Tahoma"/>
                <a:cs typeface="Tahoma"/>
              </a:rPr>
              <a:t>links,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social</a:t>
            </a:r>
            <a:r>
              <a:rPr dirty="0" sz="25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profiles.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464A53"/>
                </a:solidFill>
                <a:latin typeface="Tahoma"/>
                <a:cs typeface="Tahoma"/>
              </a:rPr>
              <a:t>website</a:t>
            </a:r>
            <a:r>
              <a:rPr dirty="0" sz="25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endParaRPr sz="2500">
              <a:latin typeface="Tahoma"/>
              <a:cs typeface="Tahoma"/>
            </a:endParaRPr>
          </a:p>
          <a:p>
            <a:pPr marL="12700" marR="591185">
              <a:lnSpc>
                <a:spcPct val="77500"/>
              </a:lnSpc>
              <a:spcBef>
                <a:spcPts val="1350"/>
              </a:spcBef>
            </a:pP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fully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464A53"/>
                </a:solidFill>
                <a:latin typeface="Tahoma"/>
                <a:cs typeface="Tahoma"/>
              </a:rPr>
              <a:t>responsive,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working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464A53"/>
                </a:solidFill>
                <a:latin typeface="Tahoma"/>
                <a:cs typeface="Tahoma"/>
              </a:rPr>
              <a:t>smoothly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mobile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464A53"/>
                </a:solidFill>
                <a:latin typeface="Tahoma"/>
                <a:cs typeface="Tahoma"/>
              </a:rPr>
              <a:t>desktop.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-12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464A53"/>
                </a:solidFill>
                <a:latin typeface="Tahoma"/>
                <a:cs typeface="Tahoma"/>
              </a:rPr>
              <a:t>acts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as</a:t>
            </a:r>
            <a:r>
              <a:rPr dirty="0" sz="25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professiona </a:t>
            </a:r>
            <a:r>
              <a:rPr dirty="0" sz="2500" spc="45">
                <a:solidFill>
                  <a:srgbClr val="464A53"/>
                </a:solidFill>
                <a:latin typeface="Tahoma"/>
                <a:cs typeface="Tahoma"/>
              </a:rPr>
              <a:t>digital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identity,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leaving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464A53"/>
                </a:solidFill>
                <a:latin typeface="Tahoma"/>
                <a:cs typeface="Tahoma"/>
              </a:rPr>
              <a:t>strong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464A53"/>
                </a:solidFill>
                <a:latin typeface="Tahoma"/>
                <a:cs typeface="Tahoma"/>
              </a:rPr>
              <a:t>impression</a:t>
            </a:r>
            <a:r>
              <a:rPr dirty="0" sz="25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464A53"/>
                </a:solidFill>
                <a:latin typeface="Tahoma"/>
                <a:cs typeface="Tahoma"/>
              </a:rPr>
              <a:t>recruiters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5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464A53"/>
                </a:solidFill>
                <a:latin typeface="Tahoma"/>
                <a:cs typeface="Tahoma"/>
              </a:rPr>
              <a:t>collaborators.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442" y="1300539"/>
            <a:ext cx="9234170" cy="1412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840"/>
              <a:t>J§O</a:t>
            </a:r>
            <a:r>
              <a:rPr dirty="0" sz="9100" spc="-40"/>
              <a:t> </a:t>
            </a:r>
            <a:r>
              <a:rPr dirty="0" sz="9100" spc="-270"/>
              <a:t>AAf</a:t>
            </a:r>
            <a:r>
              <a:rPr dirty="0" sz="9100" spc="-40"/>
              <a:t> </a:t>
            </a:r>
            <a:r>
              <a:rPr dirty="0" sz="9100" spc="250"/>
              <a:t>/§f</a:t>
            </a:r>
            <a:r>
              <a:rPr dirty="0" sz="9100" spc="-40"/>
              <a:t> </a:t>
            </a:r>
            <a:r>
              <a:rPr dirty="0" sz="9100" spc="-25"/>
              <a:t>fKD</a:t>
            </a:r>
            <a:endParaRPr sz="9100"/>
          </a:p>
        </p:txBody>
      </p:sp>
      <p:sp>
        <p:nvSpPr>
          <p:cNvPr id="4" name="object 4" descr=""/>
          <p:cNvSpPr txBox="1"/>
          <p:nvPr/>
        </p:nvSpPr>
        <p:spPr>
          <a:xfrm>
            <a:off x="3259442" y="2586413"/>
            <a:ext cx="3371215" cy="1412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80">
                <a:solidFill>
                  <a:srgbClr val="464A53"/>
                </a:solidFill>
                <a:latin typeface="Lucida Sans Unicode"/>
                <a:cs typeface="Lucida Sans Unicode"/>
              </a:rPr>
              <a:t>USfAS</a:t>
            </a:r>
            <a:endParaRPr sz="91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59442" y="3844216"/>
            <a:ext cx="11303000" cy="454469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Theportfolio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designedforawiderange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of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users</a:t>
            </a:r>
            <a:endParaRPr sz="2600">
              <a:latin typeface="Tahoma"/>
              <a:cs typeface="Tahoma"/>
            </a:endParaRPr>
          </a:p>
          <a:p>
            <a:pPr marL="12700" marR="642620">
              <a:lnSpc>
                <a:spcPct val="101000"/>
              </a:lnSpc>
              <a:spcBef>
                <a:spcPts val="465"/>
              </a:spcBef>
            </a:pPr>
            <a:r>
              <a:rPr dirty="0" sz="2600" spc="90">
                <a:solidFill>
                  <a:srgbClr val="464A53"/>
                </a:solidFill>
                <a:latin typeface="Tahoma"/>
                <a:cs typeface="Tahoma"/>
              </a:rPr>
              <a:t>Students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64A53"/>
                </a:solidFill>
                <a:latin typeface="Tahoma"/>
                <a:cs typeface="Tahoma"/>
              </a:rPr>
              <a:t>can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use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showcaseacademic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projects,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resumes,andskills </a:t>
            </a:r>
            <a:r>
              <a:rPr dirty="0" sz="2600" spc="100">
                <a:solidFill>
                  <a:srgbClr val="464A53"/>
                </a:solidFill>
                <a:latin typeface="Tahoma"/>
                <a:cs typeface="Tahoma"/>
              </a:rPr>
              <a:t>Jobseekers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64A53"/>
                </a:solidFill>
                <a:latin typeface="Tahoma"/>
                <a:cs typeface="Tahoma"/>
              </a:rPr>
              <a:t>can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464A53"/>
                </a:solidFill>
                <a:latin typeface="Tahoma"/>
                <a:cs typeface="Tahoma"/>
              </a:rPr>
              <a:t>share</a:t>
            </a:r>
            <a:r>
              <a:rPr dirty="0" sz="26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theirportfoliolinks</a:t>
            </a:r>
            <a:r>
              <a:rPr dirty="0" sz="26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directlywithrecruiters</a:t>
            </a:r>
            <a:r>
              <a:rPr dirty="0" sz="2600" spc="650">
                <a:solidFill>
                  <a:srgbClr val="464A53"/>
                </a:solidFill>
                <a:latin typeface="Tahoma"/>
                <a:cs typeface="Tahoma"/>
              </a:rPr>
              <a:t> 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Instead</a:t>
            </a:r>
            <a:r>
              <a:rPr dirty="0" sz="2600" spc="-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of</a:t>
            </a:r>
            <a:r>
              <a:rPr dirty="0" sz="2600" spc="-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long</a:t>
            </a:r>
            <a:r>
              <a:rPr dirty="0" sz="2600" spc="-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attachments,recruiterscan</a:t>
            </a:r>
            <a:r>
              <a:rPr dirty="0" sz="2600" spc="-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seework</a:t>
            </a:r>
            <a:r>
              <a:rPr dirty="0" sz="2600" spc="-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live</a:t>
            </a:r>
            <a:r>
              <a:rPr dirty="0" sz="2600" spc="-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onawebsite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Freelancers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64A53"/>
                </a:solidFill>
                <a:latin typeface="Tahoma"/>
                <a:cs typeface="Tahoma"/>
              </a:rPr>
              <a:t>can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show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completedprojects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attract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clients.</a:t>
            </a:r>
            <a:endParaRPr sz="2600">
              <a:latin typeface="Tahoma"/>
              <a:cs typeface="Tahoma"/>
            </a:endParaRPr>
          </a:p>
          <a:p>
            <a:pPr marL="12700" marR="214629">
              <a:lnSpc>
                <a:spcPts val="3150"/>
              </a:lnSpc>
              <a:spcBef>
                <a:spcPts val="110"/>
              </a:spcBef>
            </a:pP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35">
                <a:solidFill>
                  <a:srgbClr val="464A53"/>
                </a:solidFill>
                <a:latin typeface="Tahoma"/>
                <a:cs typeface="Tahoma"/>
              </a:rPr>
              <a:t>acts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as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gallery,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demonstrating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creativity</a:t>
            </a:r>
            <a:r>
              <a:rPr dirty="0" sz="26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464A53"/>
                </a:solidFill>
                <a:latin typeface="Tahoma"/>
                <a:cs typeface="Tahoma"/>
              </a:rPr>
              <a:t>professionalism.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Professionals</a:t>
            </a:r>
            <a:r>
              <a:rPr dirty="0" sz="26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0">
                <a:solidFill>
                  <a:srgbClr val="464A53"/>
                </a:solidFill>
                <a:latin typeface="Tahoma"/>
                <a:cs typeface="Tahoma"/>
              </a:rPr>
              <a:t>can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highlight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experience,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skills,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achievements.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ts val="3150"/>
              </a:lnSpc>
            </a:pP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helps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464A53"/>
                </a:solidFill>
                <a:latin typeface="Tahoma"/>
                <a:cs typeface="Tahoma"/>
              </a:rPr>
              <a:t>building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personal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brand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64A53"/>
                </a:solidFill>
                <a:latin typeface="Tahoma"/>
                <a:cs typeface="Tahoma"/>
              </a:rPr>
              <a:t>long-</a:t>
            </a:r>
            <a:r>
              <a:rPr dirty="0" sz="2600" spc="85">
                <a:solidFill>
                  <a:srgbClr val="464A53"/>
                </a:solidFill>
                <a:latin typeface="Tahoma"/>
                <a:cs typeface="Tahoma"/>
              </a:rPr>
              <a:t>term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growth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End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users</a:t>
            </a:r>
            <a:r>
              <a:rPr dirty="0" sz="26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gain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464A53"/>
                </a:solidFill>
                <a:latin typeface="Tahoma"/>
                <a:cs typeface="Tahoma"/>
              </a:rPr>
              <a:t>a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platform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that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makes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464A53"/>
                </a:solidFill>
                <a:latin typeface="Tahoma"/>
                <a:cs typeface="Tahoma"/>
              </a:rPr>
              <a:t>them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464A53"/>
                </a:solidFill>
                <a:latin typeface="Tahoma"/>
                <a:cs typeface="Tahoma"/>
              </a:rPr>
              <a:t>stand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out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in</a:t>
            </a:r>
            <a:r>
              <a:rPr dirty="0" sz="26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competition.</a:t>
            </a:r>
            <a:endParaRPr sz="2600">
              <a:latin typeface="Tahoma"/>
              <a:cs typeface="Tahoma"/>
            </a:endParaRPr>
          </a:p>
          <a:p>
            <a:pPr marL="12700" marR="116839">
              <a:lnSpc>
                <a:spcPts val="3150"/>
              </a:lnSpc>
            </a:pP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6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useful</a:t>
            </a:r>
            <a:r>
              <a:rPr dirty="0" sz="26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career,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academic,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5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464A53"/>
                </a:solidFill>
                <a:latin typeface="Tahoma"/>
                <a:cs typeface="Tahoma"/>
              </a:rPr>
              <a:t>freelancing</a:t>
            </a:r>
            <a:r>
              <a:rPr dirty="0" sz="2600" spc="-4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75">
                <a:solidFill>
                  <a:srgbClr val="464A53"/>
                </a:solidFill>
                <a:latin typeface="Tahoma"/>
                <a:cs typeface="Tahoma"/>
              </a:rPr>
              <a:t>opportunities </a:t>
            </a:r>
            <a:r>
              <a:rPr dirty="0" sz="2600" spc="-14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464A53"/>
                </a:solidFill>
                <a:latin typeface="Tahoma"/>
                <a:cs typeface="Tahoma"/>
              </a:rPr>
              <a:t>en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14">
                <a:solidFill>
                  <a:srgbClr val="464A53"/>
                </a:solidFill>
                <a:latin typeface="Tahoma"/>
                <a:cs typeface="Tahoma"/>
              </a:rPr>
              <a:t>bcsures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464A53"/>
                </a:solidFill>
                <a:latin typeface="Tahoma"/>
                <a:cs typeface="Tahoma"/>
              </a:rPr>
              <a:t>visibility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464A53"/>
                </a:solidFill>
                <a:latin typeface="Tahoma"/>
                <a:cs typeface="Tahoma"/>
              </a:rPr>
              <a:t>accessibility</a:t>
            </a:r>
            <a:r>
              <a:rPr dirty="0" sz="26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464A53"/>
                </a:solidFill>
                <a:latin typeface="Tahoma"/>
                <a:cs typeface="Tahoma"/>
              </a:rPr>
              <a:t>anytime,</a:t>
            </a:r>
            <a:r>
              <a:rPr dirty="0" sz="26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464A53"/>
                </a:solidFill>
                <a:latin typeface="Tahoma"/>
                <a:cs typeface="Tahoma"/>
              </a:rPr>
              <a:t>anywhere.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0058" y="838887"/>
            <a:ext cx="12599035" cy="1412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-680"/>
              <a:t>/OOSS</a:t>
            </a:r>
            <a:r>
              <a:rPr dirty="0" sz="9100" spc="-40"/>
              <a:t> </a:t>
            </a:r>
            <a:r>
              <a:rPr dirty="0" sz="9100" spc="-960"/>
              <a:t>AKD</a:t>
            </a:r>
            <a:r>
              <a:rPr dirty="0" sz="9100" spc="-35"/>
              <a:t> </a:t>
            </a:r>
            <a:r>
              <a:rPr dirty="0" sz="9100" spc="-70"/>
              <a:t>/fC§K/QUfS</a:t>
            </a:r>
            <a:endParaRPr sz="9100"/>
          </a:p>
        </p:txBody>
      </p:sp>
      <p:sp>
        <p:nvSpPr>
          <p:cNvPr id="4" name="object 4" descr=""/>
          <p:cNvSpPr txBox="1"/>
          <p:nvPr/>
        </p:nvSpPr>
        <p:spPr>
          <a:xfrm>
            <a:off x="2929496" y="2567066"/>
            <a:ext cx="13352144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78985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portfolioisbuilt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usingcore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web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developmenttools.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HTML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providesthe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464A53"/>
                </a:solidFill>
                <a:latin typeface="Tahoma"/>
                <a:cs typeface="Tahoma"/>
              </a:rPr>
              <a:t>structure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of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pages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sections.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130">
                <a:solidFill>
                  <a:srgbClr val="464A53"/>
                </a:solidFill>
                <a:latin typeface="Tahoma"/>
                <a:cs typeface="Tahoma"/>
              </a:rPr>
              <a:t>CSS</a:t>
            </a:r>
            <a:r>
              <a:rPr dirty="0" sz="28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464A53"/>
                </a:solidFill>
                <a:latin typeface="Tahoma"/>
                <a:cs typeface="Tahoma"/>
              </a:rPr>
              <a:t>adds</a:t>
            </a:r>
            <a:r>
              <a:rPr dirty="0" sz="28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styling,</a:t>
            </a:r>
            <a:r>
              <a:rPr dirty="0" sz="28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colors,</a:t>
            </a:r>
            <a:r>
              <a:rPr dirty="0" sz="2800" spc="-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layouts,</a:t>
            </a:r>
            <a:r>
              <a:rPr dirty="0" sz="28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4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464A53"/>
                </a:solidFill>
                <a:latin typeface="Tahoma"/>
                <a:cs typeface="Tahoma"/>
              </a:rPr>
              <a:t>responsiveness</a:t>
            </a:r>
            <a:r>
              <a:rPr dirty="0" sz="2800" spc="-3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464A53"/>
                </a:solidFill>
                <a:latin typeface="Tahoma"/>
                <a:cs typeface="Tahoma"/>
              </a:rPr>
              <a:t>foralldevices.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JavaScript</a:t>
            </a:r>
            <a:r>
              <a:rPr dirty="0" sz="28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ensures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interactivity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such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as</a:t>
            </a:r>
            <a:r>
              <a:rPr dirty="0" sz="2800" spc="-7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navigation,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animations,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andform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464A53"/>
                </a:solidFill>
                <a:latin typeface="Tahoma"/>
                <a:cs typeface="Tahoma"/>
              </a:rPr>
              <a:t>validatio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uses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464A53"/>
                </a:solidFill>
                <a:latin typeface="Tahoma"/>
                <a:cs typeface="Tahoma"/>
              </a:rPr>
              <a:t>modern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coding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35">
                <a:solidFill>
                  <a:srgbClr val="464A53"/>
                </a:solidFill>
                <a:latin typeface="Tahoma"/>
                <a:cs typeface="Tahoma"/>
              </a:rPr>
              <a:t>practices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464A53"/>
                </a:solidFill>
                <a:latin typeface="Tahoma"/>
                <a:cs typeface="Tahoma"/>
              </a:rPr>
              <a:t>better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performance.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800" spc="-375">
                <a:solidFill>
                  <a:srgbClr val="464A53"/>
                </a:solidFill>
                <a:latin typeface="Tahoma"/>
                <a:cs typeface="Tahoma"/>
              </a:rPr>
              <a:t>7/11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185">
                <a:solidFill>
                  <a:srgbClr val="464A53"/>
                </a:solidFill>
                <a:latin typeface="Tahoma"/>
                <a:cs typeface="Tahoma"/>
              </a:rPr>
              <a:t>Code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editors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like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VS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85">
                <a:solidFill>
                  <a:srgbClr val="464A53"/>
                </a:solidFill>
                <a:latin typeface="Tahoma"/>
                <a:cs typeface="Tahoma"/>
              </a:rPr>
              <a:t>Code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35">
                <a:solidFill>
                  <a:srgbClr val="464A53"/>
                </a:solidFill>
                <a:latin typeface="Tahoma"/>
                <a:cs typeface="Tahoma"/>
              </a:rPr>
              <a:t>CodePen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464A53"/>
                </a:solidFill>
                <a:latin typeface="Tahoma"/>
                <a:cs typeface="Tahoma"/>
              </a:rPr>
              <a:t>were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used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464A53"/>
                </a:solidFill>
                <a:latin typeface="Tahoma"/>
                <a:cs typeface="Tahoma"/>
              </a:rPr>
              <a:t>development.</a:t>
            </a:r>
            <a:endParaRPr sz="2800">
              <a:latin typeface="Tahoma"/>
              <a:cs typeface="Tahoma"/>
            </a:endParaRPr>
          </a:p>
          <a:p>
            <a:pPr marL="12700" marR="452755">
              <a:lnSpc>
                <a:spcPct val="116100"/>
              </a:lnSpc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hosted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GitHub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Pages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/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Netlify,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making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globally</a:t>
            </a:r>
            <a:r>
              <a:rPr dirty="0" sz="2800" spc="-9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accessable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Responsive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techniques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ensure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it</a:t>
            </a:r>
            <a:r>
              <a:rPr dirty="0" sz="28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464A53"/>
                </a:solidFill>
                <a:latin typeface="Tahoma"/>
                <a:cs typeface="Tahoma"/>
              </a:rPr>
              <a:t>works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mobiles,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464A53"/>
                </a:solidFill>
                <a:latin typeface="Tahoma"/>
                <a:cs typeface="Tahoma"/>
              </a:rPr>
              <a:t>tablets,</a:t>
            </a:r>
            <a:r>
              <a:rPr dirty="0" sz="28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desktops.</a:t>
            </a:r>
            <a:endParaRPr sz="2800">
              <a:latin typeface="Tahoma"/>
              <a:cs typeface="Tahoma"/>
            </a:endParaRPr>
          </a:p>
          <a:p>
            <a:pPr marL="12700" marR="546100">
              <a:lnSpc>
                <a:spcPct val="116100"/>
              </a:lnSpc>
            </a:pPr>
            <a:r>
              <a:rPr dirty="0" sz="2800" spc="55">
                <a:solidFill>
                  <a:srgbClr val="464A53"/>
                </a:solidFill>
                <a:latin typeface="Tahoma"/>
                <a:cs typeface="Tahoma"/>
              </a:rPr>
              <a:t>Hover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effects,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smooth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scrolling,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animations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improve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user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experience.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Together,</a:t>
            </a:r>
            <a:r>
              <a:rPr dirty="0" sz="2800" spc="-8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these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tools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create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functional,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attractive,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professional</a:t>
            </a:r>
            <a:r>
              <a:rPr dirty="0" sz="2800" spc="-7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portfolio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016" y="870105"/>
            <a:ext cx="15119985" cy="1351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700" spc="-1010"/>
              <a:t>§O/3OS/O</a:t>
            </a:r>
            <a:r>
              <a:rPr dirty="0" sz="8700" spc="-20"/>
              <a:t> </a:t>
            </a:r>
            <a:r>
              <a:rPr dirty="0" sz="8700" spc="-390"/>
              <a:t>DfS/GK</a:t>
            </a:r>
            <a:r>
              <a:rPr dirty="0" sz="8700" spc="-20"/>
              <a:t> </a:t>
            </a:r>
            <a:r>
              <a:rPr dirty="0" sz="8700" spc="-915"/>
              <a:t>AKD</a:t>
            </a:r>
            <a:r>
              <a:rPr dirty="0" sz="8700" spc="-20"/>
              <a:t> </a:t>
            </a:r>
            <a:r>
              <a:rPr dirty="0" sz="8700" spc="-785"/>
              <a:t>SA5OU/</a:t>
            </a:r>
            <a:endParaRPr sz="8700"/>
          </a:p>
        </p:txBody>
      </p:sp>
      <p:sp>
        <p:nvSpPr>
          <p:cNvPr id="4" name="object 4" descr=""/>
          <p:cNvSpPr txBox="1"/>
          <p:nvPr/>
        </p:nvSpPr>
        <p:spPr>
          <a:xfrm>
            <a:off x="3081896" y="2719466"/>
            <a:ext cx="12425680" cy="54737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design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464A53"/>
                </a:solidFill>
                <a:latin typeface="Tahoma"/>
                <a:cs typeface="Tahoma"/>
              </a:rPr>
              <a:t>follows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aclean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andmodern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layout.</a:t>
            </a:r>
            <a:endParaRPr sz="2800">
              <a:latin typeface="Tahoma"/>
              <a:cs typeface="Tahoma"/>
            </a:endParaRPr>
          </a:p>
          <a:p>
            <a:pPr marL="12700" marR="2369820">
              <a:lnSpc>
                <a:spcPct val="116100"/>
              </a:lnSpc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Home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464A53"/>
                </a:solidFill>
                <a:latin typeface="Tahoma"/>
                <a:cs typeface="Tahoma"/>
              </a:rPr>
              <a:t>welcomes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visitorswith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professional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intro.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464A53"/>
                </a:solidFill>
                <a:latin typeface="Tahoma"/>
                <a:cs typeface="Tahoma"/>
              </a:rPr>
              <a:t>About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shares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career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goals,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skills,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aspirations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Skills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lists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technical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0">
                <a:solidFill>
                  <a:srgbClr val="464A53"/>
                </a:solidFill>
                <a:latin typeface="Tahoma"/>
                <a:cs typeface="Tahoma"/>
              </a:rPr>
              <a:t>knowledge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tools</a:t>
            </a:r>
            <a:r>
              <a:rPr dirty="0" sz="2800" spc="-9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used.</a:t>
            </a:r>
            <a:endParaRPr sz="2800">
              <a:latin typeface="Tahoma"/>
              <a:cs typeface="Tahoma"/>
            </a:endParaRPr>
          </a:p>
          <a:p>
            <a:pPr marL="12700" marR="1520190">
              <a:lnSpc>
                <a:spcPct val="116100"/>
              </a:lnSpc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5">
                <a:solidFill>
                  <a:srgbClr val="464A53"/>
                </a:solidFill>
                <a:latin typeface="Tahoma"/>
                <a:cs typeface="Tahoma"/>
              </a:rPr>
              <a:t>Projects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shows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sample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works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with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images</a:t>
            </a:r>
            <a:r>
              <a:rPr dirty="0" sz="2800" spc="-12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details.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Each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project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464A53"/>
                </a:solidFill>
                <a:latin typeface="Tahoma"/>
                <a:cs typeface="Tahoma"/>
              </a:rPr>
              <a:t>card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includes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titles,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descriptions,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live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40">
                <a:solidFill>
                  <a:srgbClr val="464A53"/>
                </a:solidFill>
                <a:latin typeface="Tahoma"/>
                <a:cs typeface="Tahoma"/>
              </a:rPr>
              <a:t>demo</a:t>
            </a:r>
            <a:r>
              <a:rPr dirty="0" sz="2800" spc="-8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links.</a:t>
            </a:r>
            <a:endParaRPr sz="2800">
              <a:latin typeface="Tahoma"/>
              <a:cs typeface="Tahoma"/>
            </a:endParaRPr>
          </a:p>
          <a:p>
            <a:pPr algn="just" marL="12700" marR="5080">
              <a:lnSpc>
                <a:spcPct val="116100"/>
              </a:lnSpc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50">
                <a:solidFill>
                  <a:srgbClr val="464A53"/>
                </a:solidFill>
                <a:latin typeface="Tahoma"/>
                <a:cs typeface="Tahoma"/>
              </a:rPr>
              <a:t>Contact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0">
                <a:solidFill>
                  <a:srgbClr val="464A53"/>
                </a:solidFill>
                <a:latin typeface="Tahoma"/>
                <a:cs typeface="Tahoma"/>
              </a:rPr>
              <a:t>section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provides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464A53"/>
                </a:solidFill>
                <a:latin typeface="Tahoma"/>
                <a:cs typeface="Tahoma"/>
              </a:rPr>
              <a:t>form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0">
                <a:solidFill>
                  <a:srgbClr val="464A53"/>
                </a:solidFill>
                <a:latin typeface="Tahoma"/>
                <a:cs typeface="Tahoma"/>
              </a:rPr>
              <a:t>clickable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links</a:t>
            </a:r>
            <a:r>
              <a:rPr dirty="0" sz="2800" spc="-10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for</a:t>
            </a:r>
            <a:r>
              <a:rPr dirty="0" sz="2800" spc="-1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communication.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6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design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is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fully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responsive,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ensuring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464A53"/>
                </a:solidFill>
                <a:latin typeface="Tahoma"/>
                <a:cs typeface="Tahoma"/>
              </a:rPr>
              <a:t>accessibility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on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64A53"/>
                </a:solidFill>
                <a:latin typeface="Tahoma"/>
                <a:cs typeface="Tahoma"/>
              </a:rPr>
              <a:t>any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screen.</a:t>
            </a:r>
            <a:r>
              <a:rPr dirty="0" sz="2800" spc="-6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Smooth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navigation</a:t>
            </a:r>
            <a:r>
              <a:rPr dirty="0" sz="2800" spc="30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20">
                <a:solidFill>
                  <a:srgbClr val="464A53"/>
                </a:solidFill>
                <a:latin typeface="Tahoma"/>
                <a:cs typeface="Tahoma"/>
              </a:rPr>
              <a:t>allo</a:t>
            </a:r>
            <a:endParaRPr sz="28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535"/>
              </a:spcBef>
            </a:pP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visitors</a:t>
            </a:r>
            <a:r>
              <a:rPr dirty="0" sz="2800" spc="-13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464A53"/>
                </a:solidFill>
                <a:latin typeface="Tahoma"/>
                <a:cs typeface="Tahoma"/>
              </a:rPr>
              <a:t>to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90">
                <a:solidFill>
                  <a:srgbClr val="464A53"/>
                </a:solidFill>
                <a:latin typeface="Tahoma"/>
                <a:cs typeface="Tahoma"/>
              </a:rPr>
              <a:t>reach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464A53"/>
                </a:solidFill>
                <a:latin typeface="Tahoma"/>
                <a:cs typeface="Tahoma"/>
              </a:rPr>
              <a:t>sections</a:t>
            </a:r>
            <a:r>
              <a:rPr dirty="0" sz="2800" spc="-125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464A53"/>
                </a:solidFill>
                <a:latin typeface="Tahoma"/>
                <a:cs typeface="Tahoma"/>
              </a:rPr>
              <a:t>easily.</a:t>
            </a:r>
            <a:endParaRPr sz="28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540"/>
              </a:spcBef>
            </a:pP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The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464A53"/>
                </a:solidFill>
                <a:latin typeface="Tahoma"/>
                <a:cs typeface="Tahoma"/>
              </a:rPr>
              <a:t>layout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14">
                <a:solidFill>
                  <a:srgbClr val="464A53"/>
                </a:solidFill>
                <a:latin typeface="Tahoma"/>
                <a:cs typeface="Tahoma"/>
              </a:rPr>
              <a:t>creates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464A53"/>
                </a:solidFill>
                <a:latin typeface="Tahoma"/>
                <a:cs typeface="Tahoma"/>
              </a:rPr>
              <a:t>a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464A53"/>
                </a:solidFill>
                <a:latin typeface="Tahoma"/>
                <a:cs typeface="Tahoma"/>
              </a:rPr>
              <a:t>balanced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464A53"/>
                </a:solidFill>
                <a:latin typeface="Tahoma"/>
                <a:cs typeface="Tahoma"/>
              </a:rPr>
              <a:t>mix</a:t>
            </a:r>
            <a:r>
              <a:rPr dirty="0" sz="2800" spc="-114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of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professionalism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464A53"/>
                </a:solidFill>
                <a:latin typeface="Tahoma"/>
                <a:cs typeface="Tahoma"/>
              </a:rPr>
              <a:t>and</a:t>
            </a:r>
            <a:r>
              <a:rPr dirty="0" sz="2800" spc="-110">
                <a:solidFill>
                  <a:srgbClr val="464A53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464A53"/>
                </a:solidFill>
                <a:latin typeface="Tahoma"/>
                <a:cs typeface="Tahoma"/>
              </a:rPr>
              <a:t>creativity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9298" y="1849380"/>
            <a:ext cx="114338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100"/>
              <a:t>3fA/UAfS</a:t>
            </a:r>
            <a:r>
              <a:rPr dirty="0" sz="6600" spc="-360"/>
              <a:t> </a:t>
            </a:r>
            <a:r>
              <a:rPr dirty="0" sz="6600" spc="-695"/>
              <a:t>AKD</a:t>
            </a:r>
            <a:r>
              <a:rPr dirty="0" sz="6600" spc="-30"/>
              <a:t> </a:t>
            </a:r>
            <a:r>
              <a:rPr dirty="0" sz="6600" spc="-655"/>
              <a:t>3UKC//OKAS//5</a:t>
            </a:r>
            <a:endParaRPr sz="66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262890" indent="-260350">
              <a:lnSpc>
                <a:spcPct val="100000"/>
              </a:lnSpc>
              <a:spcBef>
                <a:spcPts val="580"/>
              </a:spcBef>
              <a:buSzPct val="88461"/>
              <a:buAutoNum type="arabicPeriod"/>
              <a:tabLst>
                <a:tab pos="262890" algn="l"/>
              </a:tabLst>
            </a:pPr>
            <a:r>
              <a:rPr dirty="0" spc="55"/>
              <a:t>Theportfolio</a:t>
            </a:r>
            <a:r>
              <a:rPr dirty="0" spc="10"/>
              <a:t> </a:t>
            </a:r>
            <a:r>
              <a:rPr dirty="0" spc="90"/>
              <a:t>provides</a:t>
            </a:r>
            <a:r>
              <a:rPr dirty="0" spc="15"/>
              <a:t> </a:t>
            </a:r>
            <a:r>
              <a:rPr dirty="0" spc="100"/>
              <a:t>easy</a:t>
            </a:r>
            <a:r>
              <a:rPr dirty="0" spc="15"/>
              <a:t> </a:t>
            </a:r>
            <a:r>
              <a:rPr dirty="0"/>
              <a:t>navigationwith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40"/>
              <a:t>cleaninterface.</a:t>
            </a:r>
          </a:p>
          <a:p>
            <a:pPr marL="352425" indent="-33972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52425" algn="l"/>
              </a:tabLst>
            </a:pPr>
            <a:r>
              <a:rPr dirty="0" spc="80"/>
              <a:t>Projects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60"/>
              <a:t> </a:t>
            </a:r>
            <a:r>
              <a:rPr dirty="0" spc="100"/>
              <a:t>displayed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 spc="60"/>
              <a:t>visualappeal</a:t>
            </a:r>
            <a:r>
              <a:rPr dirty="0" spc="-60"/>
              <a:t> </a:t>
            </a:r>
            <a:r>
              <a:rPr dirty="0" spc="80"/>
              <a:t>and</a:t>
            </a:r>
            <a:r>
              <a:rPr dirty="0" spc="-60"/>
              <a:t> </a:t>
            </a:r>
            <a:r>
              <a:rPr dirty="0" spc="-10"/>
              <a:t>animations.</a:t>
            </a:r>
          </a:p>
          <a:p>
            <a:pPr marL="357505" indent="-34480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57505" algn="l"/>
              </a:tabLst>
            </a:pPr>
            <a:r>
              <a:rPr dirty="0" spc="-140"/>
              <a:t>It</a:t>
            </a:r>
            <a:r>
              <a:rPr dirty="0" spc="-90"/>
              <a:t> </a:t>
            </a:r>
            <a:r>
              <a:rPr dirty="0" spc="105"/>
              <a:t>creates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 spc="80"/>
              <a:t>memorable</a:t>
            </a:r>
            <a:r>
              <a:rPr dirty="0" spc="-85"/>
              <a:t> </a:t>
            </a:r>
            <a:r>
              <a:rPr dirty="0" spc="55"/>
              <a:t>first</a:t>
            </a:r>
            <a:r>
              <a:rPr dirty="0" spc="-90"/>
              <a:t> </a:t>
            </a:r>
            <a:r>
              <a:rPr dirty="0" spc="80"/>
              <a:t>impression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 spc="70"/>
              <a:t>recruiters</a:t>
            </a:r>
            <a:r>
              <a:rPr dirty="0" spc="-85"/>
              <a:t> </a:t>
            </a:r>
            <a:r>
              <a:rPr dirty="0" spc="80"/>
              <a:t>and</a:t>
            </a:r>
            <a:r>
              <a:rPr dirty="0" spc="-90"/>
              <a:t> </a:t>
            </a:r>
            <a:r>
              <a:rPr dirty="0" spc="-10"/>
              <a:t>clients.</a:t>
            </a:r>
          </a:p>
          <a:p>
            <a:pPr marL="363220" indent="-350520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63220" algn="l"/>
              </a:tabLst>
            </a:pPr>
            <a:r>
              <a:rPr dirty="0" spc="80"/>
              <a:t>Visitors</a:t>
            </a:r>
            <a:r>
              <a:rPr dirty="0" spc="-120"/>
              <a:t> </a:t>
            </a:r>
            <a:r>
              <a:rPr dirty="0" spc="110"/>
              <a:t>can</a:t>
            </a:r>
            <a:r>
              <a:rPr dirty="0" spc="-120"/>
              <a:t> </a:t>
            </a:r>
            <a:r>
              <a:rPr dirty="0" spc="65"/>
              <a:t>explore</a:t>
            </a:r>
            <a:r>
              <a:rPr dirty="0" spc="-114"/>
              <a:t> </a:t>
            </a:r>
            <a:r>
              <a:rPr dirty="0" spc="-10"/>
              <a:t>skills,</a:t>
            </a:r>
            <a:r>
              <a:rPr dirty="0" spc="-120"/>
              <a:t> </a:t>
            </a:r>
            <a:r>
              <a:rPr dirty="0" spc="50"/>
              <a:t>projects,</a:t>
            </a:r>
            <a:r>
              <a:rPr dirty="0" spc="-120"/>
              <a:t> </a:t>
            </a:r>
            <a:r>
              <a:rPr dirty="0" spc="80"/>
              <a:t>and</a:t>
            </a:r>
            <a:r>
              <a:rPr dirty="0" spc="-114"/>
              <a:t> </a:t>
            </a:r>
            <a:r>
              <a:rPr dirty="0" spc="90"/>
              <a:t>achievements</a:t>
            </a:r>
            <a:r>
              <a:rPr dirty="0" spc="-120"/>
              <a:t> </a:t>
            </a:r>
            <a:r>
              <a:rPr dirty="0"/>
              <a:t>in</a:t>
            </a:r>
            <a:r>
              <a:rPr dirty="0" spc="-120"/>
              <a:t> </a:t>
            </a:r>
            <a:r>
              <a:rPr dirty="0" spc="80"/>
              <a:t>one</a:t>
            </a:r>
            <a:r>
              <a:rPr dirty="0" spc="-114"/>
              <a:t> </a:t>
            </a:r>
            <a:r>
              <a:rPr dirty="0" spc="-10"/>
              <a:t>place.</a:t>
            </a:r>
          </a:p>
          <a:p>
            <a:pPr marL="365760" indent="-353060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65760" algn="l"/>
              </a:tabLst>
            </a:pPr>
            <a:r>
              <a:rPr dirty="0"/>
              <a:t>The</a:t>
            </a:r>
            <a:r>
              <a:rPr dirty="0" spc="-85"/>
              <a:t> </a:t>
            </a:r>
            <a:r>
              <a:rPr dirty="0" spc="90"/>
              <a:t>website</a:t>
            </a:r>
            <a:r>
              <a:rPr dirty="0" spc="-80"/>
              <a:t> </a:t>
            </a:r>
            <a:r>
              <a:rPr dirty="0"/>
              <a:t>works</a:t>
            </a:r>
            <a:r>
              <a:rPr dirty="0" spc="-85"/>
              <a:t> </a:t>
            </a:r>
            <a:r>
              <a:rPr dirty="0" spc="65"/>
              <a:t>on</a:t>
            </a:r>
            <a:r>
              <a:rPr dirty="0" spc="-80"/>
              <a:t> </a:t>
            </a:r>
            <a:r>
              <a:rPr dirty="0"/>
              <a:t>all</a:t>
            </a:r>
            <a:r>
              <a:rPr dirty="0" spc="-80"/>
              <a:t> </a:t>
            </a:r>
            <a:r>
              <a:rPr dirty="0" spc="60"/>
              <a:t>devices,</a:t>
            </a:r>
            <a:r>
              <a:rPr dirty="0" spc="-85"/>
              <a:t> </a:t>
            </a:r>
            <a:r>
              <a:rPr dirty="0" spc="65"/>
              <a:t>from</a:t>
            </a:r>
            <a:r>
              <a:rPr dirty="0" spc="-80"/>
              <a:t> </a:t>
            </a:r>
            <a:r>
              <a:rPr dirty="0" spc="100"/>
              <a:t>laptops</a:t>
            </a:r>
            <a:r>
              <a:rPr dirty="0" spc="-80"/>
              <a:t> </a:t>
            </a:r>
            <a:r>
              <a:rPr dirty="0" spc="114"/>
              <a:t>to</a:t>
            </a:r>
            <a:r>
              <a:rPr dirty="0" spc="-85"/>
              <a:t> </a:t>
            </a:r>
            <a:r>
              <a:rPr dirty="0" spc="45"/>
              <a:t>smartphones.</a:t>
            </a:r>
          </a:p>
          <a:p>
            <a:pPr marL="371475" indent="-35877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71475" algn="l"/>
              </a:tabLst>
            </a:pPr>
            <a:r>
              <a:rPr dirty="0"/>
              <a:t>The</a:t>
            </a:r>
            <a:r>
              <a:rPr dirty="0" spc="-60"/>
              <a:t> </a:t>
            </a:r>
            <a:r>
              <a:rPr dirty="0" spc="135"/>
              <a:t>contact</a:t>
            </a:r>
            <a:r>
              <a:rPr dirty="0" spc="-60"/>
              <a:t> </a:t>
            </a:r>
            <a:r>
              <a:rPr dirty="0" spc="65"/>
              <a:t>form</a:t>
            </a:r>
            <a:r>
              <a:rPr dirty="0" spc="-55"/>
              <a:t> </a:t>
            </a:r>
            <a:r>
              <a:rPr dirty="0"/>
              <a:t>allows</a:t>
            </a:r>
            <a:r>
              <a:rPr dirty="0" spc="-60"/>
              <a:t> </a:t>
            </a:r>
            <a:r>
              <a:rPr dirty="0" spc="110"/>
              <a:t>direct</a:t>
            </a:r>
            <a:r>
              <a:rPr dirty="0" spc="-55"/>
              <a:t> </a:t>
            </a:r>
            <a:r>
              <a:rPr dirty="0" spc="95"/>
              <a:t>communication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 spc="75"/>
              <a:t>potential</a:t>
            </a:r>
            <a:r>
              <a:rPr dirty="0" spc="-60"/>
              <a:t> </a:t>
            </a:r>
            <a:r>
              <a:rPr dirty="0" spc="45"/>
              <a:t>employers.</a:t>
            </a:r>
          </a:p>
          <a:p>
            <a:pPr marL="339725" indent="-32702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39725" algn="l"/>
              </a:tabLst>
            </a:pPr>
            <a:r>
              <a:rPr dirty="0" spc="-140"/>
              <a:t>It</a:t>
            </a:r>
            <a:r>
              <a:rPr dirty="0" spc="-90"/>
              <a:t> </a:t>
            </a:r>
            <a:r>
              <a:rPr dirty="0" spc="125"/>
              <a:t>boosts</a:t>
            </a:r>
            <a:r>
              <a:rPr dirty="0" spc="-85"/>
              <a:t> </a:t>
            </a:r>
            <a:r>
              <a:rPr dirty="0" spc="65"/>
              <a:t>professional</a:t>
            </a:r>
            <a:r>
              <a:rPr dirty="0" spc="-85"/>
              <a:t> </a:t>
            </a:r>
            <a:r>
              <a:rPr dirty="0" spc="90"/>
              <a:t>credibility</a:t>
            </a:r>
            <a:r>
              <a:rPr dirty="0" spc="-90"/>
              <a:t> </a:t>
            </a:r>
            <a:r>
              <a:rPr dirty="0" spc="80"/>
              <a:t>and</a:t>
            </a:r>
            <a:r>
              <a:rPr dirty="0" spc="-85"/>
              <a:t> </a:t>
            </a:r>
            <a:r>
              <a:rPr dirty="0" spc="80"/>
              <a:t>builds</a:t>
            </a:r>
            <a:r>
              <a:rPr dirty="0" spc="-90"/>
              <a:t> </a:t>
            </a:r>
            <a:r>
              <a:rPr dirty="0" spc="75"/>
              <a:t>trust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-10"/>
              <a:t>recruiters.</a:t>
            </a:r>
          </a:p>
          <a:p>
            <a:pPr marL="365125" indent="-35242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65125" algn="l"/>
              </a:tabLst>
            </a:pPr>
            <a:r>
              <a:rPr dirty="0" spc="65"/>
              <a:t>Users</a:t>
            </a:r>
            <a:r>
              <a:rPr dirty="0" spc="-114"/>
              <a:t> </a:t>
            </a:r>
            <a:r>
              <a:rPr dirty="0" spc="110"/>
              <a:t>can</a:t>
            </a:r>
            <a:r>
              <a:rPr dirty="0" spc="-110"/>
              <a:t> </a:t>
            </a:r>
            <a:r>
              <a:rPr dirty="0" spc="55"/>
              <a:t>share</a:t>
            </a:r>
            <a:r>
              <a:rPr dirty="0" spc="-110"/>
              <a:t> </a:t>
            </a:r>
            <a:r>
              <a:rPr dirty="0" spc="50"/>
              <a:t>their</a:t>
            </a:r>
            <a:r>
              <a:rPr dirty="0" spc="-110"/>
              <a:t> </a:t>
            </a:r>
            <a:r>
              <a:rPr dirty="0" spc="70"/>
              <a:t>portfolio</a:t>
            </a:r>
            <a:r>
              <a:rPr dirty="0" spc="-110"/>
              <a:t> </a:t>
            </a:r>
            <a:r>
              <a:rPr dirty="0"/>
              <a:t>link</a:t>
            </a:r>
            <a:r>
              <a:rPr dirty="0" spc="-110"/>
              <a:t> </a:t>
            </a:r>
            <a:r>
              <a:rPr dirty="0" spc="65"/>
              <a:t>on</a:t>
            </a:r>
            <a:r>
              <a:rPr dirty="0" spc="-110"/>
              <a:t> </a:t>
            </a:r>
            <a:r>
              <a:rPr dirty="0"/>
              <a:t>Linkedin,</a:t>
            </a:r>
            <a:r>
              <a:rPr dirty="0" spc="-110"/>
              <a:t> </a:t>
            </a:r>
            <a:r>
              <a:rPr dirty="0" spc="-10"/>
              <a:t>email,</a:t>
            </a:r>
            <a:r>
              <a:rPr dirty="0" spc="-11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resumes.</a:t>
            </a:r>
          </a:p>
          <a:p>
            <a:pPr marL="371475" indent="-358775">
              <a:lnSpc>
                <a:spcPct val="100000"/>
              </a:lnSpc>
              <a:spcBef>
                <a:spcPts val="480"/>
              </a:spcBef>
              <a:buSzPct val="88461"/>
              <a:buAutoNum type="arabicPeriod"/>
              <a:tabLst>
                <a:tab pos="371475" algn="l"/>
              </a:tabLst>
            </a:pPr>
            <a:r>
              <a:rPr dirty="0"/>
              <a:t>The</a:t>
            </a:r>
            <a:r>
              <a:rPr dirty="0" spc="-90"/>
              <a:t> </a:t>
            </a:r>
            <a:r>
              <a:rPr dirty="0" spc="70"/>
              <a:t>portfolio</a:t>
            </a:r>
            <a:r>
              <a:rPr dirty="0" spc="-90"/>
              <a:t> </a:t>
            </a:r>
            <a:r>
              <a:rPr dirty="0" spc="50"/>
              <a:t>gives</a:t>
            </a:r>
            <a:r>
              <a:rPr dirty="0" spc="-90"/>
              <a:t> </a:t>
            </a:r>
            <a:r>
              <a:rPr dirty="0" spc="70"/>
              <a:t>users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 spc="105"/>
              <a:t>competitive</a:t>
            </a:r>
            <a:r>
              <a:rPr dirty="0" spc="-90"/>
              <a:t> </a:t>
            </a:r>
            <a:r>
              <a:rPr dirty="0" spc="60"/>
              <a:t>advantage</a:t>
            </a:r>
            <a:r>
              <a:rPr dirty="0" spc="-90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 spc="50"/>
              <a:t>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Nishan. P. K</dc:creator>
  <cp:keywords>DAGyXhO4OIU,BAGe519kkW4,0</cp:keywords>
  <dc:title>DOC-20250904-WA0017.</dc:title>
  <dcterms:created xsi:type="dcterms:W3CDTF">2025-09-08T07:57:35Z</dcterms:created>
  <dcterms:modified xsi:type="dcterms:W3CDTF">2025-09-08T07:57:35Z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2025-09-08T00:00:00Z</vt:filetime>
  </property>
  <property fmtid="{D5CDD505-2E9C-101B-9397-08002B2CF9AE}" pid="5" name="Producer">
    <vt:lpwstr>Canva</vt:lpwstr>
  </property>
</Properties>
</file>