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Knewave" charset="1" panose="02000806000000020004"/>
      <p:regular r:id="rId18"/>
    </p:embeddedFon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5.svg" Type="http://schemas.openxmlformats.org/officeDocument/2006/relationships/image"/><Relationship Id="rId4" Target="../media/image16.jpeg" Type="http://schemas.openxmlformats.org/officeDocument/2006/relationships/image"/><Relationship Id="rId5"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91796"/>
            <a:ext cx="20701454" cy="12719037"/>
          </a:xfrm>
          <a:custGeom>
            <a:avLst/>
            <a:gdLst/>
            <a:ahLst/>
            <a:cxnLst/>
            <a:rect r="r" b="b" t="t" l="l"/>
            <a:pathLst>
              <a:path h="12719037" w="20701454">
                <a:moveTo>
                  <a:pt x="0" y="0"/>
                </a:moveTo>
                <a:lnTo>
                  <a:pt x="20701454" y="0"/>
                </a:lnTo>
                <a:lnTo>
                  <a:pt x="20701454" y="12719037"/>
                </a:lnTo>
                <a:lnTo>
                  <a:pt x="0" y="12719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65980" y="2145744"/>
            <a:ext cx="14226835" cy="2045779"/>
          </a:xfrm>
          <a:prstGeom prst="rect">
            <a:avLst/>
          </a:prstGeom>
        </p:spPr>
        <p:txBody>
          <a:bodyPr anchor="t" rtlCol="false" tIns="0" lIns="0" bIns="0" rIns="0">
            <a:spAutoFit/>
          </a:bodyPr>
          <a:lstStyle/>
          <a:p>
            <a:pPr algn="l">
              <a:lnSpc>
                <a:spcPts val="15628"/>
              </a:lnSpc>
            </a:pPr>
            <a:r>
              <a:rPr lang="en-US" sz="11162" spc="558">
                <a:solidFill>
                  <a:srgbClr val="474A53"/>
                </a:solidFill>
                <a:latin typeface="Knewave"/>
                <a:ea typeface="Knewave"/>
                <a:cs typeface="Knewave"/>
                <a:sym typeface="Knewave"/>
              </a:rPr>
              <a:t>DIGITAL PORTFOLIO </a:t>
            </a:r>
          </a:p>
        </p:txBody>
      </p:sp>
      <p:sp>
        <p:nvSpPr>
          <p:cNvPr name="TextBox 4" id="4"/>
          <p:cNvSpPr txBox="true"/>
          <p:nvPr/>
        </p:nvSpPr>
        <p:spPr>
          <a:xfrm rot="0">
            <a:off x="5922683" y="5145110"/>
            <a:ext cx="7674045" cy="763124"/>
          </a:xfrm>
          <a:prstGeom prst="rect">
            <a:avLst/>
          </a:prstGeom>
        </p:spPr>
        <p:txBody>
          <a:bodyPr anchor="t" rtlCol="false" tIns="0" lIns="0" bIns="0" rIns="0">
            <a:spAutoFit/>
          </a:bodyPr>
          <a:lstStyle/>
          <a:p>
            <a:pPr algn="l">
              <a:lnSpc>
                <a:spcPts val="2924"/>
              </a:lnSpc>
            </a:pPr>
            <a:r>
              <a:rPr lang="en-US" b="true" sz="2700">
                <a:solidFill>
                  <a:srgbClr val="474A53"/>
                </a:solidFill>
                <a:latin typeface="DM Sans Bold"/>
                <a:ea typeface="DM Sans Bold"/>
                <a:cs typeface="DM Sans Bold"/>
                <a:sym typeface="DM Sans Bold"/>
              </a:rPr>
              <a:t>STUDENT NAME:HARINIK REGISTER NO ANDNMID:asunm1112401111033014</a:t>
            </a:r>
          </a:p>
        </p:txBody>
      </p:sp>
      <p:sp>
        <p:nvSpPr>
          <p:cNvPr name="TextBox 5" id="5"/>
          <p:cNvSpPr txBox="true"/>
          <p:nvPr/>
        </p:nvSpPr>
        <p:spPr>
          <a:xfrm rot="0">
            <a:off x="5856008" y="5874753"/>
            <a:ext cx="8824160" cy="810749"/>
          </a:xfrm>
          <a:prstGeom prst="rect">
            <a:avLst/>
          </a:prstGeom>
        </p:spPr>
        <p:txBody>
          <a:bodyPr anchor="t" rtlCol="false" tIns="0" lIns="0" bIns="0" rIns="0">
            <a:spAutoFit/>
          </a:bodyPr>
          <a:lstStyle/>
          <a:p>
            <a:pPr algn="l">
              <a:lnSpc>
                <a:spcPts val="3464"/>
              </a:lnSpc>
            </a:pPr>
            <a:r>
              <a:rPr lang="en-US" b="true" sz="2700">
                <a:solidFill>
                  <a:srgbClr val="474A53"/>
                </a:solidFill>
                <a:latin typeface="DM Sans Bold"/>
                <a:ea typeface="DM Sans Bold"/>
                <a:cs typeface="DM Sans Bold"/>
                <a:sym typeface="DM Sans Bold"/>
              </a:rPr>
              <a:t> DEPARTMENT: BCA</a:t>
            </a:r>
          </a:p>
          <a:p>
            <a:pPr algn="l">
              <a:lnSpc>
                <a:spcPts val="2384"/>
              </a:lnSpc>
            </a:pPr>
            <a:r>
              <a:rPr lang="en-US" sz="2700">
                <a:solidFill>
                  <a:srgbClr val="474A53"/>
                </a:solidFill>
                <a:latin typeface="DM Sans"/>
                <a:ea typeface="DM Sans"/>
                <a:cs typeface="DM Sans"/>
                <a:sym typeface="DM Sans"/>
              </a:rPr>
              <a:t> </a:t>
            </a:r>
            <a:r>
              <a:rPr lang="en-US" b="true" sz="2700">
                <a:solidFill>
                  <a:srgbClr val="474A53"/>
                </a:solidFill>
                <a:latin typeface="DM Sans Bold"/>
                <a:ea typeface="DM Sans Bold"/>
                <a:cs typeface="DM Sans Bold"/>
                <a:sym typeface="DM Sans Bold"/>
              </a:rPr>
              <a:t>COLLEGE: L.N. Government College,madrasuniversity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75022"/>
            <a:ext cx="20573981" cy="13143024"/>
          </a:xfrm>
          <a:custGeom>
            <a:avLst/>
            <a:gdLst/>
            <a:ahLst/>
            <a:cxnLst/>
            <a:rect r="r" b="b" t="t" l="l"/>
            <a:pathLst>
              <a:path h="13143024" w="20573981">
                <a:moveTo>
                  <a:pt x="0" y="0"/>
                </a:moveTo>
                <a:lnTo>
                  <a:pt x="20573981" y="0"/>
                </a:lnTo>
                <a:lnTo>
                  <a:pt x="20573981" y="13143023"/>
                </a:lnTo>
                <a:lnTo>
                  <a:pt x="0" y="13143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09572" y="3046305"/>
            <a:ext cx="4648200" cy="6296025"/>
          </a:xfrm>
          <a:custGeom>
            <a:avLst/>
            <a:gdLst/>
            <a:ahLst/>
            <a:cxnLst/>
            <a:rect r="r" b="b" t="t" l="l"/>
            <a:pathLst>
              <a:path h="6296025" w="4648200">
                <a:moveTo>
                  <a:pt x="0" y="0"/>
                </a:moveTo>
                <a:lnTo>
                  <a:pt x="4648200" y="0"/>
                </a:lnTo>
                <a:lnTo>
                  <a:pt x="4648200" y="6296025"/>
                </a:lnTo>
                <a:lnTo>
                  <a:pt x="0" y="6296025"/>
                </a:lnTo>
                <a:lnTo>
                  <a:pt x="0" y="0"/>
                </a:lnTo>
                <a:close/>
              </a:path>
            </a:pathLst>
          </a:custGeom>
          <a:blipFill>
            <a:blip r:embed="rId4"/>
            <a:stretch>
              <a:fillRect l="0" t="0" r="0" b="0"/>
            </a:stretch>
          </a:blipFill>
        </p:spPr>
      </p:sp>
      <p:sp>
        <p:nvSpPr>
          <p:cNvPr name="Freeform 4" id="4"/>
          <p:cNvSpPr/>
          <p:nvPr/>
        </p:nvSpPr>
        <p:spPr>
          <a:xfrm flipH="false" flipV="false" rot="0">
            <a:off x="9809121" y="2971676"/>
            <a:ext cx="4648200" cy="6296025"/>
          </a:xfrm>
          <a:custGeom>
            <a:avLst/>
            <a:gdLst/>
            <a:ahLst/>
            <a:cxnLst/>
            <a:rect r="r" b="b" t="t" l="l"/>
            <a:pathLst>
              <a:path h="6296025" w="4648200">
                <a:moveTo>
                  <a:pt x="0" y="0"/>
                </a:moveTo>
                <a:lnTo>
                  <a:pt x="4648200" y="0"/>
                </a:lnTo>
                <a:lnTo>
                  <a:pt x="4648200" y="6296025"/>
                </a:lnTo>
                <a:lnTo>
                  <a:pt x="0" y="6296025"/>
                </a:lnTo>
                <a:lnTo>
                  <a:pt x="0" y="0"/>
                </a:lnTo>
                <a:close/>
              </a:path>
            </a:pathLst>
          </a:custGeom>
          <a:blipFill>
            <a:blip r:embed="rId5"/>
            <a:stretch>
              <a:fillRect l="-3554" t="0" r="-3413" b="0"/>
            </a:stretch>
          </a:blipFill>
        </p:spPr>
      </p:sp>
      <p:grpSp>
        <p:nvGrpSpPr>
          <p:cNvPr name="Group 5" id="5"/>
          <p:cNvGrpSpPr>
            <a:grpSpLocks noChangeAspect="true"/>
          </p:cNvGrpSpPr>
          <p:nvPr/>
        </p:nvGrpSpPr>
        <p:grpSpPr>
          <a:xfrm rot="0">
            <a:off x="0" y="0"/>
            <a:ext cx="4021493" cy="5394941"/>
            <a:chOff x="0" y="0"/>
            <a:chExt cx="4021493" cy="5394935"/>
          </a:xfrm>
        </p:grpSpPr>
        <p:sp>
          <p:nvSpPr>
            <p:cNvPr name="Freeform 6" id="6"/>
            <p:cNvSpPr/>
            <p:nvPr/>
          </p:nvSpPr>
          <p:spPr>
            <a:xfrm flipH="false" flipV="false" rot="0">
              <a:off x="0" y="0"/>
              <a:ext cx="4021455" cy="5394960"/>
            </a:xfrm>
            <a:custGeom>
              <a:avLst/>
              <a:gdLst/>
              <a:ahLst/>
              <a:cxnLst/>
              <a:rect r="r" b="b" t="t" l="l"/>
              <a:pathLst>
                <a:path h="5394960" w="4021455">
                  <a:moveTo>
                    <a:pt x="0" y="0"/>
                  </a:moveTo>
                  <a:lnTo>
                    <a:pt x="0" y="5394960"/>
                  </a:lnTo>
                  <a:lnTo>
                    <a:pt x="4021455" y="5394960"/>
                  </a:lnTo>
                  <a:lnTo>
                    <a:pt x="4021455" y="0"/>
                  </a:lnTo>
                  <a:close/>
                </a:path>
              </a:pathLst>
            </a:custGeom>
            <a:solidFill>
              <a:srgbClr val="000000">
                <a:alpha val="0"/>
              </a:srgbClr>
            </a:solidFill>
          </p:spPr>
        </p:sp>
      </p:grpSp>
      <p:grpSp>
        <p:nvGrpSpPr>
          <p:cNvPr name="Group 7" id="7"/>
          <p:cNvGrpSpPr>
            <a:grpSpLocks noChangeAspect="true"/>
          </p:cNvGrpSpPr>
          <p:nvPr/>
        </p:nvGrpSpPr>
        <p:grpSpPr>
          <a:xfrm rot="0">
            <a:off x="0" y="7041299"/>
            <a:ext cx="3509572" cy="3245701"/>
            <a:chOff x="0" y="0"/>
            <a:chExt cx="3509569" cy="3245701"/>
          </a:xfrm>
        </p:grpSpPr>
        <p:sp>
          <p:nvSpPr>
            <p:cNvPr name="Freeform 8" id="8"/>
            <p:cNvSpPr/>
            <p:nvPr/>
          </p:nvSpPr>
          <p:spPr>
            <a:xfrm flipH="false" flipV="false" rot="0">
              <a:off x="0" y="0"/>
              <a:ext cx="3509518" cy="3245739"/>
            </a:xfrm>
            <a:custGeom>
              <a:avLst/>
              <a:gdLst/>
              <a:ahLst/>
              <a:cxnLst/>
              <a:rect r="r" b="b" t="t" l="l"/>
              <a:pathLst>
                <a:path h="3245739" w="3509518">
                  <a:moveTo>
                    <a:pt x="0" y="0"/>
                  </a:moveTo>
                  <a:lnTo>
                    <a:pt x="0" y="3245739"/>
                  </a:lnTo>
                  <a:lnTo>
                    <a:pt x="3509518" y="3245739"/>
                  </a:lnTo>
                  <a:lnTo>
                    <a:pt x="3509518" y="0"/>
                  </a:lnTo>
                  <a:close/>
                </a:path>
              </a:pathLst>
            </a:custGeom>
            <a:solidFill>
              <a:srgbClr val="000000">
                <a:alpha val="0"/>
              </a:srgbClr>
            </a:solidFill>
          </p:spPr>
        </p:sp>
      </p:grpSp>
      <p:grpSp>
        <p:nvGrpSpPr>
          <p:cNvPr name="Group 9" id="9"/>
          <p:cNvGrpSpPr>
            <a:grpSpLocks noChangeAspect="true"/>
          </p:cNvGrpSpPr>
          <p:nvPr/>
        </p:nvGrpSpPr>
        <p:grpSpPr>
          <a:xfrm rot="0">
            <a:off x="14578755" y="0"/>
            <a:ext cx="3709245" cy="3915766"/>
            <a:chOff x="0" y="0"/>
            <a:chExt cx="3709238" cy="3915766"/>
          </a:xfrm>
        </p:grpSpPr>
        <p:sp>
          <p:nvSpPr>
            <p:cNvPr name="Freeform 10" id="10"/>
            <p:cNvSpPr/>
            <p:nvPr/>
          </p:nvSpPr>
          <p:spPr>
            <a:xfrm flipH="false" flipV="false" rot="0">
              <a:off x="0" y="0"/>
              <a:ext cx="3709289" cy="3915791"/>
            </a:xfrm>
            <a:custGeom>
              <a:avLst/>
              <a:gdLst/>
              <a:ahLst/>
              <a:cxnLst/>
              <a:rect r="r" b="b" t="t" l="l"/>
              <a:pathLst>
                <a:path h="3915791" w="3709289">
                  <a:moveTo>
                    <a:pt x="0" y="0"/>
                  </a:moveTo>
                  <a:lnTo>
                    <a:pt x="0" y="3915791"/>
                  </a:lnTo>
                  <a:lnTo>
                    <a:pt x="3709289" y="3915791"/>
                  </a:lnTo>
                  <a:lnTo>
                    <a:pt x="3709289" y="0"/>
                  </a:lnTo>
                  <a:close/>
                </a:path>
              </a:pathLst>
            </a:custGeom>
            <a:solidFill>
              <a:srgbClr val="000000">
                <a:alpha val="0"/>
              </a:srgbClr>
            </a:solidFill>
          </p:spPr>
        </p:sp>
      </p:grpSp>
      <p:grpSp>
        <p:nvGrpSpPr>
          <p:cNvPr name="Group 11" id="11"/>
          <p:cNvGrpSpPr>
            <a:grpSpLocks noChangeAspect="true"/>
          </p:cNvGrpSpPr>
          <p:nvPr/>
        </p:nvGrpSpPr>
        <p:grpSpPr>
          <a:xfrm rot="0">
            <a:off x="16108670" y="6885375"/>
            <a:ext cx="2179330" cy="3401625"/>
            <a:chOff x="0" y="0"/>
            <a:chExt cx="2179333" cy="3401619"/>
          </a:xfrm>
        </p:grpSpPr>
        <p:sp>
          <p:nvSpPr>
            <p:cNvPr name="Freeform 12" id="12"/>
            <p:cNvSpPr/>
            <p:nvPr/>
          </p:nvSpPr>
          <p:spPr>
            <a:xfrm flipH="false" flipV="false" rot="0">
              <a:off x="0" y="0"/>
              <a:ext cx="2179320" cy="3401568"/>
            </a:xfrm>
            <a:custGeom>
              <a:avLst/>
              <a:gdLst/>
              <a:ahLst/>
              <a:cxnLst/>
              <a:rect r="r" b="b" t="t" l="l"/>
              <a:pathLst>
                <a:path h="3401568" w="2179320">
                  <a:moveTo>
                    <a:pt x="0" y="0"/>
                  </a:moveTo>
                  <a:lnTo>
                    <a:pt x="0" y="3401568"/>
                  </a:lnTo>
                  <a:lnTo>
                    <a:pt x="2179320" y="3401568"/>
                  </a:lnTo>
                  <a:lnTo>
                    <a:pt x="2179320" y="0"/>
                  </a:lnTo>
                  <a:close/>
                </a:path>
              </a:pathLst>
            </a:custGeom>
            <a:solidFill>
              <a:srgbClr val="000000">
                <a:alpha val="0"/>
              </a:srgbClr>
            </a:solidFill>
          </p:spPr>
        </p:sp>
      </p:grpSp>
      <p:sp>
        <p:nvSpPr>
          <p:cNvPr name="TextBox 13" id="13"/>
          <p:cNvSpPr txBox="true"/>
          <p:nvPr/>
        </p:nvSpPr>
        <p:spPr>
          <a:xfrm rot="0">
            <a:off x="3352648" y="1660093"/>
            <a:ext cx="11814238" cy="1327880"/>
          </a:xfrm>
          <a:prstGeom prst="rect">
            <a:avLst/>
          </a:prstGeom>
        </p:spPr>
        <p:txBody>
          <a:bodyPr anchor="t" rtlCol="false" tIns="0" lIns="0" bIns="0" rIns="0">
            <a:spAutoFit/>
          </a:bodyPr>
          <a:lstStyle/>
          <a:p>
            <a:pPr algn="l">
              <a:lnSpc>
                <a:spcPts val="10219"/>
              </a:lnSpc>
            </a:pPr>
            <a:r>
              <a:rPr lang="en-US" sz="7299">
                <a:solidFill>
                  <a:srgbClr val="474A53"/>
                </a:solidFill>
                <a:latin typeface="Knewave"/>
                <a:ea typeface="Knewave"/>
                <a:cs typeface="Knewave"/>
                <a:sym typeface="Knewave"/>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742417"/>
            <a:ext cx="19338969" cy="12410418"/>
          </a:xfrm>
          <a:custGeom>
            <a:avLst/>
            <a:gdLst/>
            <a:ahLst/>
            <a:cxnLst/>
            <a:rect r="r" b="b" t="t" l="l"/>
            <a:pathLst>
              <a:path h="12410418" w="19338969">
                <a:moveTo>
                  <a:pt x="0" y="0"/>
                </a:moveTo>
                <a:lnTo>
                  <a:pt x="19338969" y="0"/>
                </a:lnTo>
                <a:lnTo>
                  <a:pt x="19338969" y="12410418"/>
                </a:lnTo>
                <a:lnTo>
                  <a:pt x="0" y="12410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18575" y="1932861"/>
            <a:ext cx="6783791" cy="879481"/>
          </a:xfrm>
          <a:prstGeom prst="rect">
            <a:avLst/>
          </a:prstGeom>
        </p:spPr>
        <p:txBody>
          <a:bodyPr anchor="t" rtlCol="false" tIns="0" lIns="0" bIns="0" rIns="0">
            <a:spAutoFit/>
          </a:bodyPr>
          <a:lstStyle/>
          <a:p>
            <a:pPr algn="l">
              <a:lnSpc>
                <a:spcPts val="4549"/>
              </a:lnSpc>
            </a:pPr>
            <a:r>
              <a:rPr lang="en-US" sz="9099">
                <a:solidFill>
                  <a:srgbClr val="474A53"/>
                </a:solidFill>
                <a:latin typeface="Knewave"/>
                <a:ea typeface="Knewave"/>
                <a:cs typeface="Knewave"/>
                <a:sym typeface="Knewave"/>
              </a:rPr>
              <a:t>CONCLUSION</a:t>
            </a:r>
          </a:p>
        </p:txBody>
      </p:sp>
      <p:sp>
        <p:nvSpPr>
          <p:cNvPr name="TextBox 4" id="4"/>
          <p:cNvSpPr txBox="true"/>
          <p:nvPr/>
        </p:nvSpPr>
        <p:spPr>
          <a:xfrm rot="0">
            <a:off x="9968903" y="2796826"/>
            <a:ext cx="89240" cy="718909"/>
          </a:xfrm>
          <a:prstGeom prst="rect">
            <a:avLst/>
          </a:prstGeom>
        </p:spPr>
        <p:txBody>
          <a:bodyPr anchor="t" rtlCol="false" tIns="0" lIns="0" bIns="0" rIns="0">
            <a:spAutoFit/>
          </a:bodyPr>
          <a:lstStyle/>
          <a:p>
            <a:pPr algn="l">
              <a:lnSpc>
                <a:spcPts val="6498"/>
              </a:lnSpc>
            </a:pPr>
            <a:r>
              <a:rPr lang="en-US" sz="2599">
                <a:solidFill>
                  <a:srgbClr val="474A53"/>
                </a:solidFill>
                <a:latin typeface="DM Sans"/>
                <a:ea typeface="DM Sans"/>
                <a:cs typeface="DM Sans"/>
                <a:sym typeface="DM Sans"/>
              </a:rPr>
              <a:t> </a:t>
            </a:r>
          </a:p>
        </p:txBody>
      </p:sp>
      <p:sp>
        <p:nvSpPr>
          <p:cNvPr name="TextBox 5" id="5"/>
          <p:cNvSpPr txBox="true"/>
          <p:nvPr/>
        </p:nvSpPr>
        <p:spPr>
          <a:xfrm rot="0">
            <a:off x="14891099" y="913657"/>
            <a:ext cx="2873721" cy="801624"/>
          </a:xfrm>
          <a:prstGeom prst="rect">
            <a:avLst/>
          </a:prstGeom>
        </p:spPr>
        <p:txBody>
          <a:bodyPr anchor="t" rtlCol="false" tIns="0" lIns="0" bIns="0" rIns="0">
            <a:spAutoFit/>
          </a:bodyPr>
          <a:lstStyle/>
          <a:p>
            <a:pPr algn="l">
              <a:lnSpc>
                <a:spcPts val="6439"/>
              </a:lnSpc>
            </a:pPr>
            <a:r>
              <a:rPr lang="en-US" b="true" sz="4599">
                <a:solidFill>
                  <a:srgbClr val="F2E9DA"/>
                </a:solidFill>
                <a:latin typeface="DM Sans Bold"/>
                <a:ea typeface="DM Sans Bold"/>
                <a:cs typeface="DM Sans Bold"/>
                <a:sym typeface="DM Sans Bold"/>
              </a:rPr>
              <a:t>Chapter 3</a:t>
            </a:r>
          </a:p>
        </p:txBody>
      </p:sp>
      <p:sp>
        <p:nvSpPr>
          <p:cNvPr name="TextBox 6" id="6"/>
          <p:cNvSpPr txBox="true"/>
          <p:nvPr/>
        </p:nvSpPr>
        <p:spPr>
          <a:xfrm rot="0">
            <a:off x="3272142" y="3063526"/>
            <a:ext cx="9997059" cy="452209"/>
          </a:xfrm>
          <a:prstGeom prst="rect">
            <a:avLst/>
          </a:prstGeom>
        </p:spPr>
        <p:txBody>
          <a:bodyPr anchor="t" rtlCol="false" tIns="0" lIns="0" bIns="0" rIns="0">
            <a:spAutoFit/>
          </a:bodyPr>
          <a:lstStyle/>
          <a:p>
            <a:pPr algn="l">
              <a:lnSpc>
                <a:spcPts val="3600"/>
              </a:lnSpc>
            </a:pPr>
            <a:r>
              <a:rPr lang="en-US" sz="2599">
                <a:solidFill>
                  <a:srgbClr val="474A53"/>
                </a:solidFill>
                <a:latin typeface="DM Sans"/>
                <a:ea typeface="DM Sans"/>
                <a:cs typeface="DM Sans"/>
                <a:sym typeface="DM Sans"/>
              </a:rPr>
              <a:t>A digitalportfolioisamodern replacement fortraditional resumes.</a:t>
            </a:r>
          </a:p>
        </p:txBody>
      </p:sp>
      <p:sp>
        <p:nvSpPr>
          <p:cNvPr name="TextBox 7" id="7"/>
          <p:cNvSpPr txBox="true"/>
          <p:nvPr/>
        </p:nvSpPr>
        <p:spPr>
          <a:xfrm rot="0">
            <a:off x="3272142" y="3520726"/>
            <a:ext cx="11270885" cy="4109809"/>
          </a:xfrm>
          <a:prstGeom prst="rect">
            <a:avLst/>
          </a:prstGeom>
        </p:spPr>
        <p:txBody>
          <a:bodyPr anchor="t" rtlCol="false" tIns="0" lIns="0" bIns="0" rIns="0">
            <a:spAutoFit/>
          </a:bodyPr>
          <a:lstStyle/>
          <a:p>
            <a:pPr algn="l">
              <a:lnSpc>
                <a:spcPts val="3600"/>
              </a:lnSpc>
            </a:pPr>
            <a:r>
              <a:rPr lang="en-US" sz="2599">
                <a:solidFill>
                  <a:srgbClr val="474A53"/>
                </a:solidFill>
                <a:latin typeface="DM Sans"/>
                <a:ea typeface="DM Sans"/>
                <a:cs typeface="DM Sans"/>
                <a:sym typeface="DM Sans"/>
              </a:rPr>
              <a:t>It provides an interactive and professional identity. The project demonstrates knowledge of HTML, CSS, and JavaScript. It shows the ability to design and develop responsive websites. The portfolio highlights achievements, skills, and real-world projects It is useful for students, job seekers, freelancers, and professionals. Recruiters and clients gain confidence by seeing actual work samples. The portfolio boosts career opportunities and academic visibility. It leaves a lasting positive impression on potential employers. In conclusion, a digital portfolio is a gateway to success in the digital 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75022"/>
            <a:ext cx="20573981" cy="13143024"/>
          </a:xfrm>
          <a:custGeom>
            <a:avLst/>
            <a:gdLst/>
            <a:ahLst/>
            <a:cxnLst/>
            <a:rect r="r" b="b" t="t" l="l"/>
            <a:pathLst>
              <a:path h="13143024" w="20573981">
                <a:moveTo>
                  <a:pt x="0" y="0"/>
                </a:moveTo>
                <a:lnTo>
                  <a:pt x="20573981" y="0"/>
                </a:lnTo>
                <a:lnTo>
                  <a:pt x="20573981" y="13143023"/>
                </a:lnTo>
                <a:lnTo>
                  <a:pt x="0" y="13143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0" y="0"/>
            <a:ext cx="4021493" cy="5394941"/>
            <a:chOff x="0" y="0"/>
            <a:chExt cx="4021493" cy="5394935"/>
          </a:xfrm>
        </p:grpSpPr>
        <p:sp>
          <p:nvSpPr>
            <p:cNvPr name="Freeform 4" id="4"/>
            <p:cNvSpPr/>
            <p:nvPr/>
          </p:nvSpPr>
          <p:spPr>
            <a:xfrm flipH="false" flipV="false" rot="0">
              <a:off x="0" y="0"/>
              <a:ext cx="4021455" cy="5394960"/>
            </a:xfrm>
            <a:custGeom>
              <a:avLst/>
              <a:gdLst/>
              <a:ahLst/>
              <a:cxnLst/>
              <a:rect r="r" b="b" t="t" l="l"/>
              <a:pathLst>
                <a:path h="5394960" w="4021455">
                  <a:moveTo>
                    <a:pt x="0" y="0"/>
                  </a:moveTo>
                  <a:lnTo>
                    <a:pt x="0" y="5394960"/>
                  </a:lnTo>
                  <a:lnTo>
                    <a:pt x="4021455" y="5394960"/>
                  </a:lnTo>
                  <a:lnTo>
                    <a:pt x="4021455" y="0"/>
                  </a:lnTo>
                  <a:close/>
                </a:path>
              </a:pathLst>
            </a:custGeom>
            <a:solidFill>
              <a:srgbClr val="000000">
                <a:alpha val="0"/>
              </a:srgbClr>
            </a:solidFill>
          </p:spPr>
        </p:sp>
      </p:grpSp>
      <p:grpSp>
        <p:nvGrpSpPr>
          <p:cNvPr name="Group 5" id="5"/>
          <p:cNvGrpSpPr>
            <a:grpSpLocks noChangeAspect="true"/>
          </p:cNvGrpSpPr>
          <p:nvPr/>
        </p:nvGrpSpPr>
        <p:grpSpPr>
          <a:xfrm rot="0">
            <a:off x="0" y="7041299"/>
            <a:ext cx="3509572" cy="3245701"/>
            <a:chOff x="0" y="0"/>
            <a:chExt cx="3509569" cy="3245701"/>
          </a:xfrm>
        </p:grpSpPr>
        <p:sp>
          <p:nvSpPr>
            <p:cNvPr name="Freeform 6" id="6"/>
            <p:cNvSpPr/>
            <p:nvPr/>
          </p:nvSpPr>
          <p:spPr>
            <a:xfrm flipH="false" flipV="false" rot="0">
              <a:off x="0" y="0"/>
              <a:ext cx="3509518" cy="3245739"/>
            </a:xfrm>
            <a:custGeom>
              <a:avLst/>
              <a:gdLst/>
              <a:ahLst/>
              <a:cxnLst/>
              <a:rect r="r" b="b" t="t" l="l"/>
              <a:pathLst>
                <a:path h="3245739" w="3509518">
                  <a:moveTo>
                    <a:pt x="0" y="0"/>
                  </a:moveTo>
                  <a:lnTo>
                    <a:pt x="0" y="3245739"/>
                  </a:lnTo>
                  <a:lnTo>
                    <a:pt x="3509518" y="3245739"/>
                  </a:lnTo>
                  <a:lnTo>
                    <a:pt x="3509518" y="0"/>
                  </a:lnTo>
                  <a:close/>
                </a:path>
              </a:pathLst>
            </a:custGeom>
            <a:solidFill>
              <a:srgbClr val="000000">
                <a:alpha val="0"/>
              </a:srgbClr>
            </a:solidFill>
          </p:spPr>
        </p:sp>
      </p:grpSp>
      <p:grpSp>
        <p:nvGrpSpPr>
          <p:cNvPr name="Group 7" id="7"/>
          <p:cNvGrpSpPr>
            <a:grpSpLocks noChangeAspect="true"/>
          </p:cNvGrpSpPr>
          <p:nvPr/>
        </p:nvGrpSpPr>
        <p:grpSpPr>
          <a:xfrm rot="0">
            <a:off x="14578755" y="0"/>
            <a:ext cx="3709245" cy="3915766"/>
            <a:chOff x="0" y="0"/>
            <a:chExt cx="3709238" cy="3915766"/>
          </a:xfrm>
        </p:grpSpPr>
        <p:sp>
          <p:nvSpPr>
            <p:cNvPr name="Freeform 8" id="8"/>
            <p:cNvSpPr/>
            <p:nvPr/>
          </p:nvSpPr>
          <p:spPr>
            <a:xfrm flipH="false" flipV="false" rot="0">
              <a:off x="0" y="0"/>
              <a:ext cx="3709289" cy="3915791"/>
            </a:xfrm>
            <a:custGeom>
              <a:avLst/>
              <a:gdLst/>
              <a:ahLst/>
              <a:cxnLst/>
              <a:rect r="r" b="b" t="t" l="l"/>
              <a:pathLst>
                <a:path h="3915791" w="3709289">
                  <a:moveTo>
                    <a:pt x="0" y="0"/>
                  </a:moveTo>
                  <a:lnTo>
                    <a:pt x="0" y="3915791"/>
                  </a:lnTo>
                  <a:lnTo>
                    <a:pt x="3709289" y="3915791"/>
                  </a:lnTo>
                  <a:lnTo>
                    <a:pt x="3709289" y="0"/>
                  </a:lnTo>
                  <a:close/>
                </a:path>
              </a:pathLst>
            </a:custGeom>
            <a:solidFill>
              <a:srgbClr val="000000">
                <a:alpha val="0"/>
              </a:srgbClr>
            </a:solidFill>
          </p:spPr>
        </p:sp>
      </p:grpSp>
      <p:grpSp>
        <p:nvGrpSpPr>
          <p:cNvPr name="Group 9" id="9"/>
          <p:cNvGrpSpPr>
            <a:grpSpLocks noChangeAspect="true"/>
          </p:cNvGrpSpPr>
          <p:nvPr/>
        </p:nvGrpSpPr>
        <p:grpSpPr>
          <a:xfrm rot="0">
            <a:off x="16108670" y="6885375"/>
            <a:ext cx="2179330" cy="3401625"/>
            <a:chOff x="0" y="0"/>
            <a:chExt cx="2179333" cy="3401619"/>
          </a:xfrm>
        </p:grpSpPr>
        <p:sp>
          <p:nvSpPr>
            <p:cNvPr name="Freeform 10" id="10"/>
            <p:cNvSpPr/>
            <p:nvPr/>
          </p:nvSpPr>
          <p:spPr>
            <a:xfrm flipH="false" flipV="false" rot="0">
              <a:off x="0" y="0"/>
              <a:ext cx="2179320" cy="3401568"/>
            </a:xfrm>
            <a:custGeom>
              <a:avLst/>
              <a:gdLst/>
              <a:ahLst/>
              <a:cxnLst/>
              <a:rect r="r" b="b" t="t" l="l"/>
              <a:pathLst>
                <a:path h="3401568" w="2179320">
                  <a:moveTo>
                    <a:pt x="0" y="0"/>
                  </a:moveTo>
                  <a:lnTo>
                    <a:pt x="0" y="3401568"/>
                  </a:lnTo>
                  <a:lnTo>
                    <a:pt x="2179320" y="3401568"/>
                  </a:lnTo>
                  <a:lnTo>
                    <a:pt x="2179320" y="0"/>
                  </a:lnTo>
                  <a:close/>
                </a:path>
              </a:pathLst>
            </a:custGeom>
            <a:solidFill>
              <a:srgbClr val="000000">
                <a:alpha val="0"/>
              </a:srgbClr>
            </a:solidFill>
          </p:spPr>
        </p:sp>
      </p:grpSp>
      <p:sp>
        <p:nvSpPr>
          <p:cNvPr name="TextBox 11" id="11"/>
          <p:cNvSpPr txBox="true"/>
          <p:nvPr/>
        </p:nvSpPr>
        <p:spPr>
          <a:xfrm rot="0">
            <a:off x="3352648" y="1660093"/>
            <a:ext cx="11814238" cy="1243325"/>
          </a:xfrm>
          <a:prstGeom prst="rect">
            <a:avLst/>
          </a:prstGeom>
        </p:spPr>
        <p:txBody>
          <a:bodyPr anchor="t" rtlCol="false" tIns="0" lIns="0" bIns="0" rIns="0">
            <a:spAutoFit/>
          </a:bodyPr>
          <a:lstStyle/>
          <a:p>
            <a:pPr algn="l">
              <a:lnSpc>
                <a:spcPts val="10219"/>
              </a:lnSpc>
            </a:pPr>
            <a:r>
              <a:rPr lang="en-US" sz="7299">
                <a:solidFill>
                  <a:srgbClr val="474A53"/>
                </a:solidFill>
                <a:latin typeface="Knewave"/>
                <a:ea typeface="Knewave"/>
                <a:cs typeface="Knewave"/>
                <a:sym typeface="Knewave"/>
              </a:rPr>
              <a:t>GITHUB link</a:t>
            </a:r>
          </a:p>
        </p:txBody>
      </p:sp>
      <p:sp>
        <p:nvSpPr>
          <p:cNvPr name="TextBox 12" id="12"/>
          <p:cNvSpPr txBox="true"/>
          <p:nvPr/>
        </p:nvSpPr>
        <p:spPr>
          <a:xfrm rot="0">
            <a:off x="4787534" y="3476945"/>
            <a:ext cx="7517571" cy="438821"/>
          </a:xfrm>
          <a:prstGeom prst="rect">
            <a:avLst/>
          </a:prstGeom>
        </p:spPr>
        <p:txBody>
          <a:bodyPr anchor="t" rtlCol="false" tIns="0" lIns="0" bIns="0" rIns="0">
            <a:spAutoFit/>
          </a:bodyPr>
          <a:lstStyle/>
          <a:p>
            <a:pPr algn="ctr">
              <a:lnSpc>
                <a:spcPts val="3639"/>
              </a:lnSpc>
              <a:spcBef>
                <a:spcPct val="0"/>
              </a:spcBef>
            </a:pPr>
            <a:r>
              <a:rPr lang="en-US" sz="2599">
                <a:solidFill>
                  <a:srgbClr val="474A53"/>
                </a:solidFill>
                <a:latin typeface="DM Sans"/>
                <a:ea typeface="DM Sans"/>
                <a:cs typeface="DM Sans"/>
                <a:sym typeface="DM Sans"/>
              </a:rPr>
              <a:t>https://github.com/Harini27032007/Myprofile1.git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742417"/>
            <a:ext cx="19324053" cy="11982545"/>
          </a:xfrm>
          <a:custGeom>
            <a:avLst/>
            <a:gdLst/>
            <a:ahLst/>
            <a:cxnLst/>
            <a:rect r="r" b="b" t="t" l="l"/>
            <a:pathLst>
              <a:path h="11982545" w="19324053">
                <a:moveTo>
                  <a:pt x="0" y="0"/>
                </a:moveTo>
                <a:lnTo>
                  <a:pt x="19324053" y="0"/>
                </a:lnTo>
                <a:lnTo>
                  <a:pt x="19324053" y="11982546"/>
                </a:lnTo>
                <a:lnTo>
                  <a:pt x="0" y="11982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25381" y="2416178"/>
            <a:ext cx="8037100" cy="2980277"/>
          </a:xfrm>
          <a:prstGeom prst="rect">
            <a:avLst/>
          </a:prstGeom>
        </p:spPr>
        <p:txBody>
          <a:bodyPr anchor="t" rtlCol="false" tIns="0" lIns="0" bIns="0" rIns="0">
            <a:spAutoFit/>
          </a:bodyPr>
          <a:lstStyle/>
          <a:p>
            <a:pPr algn="r">
              <a:lnSpc>
                <a:spcPts val="12739"/>
              </a:lnSpc>
            </a:pPr>
            <a:r>
              <a:rPr lang="en-US" sz="9099">
                <a:solidFill>
                  <a:srgbClr val="474A53"/>
                </a:solidFill>
                <a:latin typeface="Knewave"/>
                <a:ea typeface="Knewave"/>
                <a:cs typeface="Knewave"/>
                <a:sym typeface="Knewave"/>
              </a:rPr>
              <a:t>Project Title </a:t>
            </a:r>
          </a:p>
          <a:p>
            <a:pPr algn="r">
              <a:lnSpc>
                <a:spcPts val="3779"/>
              </a:lnSpc>
            </a:pPr>
            <a:r>
              <a:rPr lang="en-US" b="true" sz="2700">
                <a:solidFill>
                  <a:srgbClr val="474A53"/>
                </a:solidFill>
                <a:latin typeface="DM Sans Bold"/>
                <a:ea typeface="DM Sans Bold"/>
                <a:cs typeface="DM Sans Bold"/>
                <a:sym typeface="DM Sans Bold"/>
              </a:rPr>
              <a:t>Digital</a:t>
            </a:r>
            <a:r>
              <a:rPr lang="en-US" b="true" sz="2700">
                <a:solidFill>
                  <a:srgbClr val="000000"/>
                </a:solidFill>
                <a:latin typeface="DM Sans Bold"/>
                <a:ea typeface="DM Sans Bold"/>
                <a:cs typeface="DM Sans Bold"/>
                <a:sym typeface="DM Sans Bold"/>
              </a:rPr>
              <a:t> </a:t>
            </a:r>
            <a:r>
              <a:rPr lang="en-US" b="true" sz="2700">
                <a:solidFill>
                  <a:srgbClr val="474A53"/>
                </a:solidFill>
                <a:latin typeface="DM Sans Bold"/>
                <a:ea typeface="DM Sans Bold"/>
                <a:cs typeface="DM Sans Bold"/>
                <a:sym typeface="DM Sans Bold"/>
              </a:rPr>
              <a:t>portfolio</a:t>
            </a:r>
            <a:r>
              <a:rPr lang="en-US" b="true" sz="2700">
                <a:solidFill>
                  <a:srgbClr val="000000"/>
                </a:solidFill>
                <a:latin typeface="DM Sans Bold"/>
                <a:ea typeface="DM Sans Bold"/>
                <a:cs typeface="DM Sans Bold"/>
                <a:sym typeface="DM Sans Bold"/>
              </a:rPr>
              <a:t> </a:t>
            </a:r>
            <a:r>
              <a:rPr lang="en-US" b="true" sz="2700">
                <a:solidFill>
                  <a:srgbClr val="474A53"/>
                </a:solidFill>
                <a:latin typeface="DM Sans Bold"/>
                <a:ea typeface="DM Sans Bold"/>
                <a:cs typeface="DM Sans Bold"/>
                <a:sym typeface="DM Sans Bold"/>
              </a:rPr>
              <a:t>using</a:t>
            </a:r>
            <a:r>
              <a:rPr lang="en-US" b="true" sz="2700">
                <a:solidFill>
                  <a:srgbClr val="000000"/>
                </a:solidFill>
                <a:latin typeface="DM Sans Bold"/>
                <a:ea typeface="DM Sans Bold"/>
                <a:cs typeface="DM Sans Bold"/>
                <a:sym typeface="DM Sans Bold"/>
              </a:rPr>
              <a:t> </a:t>
            </a:r>
            <a:r>
              <a:rPr lang="en-US" b="true" sz="2700">
                <a:solidFill>
                  <a:srgbClr val="474A53"/>
                </a:solidFill>
                <a:latin typeface="DM Sans Bold"/>
                <a:ea typeface="DM Sans Bold"/>
                <a:cs typeface="DM Sans Bold"/>
                <a:sym typeface="DM Sans Bold"/>
              </a:rPr>
              <a:t>front</a:t>
            </a:r>
            <a:r>
              <a:rPr lang="en-US" b="true" sz="2700">
                <a:solidFill>
                  <a:srgbClr val="000000"/>
                </a:solidFill>
                <a:latin typeface="DM Sans Bold"/>
                <a:ea typeface="DM Sans Bold"/>
                <a:cs typeface="DM Sans Bold"/>
                <a:sym typeface="DM Sans Bold"/>
              </a:rPr>
              <a:t> </a:t>
            </a:r>
            <a:r>
              <a:rPr lang="en-US" b="true" sz="2700">
                <a:solidFill>
                  <a:srgbClr val="474A53"/>
                </a:solidFill>
                <a:latin typeface="DM Sans Bold"/>
                <a:ea typeface="DM Sans Bold"/>
                <a:cs typeface="DM Sans Bold"/>
                <a:sym typeface="DM Sans Bold"/>
              </a:rPr>
              <a:t>end</a:t>
            </a:r>
            <a:r>
              <a:rPr lang="en-US" b="true" sz="2700">
                <a:solidFill>
                  <a:srgbClr val="000000"/>
                </a:solidFill>
                <a:latin typeface="DM Sans Bold"/>
                <a:ea typeface="DM Sans Bold"/>
                <a:cs typeface="DM Sans Bold"/>
                <a:sym typeface="DM Sans Bold"/>
              </a:rPr>
              <a:t> </a:t>
            </a:r>
            <a:r>
              <a:rPr lang="en-US" b="true" sz="2700">
                <a:solidFill>
                  <a:srgbClr val="474A53"/>
                </a:solidFill>
                <a:latin typeface="DM Sans Bold"/>
                <a:ea typeface="DM Sans Bold"/>
                <a:cs typeface="DM Sans Bold"/>
                <a:sym typeface="DM Sans Bold"/>
              </a:rPr>
              <a:t>web</a:t>
            </a:r>
            <a:r>
              <a:rPr lang="en-US" b="true" sz="2700">
                <a:solidFill>
                  <a:srgbClr val="000000"/>
                </a:solidFill>
                <a:latin typeface="DM Sans Bold"/>
                <a:ea typeface="DM Sans Bold"/>
                <a:cs typeface="DM Sans Bold"/>
                <a:sym typeface="DM Sans Bold"/>
              </a:rPr>
              <a:t> </a:t>
            </a:r>
            <a:r>
              <a:rPr lang="en-US" b="true" sz="2700">
                <a:solidFill>
                  <a:srgbClr val="474A53"/>
                </a:solidFill>
                <a:latin typeface="DM Sans Bold"/>
                <a:ea typeface="DM Sans Bold"/>
                <a:cs typeface="DM Sans Bold"/>
                <a:sym typeface="DM Sans Bold"/>
              </a:rPr>
              <a:t>development</a:t>
            </a:r>
          </a:p>
        </p:txBody>
      </p:sp>
      <p:sp>
        <p:nvSpPr>
          <p:cNvPr name="TextBox 4" id="4"/>
          <p:cNvSpPr txBox="true"/>
          <p:nvPr/>
        </p:nvSpPr>
        <p:spPr>
          <a:xfrm rot="0">
            <a:off x="15539752" y="860003"/>
            <a:ext cx="1800863" cy="1057123"/>
          </a:xfrm>
          <a:prstGeom prst="rect">
            <a:avLst/>
          </a:prstGeom>
        </p:spPr>
        <p:txBody>
          <a:bodyPr anchor="t" rtlCol="false" tIns="0" lIns="0" bIns="0" rIns="0">
            <a:spAutoFit/>
          </a:bodyPr>
          <a:lstStyle/>
          <a:p>
            <a:pPr algn="l">
              <a:lnSpc>
                <a:spcPts val="8480"/>
              </a:lnSpc>
            </a:pPr>
            <a:r>
              <a:rPr lang="en-US" b="true" sz="6057">
                <a:solidFill>
                  <a:srgbClr val="F2E9DA"/>
                </a:solidFill>
                <a:latin typeface="DM Sans Bold"/>
                <a:ea typeface="DM Sans Bold"/>
                <a:cs typeface="DM Sans Bold"/>
                <a:sym typeface="DM Sans Bold"/>
              </a:rPr>
              <a:t>Intro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75022"/>
            <a:ext cx="20573981" cy="13143024"/>
          </a:xfrm>
          <a:custGeom>
            <a:avLst/>
            <a:gdLst/>
            <a:ahLst/>
            <a:cxnLst/>
            <a:rect r="r" b="b" t="t" l="l"/>
            <a:pathLst>
              <a:path h="13143024" w="20573981">
                <a:moveTo>
                  <a:pt x="0" y="0"/>
                </a:moveTo>
                <a:lnTo>
                  <a:pt x="20573981" y="0"/>
                </a:lnTo>
                <a:lnTo>
                  <a:pt x="20573981" y="13143023"/>
                </a:lnTo>
                <a:lnTo>
                  <a:pt x="0" y="13143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36834" y="2129733"/>
            <a:ext cx="4143365" cy="879481"/>
          </a:xfrm>
          <a:prstGeom prst="rect">
            <a:avLst/>
          </a:prstGeom>
        </p:spPr>
        <p:txBody>
          <a:bodyPr anchor="t" rtlCol="false" tIns="0" lIns="0" bIns="0" rIns="0">
            <a:spAutoFit/>
          </a:bodyPr>
          <a:lstStyle/>
          <a:p>
            <a:pPr algn="l">
              <a:lnSpc>
                <a:spcPts val="4549"/>
              </a:lnSpc>
            </a:pPr>
            <a:r>
              <a:rPr lang="en-US" sz="9099">
                <a:solidFill>
                  <a:srgbClr val="474A53"/>
                </a:solidFill>
                <a:latin typeface="Knewave"/>
                <a:ea typeface="Knewave"/>
                <a:cs typeface="Knewave"/>
                <a:sym typeface="Knewave"/>
              </a:rPr>
              <a:t>AGENDA</a:t>
            </a:r>
          </a:p>
        </p:txBody>
      </p:sp>
      <p:sp>
        <p:nvSpPr>
          <p:cNvPr name="TextBox 4" id="4"/>
          <p:cNvSpPr txBox="true"/>
          <p:nvPr/>
        </p:nvSpPr>
        <p:spPr>
          <a:xfrm rot="0">
            <a:off x="7477096" y="2971771"/>
            <a:ext cx="63132" cy="575891"/>
          </a:xfrm>
          <a:prstGeom prst="rect">
            <a:avLst/>
          </a:prstGeom>
        </p:spPr>
        <p:txBody>
          <a:bodyPr anchor="t" rtlCol="false" tIns="0" lIns="0" bIns="0" rIns="0">
            <a:spAutoFit/>
          </a:bodyPr>
          <a:lstStyle/>
          <a:p>
            <a:pPr algn="l">
              <a:lnSpc>
                <a:spcPts val="5119"/>
              </a:lnSpc>
            </a:pPr>
            <a:r>
              <a:rPr lang="en-US" b="true" sz="2047">
                <a:solidFill>
                  <a:srgbClr val="474A53"/>
                </a:solidFill>
                <a:latin typeface="DM Sans Bold"/>
                <a:ea typeface="DM Sans Bold"/>
                <a:cs typeface="DM Sans Bold"/>
                <a:sym typeface="DM Sans Bold"/>
              </a:rPr>
              <a:t> </a:t>
            </a:r>
          </a:p>
        </p:txBody>
      </p:sp>
      <p:sp>
        <p:nvSpPr>
          <p:cNvPr name="TextBox 5" id="5"/>
          <p:cNvSpPr txBox="true"/>
          <p:nvPr/>
        </p:nvSpPr>
        <p:spPr>
          <a:xfrm rot="0">
            <a:off x="6319533" y="3038446"/>
            <a:ext cx="2564368" cy="509216"/>
          </a:xfrm>
          <a:prstGeom prst="rect">
            <a:avLst/>
          </a:prstGeom>
        </p:spPr>
        <p:txBody>
          <a:bodyPr anchor="t" rtlCol="false" tIns="0" lIns="0" bIns="0" rIns="0">
            <a:spAutoFit/>
          </a:bodyPr>
          <a:lstStyle/>
          <a:p>
            <a:pPr algn="l">
              <a:lnSpc>
                <a:spcPts val="4437"/>
              </a:lnSpc>
            </a:pPr>
            <a:r>
              <a:rPr lang="en-US" b="true" sz="2047">
                <a:solidFill>
                  <a:srgbClr val="474A53"/>
                </a:solidFill>
                <a:latin typeface="DM Sans Bold"/>
                <a:ea typeface="DM Sans Bold"/>
                <a:cs typeface="DM Sans Bold"/>
                <a:sym typeface="DM Sans Bold"/>
              </a:rPr>
              <a:t>1.Problem</a:t>
            </a:r>
            <a:r>
              <a:rPr lang="en-US" b="true" sz="2047">
                <a:solidFill>
                  <a:srgbClr val="000000"/>
                </a:solidFill>
                <a:latin typeface="DM Sans Bold"/>
                <a:ea typeface="DM Sans Bold"/>
                <a:cs typeface="DM Sans Bold"/>
                <a:sym typeface="DM Sans Bold"/>
              </a:rPr>
              <a:t> </a:t>
            </a:r>
            <a:r>
              <a:rPr lang="en-US" b="true" sz="2047">
                <a:solidFill>
                  <a:srgbClr val="474A53"/>
                </a:solidFill>
                <a:latin typeface="DM Sans Bold"/>
                <a:ea typeface="DM Sans Bold"/>
                <a:cs typeface="DM Sans Bold"/>
                <a:sym typeface="DM Sans Bold"/>
              </a:rPr>
              <a:t>Statement</a:t>
            </a:r>
          </a:p>
        </p:txBody>
      </p:sp>
      <p:sp>
        <p:nvSpPr>
          <p:cNvPr name="TextBox 6" id="6"/>
          <p:cNvSpPr txBox="true"/>
          <p:nvPr/>
        </p:nvSpPr>
        <p:spPr>
          <a:xfrm rot="0">
            <a:off x="6319533" y="3601926"/>
            <a:ext cx="3568408" cy="4453585"/>
          </a:xfrm>
          <a:prstGeom prst="rect">
            <a:avLst/>
          </a:prstGeom>
        </p:spPr>
        <p:txBody>
          <a:bodyPr anchor="t" rtlCol="false" tIns="0" lIns="0" bIns="0" rIns="0">
            <a:spAutoFit/>
          </a:bodyPr>
          <a:lstStyle/>
          <a:p>
            <a:pPr algn="l">
              <a:lnSpc>
                <a:spcPts val="4437"/>
              </a:lnSpc>
            </a:pPr>
            <a:r>
              <a:rPr lang="en-US" b="true" sz="2047">
                <a:solidFill>
                  <a:srgbClr val="474A53"/>
                </a:solidFill>
                <a:latin typeface="DM Sans Bold"/>
                <a:ea typeface="DM Sans Bold"/>
                <a:cs typeface="DM Sans Bold"/>
                <a:sym typeface="DM Sans Bold"/>
              </a:rPr>
              <a:t>2.Project</a:t>
            </a:r>
            <a:r>
              <a:rPr lang="en-US" b="true" sz="2047">
                <a:solidFill>
                  <a:srgbClr val="000000"/>
                </a:solidFill>
                <a:latin typeface="DM Sans Bold"/>
                <a:ea typeface="DM Sans Bold"/>
                <a:cs typeface="DM Sans Bold"/>
                <a:sym typeface="DM Sans Bold"/>
              </a:rPr>
              <a:t> </a:t>
            </a:r>
            <a:r>
              <a:rPr lang="en-US" b="true" sz="2047">
                <a:solidFill>
                  <a:srgbClr val="474A53"/>
                </a:solidFill>
                <a:latin typeface="DM Sans Bold"/>
                <a:ea typeface="DM Sans Bold"/>
                <a:cs typeface="DM Sans Bold"/>
                <a:sym typeface="DM Sans Bold"/>
              </a:rPr>
              <a:t>Overview 3.End Users 4.Tools and Technologies 5.Portfolio design and Layout 6. Features and Functionality 7.Results and Screenshots 8.Conclusion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75022"/>
            <a:ext cx="20573981" cy="13143024"/>
          </a:xfrm>
          <a:custGeom>
            <a:avLst/>
            <a:gdLst/>
            <a:ahLst/>
            <a:cxnLst/>
            <a:rect r="r" b="b" t="t" l="l"/>
            <a:pathLst>
              <a:path h="13143024" w="20573981">
                <a:moveTo>
                  <a:pt x="0" y="0"/>
                </a:moveTo>
                <a:lnTo>
                  <a:pt x="20573981" y="0"/>
                </a:lnTo>
                <a:lnTo>
                  <a:pt x="20573981" y="13143023"/>
                </a:lnTo>
                <a:lnTo>
                  <a:pt x="0" y="13143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59944" y="1596333"/>
            <a:ext cx="5883212" cy="2698756"/>
          </a:xfrm>
          <a:prstGeom prst="rect">
            <a:avLst/>
          </a:prstGeom>
        </p:spPr>
        <p:txBody>
          <a:bodyPr anchor="t" rtlCol="false" tIns="0" lIns="0" bIns="0" rIns="0">
            <a:spAutoFit/>
          </a:bodyPr>
          <a:lstStyle/>
          <a:p>
            <a:pPr algn="ctr">
              <a:lnSpc>
                <a:spcPts val="10128"/>
              </a:lnSpc>
            </a:pPr>
            <a:r>
              <a:rPr lang="en-US" sz="9099">
                <a:solidFill>
                  <a:srgbClr val="474A53"/>
                </a:solidFill>
                <a:latin typeface="Knewave"/>
                <a:ea typeface="Knewave"/>
                <a:cs typeface="Knewave"/>
                <a:sym typeface="Knewave"/>
              </a:rPr>
              <a:t>PROBLEM STATEMENT</a:t>
            </a:r>
          </a:p>
        </p:txBody>
      </p:sp>
      <p:sp>
        <p:nvSpPr>
          <p:cNvPr name="TextBox 4" id="4"/>
          <p:cNvSpPr txBox="true"/>
          <p:nvPr/>
        </p:nvSpPr>
        <p:spPr>
          <a:xfrm rot="0">
            <a:off x="7836179" y="4161768"/>
            <a:ext cx="85811" cy="703383"/>
          </a:xfrm>
          <a:prstGeom prst="rect">
            <a:avLst/>
          </a:prstGeom>
        </p:spPr>
        <p:txBody>
          <a:bodyPr anchor="t" rtlCol="false" tIns="0" lIns="0" bIns="0" rIns="0">
            <a:spAutoFit/>
          </a:bodyPr>
          <a:lstStyle/>
          <a:p>
            <a:pPr algn="l">
              <a:lnSpc>
                <a:spcPts val="6249"/>
              </a:lnSpc>
            </a:pPr>
            <a:r>
              <a:rPr lang="en-US" sz="2499">
                <a:solidFill>
                  <a:srgbClr val="474A53"/>
                </a:solidFill>
                <a:latin typeface="DM Sans"/>
                <a:ea typeface="DM Sans"/>
                <a:cs typeface="DM Sans"/>
                <a:sym typeface="DM Sans"/>
              </a:rPr>
              <a:t> </a:t>
            </a:r>
          </a:p>
        </p:txBody>
      </p:sp>
      <p:sp>
        <p:nvSpPr>
          <p:cNvPr name="TextBox 5" id="5"/>
          <p:cNvSpPr txBox="true"/>
          <p:nvPr/>
        </p:nvSpPr>
        <p:spPr>
          <a:xfrm rot="0">
            <a:off x="2788091" y="4428468"/>
            <a:ext cx="12965678" cy="436683"/>
          </a:xfrm>
          <a:prstGeom prst="rect">
            <a:avLst/>
          </a:prstGeom>
        </p:spPr>
        <p:txBody>
          <a:bodyPr anchor="t" rtlCol="false" tIns="0" lIns="0" bIns="0" rIns="0">
            <a:spAutoFit/>
          </a:bodyPr>
          <a:lstStyle/>
          <a:p>
            <a:pPr algn="l">
              <a:lnSpc>
                <a:spcPts val="3449"/>
              </a:lnSpc>
            </a:pPr>
            <a:r>
              <a:rPr lang="en-US" sz="2499">
                <a:solidFill>
                  <a:srgbClr val="474A53"/>
                </a:solidFill>
                <a:latin typeface="DM Sans"/>
                <a:ea typeface="DM Sans"/>
                <a:cs typeface="DM Sans"/>
                <a:sym typeface="DM Sans"/>
              </a:rPr>
              <a:t>Intoday’s world,traditionalresumesandCVsareno longerenough.Recruiters and clients </a:t>
            </a:r>
          </a:p>
        </p:txBody>
      </p:sp>
      <p:sp>
        <p:nvSpPr>
          <p:cNvPr name="TextBox 6" id="6"/>
          <p:cNvSpPr txBox="true"/>
          <p:nvPr/>
        </p:nvSpPr>
        <p:spPr>
          <a:xfrm rot="0">
            <a:off x="2756097" y="4866618"/>
            <a:ext cx="13030972" cy="3941883"/>
          </a:xfrm>
          <a:prstGeom prst="rect">
            <a:avLst/>
          </a:prstGeom>
        </p:spPr>
        <p:txBody>
          <a:bodyPr anchor="t" rtlCol="false" tIns="0" lIns="0" bIns="0" rIns="0">
            <a:spAutoFit/>
          </a:bodyPr>
          <a:lstStyle/>
          <a:p>
            <a:pPr algn="ctr">
              <a:lnSpc>
                <a:spcPts val="3449"/>
              </a:lnSpc>
            </a:pPr>
            <a:r>
              <a:rPr lang="en-US" sz="2499">
                <a:solidFill>
                  <a:srgbClr val="474A53"/>
                </a:solidFill>
                <a:latin typeface="DM Sans"/>
                <a:ea typeface="DM Sans"/>
                <a:cs typeface="DM Sans"/>
                <a:sym typeface="DM Sans"/>
              </a:rPr>
              <a:t>want to see real work andpractical applications.Students oftenstruggle to present academic projects in aprofessional format.Job seekers need aplatform that goes beyond plain text documents.Many professionals lack a central place to highlight their skills and experience.A digital portfolio solves this gap by combining resumes, projects, and skills in one place.It also offers interactivity with visuals, animations, and structured content.Without a portfolio, opportunities may be lost due to weak first impressions.A modern portfolio can act as a digital identity card in academic and career growth. This project addresses the need for a personal branding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742417"/>
            <a:ext cx="19338969" cy="12410418"/>
          </a:xfrm>
          <a:custGeom>
            <a:avLst/>
            <a:gdLst/>
            <a:ahLst/>
            <a:cxnLst/>
            <a:rect r="r" b="b" t="t" l="l"/>
            <a:pathLst>
              <a:path h="12410418" w="19338969">
                <a:moveTo>
                  <a:pt x="0" y="0"/>
                </a:moveTo>
                <a:lnTo>
                  <a:pt x="19338969" y="0"/>
                </a:lnTo>
                <a:lnTo>
                  <a:pt x="19338969" y="12410418"/>
                </a:lnTo>
                <a:lnTo>
                  <a:pt x="0" y="12410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27725" y="2054771"/>
            <a:ext cx="9620907" cy="828923"/>
          </a:xfrm>
          <a:prstGeom prst="rect">
            <a:avLst/>
          </a:prstGeom>
        </p:spPr>
        <p:txBody>
          <a:bodyPr anchor="t" rtlCol="false" tIns="0" lIns="0" bIns="0" rIns="0">
            <a:spAutoFit/>
          </a:bodyPr>
          <a:lstStyle/>
          <a:p>
            <a:pPr algn="l">
              <a:lnSpc>
                <a:spcPts val="4249"/>
              </a:lnSpc>
            </a:pPr>
            <a:r>
              <a:rPr lang="en-US" sz="8499">
                <a:solidFill>
                  <a:srgbClr val="474A53"/>
                </a:solidFill>
                <a:latin typeface="Knewave"/>
                <a:ea typeface="Knewave"/>
                <a:cs typeface="Knewave"/>
                <a:sym typeface="Knewave"/>
              </a:rPr>
              <a:t>PROJECT OVERVIEW</a:t>
            </a:r>
          </a:p>
        </p:txBody>
      </p:sp>
      <p:sp>
        <p:nvSpPr>
          <p:cNvPr name="TextBox 4" id="4"/>
          <p:cNvSpPr txBox="true"/>
          <p:nvPr/>
        </p:nvSpPr>
        <p:spPr>
          <a:xfrm rot="0">
            <a:off x="4697273" y="3037484"/>
            <a:ext cx="85811" cy="703383"/>
          </a:xfrm>
          <a:prstGeom prst="rect">
            <a:avLst/>
          </a:prstGeom>
        </p:spPr>
        <p:txBody>
          <a:bodyPr anchor="t" rtlCol="false" tIns="0" lIns="0" bIns="0" rIns="0">
            <a:spAutoFit/>
          </a:bodyPr>
          <a:lstStyle/>
          <a:p>
            <a:pPr algn="l">
              <a:lnSpc>
                <a:spcPts val="6249"/>
              </a:lnSpc>
            </a:pPr>
            <a:r>
              <a:rPr lang="en-US" sz="2499">
                <a:solidFill>
                  <a:srgbClr val="474A53"/>
                </a:solidFill>
                <a:latin typeface="DM Sans"/>
                <a:ea typeface="DM Sans"/>
                <a:cs typeface="DM Sans"/>
                <a:sym typeface="DM Sans"/>
              </a:rPr>
              <a:t> </a:t>
            </a:r>
          </a:p>
        </p:txBody>
      </p:sp>
      <p:sp>
        <p:nvSpPr>
          <p:cNvPr name="TextBox 5" id="5"/>
          <p:cNvSpPr txBox="true"/>
          <p:nvPr/>
        </p:nvSpPr>
        <p:spPr>
          <a:xfrm rot="0">
            <a:off x="2713530" y="3218459"/>
            <a:ext cx="9835067" cy="522408"/>
          </a:xfrm>
          <a:prstGeom prst="rect">
            <a:avLst/>
          </a:prstGeom>
        </p:spPr>
        <p:txBody>
          <a:bodyPr anchor="t" rtlCol="false" tIns="0" lIns="0" bIns="0" rIns="0">
            <a:spAutoFit/>
          </a:bodyPr>
          <a:lstStyle/>
          <a:p>
            <a:pPr algn="l">
              <a:lnSpc>
                <a:spcPts val="4377"/>
              </a:lnSpc>
            </a:pPr>
            <a:r>
              <a:rPr lang="en-US" sz="2499">
                <a:solidFill>
                  <a:srgbClr val="474A53"/>
                </a:solidFill>
                <a:latin typeface="DM Sans"/>
                <a:ea typeface="DM Sans"/>
                <a:cs typeface="DM Sans"/>
                <a:sym typeface="DM Sans"/>
              </a:rPr>
              <a:t>1. This projectis aboutcreating a studentdigitalportfoliowebsite.</a:t>
            </a:r>
          </a:p>
        </p:txBody>
      </p:sp>
      <p:sp>
        <p:nvSpPr>
          <p:cNvPr name="TextBox 6" id="6"/>
          <p:cNvSpPr txBox="true"/>
          <p:nvPr/>
        </p:nvSpPr>
        <p:spPr>
          <a:xfrm rot="0">
            <a:off x="2713530" y="3655409"/>
            <a:ext cx="11887848" cy="1265587"/>
          </a:xfrm>
          <a:prstGeom prst="rect">
            <a:avLst/>
          </a:prstGeom>
        </p:spPr>
        <p:txBody>
          <a:bodyPr anchor="t" rtlCol="false" tIns="0" lIns="0" bIns="0" rIns="0">
            <a:spAutoFit/>
          </a:bodyPr>
          <a:lstStyle/>
          <a:p>
            <a:pPr algn="l">
              <a:lnSpc>
                <a:spcPts val="4727"/>
              </a:lnSpc>
            </a:pPr>
            <a:r>
              <a:rPr lang="en-US" sz="2700">
                <a:solidFill>
                  <a:srgbClr val="474A53"/>
                </a:solidFill>
                <a:latin typeface="DM Sans"/>
                <a:ea typeface="DM Sans"/>
                <a:cs typeface="DM Sans"/>
                <a:sym typeface="DM Sans"/>
              </a:rPr>
              <a:t>2. The p</a:t>
            </a:r>
            <a:r>
              <a:rPr lang="en-US" b="true" sz="2700">
                <a:solidFill>
                  <a:srgbClr val="F2E9DA"/>
                </a:solidFill>
                <a:latin typeface="DM Sans Bold"/>
                <a:ea typeface="DM Sans Bold"/>
                <a:cs typeface="DM Sans Bold"/>
                <a:sym typeface="DM Sans Bold"/>
              </a:rPr>
              <a:t>W</a:t>
            </a:r>
            <a:r>
              <a:rPr lang="en-US" sz="2700">
                <a:solidFill>
                  <a:srgbClr val="474A53"/>
                </a:solidFill>
                <a:latin typeface="DM Sans"/>
                <a:ea typeface="DM Sans"/>
                <a:cs typeface="DM Sans"/>
                <a:sym typeface="DM Sans"/>
              </a:rPr>
              <a:t>o</a:t>
            </a:r>
            <a:r>
              <a:rPr lang="en-US" b="true" sz="2700">
                <a:solidFill>
                  <a:srgbClr val="F2E9DA"/>
                </a:solidFill>
                <a:latin typeface="DM Sans Bold"/>
                <a:ea typeface="DM Sans Bold"/>
                <a:cs typeface="DM Sans Bold"/>
                <a:sym typeface="DM Sans Bold"/>
              </a:rPr>
              <a:t>r</a:t>
            </a:r>
            <a:r>
              <a:rPr lang="en-US" sz="2700">
                <a:solidFill>
                  <a:srgbClr val="474A53"/>
                </a:solidFill>
                <a:latin typeface="DM Sans"/>
                <a:ea typeface="DM Sans"/>
                <a:cs typeface="DM Sans"/>
                <a:sym typeface="DM Sans"/>
              </a:rPr>
              <a:t>rt</a:t>
            </a:r>
            <a:r>
              <a:rPr lang="en-US" b="true" sz="2700">
                <a:solidFill>
                  <a:srgbClr val="F2E9DA"/>
                </a:solidFill>
                <a:latin typeface="DM Sans Bold"/>
                <a:ea typeface="DM Sans Bold"/>
                <a:cs typeface="DM Sans Bold"/>
                <a:sym typeface="DM Sans Bold"/>
              </a:rPr>
              <a:t>it</a:t>
            </a:r>
            <a:r>
              <a:rPr lang="en-US" sz="2700">
                <a:solidFill>
                  <a:srgbClr val="474A53"/>
                </a:solidFill>
                <a:latin typeface="DM Sans"/>
                <a:ea typeface="DM Sans"/>
                <a:cs typeface="DM Sans"/>
                <a:sym typeface="DM Sans"/>
              </a:rPr>
              <a:t>fo</a:t>
            </a:r>
            <a:r>
              <a:rPr lang="en-US" b="true" sz="2700">
                <a:solidFill>
                  <a:srgbClr val="F2E9DA"/>
                </a:solidFill>
                <a:latin typeface="DM Sans Bold"/>
                <a:ea typeface="DM Sans Bold"/>
                <a:cs typeface="DM Sans Bold"/>
                <a:sym typeface="DM Sans Bold"/>
              </a:rPr>
              <a:t>e</a:t>
            </a:r>
            <a:r>
              <a:rPr lang="en-US" sz="2700">
                <a:solidFill>
                  <a:srgbClr val="474A53"/>
                </a:solidFill>
                <a:latin typeface="DM Sans"/>
                <a:ea typeface="DM Sans"/>
                <a:cs typeface="DM Sans"/>
                <a:sym typeface="DM Sans"/>
              </a:rPr>
              <a:t>li</a:t>
            </a:r>
            <a:r>
              <a:rPr lang="en-US" b="true" sz="2700">
                <a:solidFill>
                  <a:srgbClr val="F2E9DA"/>
                </a:solidFill>
                <a:latin typeface="DM Sans Bold"/>
                <a:ea typeface="DM Sans Bold"/>
                <a:cs typeface="DM Sans Bold"/>
                <a:sym typeface="DM Sans Bold"/>
              </a:rPr>
              <a:t>y</a:t>
            </a:r>
            <a:r>
              <a:rPr lang="en-US" sz="2700">
                <a:solidFill>
                  <a:srgbClr val="474A53"/>
                </a:solidFill>
                <a:latin typeface="DM Sans"/>
                <a:ea typeface="DM Sans"/>
                <a:cs typeface="DM Sans"/>
                <a:sym typeface="DM Sans"/>
              </a:rPr>
              <a:t>o</a:t>
            </a:r>
            <a:r>
              <a:rPr lang="en-US" b="true" sz="2700">
                <a:solidFill>
                  <a:srgbClr val="F2E9DA"/>
                </a:solidFill>
                <a:latin typeface="DM Sans Bold"/>
                <a:ea typeface="DM Sans Bold"/>
                <a:cs typeface="DM Sans Bold"/>
                <a:sym typeface="DM Sans Bold"/>
              </a:rPr>
              <a:t>o</a:t>
            </a:r>
            <a:r>
              <a:rPr lang="en-US" sz="2700">
                <a:solidFill>
                  <a:srgbClr val="474A53"/>
                </a:solidFill>
                <a:latin typeface="DM Sans"/>
                <a:ea typeface="DM Sans"/>
                <a:cs typeface="DM Sans"/>
                <a:sym typeface="DM Sans"/>
              </a:rPr>
              <a:t> i</a:t>
            </a:r>
            <a:r>
              <a:rPr lang="en-US" b="true" sz="2700">
                <a:solidFill>
                  <a:srgbClr val="F2E9DA"/>
                </a:solidFill>
                <a:latin typeface="DM Sans Bold"/>
                <a:ea typeface="DM Sans Bold"/>
                <a:cs typeface="DM Sans Bold"/>
                <a:sym typeface="DM Sans Bold"/>
              </a:rPr>
              <a:t>u</a:t>
            </a:r>
            <a:r>
              <a:rPr lang="en-US" sz="2700">
                <a:solidFill>
                  <a:srgbClr val="474A53"/>
                </a:solidFill>
                <a:latin typeface="DM Sans"/>
                <a:ea typeface="DM Sans"/>
                <a:cs typeface="DM Sans"/>
                <a:sym typeface="DM Sans"/>
              </a:rPr>
              <a:t>s </a:t>
            </a:r>
            <a:r>
              <a:rPr lang="en-US" b="true" sz="2700">
                <a:solidFill>
                  <a:srgbClr val="F2E9DA"/>
                </a:solidFill>
                <a:latin typeface="DM Sans Bold"/>
                <a:ea typeface="DM Sans Bold"/>
                <a:cs typeface="DM Sans Bold"/>
                <a:sym typeface="DM Sans Bold"/>
              </a:rPr>
              <a:t>r</a:t>
            </a:r>
            <a:r>
              <a:rPr lang="en-US" sz="2700">
                <a:solidFill>
                  <a:srgbClr val="474A53"/>
                </a:solidFill>
                <a:latin typeface="DM Sans"/>
                <a:ea typeface="DM Sans"/>
                <a:cs typeface="DM Sans"/>
                <a:sym typeface="DM Sans"/>
              </a:rPr>
              <a:t>a</a:t>
            </a:r>
            <a:r>
              <a:rPr lang="en-US" b="true" sz="2700">
                <a:solidFill>
                  <a:srgbClr val="F2E9DA"/>
                </a:solidFill>
                <a:latin typeface="DM Sans Bold"/>
                <a:ea typeface="DM Sans Bold"/>
                <a:cs typeface="DM Sans Bold"/>
                <a:sym typeface="DM Sans Bold"/>
              </a:rPr>
              <a:t>t</a:t>
            </a:r>
            <a:r>
              <a:rPr lang="en-US" sz="2700">
                <a:solidFill>
                  <a:srgbClr val="474A53"/>
                </a:solidFill>
                <a:latin typeface="DM Sans"/>
                <a:ea typeface="DM Sans"/>
                <a:cs typeface="DM Sans"/>
                <a:sym typeface="DM Sans"/>
              </a:rPr>
              <a:t>p</a:t>
            </a:r>
            <a:r>
              <a:rPr lang="en-US" b="true" sz="2700">
                <a:solidFill>
                  <a:srgbClr val="F2E9DA"/>
                </a:solidFill>
                <a:latin typeface="DM Sans Bold"/>
                <a:ea typeface="DM Sans Bold"/>
                <a:cs typeface="DM Sans Bold"/>
                <a:sym typeface="DM Sans Bold"/>
              </a:rPr>
              <a:t>o</a:t>
            </a:r>
            <a:r>
              <a:rPr lang="en-US" sz="2700">
                <a:solidFill>
                  <a:srgbClr val="474A53"/>
                </a:solidFill>
                <a:latin typeface="DM Sans"/>
                <a:ea typeface="DM Sans"/>
                <a:cs typeface="DM Sans"/>
                <a:sym typeface="DM Sans"/>
              </a:rPr>
              <a:t>r</a:t>
            </a:r>
            <a:r>
              <a:rPr lang="en-US" b="true" sz="2700">
                <a:solidFill>
                  <a:srgbClr val="F2E9DA"/>
                </a:solidFill>
                <a:latin typeface="DM Sans Bold"/>
                <a:ea typeface="DM Sans Bold"/>
                <a:cs typeface="DM Sans Bold"/>
                <a:sym typeface="DM Sans Bold"/>
              </a:rPr>
              <a:t>p</a:t>
            </a:r>
            <a:r>
              <a:rPr lang="en-US" sz="2700">
                <a:solidFill>
                  <a:srgbClr val="474A53"/>
                </a:solidFill>
                <a:latin typeface="DM Sans"/>
                <a:ea typeface="DM Sans"/>
                <a:cs typeface="DM Sans"/>
                <a:sym typeface="DM Sans"/>
              </a:rPr>
              <a:t>o</a:t>
            </a:r>
            <a:r>
              <a:rPr lang="en-US" b="true" sz="2700">
                <a:solidFill>
                  <a:srgbClr val="F2E9DA"/>
                </a:solidFill>
                <a:latin typeface="DM Sans Bold"/>
                <a:ea typeface="DM Sans Bold"/>
                <a:cs typeface="DM Sans Bold"/>
                <a:sym typeface="DM Sans Bold"/>
              </a:rPr>
              <a:t>i</a:t>
            </a:r>
            <a:r>
              <a:rPr lang="en-US" sz="2700">
                <a:solidFill>
                  <a:srgbClr val="474A53"/>
                </a:solidFill>
                <a:latin typeface="DM Sans"/>
                <a:ea typeface="DM Sans"/>
                <a:cs typeface="DM Sans"/>
                <a:sym typeface="DM Sans"/>
              </a:rPr>
              <a:t>f</a:t>
            </a:r>
            <a:r>
              <a:rPr lang="en-US" b="true" sz="2700">
                <a:solidFill>
                  <a:srgbClr val="F2E9DA"/>
                </a:solidFill>
                <a:latin typeface="DM Sans Bold"/>
                <a:ea typeface="DM Sans Bold"/>
                <a:cs typeface="DM Sans Bold"/>
                <a:sym typeface="DM Sans Bold"/>
              </a:rPr>
              <a:t>c</a:t>
            </a:r>
            <a:r>
              <a:rPr lang="en-US" sz="2700">
                <a:solidFill>
                  <a:srgbClr val="474A53"/>
                </a:solidFill>
                <a:latin typeface="DM Sans"/>
                <a:ea typeface="DM Sans"/>
                <a:cs typeface="DM Sans"/>
                <a:sym typeface="DM Sans"/>
              </a:rPr>
              <a:t>es</a:t>
            </a:r>
            <a:r>
              <a:rPr lang="en-US" b="true" sz="2700">
                <a:solidFill>
                  <a:srgbClr val="F2E9DA"/>
                </a:solidFill>
                <a:latin typeface="DM Sans Bold"/>
                <a:ea typeface="DM Sans Bold"/>
                <a:cs typeface="DM Sans Bold"/>
                <a:sym typeface="DM Sans Bold"/>
              </a:rPr>
              <a:t>o</a:t>
            </a:r>
            <a:r>
              <a:rPr lang="en-US" sz="2700">
                <a:solidFill>
                  <a:srgbClr val="474A53"/>
                </a:solidFill>
                <a:latin typeface="DM Sans"/>
                <a:ea typeface="DM Sans"/>
                <a:cs typeface="DM Sans"/>
                <a:sym typeface="DM Sans"/>
              </a:rPr>
              <a:t>s</a:t>
            </a:r>
            <a:r>
              <a:rPr lang="en-US" b="true" sz="2700">
                <a:solidFill>
                  <a:srgbClr val="F2E9DA"/>
                </a:solidFill>
                <a:latin typeface="DM Sans Bold"/>
                <a:ea typeface="DM Sans Bold"/>
                <a:cs typeface="DM Sans Bold"/>
                <a:sym typeface="DM Sans Bold"/>
              </a:rPr>
              <a:t>r</a:t>
            </a:r>
            <a:r>
              <a:rPr lang="en-US" sz="2700">
                <a:solidFill>
                  <a:srgbClr val="474A53"/>
                </a:solidFill>
                <a:latin typeface="DM Sans"/>
                <a:ea typeface="DM Sans"/>
                <a:cs typeface="DM Sans"/>
                <a:sym typeface="DM Sans"/>
              </a:rPr>
              <a:t>io</a:t>
            </a:r>
            <a:r>
              <a:rPr lang="en-US" b="true" sz="2700">
                <a:solidFill>
                  <a:srgbClr val="F2E9DA"/>
                </a:solidFill>
                <a:latin typeface="DM Sans Bold"/>
                <a:ea typeface="DM Sans Bold"/>
                <a:cs typeface="DM Sans Bold"/>
                <a:sym typeface="DM Sans Bold"/>
              </a:rPr>
              <a:t>id</a:t>
            </a:r>
            <a:r>
              <a:rPr lang="en-US" sz="2700">
                <a:solidFill>
                  <a:srgbClr val="474A53"/>
                </a:solidFill>
                <a:latin typeface="DM Sans"/>
                <a:ea typeface="DM Sans"/>
                <a:cs typeface="DM Sans"/>
                <a:sym typeface="DM Sans"/>
              </a:rPr>
              <a:t>n</a:t>
            </a:r>
            <a:r>
              <a:rPr lang="en-US" b="true" sz="2700">
                <a:solidFill>
                  <a:srgbClr val="F2E9DA"/>
                </a:solidFill>
                <a:latin typeface="DM Sans Bold"/>
                <a:ea typeface="DM Sans Bold"/>
                <a:cs typeface="DM Sans Bold"/>
                <a:sym typeface="DM Sans Bold"/>
              </a:rPr>
              <a:t>e</a:t>
            </a:r>
            <a:r>
              <a:rPr lang="en-US" sz="2700">
                <a:solidFill>
                  <a:srgbClr val="474A53"/>
                </a:solidFill>
                <a:latin typeface="DM Sans"/>
                <a:ea typeface="DM Sans"/>
                <a:cs typeface="DM Sans"/>
                <a:sym typeface="DM Sans"/>
              </a:rPr>
              <a:t>a</a:t>
            </a:r>
            <a:r>
              <a:rPr lang="en-US" b="true" sz="2700">
                <a:solidFill>
                  <a:srgbClr val="F2E9DA"/>
                </a:solidFill>
                <a:latin typeface="DM Sans Bold"/>
                <a:ea typeface="DM Sans Bold"/>
                <a:cs typeface="DM Sans Bold"/>
                <a:sym typeface="DM Sans Bold"/>
              </a:rPr>
              <a:t>a</a:t>
            </a:r>
            <a:r>
              <a:rPr lang="en-US" sz="2700">
                <a:solidFill>
                  <a:srgbClr val="474A53"/>
                </a:solidFill>
                <a:latin typeface="DM Sans"/>
                <a:ea typeface="DM Sans"/>
                <a:cs typeface="DM Sans"/>
                <a:sym typeface="DM Sans"/>
              </a:rPr>
              <a:t>l, structured,andintera</a:t>
            </a:r>
            <a:r>
              <a:rPr lang="en-US" b="true" sz="2700">
                <a:solidFill>
                  <a:srgbClr val="F2E9DA"/>
                </a:solidFill>
                <a:latin typeface="DM Sans Bold"/>
                <a:ea typeface="DM Sans Bold"/>
                <a:cs typeface="DM Sans Bold"/>
                <a:sym typeface="DM Sans Bold"/>
              </a:rPr>
              <a:t>W</a:t>
            </a:r>
            <a:r>
              <a:rPr lang="en-US" sz="2700">
                <a:solidFill>
                  <a:srgbClr val="474A53"/>
                </a:solidFill>
                <a:latin typeface="DM Sans"/>
                <a:ea typeface="DM Sans"/>
                <a:cs typeface="DM Sans"/>
                <a:sym typeface="DM Sans"/>
              </a:rPr>
              <a:t>ct</a:t>
            </a:r>
            <a:r>
              <a:rPr lang="en-US" b="true" sz="2700">
                <a:solidFill>
                  <a:srgbClr val="F2E9DA"/>
                </a:solidFill>
                <a:latin typeface="DM Sans Bold"/>
                <a:ea typeface="DM Sans Bold"/>
                <a:cs typeface="DM Sans Bold"/>
                <a:sym typeface="DM Sans Bold"/>
              </a:rPr>
              <a:t>r</a:t>
            </a:r>
            <a:r>
              <a:rPr lang="en-US" sz="2700">
                <a:solidFill>
                  <a:srgbClr val="474A53"/>
                </a:solidFill>
                <a:latin typeface="DM Sans"/>
                <a:ea typeface="DM Sans"/>
                <a:cs typeface="DM Sans"/>
                <a:sym typeface="DM Sans"/>
              </a:rPr>
              <a:t>i</a:t>
            </a:r>
            <a:r>
              <a:rPr lang="en-US" b="true" sz="2700">
                <a:solidFill>
                  <a:srgbClr val="F2E9DA"/>
                </a:solidFill>
                <a:latin typeface="DM Sans Bold"/>
                <a:ea typeface="DM Sans Bold"/>
                <a:cs typeface="DM Sans Bold"/>
                <a:sym typeface="DM Sans Bold"/>
              </a:rPr>
              <a:t>i</a:t>
            </a:r>
            <a:r>
              <a:rPr lang="en-US" sz="2700">
                <a:solidFill>
                  <a:srgbClr val="474A53"/>
                </a:solidFill>
                <a:latin typeface="DM Sans"/>
                <a:ea typeface="DM Sans"/>
                <a:cs typeface="DM Sans"/>
                <a:sym typeface="DM Sans"/>
              </a:rPr>
              <a:t>v</a:t>
            </a:r>
            <a:r>
              <a:rPr lang="en-US" b="true" sz="2700">
                <a:solidFill>
                  <a:srgbClr val="F2E9DA"/>
                </a:solidFill>
                <a:latin typeface="DM Sans Bold"/>
                <a:ea typeface="DM Sans Bold"/>
                <a:cs typeface="DM Sans Bold"/>
                <a:sym typeface="DM Sans Bold"/>
              </a:rPr>
              <a:t>t</a:t>
            </a:r>
            <a:r>
              <a:rPr lang="en-US" sz="2700">
                <a:solidFill>
                  <a:srgbClr val="474A53"/>
                </a:solidFill>
                <a:latin typeface="DM Sans"/>
                <a:ea typeface="DM Sans"/>
                <a:cs typeface="DM Sans"/>
                <a:sym typeface="DM Sans"/>
              </a:rPr>
              <a:t>e</a:t>
            </a:r>
            <a:r>
              <a:rPr lang="en-US" b="true" sz="2700">
                <a:solidFill>
                  <a:srgbClr val="F2E9DA"/>
                </a:solidFill>
                <a:latin typeface="DM Sans Bold"/>
                <a:ea typeface="DM Sans Bold"/>
                <a:cs typeface="DM Sans Bold"/>
                <a:sym typeface="DM Sans Bold"/>
              </a:rPr>
              <a:t>e</a:t>
            </a:r>
            <a:r>
              <a:rPr lang="en-US" sz="2700">
                <a:solidFill>
                  <a:srgbClr val="474A53"/>
                </a:solidFill>
                <a:latin typeface="DM Sans"/>
                <a:ea typeface="DM Sans"/>
                <a:cs typeface="DM Sans"/>
                <a:sym typeface="DM Sans"/>
              </a:rPr>
              <a:t> w</a:t>
            </a:r>
            <a:r>
              <a:rPr lang="en-US" b="true" sz="2700">
                <a:solidFill>
                  <a:srgbClr val="F2E9DA"/>
                </a:solidFill>
                <a:latin typeface="DM Sans Bold"/>
                <a:ea typeface="DM Sans Bold"/>
                <a:cs typeface="DM Sans Bold"/>
                <a:sym typeface="DM Sans Bold"/>
              </a:rPr>
              <a:t>y</a:t>
            </a:r>
            <a:r>
              <a:rPr lang="en-US" sz="2700">
                <a:solidFill>
                  <a:srgbClr val="474A53"/>
                </a:solidFill>
                <a:latin typeface="DM Sans"/>
                <a:ea typeface="DM Sans"/>
                <a:cs typeface="DM Sans"/>
                <a:sym typeface="DM Sans"/>
              </a:rPr>
              <a:t>e</a:t>
            </a:r>
            <a:r>
              <a:rPr lang="en-US" b="true" sz="2700">
                <a:solidFill>
                  <a:srgbClr val="F2E9DA"/>
                </a:solidFill>
                <a:latin typeface="DM Sans Bold"/>
                <a:ea typeface="DM Sans Bold"/>
                <a:cs typeface="DM Sans Bold"/>
                <a:sym typeface="DM Sans Bold"/>
              </a:rPr>
              <a:t>o</a:t>
            </a:r>
            <a:r>
              <a:rPr lang="en-US" sz="2700">
                <a:solidFill>
                  <a:srgbClr val="474A53"/>
                </a:solidFill>
                <a:latin typeface="DM Sans"/>
                <a:ea typeface="DM Sans"/>
                <a:cs typeface="DM Sans"/>
                <a:sym typeface="DM Sans"/>
              </a:rPr>
              <a:t>b</a:t>
            </a:r>
            <a:r>
              <a:rPr lang="en-US" b="true" sz="2700">
                <a:solidFill>
                  <a:srgbClr val="F2E9DA"/>
                </a:solidFill>
                <a:latin typeface="DM Sans Bold"/>
                <a:ea typeface="DM Sans Bold"/>
                <a:cs typeface="DM Sans Bold"/>
                <a:sym typeface="DM Sans Bold"/>
              </a:rPr>
              <a:t>u</a:t>
            </a:r>
            <a:r>
              <a:rPr lang="en-US" sz="2700">
                <a:solidFill>
                  <a:srgbClr val="474A53"/>
                </a:solidFill>
                <a:latin typeface="DM Sans"/>
                <a:ea typeface="DM Sans"/>
                <a:cs typeface="DM Sans"/>
                <a:sym typeface="DM Sans"/>
              </a:rPr>
              <a:t>s</a:t>
            </a:r>
            <a:r>
              <a:rPr lang="en-US" b="true" sz="2700">
                <a:solidFill>
                  <a:srgbClr val="F2E9DA"/>
                </a:solidFill>
                <a:latin typeface="DM Sans Bold"/>
                <a:ea typeface="DM Sans Bold"/>
                <a:cs typeface="DM Sans Bold"/>
                <a:sym typeface="DM Sans Bold"/>
              </a:rPr>
              <a:t>r</a:t>
            </a:r>
            <a:r>
              <a:rPr lang="en-US" sz="2700">
                <a:solidFill>
                  <a:srgbClr val="474A53"/>
                </a:solidFill>
                <a:latin typeface="DM Sans"/>
                <a:ea typeface="DM Sans"/>
                <a:cs typeface="DM Sans"/>
                <a:sym typeface="DM Sans"/>
              </a:rPr>
              <a:t>i</a:t>
            </a:r>
            <a:r>
              <a:rPr lang="en-US" b="true" sz="2700">
                <a:solidFill>
                  <a:srgbClr val="F2E9DA"/>
                </a:solidFill>
                <a:latin typeface="DM Sans Bold"/>
                <a:ea typeface="DM Sans Bold"/>
                <a:cs typeface="DM Sans Bold"/>
                <a:sym typeface="DM Sans Bold"/>
              </a:rPr>
              <a:t>t</a:t>
            </a:r>
            <a:r>
              <a:rPr lang="en-US" sz="2700">
                <a:solidFill>
                  <a:srgbClr val="474A53"/>
                </a:solidFill>
                <a:latin typeface="DM Sans"/>
                <a:ea typeface="DM Sans"/>
                <a:cs typeface="DM Sans"/>
                <a:sym typeface="DM Sans"/>
              </a:rPr>
              <a:t>te</a:t>
            </a:r>
            <a:r>
              <a:rPr lang="en-US" b="true" sz="2700">
                <a:solidFill>
                  <a:srgbClr val="F2E9DA"/>
                </a:solidFill>
                <a:latin typeface="DM Sans Bold"/>
                <a:ea typeface="DM Sans Bold"/>
                <a:cs typeface="DM Sans Bold"/>
                <a:sym typeface="DM Sans Bold"/>
              </a:rPr>
              <a:t>opicoridea</a:t>
            </a:r>
          </a:p>
          <a:p>
            <a:pPr algn="l">
              <a:lnSpc>
                <a:spcPts val="4839"/>
              </a:lnSpc>
            </a:pPr>
            <a:r>
              <a:rPr lang="en-US" sz="2499">
                <a:solidFill>
                  <a:srgbClr val="474A53"/>
                </a:solidFill>
                <a:latin typeface="DM Sans"/>
                <a:ea typeface="DM Sans"/>
                <a:cs typeface="DM Sans"/>
                <a:sym typeface="DM Sans"/>
              </a:rPr>
              <a:t>3.</a:t>
            </a:r>
            <a:r>
              <a:rPr lang="en-US" sz="2499">
                <a:solidFill>
                  <a:srgbClr val="F2E9DA"/>
                </a:solidFill>
                <a:latin typeface="DM Sans"/>
                <a:ea typeface="DM Sans"/>
                <a:cs typeface="DM Sans"/>
                <a:sym typeface="DM Sans"/>
              </a:rPr>
              <a:t>P</a:t>
            </a:r>
            <a:r>
              <a:rPr lang="en-US" sz="2499">
                <a:solidFill>
                  <a:srgbClr val="474A53"/>
                </a:solidFill>
                <a:latin typeface="DM Sans"/>
                <a:ea typeface="DM Sans"/>
                <a:cs typeface="DM Sans"/>
                <a:sym typeface="DM Sans"/>
              </a:rPr>
              <a:t> I</a:t>
            </a:r>
            <a:r>
              <a:rPr lang="en-US" sz="2499">
                <a:solidFill>
                  <a:srgbClr val="F2E9DA"/>
                </a:solidFill>
                <a:latin typeface="DM Sans"/>
                <a:ea typeface="DM Sans"/>
                <a:cs typeface="DM Sans"/>
                <a:sym typeface="DM Sans"/>
              </a:rPr>
              <a:t>r</a:t>
            </a:r>
            <a:r>
              <a:rPr lang="en-US" sz="2499">
                <a:solidFill>
                  <a:srgbClr val="474A53"/>
                </a:solidFill>
                <a:latin typeface="DM Sans"/>
                <a:ea typeface="DM Sans"/>
                <a:cs typeface="DM Sans"/>
                <a:sym typeface="DM Sans"/>
              </a:rPr>
              <a:t>t</a:t>
            </a:r>
            <a:r>
              <a:rPr lang="en-US" sz="2499">
                <a:solidFill>
                  <a:srgbClr val="F2E9DA"/>
                </a:solidFill>
                <a:latin typeface="DM Sans"/>
                <a:ea typeface="DM Sans"/>
                <a:cs typeface="DM Sans"/>
                <a:sym typeface="DM Sans"/>
              </a:rPr>
              <a:t>e</a:t>
            </a:r>
            <a:r>
              <a:rPr lang="en-US" sz="2499">
                <a:solidFill>
                  <a:srgbClr val="474A53"/>
                </a:solidFill>
                <a:latin typeface="DM Sans"/>
                <a:ea typeface="DM Sans"/>
                <a:cs typeface="DM Sans"/>
                <a:sym typeface="DM Sans"/>
              </a:rPr>
              <a:t> </a:t>
            </a:r>
            <a:r>
              <a:rPr lang="en-US" sz="2499">
                <a:solidFill>
                  <a:srgbClr val="F2E9DA"/>
                </a:solidFill>
                <a:latin typeface="DM Sans"/>
                <a:ea typeface="DM Sans"/>
                <a:cs typeface="DM Sans"/>
                <a:sym typeface="DM Sans"/>
              </a:rPr>
              <a:t>s</a:t>
            </a:r>
            <a:r>
              <a:rPr lang="en-US" sz="2499">
                <a:solidFill>
                  <a:srgbClr val="474A53"/>
                </a:solidFill>
                <a:latin typeface="DM Sans"/>
                <a:ea typeface="DM Sans"/>
                <a:cs typeface="DM Sans"/>
                <a:sym typeface="DM Sans"/>
              </a:rPr>
              <a:t>b</a:t>
            </a:r>
            <a:r>
              <a:rPr lang="en-US" sz="2499">
                <a:solidFill>
                  <a:srgbClr val="F2E9DA"/>
                </a:solidFill>
                <a:latin typeface="DM Sans"/>
                <a:ea typeface="DM Sans"/>
                <a:cs typeface="DM Sans"/>
                <a:sym typeface="DM Sans"/>
              </a:rPr>
              <a:t>e</a:t>
            </a:r>
            <a:r>
              <a:rPr lang="en-US" sz="2499">
                <a:solidFill>
                  <a:srgbClr val="474A53"/>
                </a:solidFill>
                <a:latin typeface="DM Sans"/>
                <a:ea typeface="DM Sans"/>
                <a:cs typeface="DM Sans"/>
                <a:sym typeface="DM Sans"/>
              </a:rPr>
              <a:t>e</a:t>
            </a:r>
            <a:r>
              <a:rPr lang="en-US" sz="2499">
                <a:solidFill>
                  <a:srgbClr val="F2E9DA"/>
                </a:solidFill>
                <a:latin typeface="DM Sans"/>
                <a:ea typeface="DM Sans"/>
                <a:cs typeface="DM Sans"/>
                <a:sym typeface="DM Sans"/>
              </a:rPr>
              <a:t>nt</a:t>
            </a:r>
            <a:r>
              <a:rPr lang="en-US" sz="2499">
                <a:solidFill>
                  <a:srgbClr val="474A53"/>
                </a:solidFill>
                <a:latin typeface="DM Sans"/>
                <a:ea typeface="DM Sans"/>
                <a:cs typeface="DM Sans"/>
                <a:sym typeface="DM Sans"/>
              </a:rPr>
              <a:t>g</a:t>
            </a:r>
            <a:r>
              <a:rPr lang="en-US" sz="2499">
                <a:solidFill>
                  <a:srgbClr val="F2E9DA"/>
                </a:solidFill>
                <a:latin typeface="DM Sans"/>
                <a:ea typeface="DM Sans"/>
                <a:cs typeface="DM Sans"/>
                <a:sym typeface="DM Sans"/>
              </a:rPr>
              <a:t>at</a:t>
            </a:r>
            <a:r>
              <a:rPr lang="en-US" sz="2499">
                <a:solidFill>
                  <a:srgbClr val="474A53"/>
                </a:solidFill>
                <a:latin typeface="DM Sans"/>
                <a:ea typeface="DM Sans"/>
                <a:cs typeface="DM Sans"/>
                <a:sym typeface="DM Sans"/>
              </a:rPr>
              <a:t>in</a:t>
            </a:r>
            <a:r>
              <a:rPr lang="en-US" sz="2499">
                <a:solidFill>
                  <a:srgbClr val="F2E9DA"/>
                </a:solidFill>
                <a:latin typeface="DM Sans"/>
                <a:ea typeface="DM Sans"/>
                <a:cs typeface="DM Sans"/>
                <a:sym typeface="DM Sans"/>
              </a:rPr>
              <a:t>io</a:t>
            </a:r>
            <a:r>
              <a:rPr lang="en-US" sz="2499">
                <a:solidFill>
                  <a:srgbClr val="474A53"/>
                </a:solidFill>
                <a:latin typeface="DM Sans"/>
                <a:ea typeface="DM Sans"/>
                <a:cs typeface="DM Sans"/>
                <a:sym typeface="DM Sans"/>
              </a:rPr>
              <a:t>s</a:t>
            </a:r>
            <a:r>
              <a:rPr lang="en-US" sz="2499">
                <a:solidFill>
                  <a:srgbClr val="F2E9DA"/>
                </a:solidFill>
                <a:latin typeface="DM Sans"/>
                <a:ea typeface="DM Sans"/>
                <a:cs typeface="DM Sans"/>
                <a:sym typeface="DM Sans"/>
              </a:rPr>
              <a:t>ns</a:t>
            </a:r>
            <a:r>
              <a:rPr lang="en-US" sz="2499">
                <a:solidFill>
                  <a:srgbClr val="474A53"/>
                </a:solidFill>
                <a:latin typeface="DM Sans"/>
                <a:ea typeface="DM Sans"/>
                <a:cs typeface="DM Sans"/>
                <a:sym typeface="DM Sans"/>
              </a:rPr>
              <a:t> w</a:t>
            </a:r>
            <a:r>
              <a:rPr lang="en-US" sz="2499">
                <a:solidFill>
                  <a:srgbClr val="F2E9DA"/>
                </a:solidFill>
                <a:latin typeface="DM Sans"/>
                <a:ea typeface="DM Sans"/>
                <a:cs typeface="DM Sans"/>
                <a:sym typeface="DM Sans"/>
              </a:rPr>
              <a:t> ar</a:t>
            </a:r>
            <a:r>
              <a:rPr lang="en-US" sz="2499">
                <a:solidFill>
                  <a:srgbClr val="474A53"/>
                </a:solidFill>
                <a:latin typeface="DM Sans"/>
                <a:ea typeface="DM Sans"/>
                <a:cs typeface="DM Sans"/>
                <a:sym typeface="DM Sans"/>
              </a:rPr>
              <a:t>i</a:t>
            </a:r>
            <a:r>
              <a:rPr lang="en-US" sz="2499">
                <a:solidFill>
                  <a:srgbClr val="F2E9DA"/>
                </a:solidFill>
                <a:latin typeface="DM Sans"/>
                <a:ea typeface="DM Sans"/>
                <a:cs typeface="DM Sans"/>
                <a:sym typeface="DM Sans"/>
              </a:rPr>
              <a:t>e</a:t>
            </a:r>
            <a:r>
              <a:rPr lang="en-US" sz="2499">
                <a:solidFill>
                  <a:srgbClr val="474A53"/>
                </a:solidFill>
                <a:latin typeface="DM Sans"/>
                <a:ea typeface="DM Sans"/>
                <a:cs typeface="DM Sans"/>
                <a:sym typeface="DM Sans"/>
              </a:rPr>
              <a:t>t</a:t>
            </a:r>
            <a:r>
              <a:rPr lang="en-US" sz="2499">
                <a:solidFill>
                  <a:srgbClr val="F2E9DA"/>
                </a:solidFill>
                <a:latin typeface="DM Sans"/>
                <a:ea typeface="DM Sans"/>
                <a:cs typeface="DM Sans"/>
                <a:sym typeface="DM Sans"/>
              </a:rPr>
              <a:t> </a:t>
            </a:r>
            <a:r>
              <a:rPr lang="en-US" sz="2499">
                <a:solidFill>
                  <a:srgbClr val="474A53"/>
                </a:solidFill>
                <a:latin typeface="DM Sans"/>
                <a:ea typeface="DM Sans"/>
                <a:cs typeface="DM Sans"/>
                <a:sym typeface="DM Sans"/>
              </a:rPr>
              <a:t>h</a:t>
            </a:r>
            <a:r>
              <a:rPr lang="en-US" sz="2499">
                <a:solidFill>
                  <a:srgbClr val="F2E9DA"/>
                </a:solidFill>
                <a:latin typeface="DM Sans"/>
                <a:ea typeface="DM Sans"/>
                <a:cs typeface="DM Sans"/>
                <a:sym typeface="DM Sans"/>
              </a:rPr>
              <a:t>co</a:t>
            </a:r>
            <a:r>
              <a:rPr lang="en-US" sz="2499">
                <a:solidFill>
                  <a:srgbClr val="474A53"/>
                </a:solidFill>
                <a:latin typeface="DM Sans"/>
                <a:ea typeface="DM Sans"/>
                <a:cs typeface="DM Sans"/>
                <a:sym typeface="DM Sans"/>
              </a:rPr>
              <a:t> a</a:t>
            </a:r>
            <a:r>
              <a:rPr lang="en-US" sz="2499">
                <a:solidFill>
                  <a:srgbClr val="F2E9DA"/>
                </a:solidFill>
                <a:latin typeface="DM Sans"/>
                <a:ea typeface="DM Sans"/>
                <a:cs typeface="DM Sans"/>
                <a:sym typeface="DM Sans"/>
              </a:rPr>
              <a:t>m</a:t>
            </a:r>
            <a:r>
              <a:rPr lang="en-US" sz="2499">
                <a:solidFill>
                  <a:srgbClr val="474A53"/>
                </a:solidFill>
                <a:latin typeface="DM Sans"/>
                <a:ea typeface="DM Sans"/>
                <a:cs typeface="DM Sans"/>
                <a:sym typeface="DM Sans"/>
              </a:rPr>
              <a:t> </a:t>
            </a:r>
            <a:r>
              <a:rPr lang="en-US" sz="2499">
                <a:solidFill>
                  <a:srgbClr val="F2E9DA"/>
                </a:solidFill>
                <a:latin typeface="DM Sans"/>
                <a:ea typeface="DM Sans"/>
                <a:cs typeface="DM Sans"/>
                <a:sym typeface="DM Sans"/>
              </a:rPr>
              <a:t>m</a:t>
            </a:r>
            <a:r>
              <a:rPr lang="en-US" sz="2499">
                <a:solidFill>
                  <a:srgbClr val="474A53"/>
                </a:solidFill>
                <a:latin typeface="DM Sans"/>
                <a:ea typeface="DM Sans"/>
                <a:cs typeface="DM Sans"/>
                <a:sym typeface="DM Sans"/>
              </a:rPr>
              <a:t>H</a:t>
            </a:r>
            <a:r>
              <a:rPr lang="en-US" sz="2499">
                <a:solidFill>
                  <a:srgbClr val="F2E9DA"/>
                </a:solidFill>
                <a:latin typeface="DM Sans"/>
                <a:ea typeface="DM Sans"/>
                <a:cs typeface="DM Sans"/>
                <a:sym typeface="DM Sans"/>
              </a:rPr>
              <a:t>u</a:t>
            </a:r>
            <a:r>
              <a:rPr lang="en-US" sz="2499">
                <a:solidFill>
                  <a:srgbClr val="474A53"/>
                </a:solidFill>
                <a:latin typeface="DM Sans"/>
                <a:ea typeface="DM Sans"/>
                <a:cs typeface="DM Sans"/>
                <a:sym typeface="DM Sans"/>
              </a:rPr>
              <a:t>o</a:t>
            </a:r>
            <a:r>
              <a:rPr lang="en-US" sz="2499">
                <a:solidFill>
                  <a:srgbClr val="F2E9DA"/>
                </a:solidFill>
                <a:latin typeface="DM Sans"/>
                <a:ea typeface="DM Sans"/>
                <a:cs typeface="DM Sans"/>
                <a:sym typeface="DM Sans"/>
              </a:rPr>
              <a:t>n</a:t>
            </a:r>
            <a:r>
              <a:rPr lang="en-US" sz="2499">
                <a:solidFill>
                  <a:srgbClr val="474A53"/>
                </a:solidFill>
                <a:latin typeface="DM Sans"/>
                <a:ea typeface="DM Sans"/>
                <a:cs typeface="DM Sans"/>
                <a:sym typeface="DM Sans"/>
              </a:rPr>
              <a:t>m</a:t>
            </a:r>
            <a:r>
              <a:rPr lang="en-US" sz="2499">
                <a:solidFill>
                  <a:srgbClr val="F2E9DA"/>
                </a:solidFill>
                <a:latin typeface="DM Sans"/>
                <a:ea typeface="DM Sans"/>
                <a:cs typeface="DM Sans"/>
                <a:sym typeface="DM Sans"/>
              </a:rPr>
              <a:t>ica</a:t>
            </a:r>
            <a:r>
              <a:rPr lang="en-US" sz="2499">
                <a:solidFill>
                  <a:srgbClr val="474A53"/>
                </a:solidFill>
                <a:latin typeface="DM Sans"/>
                <a:ea typeface="DM Sans"/>
                <a:cs typeface="DM Sans"/>
                <a:sym typeface="DM Sans"/>
              </a:rPr>
              <a:t>e</a:t>
            </a:r>
            <a:r>
              <a:rPr lang="en-US" sz="2499">
                <a:solidFill>
                  <a:srgbClr val="F2E9DA"/>
                </a:solidFill>
                <a:latin typeface="DM Sans"/>
                <a:ea typeface="DM Sans"/>
                <a:cs typeface="DM Sans"/>
                <a:sym typeface="DM Sans"/>
              </a:rPr>
              <a:t>ti</a:t>
            </a:r>
            <a:r>
              <a:rPr lang="en-US" sz="2499">
                <a:solidFill>
                  <a:srgbClr val="474A53"/>
                </a:solidFill>
                <a:latin typeface="DM Sans"/>
                <a:ea typeface="DM Sans"/>
                <a:cs typeface="DM Sans"/>
                <a:sym typeface="DM Sans"/>
              </a:rPr>
              <a:t> </a:t>
            </a:r>
            <a:r>
              <a:rPr lang="en-US" sz="2499">
                <a:solidFill>
                  <a:srgbClr val="F2E9DA"/>
                </a:solidFill>
                <a:latin typeface="DM Sans"/>
                <a:ea typeface="DM Sans"/>
                <a:cs typeface="DM Sans"/>
                <a:sym typeface="DM Sans"/>
              </a:rPr>
              <a:t>o</a:t>
            </a:r>
            <a:r>
              <a:rPr lang="en-US" sz="2499">
                <a:solidFill>
                  <a:srgbClr val="474A53"/>
                </a:solidFill>
                <a:latin typeface="DM Sans"/>
                <a:ea typeface="DM Sans"/>
                <a:cs typeface="DM Sans"/>
                <a:sym typeface="DM Sans"/>
              </a:rPr>
              <a:t>s</a:t>
            </a:r>
            <a:r>
              <a:rPr lang="en-US" sz="2499">
                <a:solidFill>
                  <a:srgbClr val="F2E9DA"/>
                </a:solidFill>
                <a:latin typeface="DM Sans"/>
                <a:ea typeface="DM Sans"/>
                <a:cs typeface="DM Sans"/>
                <a:sym typeface="DM Sans"/>
              </a:rPr>
              <a:t>n</a:t>
            </a:r>
            <a:r>
              <a:rPr lang="en-US" sz="2499">
                <a:solidFill>
                  <a:srgbClr val="474A53"/>
                </a:solidFill>
                <a:latin typeface="DM Sans"/>
                <a:ea typeface="DM Sans"/>
                <a:cs typeface="DM Sans"/>
                <a:sym typeface="DM Sans"/>
              </a:rPr>
              <a:t>e</a:t>
            </a:r>
            <a:r>
              <a:rPr lang="en-US" sz="2499">
                <a:solidFill>
                  <a:srgbClr val="F2E9DA"/>
                </a:solidFill>
                <a:latin typeface="DM Sans"/>
                <a:ea typeface="DM Sans"/>
                <a:cs typeface="DM Sans"/>
                <a:sym typeface="DM Sans"/>
              </a:rPr>
              <a:t> t</a:t>
            </a:r>
            <a:r>
              <a:rPr lang="en-US" sz="2499">
                <a:solidFill>
                  <a:srgbClr val="474A53"/>
                </a:solidFill>
                <a:latin typeface="DM Sans"/>
                <a:ea typeface="DM Sans"/>
                <a:cs typeface="DM Sans"/>
                <a:sym typeface="DM Sans"/>
              </a:rPr>
              <a:t>c</a:t>
            </a:r>
            <a:r>
              <a:rPr lang="en-US" sz="2499">
                <a:solidFill>
                  <a:srgbClr val="F2E9DA"/>
                </a:solidFill>
                <a:latin typeface="DM Sans"/>
                <a:ea typeface="DM Sans"/>
                <a:cs typeface="DM Sans"/>
                <a:sym typeface="DM Sans"/>
              </a:rPr>
              <a:t>oo</a:t>
            </a:r>
            <a:r>
              <a:rPr lang="en-US" sz="2499">
                <a:solidFill>
                  <a:srgbClr val="474A53"/>
                </a:solidFill>
                <a:latin typeface="DM Sans"/>
                <a:ea typeface="DM Sans"/>
                <a:cs typeface="DM Sans"/>
                <a:sym typeface="DM Sans"/>
              </a:rPr>
              <a:t>t</a:t>
            </a:r>
            <a:r>
              <a:rPr lang="en-US" sz="2499">
                <a:solidFill>
                  <a:srgbClr val="F2E9DA"/>
                </a:solidFill>
                <a:latin typeface="DM Sans"/>
                <a:ea typeface="DM Sans"/>
                <a:cs typeface="DM Sans"/>
                <a:sym typeface="DM Sans"/>
              </a:rPr>
              <a:t>l</a:t>
            </a:r>
            <a:r>
              <a:rPr lang="en-US" sz="2499">
                <a:solidFill>
                  <a:srgbClr val="474A53"/>
                </a:solidFill>
                <a:latin typeface="DM Sans"/>
                <a:ea typeface="DM Sans"/>
                <a:cs typeface="DM Sans"/>
                <a:sym typeface="DM Sans"/>
              </a:rPr>
              <a:t>i</a:t>
            </a:r>
            <a:r>
              <a:rPr lang="en-US" sz="2499">
                <a:solidFill>
                  <a:srgbClr val="F2E9DA"/>
                </a:solidFill>
                <a:latin typeface="DM Sans"/>
                <a:ea typeface="DM Sans"/>
                <a:cs typeface="DM Sans"/>
                <a:sym typeface="DM Sans"/>
              </a:rPr>
              <a:t>s</a:t>
            </a:r>
            <a:r>
              <a:rPr lang="en-US" sz="2499">
                <a:solidFill>
                  <a:srgbClr val="474A53"/>
                </a:solidFill>
                <a:latin typeface="DM Sans"/>
                <a:ea typeface="DM Sans"/>
                <a:cs typeface="DM Sans"/>
                <a:sym typeface="DM Sans"/>
              </a:rPr>
              <a:t>o</a:t>
            </a:r>
            <a:r>
              <a:rPr lang="en-US" sz="2499">
                <a:solidFill>
                  <a:srgbClr val="F2E9DA"/>
                </a:solidFill>
                <a:latin typeface="DM Sans"/>
                <a:ea typeface="DM Sans"/>
                <a:cs typeface="DM Sans"/>
                <a:sym typeface="DM Sans"/>
              </a:rPr>
              <a:t> t</a:t>
            </a:r>
            <a:r>
              <a:rPr lang="en-US" sz="2499">
                <a:solidFill>
                  <a:srgbClr val="474A53"/>
                </a:solidFill>
                <a:latin typeface="DM Sans"/>
                <a:ea typeface="DM Sans"/>
                <a:cs typeface="DM Sans"/>
                <a:sym typeface="DM Sans"/>
              </a:rPr>
              <a:t>n</a:t>
            </a:r>
            <a:r>
              <a:rPr lang="en-US" sz="2499">
                <a:solidFill>
                  <a:srgbClr val="F2E9DA"/>
                </a:solidFill>
                <a:latin typeface="DM Sans"/>
                <a:ea typeface="DM Sans"/>
                <a:cs typeface="DM Sans"/>
                <a:sym typeface="DM Sans"/>
              </a:rPr>
              <a:t>ha</a:t>
            </a:r>
            <a:r>
              <a:rPr lang="en-US" sz="2499">
                <a:solidFill>
                  <a:srgbClr val="474A53"/>
                </a:solidFill>
                <a:latin typeface="DM Sans"/>
                <a:ea typeface="DM Sans"/>
                <a:cs typeface="DM Sans"/>
                <a:sym typeface="DM Sans"/>
              </a:rPr>
              <a:t>, </a:t>
            </a:r>
            <a:r>
              <a:rPr lang="en-US" sz="2499">
                <a:solidFill>
                  <a:srgbClr val="F2E9DA"/>
                </a:solidFill>
                <a:latin typeface="DM Sans"/>
                <a:ea typeface="DM Sans"/>
                <a:cs typeface="DM Sans"/>
                <a:sym typeface="DM Sans"/>
              </a:rPr>
              <a:t>t</a:t>
            </a:r>
            <a:r>
              <a:rPr lang="en-US" sz="2499">
                <a:solidFill>
                  <a:srgbClr val="474A53"/>
                </a:solidFill>
                <a:latin typeface="DM Sans"/>
                <a:ea typeface="DM Sans"/>
                <a:cs typeface="DM Sans"/>
                <a:sym typeface="DM Sans"/>
              </a:rPr>
              <a:t>g</a:t>
            </a:r>
            <a:r>
              <a:rPr lang="en-US" sz="2499">
                <a:solidFill>
                  <a:srgbClr val="F2E9DA"/>
                </a:solidFill>
                <a:latin typeface="DM Sans"/>
                <a:ea typeface="DM Sans"/>
                <a:cs typeface="DM Sans"/>
                <a:sym typeface="DM Sans"/>
              </a:rPr>
              <a:t> c</a:t>
            </a:r>
            <a:r>
              <a:rPr lang="en-US" sz="2499">
                <a:solidFill>
                  <a:srgbClr val="474A53"/>
                </a:solidFill>
                <a:latin typeface="DM Sans"/>
                <a:ea typeface="DM Sans"/>
                <a:cs typeface="DM Sans"/>
                <a:sym typeface="DM Sans"/>
              </a:rPr>
              <a:t>iv</a:t>
            </a:r>
            <a:r>
              <a:rPr lang="en-US" sz="2499">
                <a:solidFill>
                  <a:srgbClr val="F2E9DA"/>
                </a:solidFill>
                <a:latin typeface="DM Sans"/>
                <a:ea typeface="DM Sans"/>
                <a:cs typeface="DM Sans"/>
                <a:sym typeface="DM Sans"/>
              </a:rPr>
              <a:t>an</a:t>
            </a:r>
            <a:r>
              <a:rPr lang="en-US" sz="2499">
                <a:solidFill>
                  <a:srgbClr val="474A53"/>
                </a:solidFill>
                <a:latin typeface="DM Sans"/>
                <a:ea typeface="DM Sans"/>
                <a:cs typeface="DM Sans"/>
                <a:sym typeface="DM Sans"/>
              </a:rPr>
              <a:t>in</a:t>
            </a:r>
            <a:r>
              <a:rPr lang="en-US" sz="2499">
                <a:solidFill>
                  <a:srgbClr val="F2E9DA"/>
                </a:solidFill>
                <a:latin typeface="DM Sans"/>
                <a:ea typeface="DM Sans"/>
                <a:cs typeface="DM Sans"/>
                <a:sym typeface="DM Sans"/>
              </a:rPr>
              <a:t> b</a:t>
            </a:r>
            <a:r>
              <a:rPr lang="en-US" sz="2499">
                <a:solidFill>
                  <a:srgbClr val="474A53"/>
                </a:solidFill>
                <a:latin typeface="DM Sans"/>
                <a:ea typeface="DM Sans"/>
                <a:cs typeface="DM Sans"/>
                <a:sym typeface="DM Sans"/>
              </a:rPr>
              <a:t>g</a:t>
            </a:r>
            <a:r>
              <a:rPr lang="en-US" sz="2499">
                <a:solidFill>
                  <a:srgbClr val="F2E9DA"/>
                </a:solidFill>
                <a:latin typeface="DM Sans"/>
                <a:ea typeface="DM Sans"/>
                <a:cs typeface="DM Sans"/>
                <a:sym typeface="DM Sans"/>
              </a:rPr>
              <a:t>e</a:t>
            </a:r>
            <a:r>
              <a:rPr lang="en-US" sz="2499">
                <a:solidFill>
                  <a:srgbClr val="474A53"/>
                </a:solidFill>
                <a:latin typeface="DM Sans"/>
                <a:ea typeface="DM Sans"/>
                <a:cs typeface="DM Sans"/>
                <a:sym typeface="DM Sans"/>
              </a:rPr>
              <a:t> an introduction and call-to-action</a:t>
            </a:r>
          </a:p>
        </p:txBody>
      </p:sp>
      <p:sp>
        <p:nvSpPr>
          <p:cNvPr name="TextBox 7" id="7"/>
          <p:cNvSpPr txBox="true"/>
          <p:nvPr/>
        </p:nvSpPr>
        <p:spPr>
          <a:xfrm rot="0">
            <a:off x="2946778" y="4933940"/>
            <a:ext cx="3855491" cy="165849"/>
          </a:xfrm>
          <a:prstGeom prst="rect">
            <a:avLst/>
          </a:prstGeom>
        </p:spPr>
        <p:txBody>
          <a:bodyPr anchor="t" rtlCol="false" tIns="0" lIns="0" bIns="0" rIns="0">
            <a:spAutoFit/>
          </a:bodyPr>
          <a:lstStyle/>
          <a:p>
            <a:pPr algn="l">
              <a:lnSpc>
                <a:spcPts val="900"/>
              </a:lnSpc>
            </a:pPr>
            <a:r>
              <a:rPr lang="en-US" sz="1800">
                <a:solidFill>
                  <a:srgbClr val="F2E9DA"/>
                </a:solidFill>
                <a:latin typeface="DM Sans"/>
                <a:ea typeface="DM Sans"/>
                <a:cs typeface="DM Sans"/>
                <a:sym typeface="DM Sans"/>
              </a:rPr>
              <a:t>used as lectures, speeches, reports,</a:t>
            </a:r>
          </a:p>
        </p:txBody>
      </p:sp>
      <p:sp>
        <p:nvSpPr>
          <p:cNvPr name="TextBox 8" id="8"/>
          <p:cNvSpPr txBox="true"/>
          <p:nvPr/>
        </p:nvSpPr>
        <p:spPr>
          <a:xfrm rot="0">
            <a:off x="2713530" y="4961534"/>
            <a:ext cx="12866808" cy="3208458"/>
          </a:xfrm>
          <a:prstGeom prst="rect">
            <a:avLst/>
          </a:prstGeom>
        </p:spPr>
        <p:txBody>
          <a:bodyPr anchor="t" rtlCol="false" tIns="0" lIns="0" bIns="0" rIns="0">
            <a:spAutoFit/>
          </a:bodyPr>
          <a:lstStyle/>
          <a:p>
            <a:pPr algn="l">
              <a:lnSpc>
                <a:spcPts val="4629"/>
              </a:lnSpc>
            </a:pPr>
            <a:r>
              <a:rPr lang="en-US" sz="2499">
                <a:solidFill>
                  <a:srgbClr val="474A53"/>
                </a:solidFill>
                <a:latin typeface="DM Sans"/>
                <a:ea typeface="DM Sans"/>
                <a:cs typeface="DM Sans"/>
                <a:sym typeface="DM Sans"/>
              </a:rPr>
              <a:t>4.</a:t>
            </a:r>
            <a:r>
              <a:rPr lang="en-US" sz="2499">
                <a:solidFill>
                  <a:srgbClr val="F2E9DA"/>
                </a:solidFill>
                <a:latin typeface="DM Sans"/>
                <a:ea typeface="DM Sans"/>
                <a:cs typeface="DM Sans"/>
                <a:sym typeface="DM Sans"/>
              </a:rPr>
              <a:t>d</a:t>
            </a:r>
            <a:r>
              <a:rPr lang="en-US" sz="2499">
                <a:solidFill>
                  <a:srgbClr val="474A53"/>
                </a:solidFill>
                <a:latin typeface="DM Sans"/>
                <a:ea typeface="DM Sans"/>
                <a:cs typeface="DM Sans"/>
                <a:sym typeface="DM Sans"/>
              </a:rPr>
              <a:t> T</a:t>
            </a:r>
            <a:r>
              <a:rPr lang="en-US" sz="2499">
                <a:solidFill>
                  <a:srgbClr val="F2E9DA"/>
                </a:solidFill>
                <a:latin typeface="DM Sans"/>
                <a:ea typeface="DM Sans"/>
                <a:cs typeface="DM Sans"/>
                <a:sym typeface="DM Sans"/>
              </a:rPr>
              <a:t>em</a:t>
            </a:r>
            <a:r>
              <a:rPr lang="en-US" sz="2499">
                <a:solidFill>
                  <a:srgbClr val="474A53"/>
                </a:solidFill>
                <a:latin typeface="DM Sans"/>
                <a:ea typeface="DM Sans"/>
                <a:cs typeface="DM Sans"/>
                <a:sym typeface="DM Sans"/>
              </a:rPr>
              <a:t>he</a:t>
            </a:r>
            <a:r>
              <a:rPr lang="en-US" sz="2499">
                <a:solidFill>
                  <a:srgbClr val="F2E9DA"/>
                </a:solidFill>
                <a:latin typeface="DM Sans"/>
                <a:ea typeface="DM Sans"/>
                <a:cs typeface="DM Sans"/>
                <a:sym typeface="DM Sans"/>
              </a:rPr>
              <a:t>on</a:t>
            </a:r>
            <a:r>
              <a:rPr lang="en-US" sz="2499">
                <a:solidFill>
                  <a:srgbClr val="474A53"/>
                </a:solidFill>
                <a:latin typeface="DM Sans"/>
                <a:ea typeface="DM Sans"/>
                <a:cs typeface="DM Sans"/>
                <a:sym typeface="DM Sans"/>
              </a:rPr>
              <a:t> A</a:t>
            </a:r>
            <a:r>
              <a:rPr lang="en-US" sz="2499">
                <a:solidFill>
                  <a:srgbClr val="F2E9DA"/>
                </a:solidFill>
                <a:latin typeface="DM Sans"/>
                <a:ea typeface="DM Sans"/>
                <a:cs typeface="DM Sans"/>
                <a:sym typeface="DM Sans"/>
              </a:rPr>
              <a:t>st</a:t>
            </a:r>
            <a:r>
              <a:rPr lang="en-US" sz="2499">
                <a:solidFill>
                  <a:srgbClr val="474A53"/>
                </a:solidFill>
                <a:latin typeface="DM Sans"/>
                <a:ea typeface="DM Sans"/>
                <a:cs typeface="DM Sans"/>
                <a:sym typeface="DM Sans"/>
              </a:rPr>
              <a:t>b</a:t>
            </a:r>
            <a:r>
              <a:rPr lang="en-US" sz="2499">
                <a:solidFill>
                  <a:srgbClr val="F2E9DA"/>
                </a:solidFill>
                <a:latin typeface="DM Sans"/>
                <a:ea typeface="DM Sans"/>
                <a:cs typeface="DM Sans"/>
                <a:sym typeface="DM Sans"/>
              </a:rPr>
              <a:t>ra</a:t>
            </a:r>
            <a:r>
              <a:rPr lang="en-US" sz="2499">
                <a:solidFill>
                  <a:srgbClr val="474A53"/>
                </a:solidFill>
                <a:latin typeface="DM Sans"/>
                <a:ea typeface="DM Sans"/>
                <a:cs typeface="DM Sans"/>
                <a:sym typeface="DM Sans"/>
              </a:rPr>
              <a:t>o</a:t>
            </a:r>
            <a:r>
              <a:rPr lang="en-US" sz="2499">
                <a:solidFill>
                  <a:srgbClr val="F2E9DA"/>
                </a:solidFill>
                <a:latin typeface="DM Sans"/>
                <a:ea typeface="DM Sans"/>
                <a:cs typeface="DM Sans"/>
                <a:sym typeface="DM Sans"/>
              </a:rPr>
              <a:t>tio</a:t>
            </a:r>
            <a:r>
              <a:rPr lang="en-US" sz="2499">
                <a:solidFill>
                  <a:srgbClr val="474A53"/>
                </a:solidFill>
                <a:latin typeface="DM Sans"/>
                <a:ea typeface="DM Sans"/>
                <a:cs typeface="DM Sans"/>
                <a:sym typeface="DM Sans"/>
              </a:rPr>
              <a:t>u</a:t>
            </a:r>
            <a:r>
              <a:rPr lang="en-US" sz="2499">
                <a:solidFill>
                  <a:srgbClr val="F2E9DA"/>
                </a:solidFill>
                <a:latin typeface="DM Sans"/>
                <a:ea typeface="DM Sans"/>
                <a:cs typeface="DM Sans"/>
                <a:sym typeface="DM Sans"/>
              </a:rPr>
              <a:t>n</a:t>
            </a:r>
            <a:r>
              <a:rPr lang="en-US" sz="2499">
                <a:solidFill>
                  <a:srgbClr val="474A53"/>
                </a:solidFill>
                <a:latin typeface="DM Sans"/>
                <a:ea typeface="DM Sans"/>
                <a:cs typeface="DM Sans"/>
                <a:sym typeface="DM Sans"/>
              </a:rPr>
              <a:t>t</a:t>
            </a:r>
            <a:r>
              <a:rPr lang="en-US" sz="2499">
                <a:solidFill>
                  <a:srgbClr val="F2E9DA"/>
                </a:solidFill>
                <a:latin typeface="DM Sans"/>
                <a:ea typeface="DM Sans"/>
                <a:cs typeface="DM Sans"/>
                <a:sym typeface="DM Sans"/>
              </a:rPr>
              <a:t>s</a:t>
            </a:r>
            <a:r>
              <a:rPr lang="en-US" sz="2499">
                <a:solidFill>
                  <a:srgbClr val="474A53"/>
                </a:solidFill>
                <a:latin typeface="DM Sans"/>
                <a:ea typeface="DM Sans"/>
                <a:cs typeface="DM Sans"/>
                <a:sym typeface="DM Sans"/>
              </a:rPr>
              <a:t> s</a:t>
            </a:r>
            <a:r>
              <a:rPr lang="en-US" sz="2499">
                <a:solidFill>
                  <a:srgbClr val="F2E9DA"/>
                </a:solidFill>
                <a:latin typeface="DM Sans"/>
                <a:ea typeface="DM Sans"/>
                <a:cs typeface="DM Sans"/>
                <a:sym typeface="DM Sans"/>
              </a:rPr>
              <a:t>an</a:t>
            </a:r>
            <a:r>
              <a:rPr lang="en-US" sz="2499">
                <a:solidFill>
                  <a:srgbClr val="474A53"/>
                </a:solidFill>
                <a:latin typeface="DM Sans"/>
                <a:ea typeface="DM Sans"/>
                <a:cs typeface="DM Sans"/>
                <a:sym typeface="DM Sans"/>
              </a:rPr>
              <a:t>e</a:t>
            </a:r>
            <a:r>
              <a:rPr lang="en-US" sz="2499">
                <a:solidFill>
                  <a:srgbClr val="F2E9DA"/>
                </a:solidFill>
                <a:latin typeface="DM Sans"/>
                <a:ea typeface="DM Sans"/>
                <a:cs typeface="DM Sans"/>
                <a:sym typeface="DM Sans"/>
              </a:rPr>
              <a:t>d</a:t>
            </a:r>
            <a:r>
              <a:rPr lang="en-US" sz="2499">
                <a:solidFill>
                  <a:srgbClr val="474A53"/>
                </a:solidFill>
                <a:latin typeface="DM Sans"/>
                <a:ea typeface="DM Sans"/>
                <a:cs typeface="DM Sans"/>
                <a:sym typeface="DM Sans"/>
              </a:rPr>
              <a:t>c</a:t>
            </a:r>
            <a:r>
              <a:rPr lang="en-US" sz="2499">
                <a:solidFill>
                  <a:srgbClr val="F2E9DA"/>
                </a:solidFill>
                <a:latin typeface="DM Sans"/>
                <a:ea typeface="DM Sans"/>
                <a:cs typeface="DM Sans"/>
                <a:sym typeface="DM Sans"/>
              </a:rPr>
              <a:t> m</a:t>
            </a:r>
            <a:r>
              <a:rPr lang="en-US" sz="2499">
                <a:solidFill>
                  <a:srgbClr val="474A53"/>
                </a:solidFill>
                <a:latin typeface="DM Sans"/>
                <a:ea typeface="DM Sans"/>
                <a:cs typeface="DM Sans"/>
                <a:sym typeface="DM Sans"/>
              </a:rPr>
              <a:t>ti</a:t>
            </a:r>
            <a:r>
              <a:rPr lang="en-US" sz="2499">
                <a:solidFill>
                  <a:srgbClr val="F2E9DA"/>
                </a:solidFill>
                <a:latin typeface="DM Sans"/>
                <a:ea typeface="DM Sans"/>
                <a:cs typeface="DM Sans"/>
                <a:sym typeface="DM Sans"/>
              </a:rPr>
              <a:t>o</a:t>
            </a:r>
            <a:r>
              <a:rPr lang="en-US" sz="2499">
                <a:solidFill>
                  <a:srgbClr val="474A53"/>
                </a:solidFill>
                <a:latin typeface="DM Sans"/>
                <a:ea typeface="DM Sans"/>
                <a:cs typeface="DM Sans"/>
                <a:sym typeface="DM Sans"/>
              </a:rPr>
              <a:t>o</a:t>
            </a:r>
            <a:r>
              <a:rPr lang="en-US" sz="2499">
                <a:solidFill>
                  <a:srgbClr val="F2E9DA"/>
                </a:solidFill>
                <a:latin typeface="DM Sans"/>
                <a:ea typeface="DM Sans"/>
                <a:cs typeface="DM Sans"/>
                <a:sym typeface="DM Sans"/>
              </a:rPr>
              <a:t>re</a:t>
            </a:r>
            <a:r>
              <a:rPr lang="en-US" sz="2499">
                <a:solidFill>
                  <a:srgbClr val="474A53"/>
                </a:solidFill>
                <a:latin typeface="DM Sans"/>
                <a:ea typeface="DM Sans"/>
                <a:cs typeface="DM Sans"/>
                <a:sym typeface="DM Sans"/>
              </a:rPr>
              <a:t>n</a:t>
            </a:r>
            <a:r>
              <a:rPr lang="en-US" sz="2499">
                <a:solidFill>
                  <a:srgbClr val="F2E9DA"/>
                </a:solidFill>
                <a:latin typeface="DM Sans"/>
                <a:ea typeface="DM Sans"/>
                <a:cs typeface="DM Sans"/>
                <a:sym typeface="DM Sans"/>
              </a:rPr>
              <a:t>. </a:t>
            </a:r>
            <a:r>
              <a:rPr lang="en-US" sz="2499">
                <a:solidFill>
                  <a:srgbClr val="474A53"/>
                </a:solidFill>
                <a:latin typeface="DM Sans"/>
                <a:ea typeface="DM Sans"/>
                <a:cs typeface="DM Sans"/>
                <a:sym typeface="DM Sans"/>
              </a:rPr>
              <a:t>highlights career goals, personal details, and passions 5. The Skills section lists technical abilities like HTML, CSS, JavaScript, and Python 6. The Projects section showcases practical works such as Al chatbots, web apps, and</a:t>
            </a:r>
          </a:p>
          <a:p>
            <a:pPr algn="l">
              <a:lnSpc>
                <a:spcPts val="1249"/>
              </a:lnSpc>
            </a:pPr>
            <a:r>
              <a:rPr lang="en-US" sz="2499">
                <a:solidFill>
                  <a:srgbClr val="474A53"/>
                </a:solidFill>
                <a:latin typeface="DM Sans"/>
                <a:ea typeface="DM Sans"/>
                <a:cs typeface="DM Sans"/>
                <a:sym typeface="DM Sans"/>
              </a:rPr>
              <a:t>designs. 7. Each project is displayed in attractive with hover effects for visual appeal</a:t>
            </a:r>
          </a:p>
          <a:p>
            <a:pPr algn="l">
              <a:lnSpc>
                <a:spcPts val="6249"/>
              </a:lnSpc>
            </a:pPr>
            <a:r>
              <a:rPr lang="en-US" sz="2499">
                <a:solidFill>
                  <a:srgbClr val="474A53"/>
                </a:solidFill>
                <a:latin typeface="DM Sans"/>
                <a:ea typeface="DM Sans"/>
                <a:cs typeface="DM Sans"/>
                <a:sym typeface="DM Sans"/>
              </a:rPr>
              <a:t>8. The Contact section provides a form, email links, and social profiles. The website is</a:t>
            </a:r>
          </a:p>
          <a:p>
            <a:pPr algn="l">
              <a:lnSpc>
                <a:spcPts val="1249"/>
              </a:lnSpc>
            </a:pPr>
            <a:r>
              <a:rPr lang="en-US" sz="2499">
                <a:solidFill>
                  <a:srgbClr val="474A53"/>
                </a:solidFill>
                <a:latin typeface="DM Sans"/>
                <a:ea typeface="DM Sans"/>
                <a:cs typeface="DM Sans"/>
                <a:sym typeface="DM Sans"/>
              </a:rPr>
              <a:t>fully responsive, working smoothly on mobile and desktop. It acts as a professiona</a:t>
            </a:r>
          </a:p>
          <a:p>
            <a:pPr algn="l">
              <a:lnSpc>
                <a:spcPts val="3399"/>
              </a:lnSpc>
            </a:pPr>
            <a:r>
              <a:rPr lang="en-US" sz="2499">
                <a:solidFill>
                  <a:srgbClr val="474A53"/>
                </a:solidFill>
                <a:latin typeface="DM Sans"/>
                <a:ea typeface="DM Sans"/>
                <a:cs typeface="DM Sans"/>
                <a:sym typeface="DM Sans"/>
              </a:rPr>
              <a:t>digital identity, leaving a strong impression on recruiters and collaborators.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742417"/>
            <a:ext cx="19338969" cy="12410418"/>
          </a:xfrm>
          <a:custGeom>
            <a:avLst/>
            <a:gdLst/>
            <a:ahLst/>
            <a:cxnLst/>
            <a:rect r="r" b="b" t="t" l="l"/>
            <a:pathLst>
              <a:path h="12410418" w="19338969">
                <a:moveTo>
                  <a:pt x="0" y="0"/>
                </a:moveTo>
                <a:lnTo>
                  <a:pt x="19338969" y="0"/>
                </a:lnTo>
                <a:lnTo>
                  <a:pt x="19338969" y="12410418"/>
                </a:lnTo>
                <a:lnTo>
                  <a:pt x="0" y="12410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72142" y="1399461"/>
            <a:ext cx="10685459" cy="2870730"/>
          </a:xfrm>
          <a:prstGeom prst="rect">
            <a:avLst/>
          </a:prstGeom>
        </p:spPr>
        <p:txBody>
          <a:bodyPr anchor="t" rtlCol="false" tIns="0" lIns="0" bIns="0" rIns="0">
            <a:spAutoFit/>
          </a:bodyPr>
          <a:lstStyle/>
          <a:p>
            <a:pPr algn="l">
              <a:lnSpc>
                <a:spcPts val="10128"/>
              </a:lnSpc>
            </a:pPr>
            <a:r>
              <a:rPr lang="en-US" sz="9099">
                <a:solidFill>
                  <a:srgbClr val="474A53"/>
                </a:solidFill>
                <a:latin typeface="Knewave"/>
                <a:ea typeface="Knewave"/>
                <a:cs typeface="Knewave"/>
                <a:sym typeface="Knewave"/>
              </a:rPr>
              <a:t>WHO ARE THE END USERS</a:t>
            </a:r>
          </a:p>
          <a:p>
            <a:pPr algn="l">
              <a:lnSpc>
                <a:spcPts val="3150"/>
              </a:lnSpc>
            </a:pPr>
            <a:r>
              <a:rPr lang="en-US" sz="2599">
                <a:solidFill>
                  <a:srgbClr val="474A53"/>
                </a:solidFill>
                <a:latin typeface="DM Sans"/>
                <a:ea typeface="DM Sans"/>
                <a:cs typeface="DM Sans"/>
                <a:sym typeface="DM Sans"/>
              </a:rPr>
              <a:t>Theportfolio is designedforawiderange of users</a:t>
            </a:r>
          </a:p>
        </p:txBody>
      </p:sp>
      <p:sp>
        <p:nvSpPr>
          <p:cNvPr name="TextBox 4" id="4"/>
          <p:cNvSpPr txBox="true"/>
          <p:nvPr/>
        </p:nvSpPr>
        <p:spPr>
          <a:xfrm rot="0">
            <a:off x="3833641" y="3892106"/>
            <a:ext cx="89240" cy="518884"/>
          </a:xfrm>
          <a:prstGeom prst="rect">
            <a:avLst/>
          </a:prstGeom>
        </p:spPr>
        <p:txBody>
          <a:bodyPr anchor="t" rtlCol="false" tIns="0" lIns="0" bIns="0" rIns="0">
            <a:spAutoFit/>
          </a:bodyPr>
          <a:lstStyle/>
          <a:p>
            <a:pPr algn="l">
              <a:lnSpc>
                <a:spcPts val="4369"/>
              </a:lnSpc>
            </a:pPr>
            <a:r>
              <a:rPr lang="en-US" sz="2599">
                <a:solidFill>
                  <a:srgbClr val="474A53"/>
                </a:solidFill>
                <a:latin typeface="DM Sans"/>
                <a:ea typeface="DM Sans"/>
                <a:cs typeface="DM Sans"/>
                <a:sym typeface="DM Sans"/>
              </a:rPr>
              <a:t> </a:t>
            </a:r>
          </a:p>
        </p:txBody>
      </p:sp>
      <p:sp>
        <p:nvSpPr>
          <p:cNvPr name="TextBox 5" id="5"/>
          <p:cNvSpPr txBox="true"/>
          <p:nvPr/>
        </p:nvSpPr>
        <p:spPr>
          <a:xfrm rot="0">
            <a:off x="3272142" y="4406456"/>
            <a:ext cx="11503142" cy="4005034"/>
          </a:xfrm>
          <a:prstGeom prst="rect">
            <a:avLst/>
          </a:prstGeom>
        </p:spPr>
        <p:txBody>
          <a:bodyPr anchor="t" rtlCol="false" tIns="0" lIns="0" bIns="0" rIns="0">
            <a:spAutoFit/>
          </a:bodyPr>
          <a:lstStyle/>
          <a:p>
            <a:pPr algn="l">
              <a:lnSpc>
                <a:spcPts val="3150"/>
              </a:lnSpc>
            </a:pPr>
            <a:r>
              <a:rPr lang="en-US" sz="2599">
                <a:solidFill>
                  <a:srgbClr val="474A53"/>
                </a:solidFill>
                <a:latin typeface="DM Sans"/>
                <a:ea typeface="DM Sans"/>
                <a:cs typeface="DM Sans"/>
                <a:sym typeface="DM Sans"/>
              </a:rPr>
              <a:t>Students can use it to showcaseacademic projects, resumes,andskills Jobseekers can share theirportfoliolinks directlywithrecruiters Instead of long attachments,recruiterscan seework live onawebsite Freelancers can show completedprojects to attract clients. It acts as a project gallery, demonstrating creativity and professionalism. Professionals can highlight experience, skills, and achievements. It helps in building a personal brand for long-term growth End users gain a platform that makes them stand out in competition. The portfolio is useful for career, academic, and freelancing opportunities It en bcsures visibility and accessibility anytime, anywhere.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75022"/>
            <a:ext cx="20573981" cy="13143024"/>
          </a:xfrm>
          <a:custGeom>
            <a:avLst/>
            <a:gdLst/>
            <a:ahLst/>
            <a:cxnLst/>
            <a:rect r="r" b="b" t="t" l="l"/>
            <a:pathLst>
              <a:path h="13143024" w="20573981">
                <a:moveTo>
                  <a:pt x="0" y="0"/>
                </a:moveTo>
                <a:lnTo>
                  <a:pt x="20573981" y="0"/>
                </a:lnTo>
                <a:lnTo>
                  <a:pt x="20573981" y="13143023"/>
                </a:lnTo>
                <a:lnTo>
                  <a:pt x="0" y="13143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52759" y="1478947"/>
            <a:ext cx="12824955" cy="879481"/>
          </a:xfrm>
          <a:prstGeom prst="rect">
            <a:avLst/>
          </a:prstGeom>
        </p:spPr>
        <p:txBody>
          <a:bodyPr anchor="t" rtlCol="false" tIns="0" lIns="0" bIns="0" rIns="0">
            <a:spAutoFit/>
          </a:bodyPr>
          <a:lstStyle/>
          <a:p>
            <a:pPr algn="l">
              <a:lnSpc>
                <a:spcPts val="4549"/>
              </a:lnSpc>
            </a:pPr>
            <a:r>
              <a:rPr lang="en-US" sz="9099">
                <a:solidFill>
                  <a:srgbClr val="474A53"/>
                </a:solidFill>
                <a:latin typeface="Knewave"/>
                <a:ea typeface="Knewave"/>
                <a:cs typeface="Knewave"/>
                <a:sym typeface="Knewave"/>
              </a:rPr>
              <a:t>TOOLS AND TECHNIQUES</a:t>
            </a:r>
          </a:p>
        </p:txBody>
      </p:sp>
      <p:sp>
        <p:nvSpPr>
          <p:cNvPr name="TextBox 4" id="4"/>
          <p:cNvSpPr txBox="true"/>
          <p:nvPr/>
        </p:nvSpPr>
        <p:spPr>
          <a:xfrm rot="0">
            <a:off x="5307682" y="2333415"/>
            <a:ext cx="96107" cy="778650"/>
          </a:xfrm>
          <a:prstGeom prst="rect">
            <a:avLst/>
          </a:prstGeom>
        </p:spPr>
        <p:txBody>
          <a:bodyPr anchor="t" rtlCol="false" tIns="0" lIns="0" bIns="0" rIns="0">
            <a:spAutoFit/>
          </a:bodyPr>
          <a:lstStyle/>
          <a:p>
            <a:pPr algn="l">
              <a:lnSpc>
                <a:spcPts val="6999"/>
              </a:lnSpc>
            </a:pPr>
            <a:r>
              <a:rPr lang="en-US" sz="2799">
                <a:solidFill>
                  <a:srgbClr val="474A53"/>
                </a:solidFill>
                <a:latin typeface="DM Sans"/>
                <a:ea typeface="DM Sans"/>
                <a:cs typeface="DM Sans"/>
                <a:sym typeface="DM Sans"/>
              </a:rPr>
              <a:t> </a:t>
            </a:r>
          </a:p>
        </p:txBody>
      </p:sp>
      <p:sp>
        <p:nvSpPr>
          <p:cNvPr name="TextBox 5" id="5"/>
          <p:cNvSpPr txBox="true"/>
          <p:nvPr/>
        </p:nvSpPr>
        <p:spPr>
          <a:xfrm rot="0">
            <a:off x="2942196" y="2619165"/>
            <a:ext cx="9119521" cy="492900"/>
          </a:xfrm>
          <a:prstGeom prst="rect">
            <a:avLst/>
          </a:prstGeom>
        </p:spPr>
        <p:txBody>
          <a:bodyPr anchor="t" rtlCol="false" tIns="0" lIns="0" bIns="0" rIns="0">
            <a:spAutoFit/>
          </a:bodyPr>
          <a:lstStyle/>
          <a:p>
            <a:pPr algn="l">
              <a:lnSpc>
                <a:spcPts val="3900"/>
              </a:lnSpc>
            </a:pPr>
            <a:r>
              <a:rPr lang="en-US" sz="2799">
                <a:solidFill>
                  <a:srgbClr val="474A53"/>
                </a:solidFill>
                <a:latin typeface="DM Sans"/>
                <a:ea typeface="DM Sans"/>
                <a:cs typeface="DM Sans"/>
                <a:sym typeface="DM Sans"/>
              </a:rPr>
              <a:t>The portfolioisbuilt usingcore web developmenttools.</a:t>
            </a:r>
          </a:p>
        </p:txBody>
      </p:sp>
      <p:sp>
        <p:nvSpPr>
          <p:cNvPr name="TextBox 6" id="6"/>
          <p:cNvSpPr txBox="true"/>
          <p:nvPr/>
        </p:nvSpPr>
        <p:spPr>
          <a:xfrm rot="0">
            <a:off x="2942196" y="3114465"/>
            <a:ext cx="13592966" cy="4950600"/>
          </a:xfrm>
          <a:prstGeom prst="rect">
            <a:avLst/>
          </a:prstGeom>
        </p:spPr>
        <p:txBody>
          <a:bodyPr anchor="t" rtlCol="false" tIns="0" lIns="0" bIns="0" rIns="0">
            <a:spAutoFit/>
          </a:bodyPr>
          <a:lstStyle/>
          <a:p>
            <a:pPr algn="l">
              <a:lnSpc>
                <a:spcPts val="3900"/>
              </a:lnSpc>
            </a:pPr>
            <a:r>
              <a:rPr lang="en-US" sz="2799">
                <a:solidFill>
                  <a:srgbClr val="474A53"/>
                </a:solidFill>
                <a:latin typeface="DM Sans"/>
                <a:ea typeface="DM Sans"/>
                <a:cs typeface="DM Sans"/>
                <a:sym typeface="DM Sans"/>
              </a:rPr>
              <a:t>HTML providesthe structure of pages and sections. CSS adds styling, colors, layouts, and responsiveness foralldevices. JavaScript ensures interactivity such as navigation, animations, andform validatio The project uses modern coding practices for better performance. 7/11 Code editors like VS Code and CodePen were used for development. The portfolio is hosted on GitHub Pages / Netlify, making it globally accessable Responsive techniques ensure it works on mobiles, tablets, and desktops. Hover effects, smooth scrolling, and animations improve user experience. Together, these tools create a functional, attractive, and professional portfolio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1475022"/>
            <a:ext cx="20573981" cy="13140319"/>
          </a:xfrm>
          <a:custGeom>
            <a:avLst/>
            <a:gdLst/>
            <a:ahLst/>
            <a:cxnLst/>
            <a:rect r="r" b="b" t="t" l="l"/>
            <a:pathLst>
              <a:path h="13140319" w="20573981">
                <a:moveTo>
                  <a:pt x="0" y="0"/>
                </a:moveTo>
                <a:lnTo>
                  <a:pt x="20573981" y="0"/>
                </a:lnTo>
                <a:lnTo>
                  <a:pt x="20573981" y="13140318"/>
                </a:lnTo>
                <a:lnTo>
                  <a:pt x="0" y="131403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66717" y="1477166"/>
            <a:ext cx="15395915" cy="842639"/>
          </a:xfrm>
          <a:prstGeom prst="rect">
            <a:avLst/>
          </a:prstGeom>
        </p:spPr>
        <p:txBody>
          <a:bodyPr anchor="t" rtlCol="false" tIns="0" lIns="0" bIns="0" rIns="0">
            <a:spAutoFit/>
          </a:bodyPr>
          <a:lstStyle/>
          <a:p>
            <a:pPr algn="l">
              <a:lnSpc>
                <a:spcPts val="4350"/>
              </a:lnSpc>
            </a:pPr>
            <a:r>
              <a:rPr lang="en-US" sz="8700">
                <a:solidFill>
                  <a:srgbClr val="474A53"/>
                </a:solidFill>
                <a:latin typeface="Knewave"/>
                <a:ea typeface="Knewave"/>
                <a:cs typeface="Knewave"/>
                <a:sym typeface="Knewave"/>
              </a:rPr>
              <a:t>POTFOLIO DESIGN AND LAYOUT</a:t>
            </a:r>
          </a:p>
        </p:txBody>
      </p:sp>
      <p:sp>
        <p:nvSpPr>
          <p:cNvPr name="TextBox 4" id="4"/>
          <p:cNvSpPr txBox="true"/>
          <p:nvPr/>
        </p:nvSpPr>
        <p:spPr>
          <a:xfrm rot="0">
            <a:off x="6405496" y="2485815"/>
            <a:ext cx="96107" cy="778650"/>
          </a:xfrm>
          <a:prstGeom prst="rect">
            <a:avLst/>
          </a:prstGeom>
        </p:spPr>
        <p:txBody>
          <a:bodyPr anchor="t" rtlCol="false" tIns="0" lIns="0" bIns="0" rIns="0">
            <a:spAutoFit/>
          </a:bodyPr>
          <a:lstStyle/>
          <a:p>
            <a:pPr algn="l">
              <a:lnSpc>
                <a:spcPts val="6999"/>
              </a:lnSpc>
            </a:pPr>
            <a:r>
              <a:rPr lang="en-US" sz="2799">
                <a:solidFill>
                  <a:srgbClr val="474A53"/>
                </a:solidFill>
                <a:latin typeface="DM Sans"/>
                <a:ea typeface="DM Sans"/>
                <a:cs typeface="DM Sans"/>
                <a:sym typeface="DM Sans"/>
              </a:rPr>
              <a:t> </a:t>
            </a:r>
          </a:p>
        </p:txBody>
      </p:sp>
      <p:sp>
        <p:nvSpPr>
          <p:cNvPr name="TextBox 5" id="5"/>
          <p:cNvSpPr txBox="true"/>
          <p:nvPr/>
        </p:nvSpPr>
        <p:spPr>
          <a:xfrm rot="0">
            <a:off x="3094596" y="2771565"/>
            <a:ext cx="7618095" cy="492900"/>
          </a:xfrm>
          <a:prstGeom prst="rect">
            <a:avLst/>
          </a:prstGeom>
        </p:spPr>
        <p:txBody>
          <a:bodyPr anchor="t" rtlCol="false" tIns="0" lIns="0" bIns="0" rIns="0">
            <a:spAutoFit/>
          </a:bodyPr>
          <a:lstStyle/>
          <a:p>
            <a:pPr algn="l">
              <a:lnSpc>
                <a:spcPts val="3900"/>
              </a:lnSpc>
            </a:pPr>
            <a:r>
              <a:rPr lang="en-US" sz="2799">
                <a:solidFill>
                  <a:srgbClr val="474A53"/>
                </a:solidFill>
                <a:latin typeface="DM Sans"/>
                <a:ea typeface="DM Sans"/>
                <a:cs typeface="DM Sans"/>
                <a:sym typeface="DM Sans"/>
              </a:rPr>
              <a:t>The design follows aclean andmodern layout.</a:t>
            </a:r>
          </a:p>
        </p:txBody>
      </p:sp>
      <p:sp>
        <p:nvSpPr>
          <p:cNvPr name="TextBox 6" id="6"/>
          <p:cNvSpPr txBox="true"/>
          <p:nvPr/>
        </p:nvSpPr>
        <p:spPr>
          <a:xfrm rot="0">
            <a:off x="3094596" y="3266865"/>
            <a:ext cx="12647857" cy="4950600"/>
          </a:xfrm>
          <a:prstGeom prst="rect">
            <a:avLst/>
          </a:prstGeom>
        </p:spPr>
        <p:txBody>
          <a:bodyPr anchor="t" rtlCol="false" tIns="0" lIns="0" bIns="0" rIns="0">
            <a:spAutoFit/>
          </a:bodyPr>
          <a:lstStyle/>
          <a:p>
            <a:pPr algn="l">
              <a:lnSpc>
                <a:spcPts val="3900"/>
              </a:lnSpc>
            </a:pPr>
            <a:r>
              <a:rPr lang="en-US" sz="2799">
                <a:solidFill>
                  <a:srgbClr val="474A53"/>
                </a:solidFill>
                <a:latin typeface="DM Sans"/>
                <a:ea typeface="DM Sans"/>
                <a:cs typeface="DM Sans"/>
                <a:sym typeface="DM Sans"/>
              </a:rPr>
              <a:t>The Home section welcomes visitorswith a professional intro. The About section shares career goals, skills, and aspirations The Skills section lists technical knowledge and tools used. The Projects section shows sample works with images and details. Each project card includes titles, descriptions, and live demo links. The Contact section provides a form and clickable links for communication. The design is fully responsive, ensuring accessibility on any screen. Smooth navigation allo visitors to reach sections easily. The layout creates a balanced mix of professionalism and creativity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E9DA"/>
        </a:solidFill>
      </p:bgPr>
    </p:bg>
    <p:spTree>
      <p:nvGrpSpPr>
        <p:cNvPr id="1" name=""/>
        <p:cNvGrpSpPr/>
        <p:nvPr/>
      </p:nvGrpSpPr>
      <p:grpSpPr>
        <a:xfrm>
          <a:off x="0" y="0"/>
          <a:ext cx="0" cy="0"/>
          <a:chOff x="0" y="0"/>
          <a:chExt cx="0" cy="0"/>
        </a:xfrm>
      </p:grpSpPr>
      <p:sp>
        <p:nvSpPr>
          <p:cNvPr name="Freeform 2" id="2"/>
          <p:cNvSpPr/>
          <p:nvPr/>
        </p:nvSpPr>
        <p:spPr>
          <a:xfrm flipH="false" flipV="false" rot="0">
            <a:off x="-972550" y="-742417"/>
            <a:ext cx="19338969" cy="12410418"/>
          </a:xfrm>
          <a:custGeom>
            <a:avLst/>
            <a:gdLst/>
            <a:ahLst/>
            <a:cxnLst/>
            <a:rect r="r" b="b" t="t" l="l"/>
            <a:pathLst>
              <a:path h="12410418" w="19338969">
                <a:moveTo>
                  <a:pt x="0" y="0"/>
                </a:moveTo>
                <a:lnTo>
                  <a:pt x="19338969" y="0"/>
                </a:lnTo>
                <a:lnTo>
                  <a:pt x="19338969" y="12410418"/>
                </a:lnTo>
                <a:lnTo>
                  <a:pt x="0" y="12410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81999" y="2311660"/>
            <a:ext cx="11636073" cy="641871"/>
          </a:xfrm>
          <a:prstGeom prst="rect">
            <a:avLst/>
          </a:prstGeom>
        </p:spPr>
        <p:txBody>
          <a:bodyPr anchor="t" rtlCol="false" tIns="0" lIns="0" bIns="0" rIns="0">
            <a:spAutoFit/>
          </a:bodyPr>
          <a:lstStyle/>
          <a:p>
            <a:pPr algn="l">
              <a:lnSpc>
                <a:spcPts val="3300"/>
              </a:lnSpc>
            </a:pPr>
            <a:r>
              <a:rPr lang="en-US" sz="6600">
                <a:solidFill>
                  <a:srgbClr val="474A53"/>
                </a:solidFill>
                <a:latin typeface="Knewave"/>
                <a:ea typeface="Knewave"/>
                <a:cs typeface="Knewave"/>
                <a:sym typeface="Knewave"/>
              </a:rPr>
              <a:t>FEATURES AND FUNCTIONALITY</a:t>
            </a:r>
          </a:p>
        </p:txBody>
      </p:sp>
      <p:sp>
        <p:nvSpPr>
          <p:cNvPr name="TextBox 4" id="4"/>
          <p:cNvSpPr txBox="true"/>
          <p:nvPr/>
        </p:nvSpPr>
        <p:spPr>
          <a:xfrm rot="0">
            <a:off x="4037505" y="3025435"/>
            <a:ext cx="89240" cy="718909"/>
          </a:xfrm>
          <a:prstGeom prst="rect">
            <a:avLst/>
          </a:prstGeom>
        </p:spPr>
        <p:txBody>
          <a:bodyPr anchor="t" rtlCol="false" tIns="0" lIns="0" bIns="0" rIns="0">
            <a:spAutoFit/>
          </a:bodyPr>
          <a:lstStyle/>
          <a:p>
            <a:pPr algn="l">
              <a:lnSpc>
                <a:spcPts val="6498"/>
              </a:lnSpc>
            </a:pPr>
            <a:r>
              <a:rPr lang="en-US" sz="2599">
                <a:solidFill>
                  <a:srgbClr val="474A53"/>
                </a:solidFill>
                <a:latin typeface="DM Sans"/>
                <a:ea typeface="DM Sans"/>
                <a:cs typeface="DM Sans"/>
                <a:sym typeface="DM Sans"/>
              </a:rPr>
              <a:t> </a:t>
            </a:r>
          </a:p>
        </p:txBody>
      </p:sp>
      <p:sp>
        <p:nvSpPr>
          <p:cNvPr name="TextBox 5" id="5"/>
          <p:cNvSpPr txBox="true"/>
          <p:nvPr/>
        </p:nvSpPr>
        <p:spPr>
          <a:xfrm rot="0">
            <a:off x="3224460" y="3292135"/>
            <a:ext cx="9696383" cy="452209"/>
          </a:xfrm>
          <a:prstGeom prst="rect">
            <a:avLst/>
          </a:prstGeom>
        </p:spPr>
        <p:txBody>
          <a:bodyPr anchor="t" rtlCol="false" tIns="0" lIns="0" bIns="0" rIns="0">
            <a:spAutoFit/>
          </a:bodyPr>
          <a:lstStyle/>
          <a:p>
            <a:pPr algn="l">
              <a:lnSpc>
                <a:spcPts val="3600"/>
              </a:lnSpc>
            </a:pPr>
            <a:r>
              <a:rPr lang="en-US" sz="2599">
                <a:solidFill>
                  <a:srgbClr val="474A53"/>
                </a:solidFill>
                <a:latin typeface="DM Sans"/>
                <a:ea typeface="DM Sans"/>
                <a:cs typeface="DM Sans"/>
                <a:sym typeface="DM Sans"/>
              </a:rPr>
              <a:t>1. Theportfolio provides easy navigationwith a cleaninterface.</a:t>
            </a:r>
          </a:p>
        </p:txBody>
      </p:sp>
      <p:sp>
        <p:nvSpPr>
          <p:cNvPr name="TextBox 6" id="6"/>
          <p:cNvSpPr txBox="true"/>
          <p:nvPr/>
        </p:nvSpPr>
        <p:spPr>
          <a:xfrm rot="0">
            <a:off x="3224460" y="3749335"/>
            <a:ext cx="11688318" cy="3652609"/>
          </a:xfrm>
          <a:prstGeom prst="rect">
            <a:avLst/>
          </a:prstGeom>
        </p:spPr>
        <p:txBody>
          <a:bodyPr anchor="t" rtlCol="false" tIns="0" lIns="0" bIns="0" rIns="0">
            <a:spAutoFit/>
          </a:bodyPr>
          <a:lstStyle/>
          <a:p>
            <a:pPr algn="l">
              <a:lnSpc>
                <a:spcPts val="3600"/>
              </a:lnSpc>
            </a:pPr>
            <a:r>
              <a:rPr lang="en-US" sz="2599">
                <a:solidFill>
                  <a:srgbClr val="474A53"/>
                </a:solidFill>
                <a:latin typeface="DM Sans"/>
                <a:ea typeface="DM Sans"/>
                <a:cs typeface="DM Sans"/>
                <a:sym typeface="DM Sans"/>
              </a:rPr>
              <a:t>2. Projects are displayed with visualappeal and animations. 3. It creates a memorable first impression for recruiters and clients. 4. Visitors can explore skills, projects, and achievements in one place. 5. The website works on all devices, from laptops to smartphones. 6. The contact form allows direct communication with potential employers. 7. It boosts professional credibility and builds trust with recruiters. 8. Users can share their portfolio link on Linkedin, email, and resumes. 9. The portfolio gives users a competitive advantage in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DAGyXhO4OIU</dc:identifier>
  <dcterms:modified xsi:type="dcterms:W3CDTF">2011-08-01T06:04:30Z</dcterms:modified>
  <cp:revision>1</cp:revision>
  <dc:title>DOC-20250904-WA0017.</dc:title>
</cp:coreProperties>
</file>