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23" r:id="rId1"/>
  </p:sldMasterIdLst>
  <p:notesMasterIdLst>
    <p:notesMasterId r:id="rId18"/>
  </p:notes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73" r:id="rId14"/>
    <p:sldId id="274" r:id="rId15"/>
    <p:sldId id="265" r:id="rId16"/>
    <p:sldId id="268"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0032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099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931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50976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231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D8BD707-D9CF-40AE-B4C6-C98DA3205C09}" type="datetimeFigureOut">
              <a:rPr lang="en-US" smtClean="0"/>
              <a:t>9/29/2024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420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983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470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9758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457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6491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9/29/2024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08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D8BD707-D9CF-40AE-B4C6-C98DA3205C09}" type="datetimeFigureOut">
              <a:rPr lang="en-US" smtClean="0"/>
              <a:t>9/29/2024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8232484"/>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52600" y="726660"/>
            <a:ext cx="14020800" cy="903068"/>
          </a:xfrm>
          <a:prstGeom prst="rect">
            <a:avLst/>
          </a:prstGeom>
        </p:spPr>
        <p:txBody>
          <a:bodyPr vert="horz" wrap="square" lIns="0" tIns="16510" rIns="0" bIns="0" rtlCol="0">
            <a:spAutoFit/>
          </a:bodyPr>
          <a:lstStyle/>
          <a:p>
            <a:pPr marL="3213735">
              <a:spcBef>
                <a:spcPts val="130"/>
              </a:spcBef>
            </a:pPr>
            <a:r>
              <a:rPr lang="en-US" b="1" dirty="0">
                <a:latin typeface="Bodoni MT Black" panose="02070A03080606020203" pitchFamily="18" charset="0"/>
                <a:cs typeface="Times New Roman" panose="02020603050405020304" pitchFamily="18" charset="0"/>
              </a:rPr>
              <a:t>Employee Data Analysis   using </a:t>
            </a:r>
            <a:r>
              <a:rPr lang="en-US" dirty="0">
                <a:latin typeface="Bodoni MT Black" panose="02070A03080606020203" pitchFamily="18" charset="0"/>
              </a:rPr>
              <a:t>Excel</a:t>
            </a:r>
            <a:r>
              <a:rPr lang="en-US" b="1" i="0" dirty="0">
                <a:solidFill>
                  <a:srgbClr val="0F0F0F"/>
                </a:solidFill>
                <a:effectLst/>
                <a:latin typeface="Bodoni MT Black" panose="02070A03080606020203" pitchFamily="18" charset="0"/>
                <a:cs typeface="Times New Roman" panose="02020603050405020304" pitchFamily="18" charset="0"/>
              </a:rPr>
              <a:t> </a:t>
            </a:r>
            <a:br>
              <a:rPr lang="en-US" b="1" i="0" dirty="0">
                <a:solidFill>
                  <a:srgbClr val="0F0F0F"/>
                </a:solidFill>
                <a:effectLst/>
                <a:latin typeface="Bodoni MT Black" panose="02070A03080606020203" pitchFamily="18" charset="0"/>
              </a:rPr>
            </a:br>
            <a:endParaRPr spc="15" dirty="0">
              <a:latin typeface="Bodoni MT Black" panose="02070A03080606020203"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04800" y="3186271"/>
            <a:ext cx="9982200" cy="1938992"/>
          </a:xfrm>
          <a:prstGeom prst="rect">
            <a:avLst/>
          </a:prstGeom>
          <a:noFill/>
        </p:spPr>
        <p:txBody>
          <a:bodyPr wrap="square" rtlCol="0">
            <a:spAutoFit/>
          </a:bodyPr>
          <a:lstStyle/>
          <a:p>
            <a:r>
              <a:rPr lang="en-US" sz="2400" b="1" u="sng" dirty="0">
                <a:latin typeface="Baskerville Old Face" panose="02020602080505020303" pitchFamily="18" charset="0"/>
              </a:rPr>
              <a:t>STUDENT NAME </a:t>
            </a:r>
            <a:r>
              <a:rPr lang="en-US" sz="2400" dirty="0">
                <a:latin typeface="Baskerville Old Face" panose="02020602080505020303" pitchFamily="18" charset="0"/>
              </a:rPr>
              <a:t>: A.HARINI</a:t>
            </a:r>
          </a:p>
          <a:p>
            <a:r>
              <a:rPr lang="en-US" sz="2400" b="1" u="sng" dirty="0">
                <a:latin typeface="Baskerville Old Face" panose="02020602080505020303" pitchFamily="18" charset="0"/>
              </a:rPr>
              <a:t>REGISTER NO </a:t>
            </a:r>
            <a:r>
              <a:rPr lang="en-US" sz="2400" dirty="0">
                <a:latin typeface="Baskerville Old Face" panose="02020602080505020303" pitchFamily="18" charset="0"/>
              </a:rPr>
              <a:t>: 312216935</a:t>
            </a:r>
          </a:p>
          <a:p>
            <a:r>
              <a:rPr lang="en-US" sz="2400" b="1" u="sng" dirty="0">
                <a:latin typeface="Baskerville Old Face" panose="02020602080505020303" pitchFamily="18" charset="0"/>
              </a:rPr>
              <a:t>DEPARTMENT</a:t>
            </a:r>
            <a:r>
              <a:rPr lang="en-US" sz="2400" dirty="0">
                <a:latin typeface="Baskerville Old Face" panose="02020602080505020303" pitchFamily="18" charset="0"/>
              </a:rPr>
              <a:t> : B.COM(General)</a:t>
            </a:r>
          </a:p>
          <a:p>
            <a:r>
              <a:rPr lang="en-US" sz="2400" b="1" u="sng" dirty="0">
                <a:latin typeface="Baskerville Old Face" panose="02020602080505020303" pitchFamily="18" charset="0"/>
              </a:rPr>
              <a:t>COLLEGE </a:t>
            </a:r>
            <a:r>
              <a:rPr lang="en-US" sz="2400" dirty="0">
                <a:latin typeface="Baskerville Old Face" panose="02020602080505020303" pitchFamily="18" charset="0"/>
              </a:rPr>
              <a:t>: SHRIKRISHNASWAMY COLLEGE FOR  WOMEN</a:t>
            </a:r>
          </a:p>
          <a:p>
            <a:r>
              <a:rPr lang="en-US" sz="2400" dirty="0">
                <a:latin typeface="Baskerville Old Face" panose="02020602080505020303" pitchFamily="18" charset="0"/>
              </a:rPr>
              <a:t>           </a:t>
            </a:r>
            <a:endParaRPr lang="en-IN" sz="2400" dirty="0">
              <a:latin typeface="Baskerville Old Face" panose="020206020805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flipV="1">
            <a:off x="913775" y="381000"/>
            <a:ext cx="8992225" cy="237517"/>
          </a:xfrm>
        </p:spPr>
        <p:txBody>
          <a:bodyPr>
            <a:normAutofit fontScale="90000"/>
          </a:bodyPr>
          <a:lstStyle/>
          <a:p>
            <a:endParaRPr lang="en-IN" dirty="0"/>
          </a:p>
        </p:txBody>
      </p:sp>
      <p:sp>
        <p:nvSpPr>
          <p:cNvPr id="4" name="TextBox 3">
            <a:extLst>
              <a:ext uri="{FF2B5EF4-FFF2-40B4-BE49-F238E27FC236}">
                <a16:creationId xmlns:a16="http://schemas.microsoft.com/office/drawing/2014/main" id="{0F2992E4-B24F-A5E7-CCD6-20695E94E83E}"/>
              </a:ext>
            </a:extLst>
          </p:cNvPr>
          <p:cNvSpPr txBox="1"/>
          <p:nvPr/>
        </p:nvSpPr>
        <p:spPr>
          <a:xfrm>
            <a:off x="685800" y="1752599"/>
            <a:ext cx="9601200" cy="5355312"/>
          </a:xfrm>
          <a:prstGeom prst="rect">
            <a:avLst/>
          </a:prstGeom>
          <a:noFill/>
        </p:spPr>
        <p:txBody>
          <a:bodyPr wrap="square">
            <a:spAutoFit/>
          </a:bodyPr>
          <a:lstStyle/>
          <a:p>
            <a:r>
              <a:rPr lang="en-US" b="1" dirty="0"/>
              <a:t>Sheet 4: Training and Development</a:t>
            </a:r>
          </a:p>
          <a:p>
            <a:pPr>
              <a:buFont typeface="Arial" panose="020B0604020202020204" pitchFamily="34" charset="0"/>
              <a:buChar char="•"/>
            </a:pPr>
            <a:r>
              <a:rPr lang="en-US" b="1" dirty="0"/>
              <a:t>Purpose:</a:t>
            </a:r>
            <a:r>
              <a:rPr lang="en-US" dirty="0"/>
              <a:t> Records details about training and development activities.</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linking with Employee Information.</a:t>
            </a:r>
          </a:p>
          <a:p>
            <a:pPr marL="742950" lvl="1" indent="-285750">
              <a:buFont typeface="Arial" panose="020B0604020202020204" pitchFamily="34" charset="0"/>
              <a:buChar char="•"/>
            </a:pPr>
            <a:r>
              <a:rPr lang="en-US" b="1" dirty="0"/>
              <a:t>Training Program:</a:t>
            </a:r>
            <a:r>
              <a:rPr lang="en-US" dirty="0"/>
              <a:t> Name of the training or development program attended.</a:t>
            </a:r>
          </a:p>
          <a:p>
            <a:pPr marL="742950" lvl="1" indent="-285750">
              <a:buFont typeface="Arial" panose="020B0604020202020204" pitchFamily="34" charset="0"/>
              <a:buChar char="•"/>
            </a:pPr>
            <a:r>
              <a:rPr lang="en-US" b="1" dirty="0"/>
              <a:t>Completion Date:</a:t>
            </a:r>
            <a:r>
              <a:rPr lang="en-US" dirty="0"/>
              <a:t> Date when the training was completed.</a:t>
            </a:r>
          </a:p>
          <a:p>
            <a:pPr marL="742950" lvl="1" indent="-285750">
              <a:buFont typeface="Arial" panose="020B0604020202020204" pitchFamily="34" charset="0"/>
              <a:buChar char="•"/>
            </a:pPr>
            <a:r>
              <a:rPr lang="en-US" b="1" dirty="0"/>
              <a:t>Certification Awarded:</a:t>
            </a:r>
            <a:r>
              <a:rPr lang="en-US" dirty="0"/>
              <a:t> Any certifications or qualifications earned.</a:t>
            </a:r>
          </a:p>
          <a:p>
            <a:pPr marL="742950" lvl="1" indent="-285750">
              <a:buFont typeface="Arial" panose="020B0604020202020204" pitchFamily="34" charset="0"/>
              <a:buChar char="•"/>
            </a:pPr>
            <a:r>
              <a:rPr lang="en-US" b="1" dirty="0"/>
              <a:t>Training Hours:</a:t>
            </a:r>
            <a:r>
              <a:rPr lang="en-US" dirty="0"/>
              <a:t> Total number of hours spent in training.</a:t>
            </a:r>
          </a:p>
          <a:p>
            <a:r>
              <a:rPr lang="en-US" b="1" dirty="0"/>
              <a:t>Sheet 5: Goals and Objectives</a:t>
            </a:r>
          </a:p>
          <a:p>
            <a:pPr>
              <a:buFont typeface="Arial" panose="020B0604020202020204" pitchFamily="34" charset="0"/>
              <a:buChar char="•"/>
            </a:pPr>
            <a:r>
              <a:rPr lang="en-US" b="1" dirty="0"/>
              <a:t>Purpose:</a:t>
            </a:r>
            <a:r>
              <a:rPr lang="en-US" dirty="0"/>
              <a:t> Tracks individual and departmental goals and objectives.</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linking with Employee Information.</a:t>
            </a:r>
          </a:p>
          <a:p>
            <a:pPr marL="742950" lvl="1" indent="-285750">
              <a:buFont typeface="Arial" panose="020B0604020202020204" pitchFamily="34" charset="0"/>
              <a:buChar char="•"/>
            </a:pPr>
            <a:r>
              <a:rPr lang="en-US" b="1" dirty="0"/>
              <a:t>Goal Description:</a:t>
            </a:r>
            <a:r>
              <a:rPr lang="en-US" dirty="0"/>
              <a:t> Description of the goal or objective set.</a:t>
            </a:r>
          </a:p>
          <a:p>
            <a:pPr marL="742950" lvl="1" indent="-285750">
              <a:buFont typeface="Arial" panose="020B0604020202020204" pitchFamily="34" charset="0"/>
              <a:buChar char="•"/>
            </a:pPr>
            <a:r>
              <a:rPr lang="en-US" b="1" dirty="0"/>
              <a:t>Target Date:</a:t>
            </a:r>
            <a:r>
              <a:rPr lang="en-US" dirty="0"/>
              <a:t> Deadline for achieving the goal.</a:t>
            </a:r>
          </a:p>
          <a:p>
            <a:pPr marL="742950" lvl="1" indent="-285750">
              <a:buFont typeface="Arial" panose="020B0604020202020204" pitchFamily="34" charset="0"/>
              <a:buChar char="•"/>
            </a:pPr>
            <a:r>
              <a:rPr lang="en-US" b="1" dirty="0"/>
              <a:t>Status:</a:t>
            </a:r>
            <a:r>
              <a:rPr lang="en-US" dirty="0"/>
              <a:t> Current status of the goal (e.g., Not Started, In Progress, Completed).</a:t>
            </a:r>
          </a:p>
          <a:p>
            <a:pPr marL="742950" lvl="1" indent="-285750">
              <a:buFont typeface="Arial" panose="020B0604020202020204" pitchFamily="34" charset="0"/>
              <a:buChar char="•"/>
            </a:pPr>
            <a:r>
              <a:rPr lang="en-US" b="1" dirty="0"/>
              <a:t>Achievement Level:</a:t>
            </a:r>
            <a:r>
              <a:rPr lang="en-US" dirty="0"/>
              <a:t> Percentage of the goal achieved or notes on performance against the goal.</a:t>
            </a:r>
          </a:p>
          <a:p>
            <a:endParaRPr lang="en-US" b="1"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439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Baskerville Old Face" panose="02020602080505020303" pitchFamily="18" charset="0"/>
              </a:rPr>
              <a:t>THE</a:t>
            </a:r>
            <a:r>
              <a:rPr sz="4250" spc="20" dirty="0">
                <a:latin typeface="Baskerville Old Face" panose="02020602080505020303" pitchFamily="18" charset="0"/>
              </a:rPr>
              <a:t> </a:t>
            </a:r>
            <a:r>
              <a:rPr lang="en-US" sz="4250" spc="20" dirty="0">
                <a:latin typeface="Baskerville Old Face" panose="02020602080505020303" pitchFamily="18" charset="0"/>
              </a:rPr>
              <a:t>"</a:t>
            </a:r>
            <a:r>
              <a:rPr sz="4250" spc="10" dirty="0">
                <a:latin typeface="Baskerville Old Face" panose="02020602080505020303" pitchFamily="18" charset="0"/>
              </a:rPr>
              <a:t>WOW</a:t>
            </a:r>
            <a:r>
              <a:rPr lang="en-US" sz="4250" spc="10" dirty="0">
                <a:latin typeface="Baskerville Old Face" panose="02020602080505020303" pitchFamily="18" charset="0"/>
              </a:rPr>
              <a:t>"</a:t>
            </a:r>
            <a:r>
              <a:rPr sz="4250" spc="85" dirty="0">
                <a:latin typeface="Baskerville Old Face" panose="02020602080505020303" pitchFamily="18" charset="0"/>
              </a:rPr>
              <a:t> </a:t>
            </a:r>
            <a:r>
              <a:rPr sz="4250" spc="10" dirty="0">
                <a:latin typeface="Baskerville Old Face" panose="02020602080505020303" pitchFamily="18" charset="0"/>
              </a:rPr>
              <a:t>IN</a:t>
            </a:r>
            <a:r>
              <a:rPr sz="4250" spc="-5" dirty="0">
                <a:latin typeface="Baskerville Old Face" panose="02020602080505020303" pitchFamily="18" charset="0"/>
              </a:rPr>
              <a:t> </a:t>
            </a:r>
            <a:r>
              <a:rPr sz="4250" spc="15" dirty="0">
                <a:latin typeface="Baskerville Old Face" panose="02020602080505020303" pitchFamily="18" charset="0"/>
              </a:rPr>
              <a:t>OUR</a:t>
            </a:r>
            <a:r>
              <a:rPr sz="4250" spc="-10" dirty="0">
                <a:latin typeface="Baskerville Old Face" panose="02020602080505020303" pitchFamily="18" charset="0"/>
              </a:rPr>
              <a:t> </a:t>
            </a:r>
            <a:r>
              <a:rPr sz="4250" spc="20" dirty="0">
                <a:latin typeface="Baskerville Old Face" panose="02020602080505020303" pitchFamily="18" charset="0"/>
              </a:rPr>
              <a:t>SOLUTION</a:t>
            </a:r>
            <a:endParaRPr sz="4250" dirty="0">
              <a:latin typeface="Baskerville Old Face" panose="02020602080505020303"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CBB511B-D3E1-C91C-351C-15A6E34DBF55}"/>
              </a:ext>
            </a:extLst>
          </p:cNvPr>
          <p:cNvSpPr txBox="1"/>
          <p:nvPr/>
        </p:nvSpPr>
        <p:spPr>
          <a:xfrm>
            <a:off x="2209800" y="1447800"/>
            <a:ext cx="7600950" cy="4801314"/>
          </a:xfrm>
          <a:prstGeom prst="rect">
            <a:avLst/>
          </a:prstGeom>
          <a:noFill/>
        </p:spPr>
        <p:txBody>
          <a:bodyPr wrap="square">
            <a:spAutoFit/>
          </a:bodyPr>
          <a:lstStyle/>
          <a:p>
            <a:r>
              <a:rPr lang="en-US" b="1" dirty="0"/>
              <a:t>1. Advanced Data Visualization:</a:t>
            </a:r>
          </a:p>
          <a:p>
            <a:pPr>
              <a:buFont typeface="Arial" panose="020B0604020202020204" pitchFamily="34" charset="0"/>
              <a:buChar char="•"/>
            </a:pPr>
            <a:r>
              <a:rPr lang="en-US" b="1" dirty="0"/>
              <a:t>Interactive Dashboards:</a:t>
            </a:r>
            <a:r>
              <a:rPr lang="en-US" dirty="0"/>
              <a:t> Create dynamic dashboards that offer real-time insights into employee performance. Use interactive elements like slicers and drop-down menus to allow users to filter and view data by different parameters (e.g., department, time period).</a:t>
            </a:r>
          </a:p>
          <a:p>
            <a:pPr>
              <a:buFont typeface="Arial" panose="020B0604020202020204" pitchFamily="34" charset="0"/>
              <a:buChar char="•"/>
            </a:pPr>
            <a:r>
              <a:rPr lang="en-US" b="1" dirty="0"/>
              <a:t>Custom Charts and Graphs:</a:t>
            </a:r>
            <a:r>
              <a:rPr lang="en-US" dirty="0"/>
              <a:t> Incorporate visually appealing and easy-to-understand charts, such as heat maps, sparklines, and trend lines, to highlight key performance indicators and trends.</a:t>
            </a:r>
          </a:p>
          <a:p>
            <a:pPr>
              <a:buFont typeface="Arial" panose="020B0604020202020204" pitchFamily="34" charset="0"/>
              <a:buChar char="•"/>
            </a:pPr>
            <a:endParaRPr lang="en-US" dirty="0"/>
          </a:p>
          <a:p>
            <a:r>
              <a:rPr lang="en-US" b="1" dirty="0"/>
              <a:t>2. Automated Data Analysis:</a:t>
            </a:r>
          </a:p>
          <a:p>
            <a:pPr>
              <a:buFont typeface="Arial" panose="020B0604020202020204" pitchFamily="34" charset="0"/>
              <a:buChar char="•"/>
            </a:pPr>
            <a:r>
              <a:rPr lang="en-US" b="1" dirty="0"/>
              <a:t>Automated Calculations:</a:t>
            </a:r>
            <a:r>
              <a:rPr lang="en-US" dirty="0"/>
              <a:t> Use advanced Excel formulas and functions (e.g., INDEX-MATCH, SUMIFS, AVERAGEIFS) to automate complex calculations and aggregations, saving time and reducing the risk of errors.</a:t>
            </a:r>
          </a:p>
          <a:p>
            <a:pPr>
              <a:buFont typeface="Arial" panose="020B0604020202020204" pitchFamily="34" charset="0"/>
              <a:buChar char="•"/>
            </a:pPr>
            <a:r>
              <a:rPr lang="en-US" b="1" dirty="0"/>
              <a:t>Conditional Formatting:</a:t>
            </a:r>
            <a:r>
              <a:rPr lang="en-US" dirty="0"/>
              <a:t> Apply conditional formatting to instantly highlight significant performance deviations, such as high achievers or underperformers, using color codes and data bars.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8030878-D7BF-8331-7EE3-5A2EF1AAE93B}"/>
              </a:ext>
            </a:extLst>
          </p:cNvPr>
          <p:cNvSpPr txBox="1"/>
          <p:nvPr/>
        </p:nvSpPr>
        <p:spPr>
          <a:xfrm>
            <a:off x="2533650" y="1600200"/>
            <a:ext cx="6610350" cy="4524315"/>
          </a:xfrm>
          <a:prstGeom prst="rect">
            <a:avLst/>
          </a:prstGeom>
          <a:noFill/>
        </p:spPr>
        <p:txBody>
          <a:bodyPr wrap="square">
            <a:spAutoFit/>
          </a:bodyPr>
          <a:lstStyle/>
          <a:p>
            <a:r>
              <a:rPr lang="en-US" b="1" dirty="0"/>
              <a:t>3. Comprehensive Performance Metrics:</a:t>
            </a:r>
          </a:p>
          <a:p>
            <a:pPr>
              <a:buFont typeface="Arial" panose="020B0604020202020204" pitchFamily="34" charset="0"/>
              <a:buChar char="•"/>
            </a:pPr>
            <a:r>
              <a:rPr lang="en-US" b="1" dirty="0"/>
              <a:t>360-Degree Performance Overview:</a:t>
            </a:r>
            <a:r>
              <a:rPr lang="en-US" dirty="0"/>
              <a:t> Integrate various performance metrics—sales figures, project completion rates, customer feedback, attendance records, and training achievements—into a single comprehensive analysis.</a:t>
            </a:r>
          </a:p>
          <a:p>
            <a:pPr>
              <a:buFont typeface="Arial" panose="020B0604020202020204" pitchFamily="34" charset="0"/>
              <a:buChar char="•"/>
            </a:pPr>
            <a:r>
              <a:rPr lang="en-US" b="1" dirty="0"/>
              <a:t>Benchmarking and Goal Tracking:</a:t>
            </a:r>
            <a:r>
              <a:rPr lang="en-US" dirty="0"/>
              <a:t> Compare individual performance against benchmarks and goals to measure achievements and identify gaps, helping to set realistic targets and expectations.</a:t>
            </a:r>
          </a:p>
          <a:p>
            <a:pPr>
              <a:buFont typeface="Arial" panose="020B0604020202020204" pitchFamily="34" charset="0"/>
              <a:buChar char="•"/>
            </a:pPr>
            <a:endParaRPr lang="en-US" dirty="0"/>
          </a:p>
          <a:p>
            <a:r>
              <a:rPr lang="en-US" b="1" dirty="0"/>
              <a:t>4. Insightful Trend Analysis:</a:t>
            </a:r>
          </a:p>
          <a:p>
            <a:pPr>
              <a:buFont typeface="Arial" panose="020B0604020202020204" pitchFamily="34" charset="0"/>
              <a:buChar char="•"/>
            </a:pPr>
            <a:r>
              <a:rPr lang="en-US" b="1" dirty="0"/>
              <a:t>Historical Performance Trends:</a:t>
            </a:r>
            <a:r>
              <a:rPr lang="en-US" dirty="0"/>
              <a:t> Track and analyze performance trends over multiple periods to identify patterns, seasonality, and long-term changes.</a:t>
            </a:r>
          </a:p>
          <a:p>
            <a:pPr>
              <a:buFont typeface="Arial" panose="020B0604020202020204" pitchFamily="34" charset="0"/>
              <a:buChar char="•"/>
            </a:pPr>
            <a:r>
              <a:rPr lang="en-US" b="1" dirty="0"/>
              <a:t>Predictive Analytics:</a:t>
            </a:r>
            <a:r>
              <a:rPr lang="en-US" dirty="0"/>
              <a:t> Use historical data to forecast future performance trends and potential outcomes, aiding in strategic planning and resource allocation.</a:t>
            </a:r>
          </a:p>
        </p:txBody>
      </p:sp>
    </p:spTree>
    <p:extLst>
      <p:ext uri="{BB962C8B-B14F-4D97-AF65-F5344CB8AC3E}">
        <p14:creationId xmlns:p14="http://schemas.microsoft.com/office/powerpoint/2010/main" val="144980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928213E-33F9-F8DF-D7B0-C84F8D57E8E8}"/>
              </a:ext>
            </a:extLst>
          </p:cNvPr>
          <p:cNvSpPr txBox="1"/>
          <p:nvPr/>
        </p:nvSpPr>
        <p:spPr>
          <a:xfrm>
            <a:off x="2526030" y="1524000"/>
            <a:ext cx="6617970" cy="4524315"/>
          </a:xfrm>
          <a:prstGeom prst="rect">
            <a:avLst/>
          </a:prstGeom>
          <a:noFill/>
        </p:spPr>
        <p:txBody>
          <a:bodyPr wrap="square">
            <a:spAutoFit/>
          </a:bodyPr>
          <a:lstStyle/>
          <a:p>
            <a:r>
              <a:rPr lang="en-US" b="1" dirty="0"/>
              <a:t>5. Actionable Insights and Recommendations:</a:t>
            </a:r>
          </a:p>
          <a:p>
            <a:pPr>
              <a:buFont typeface="Arial" panose="020B0604020202020204" pitchFamily="34" charset="0"/>
              <a:buChar char="•"/>
            </a:pPr>
            <a:r>
              <a:rPr lang="en-US" b="1" dirty="0"/>
              <a:t>Data-Driven Recommendations:</a:t>
            </a:r>
            <a:r>
              <a:rPr lang="en-US" dirty="0"/>
              <a:t> Generate actionable recommendations based on performance analysis, such as tailored development programs, targeted interventions, and strategic adjustments.</a:t>
            </a:r>
          </a:p>
          <a:p>
            <a:pPr>
              <a:buFont typeface="Arial" panose="020B0604020202020204" pitchFamily="34" charset="0"/>
              <a:buChar char="•"/>
            </a:pPr>
            <a:r>
              <a:rPr lang="en-US" b="1" dirty="0"/>
              <a:t>Highlighting Success Stories:</a:t>
            </a:r>
            <a:r>
              <a:rPr lang="en-US" dirty="0"/>
              <a:t> Identify and showcase high performers and success stories to motivate employees and recognize their contributions.</a:t>
            </a:r>
          </a:p>
          <a:p>
            <a:pPr>
              <a:buFont typeface="Arial" panose="020B0604020202020204" pitchFamily="34" charset="0"/>
              <a:buChar char="•"/>
            </a:pPr>
            <a:endParaRPr lang="en-US" dirty="0"/>
          </a:p>
          <a:p>
            <a:r>
              <a:rPr lang="en-US" b="1" dirty="0"/>
              <a:t>6. Customizable Reporting and Presentation:</a:t>
            </a:r>
          </a:p>
          <a:p>
            <a:pPr>
              <a:buFont typeface="Arial" panose="020B0604020202020204" pitchFamily="34" charset="0"/>
              <a:buChar char="•"/>
            </a:pPr>
            <a:r>
              <a:rPr lang="en-US" b="1" dirty="0"/>
              <a:t>Tailored Reports:</a:t>
            </a:r>
            <a:r>
              <a:rPr lang="en-US" dirty="0"/>
              <a:t> Create customized reports for different stakeholders (e.g., HR, management, team leaders) with relevant performance metrics and insights.</a:t>
            </a:r>
          </a:p>
          <a:p>
            <a:pPr>
              <a:buFont typeface="Arial" panose="020B0604020202020204" pitchFamily="34" charset="0"/>
              <a:buChar char="•"/>
            </a:pPr>
            <a:r>
              <a:rPr lang="en-US" b="1" dirty="0"/>
              <a:t>Presentation-Ready Visuals:</a:t>
            </a:r>
            <a:r>
              <a:rPr lang="en-US" dirty="0"/>
              <a:t> Develop professional, presentation-ready charts and graphs that can be easily incorporated into reports and executive presentations.</a:t>
            </a:r>
          </a:p>
        </p:txBody>
      </p:sp>
    </p:spTree>
    <p:extLst>
      <p:ext uri="{BB962C8B-B14F-4D97-AF65-F5344CB8AC3E}">
        <p14:creationId xmlns:p14="http://schemas.microsoft.com/office/powerpoint/2010/main" val="63784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4" y="291147"/>
            <a:ext cx="4518025" cy="567463"/>
          </a:xfrm>
          <a:prstGeom prst="rect">
            <a:avLst/>
          </a:prstGeom>
        </p:spPr>
        <p:txBody>
          <a:bodyPr vert="horz" wrap="square" lIns="0" tIns="13335" rIns="0" bIns="0" rtlCol="0">
            <a:spAutoFit/>
          </a:bodyPr>
          <a:lstStyle/>
          <a:p>
            <a:pPr marL="12700">
              <a:lnSpc>
                <a:spcPct val="100000"/>
              </a:lnSpc>
              <a:spcBef>
                <a:spcPts val="105"/>
              </a:spcBef>
            </a:pPr>
            <a:r>
              <a:rPr lang="en-IN" sz="3600" b="1" spc="15" dirty="0">
                <a:latin typeface="Baskerville Old Face" panose="02020602080505020303" pitchFamily="18" charset="0"/>
                <a:cs typeface="Trebuchet MS"/>
              </a:rPr>
              <a:t>M</a:t>
            </a:r>
            <a:r>
              <a:rPr lang="en-IN" sz="3600" b="1" dirty="0">
                <a:latin typeface="Baskerville Old Face" panose="02020602080505020303" pitchFamily="18" charset="0"/>
                <a:cs typeface="Trebuchet MS"/>
              </a:rPr>
              <a:t>O</a:t>
            </a:r>
            <a:r>
              <a:rPr lang="en-IN" sz="3600" b="1" spc="-15" dirty="0">
                <a:latin typeface="Baskerville Old Face" panose="02020602080505020303" pitchFamily="18" charset="0"/>
                <a:cs typeface="Trebuchet MS"/>
              </a:rPr>
              <a:t>D</a:t>
            </a:r>
            <a:r>
              <a:rPr lang="en-IN" sz="3600" b="1" spc="-35" dirty="0">
                <a:latin typeface="Baskerville Old Face" panose="02020602080505020303" pitchFamily="18" charset="0"/>
                <a:cs typeface="Trebuchet MS"/>
              </a:rPr>
              <a:t>E</a:t>
            </a:r>
            <a:r>
              <a:rPr lang="en-IN" sz="3600" b="1" spc="-30" dirty="0">
                <a:latin typeface="Baskerville Old Face" panose="02020602080505020303" pitchFamily="18" charset="0"/>
                <a:cs typeface="Trebuchet MS"/>
              </a:rPr>
              <a:t>LL</a:t>
            </a:r>
            <a:r>
              <a:rPr lang="en-IN" sz="3600" b="1" spc="-5" dirty="0">
                <a:latin typeface="Baskerville Old Face" panose="02020602080505020303" pitchFamily="18" charset="0"/>
                <a:cs typeface="Trebuchet MS"/>
              </a:rPr>
              <a:t>I</a:t>
            </a:r>
            <a:r>
              <a:rPr lang="en-IN" sz="3600" b="1" spc="30" dirty="0">
                <a:latin typeface="Baskerville Old Face" panose="02020602080505020303" pitchFamily="18" charset="0"/>
                <a:cs typeface="Trebuchet MS"/>
              </a:rPr>
              <a:t>N</a:t>
            </a:r>
            <a:r>
              <a:rPr lang="en-IN" sz="3600" b="1" spc="5" dirty="0">
                <a:latin typeface="Baskerville Old Face" panose="02020602080505020303" pitchFamily="18" charset="0"/>
                <a:cs typeface="Trebuchet MS"/>
              </a:rPr>
              <a:t>G</a:t>
            </a:r>
            <a:endParaRPr sz="3600" dirty="0">
              <a:latin typeface="Baskerville Old Face" panose="02020602080505020303"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9296A31-1596-117E-13A2-71D4E938FCE6}"/>
              </a:ext>
            </a:extLst>
          </p:cNvPr>
          <p:cNvSpPr txBox="1"/>
          <p:nvPr/>
        </p:nvSpPr>
        <p:spPr>
          <a:xfrm>
            <a:off x="533400" y="982340"/>
            <a:ext cx="11277600" cy="5355312"/>
          </a:xfrm>
          <a:prstGeom prst="rect">
            <a:avLst/>
          </a:prstGeom>
          <a:noFill/>
        </p:spPr>
        <p:txBody>
          <a:bodyPr wrap="square">
            <a:spAutoFit/>
          </a:bodyPr>
          <a:lstStyle/>
          <a:p>
            <a:r>
              <a:rPr lang="en-US" dirty="0"/>
              <a:t>Excel modelling for employee performance analysis involves creating structured and dynamic models that allow you to evaluate, interpret, and visualize employee performance data effectively. Here’s a comprehensive guide on how to set up and use such a model:</a:t>
            </a:r>
          </a:p>
          <a:p>
            <a:r>
              <a:rPr lang="en-US" b="1" dirty="0"/>
              <a:t>1. Data Collection and Preparation</a:t>
            </a:r>
          </a:p>
          <a:p>
            <a:r>
              <a:rPr lang="en-US" b="1" dirty="0"/>
              <a:t>a. Define Objectives:</a:t>
            </a:r>
            <a:endParaRPr lang="en-US" dirty="0"/>
          </a:p>
          <a:p>
            <a:pPr>
              <a:buFont typeface="Arial" panose="020B0604020202020204" pitchFamily="34" charset="0"/>
              <a:buChar char="•"/>
            </a:pPr>
            <a:r>
              <a:rPr lang="en-US" dirty="0"/>
              <a:t>Determine what aspects of performance you need to analyze (e.g., productivity, attendance, sales, feedback).</a:t>
            </a:r>
          </a:p>
          <a:p>
            <a:r>
              <a:rPr lang="en-US" b="1" dirty="0"/>
              <a:t>b. Gather Data:</a:t>
            </a:r>
            <a:endParaRPr lang="en-US" dirty="0"/>
          </a:p>
          <a:p>
            <a:pPr>
              <a:buFont typeface="Arial" panose="020B0604020202020204" pitchFamily="34" charset="0"/>
              <a:buChar char="•"/>
            </a:pPr>
            <a:r>
              <a:rPr lang="en-US" dirty="0"/>
              <a:t>Collect relevant data from various sources such as HR systems, project management tools, and feedback surveys.</a:t>
            </a:r>
          </a:p>
          <a:p>
            <a:r>
              <a:rPr lang="en-US" b="1" dirty="0"/>
              <a:t>c. Clean and Structure Data:</a:t>
            </a:r>
            <a:endParaRPr lang="en-US" dirty="0"/>
          </a:p>
          <a:p>
            <a:pPr>
              <a:buFont typeface="Arial" panose="020B0604020202020204" pitchFamily="34" charset="0"/>
              <a:buChar char="•"/>
            </a:pPr>
            <a:r>
              <a:rPr lang="en-US" dirty="0"/>
              <a:t>Ensure that data is accurate, complete, and formatted consistently.</a:t>
            </a:r>
          </a:p>
          <a:p>
            <a:pPr>
              <a:buFont typeface="Arial" panose="020B0604020202020204" pitchFamily="34" charset="0"/>
              <a:buChar char="•"/>
            </a:pPr>
            <a:r>
              <a:rPr lang="en-US" dirty="0"/>
              <a:t>Organize data into structured sheets or tables in Excel.</a:t>
            </a:r>
          </a:p>
          <a:p>
            <a:r>
              <a:rPr lang="en-US" b="1" dirty="0"/>
              <a:t>2. Building the Excel Model</a:t>
            </a:r>
          </a:p>
          <a:p>
            <a:r>
              <a:rPr lang="en-US" b="1" dirty="0"/>
              <a:t>a. Data Sheets Setup:</a:t>
            </a:r>
            <a:endParaRPr lang="en-US" dirty="0"/>
          </a:p>
          <a:p>
            <a:r>
              <a:rPr lang="en-US" b="1" dirty="0" err="1"/>
              <a:t>i</a:t>
            </a:r>
            <a:r>
              <a:rPr lang="en-US" b="1" dirty="0"/>
              <a:t>. Employee Information Sheet</a:t>
            </a:r>
            <a:endParaRPr lang="en-US" dirty="0"/>
          </a:p>
          <a:p>
            <a:r>
              <a:rPr lang="en-US" b="1" dirty="0"/>
              <a:t>ii. Performance Metrics Sheet:</a:t>
            </a:r>
            <a:endParaRPr lang="en-US" dirty="0"/>
          </a:p>
          <a:p>
            <a:r>
              <a:rPr lang="en-US" b="1" dirty="0"/>
              <a:t>iii. Attendance Records Sheet:</a:t>
            </a:r>
            <a:endParaRPr lang="en-US" dirty="0"/>
          </a:p>
          <a:p>
            <a:r>
              <a:rPr lang="en-US" b="1" dirty="0"/>
              <a:t>iv. Training and Development Sheet:</a:t>
            </a:r>
            <a:endParaRPr lang="en-US" dirty="0"/>
          </a:p>
          <a:p>
            <a:r>
              <a:rPr lang="en-US" b="1" dirty="0"/>
              <a:t>v. Goals and Objectives Sheet:</a:t>
            </a:r>
            <a:endParaRPr lang="en-US" dirty="0"/>
          </a:p>
          <a:p>
            <a:endParaRPr lang="en-US" dirty="0"/>
          </a:p>
        </p:txBody>
      </p:sp>
    </p:spTree>
    <p:extLst>
      <p:ext uri="{BB962C8B-B14F-4D97-AF65-F5344CB8AC3E}">
        <p14:creationId xmlns:p14="http://schemas.microsoft.com/office/powerpoint/2010/main" val="362685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80807"/>
            <a:ext cx="8626792" cy="567463"/>
          </a:xfrm>
          <a:prstGeom prst="rect">
            <a:avLst/>
          </a:prstGeom>
        </p:spPr>
        <p:txBody>
          <a:bodyPr vert="horz" wrap="square" lIns="0" tIns="13335" rIns="0" bIns="0" rtlCol="0">
            <a:spAutoFit/>
          </a:bodyPr>
          <a:lstStyle/>
          <a:p>
            <a:pPr marL="12700">
              <a:lnSpc>
                <a:spcPct val="100000"/>
              </a:lnSpc>
              <a:spcBef>
                <a:spcPts val="105"/>
              </a:spcBef>
            </a:pPr>
            <a:r>
              <a:rPr dirty="0">
                <a:latin typeface="Baskerville Old Face" panose="02020602080505020303" pitchFamily="18" charset="0"/>
              </a:rPr>
              <a:t>R</a:t>
            </a:r>
            <a:r>
              <a:rPr spc="-40" dirty="0">
                <a:latin typeface="Baskerville Old Face" panose="02020602080505020303" pitchFamily="18" charset="0"/>
              </a:rPr>
              <a:t>E</a:t>
            </a:r>
            <a:r>
              <a:rPr spc="15" dirty="0">
                <a:latin typeface="Baskerville Old Face" panose="02020602080505020303" pitchFamily="18" charset="0"/>
              </a:rPr>
              <a:t>S</a:t>
            </a:r>
            <a:r>
              <a:rPr spc="-30" dirty="0">
                <a:latin typeface="Baskerville Old Face" panose="02020602080505020303" pitchFamily="18" charset="0"/>
              </a:rPr>
              <a:t>U</a:t>
            </a:r>
            <a:r>
              <a:rPr spc="-405" dirty="0">
                <a:latin typeface="Baskerville Old Face" panose="02020602080505020303" pitchFamily="18" charset="0"/>
              </a:rPr>
              <a:t>L</a:t>
            </a:r>
            <a:r>
              <a:rPr dirty="0">
                <a:latin typeface="Baskerville Old Face" panose="02020602080505020303"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Object 1">
            <a:extLst>
              <a:ext uri="{FF2B5EF4-FFF2-40B4-BE49-F238E27FC236}">
                <a16:creationId xmlns:a16="http://schemas.microsoft.com/office/drawing/2014/main" id="{39A07A91-4FF9-63FC-441A-961E4815BEC2}"/>
              </a:ext>
            </a:extLst>
          </p:cNvPr>
          <p:cNvGraphicFramePr>
            <a:graphicFrameLocks noChangeAspect="1"/>
          </p:cNvGraphicFramePr>
          <p:nvPr>
            <p:extLst>
              <p:ext uri="{D42A27DB-BD31-4B8C-83A1-F6EECF244321}">
                <p14:modId xmlns:p14="http://schemas.microsoft.com/office/powerpoint/2010/main" val="188120344"/>
              </p:ext>
            </p:extLst>
          </p:nvPr>
        </p:nvGraphicFramePr>
        <p:xfrm>
          <a:off x="5481638" y="3241675"/>
          <a:ext cx="1227137" cy="373063"/>
        </p:xfrm>
        <a:graphic>
          <a:graphicData uri="http://schemas.openxmlformats.org/presentationml/2006/ole">
            <mc:AlternateContent xmlns:mc="http://schemas.openxmlformats.org/markup-compatibility/2006">
              <mc:Choice xmlns:v="urn:schemas-microsoft-com:vml" Requires="v">
                <p:oleObj name="Worksheet" r:id="rId3" imgW="1226997" imgH="373301" progId="Excel.Sheet.12">
                  <p:embed/>
                </p:oleObj>
              </mc:Choice>
              <mc:Fallback>
                <p:oleObj name="Worksheet" r:id="rId3" imgW="1226997" imgH="373301" progId="Excel.Sheet.12">
                  <p:embed/>
                  <p:pic>
                    <p:nvPicPr>
                      <p:cNvPr id="0" name=""/>
                      <p:cNvPicPr/>
                      <p:nvPr/>
                    </p:nvPicPr>
                    <p:blipFill>
                      <a:blip r:embed="rId4"/>
                      <a:stretch>
                        <a:fillRect/>
                      </a:stretch>
                    </p:blipFill>
                    <p:spPr>
                      <a:xfrm>
                        <a:off x="5481638" y="3241675"/>
                        <a:ext cx="1227137" cy="373063"/>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90AC102F-3E28-14CB-3161-70B97D940B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447800"/>
            <a:ext cx="7934324" cy="4371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1" y="1"/>
            <a:ext cx="10668626" cy="221469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5EA5549-E312-9797-15C3-4BDE1F303A3A}"/>
              </a:ext>
            </a:extLst>
          </p:cNvPr>
          <p:cNvSpPr txBox="1"/>
          <p:nvPr/>
        </p:nvSpPr>
        <p:spPr>
          <a:xfrm>
            <a:off x="1447800" y="1828800"/>
            <a:ext cx="9067800" cy="4862870"/>
          </a:xfrm>
          <a:prstGeom prst="rect">
            <a:avLst/>
          </a:prstGeom>
          <a:noFill/>
        </p:spPr>
        <p:txBody>
          <a:bodyPr wrap="square">
            <a:spAutoFit/>
          </a:bodyPr>
          <a:lstStyle/>
          <a:p>
            <a:r>
              <a:rPr lang="en-US" dirty="0"/>
              <a:t>Employee performance analysis is crucial for optimizing organizational efficiency, identifying top talent, and addressing areas for improvement. Utilizing Excel for this analysis offers a versatile, cost-effective approach that empowers organizations to gain actionable insights into their workforce.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4000" dirty="0"/>
              <a:t> </a:t>
            </a:r>
            <a:r>
              <a:rPr lang="en-US" sz="4000" dirty="0">
                <a:latin typeface="Book Antiqua" panose="02040602050305030304" pitchFamily="18" charset="0"/>
              </a:rPr>
              <a:t>THANK YOU</a:t>
            </a:r>
            <a:endParaRPr lang="en-IN" sz="4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33369"/>
            <a:ext cx="9166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Baskerville Old Face" panose="02020602080505020303" pitchFamily="18" charset="0"/>
              </a:rPr>
              <a:t>PROJECT</a:t>
            </a:r>
            <a:r>
              <a:rPr sz="4250" spc="-85" dirty="0">
                <a:latin typeface="Baskerville Old Face" panose="02020602080505020303" pitchFamily="18" charset="0"/>
              </a:rPr>
              <a:t> </a:t>
            </a:r>
            <a:r>
              <a:rPr sz="4250" spc="25" dirty="0">
                <a:latin typeface="Baskerville Old Face" panose="02020602080505020303" pitchFamily="18" charset="0"/>
              </a:rPr>
              <a:t>TITLE</a:t>
            </a:r>
            <a:endParaRPr sz="4250" dirty="0">
              <a:latin typeface="Baskerville Old Face" panose="02020602080505020303"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66725" y="540751"/>
            <a:ext cx="2630170" cy="567463"/>
          </a:xfrm>
          <a:prstGeom prst="rect">
            <a:avLst/>
          </a:prstGeom>
        </p:spPr>
        <p:txBody>
          <a:bodyPr vert="horz" wrap="square" lIns="0" tIns="13335" rIns="0" bIns="0" rtlCol="0">
            <a:spAutoFit/>
          </a:bodyPr>
          <a:lstStyle/>
          <a:p>
            <a:pPr marL="12700">
              <a:lnSpc>
                <a:spcPct val="100000"/>
              </a:lnSpc>
              <a:spcBef>
                <a:spcPts val="105"/>
              </a:spcBef>
            </a:pPr>
            <a:r>
              <a:rPr spc="25" dirty="0">
                <a:latin typeface="Baskerville Old Face" panose="02020602080505020303" pitchFamily="18" charset="0"/>
              </a:rPr>
              <a:t>A</a:t>
            </a:r>
            <a:r>
              <a:rPr spc="-5" dirty="0">
                <a:latin typeface="Baskerville Old Face" panose="02020602080505020303" pitchFamily="18" charset="0"/>
              </a:rPr>
              <a:t>G</a:t>
            </a:r>
            <a:r>
              <a:rPr spc="-35" dirty="0">
                <a:latin typeface="Baskerville Old Face" panose="02020602080505020303" pitchFamily="18" charset="0"/>
              </a:rPr>
              <a:t>E</a:t>
            </a:r>
            <a:r>
              <a:rPr spc="15" dirty="0">
                <a:latin typeface="Baskerville Old Face" panose="02020602080505020303" pitchFamily="18" charset="0"/>
              </a:rPr>
              <a:t>N</a:t>
            </a:r>
            <a:r>
              <a:rPr lang="en-US" spc="15" dirty="0">
                <a:latin typeface="Baskerville Old Face" panose="02020602080505020303" pitchFamily="18" charset="0"/>
              </a:rPr>
              <a:t>D</a:t>
            </a:r>
            <a:r>
              <a:rPr dirty="0">
                <a:latin typeface="Baskerville Old Face" panose="02020602080505020303" pitchFamily="18" charset="0"/>
              </a:rPr>
              <a:t>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578797"/>
            <a:ext cx="81534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Baskerville Old Face" panose="02020602080505020303" pitchFamily="18" charset="0"/>
              </a:rPr>
              <a:t>P</a:t>
            </a:r>
            <a:r>
              <a:rPr sz="4250" spc="15" dirty="0">
                <a:latin typeface="Baskerville Old Face" panose="02020602080505020303" pitchFamily="18" charset="0"/>
              </a:rPr>
              <a:t>ROB</a:t>
            </a:r>
            <a:r>
              <a:rPr sz="4250" spc="55" dirty="0">
                <a:latin typeface="Baskerville Old Face" panose="02020602080505020303" pitchFamily="18" charset="0"/>
              </a:rPr>
              <a:t>L</a:t>
            </a:r>
            <a:r>
              <a:rPr sz="4250" spc="-20" dirty="0">
                <a:latin typeface="Baskerville Old Face" panose="02020602080505020303" pitchFamily="18" charset="0"/>
              </a:rPr>
              <a:t>E</a:t>
            </a:r>
            <a:r>
              <a:rPr lang="en-US" sz="4250" spc="20" dirty="0">
                <a:latin typeface="Baskerville Old Face" panose="02020602080505020303" pitchFamily="18" charset="0"/>
              </a:rPr>
              <a:t>M </a:t>
            </a:r>
            <a:r>
              <a:rPr sz="4250" spc="10" dirty="0">
                <a:latin typeface="Baskerville Old Face" panose="02020602080505020303" pitchFamily="18" charset="0"/>
              </a:rPr>
              <a:t>S</a:t>
            </a:r>
            <a:r>
              <a:rPr sz="4250" spc="-370" dirty="0">
                <a:latin typeface="Baskerville Old Face" panose="02020602080505020303" pitchFamily="18" charset="0"/>
              </a:rPr>
              <a:t>T</a:t>
            </a:r>
            <a:r>
              <a:rPr sz="4250" spc="-375" dirty="0">
                <a:latin typeface="Baskerville Old Face" panose="02020602080505020303" pitchFamily="18" charset="0"/>
              </a:rPr>
              <a:t>A</a:t>
            </a:r>
            <a:r>
              <a:rPr sz="4250" spc="15" dirty="0">
                <a:latin typeface="Baskerville Old Face" panose="02020602080505020303" pitchFamily="18" charset="0"/>
              </a:rPr>
              <a:t>T</a:t>
            </a:r>
            <a:r>
              <a:rPr sz="4250" spc="-10" dirty="0">
                <a:latin typeface="Baskerville Old Face" panose="02020602080505020303" pitchFamily="18" charset="0"/>
              </a:rPr>
              <a:t>E</a:t>
            </a:r>
            <a:r>
              <a:rPr sz="4250" spc="-20" dirty="0">
                <a:latin typeface="Baskerville Old Face" panose="02020602080505020303" pitchFamily="18" charset="0"/>
              </a:rPr>
              <a:t>ME</a:t>
            </a:r>
            <a:r>
              <a:rPr sz="4250" spc="10" dirty="0">
                <a:latin typeface="Baskerville Old Face" panose="02020602080505020303" pitchFamily="18" charset="0"/>
              </a:rPr>
              <a:t>NT</a:t>
            </a:r>
            <a:endParaRPr sz="4250" dirty="0">
              <a:latin typeface="Baskerville Old Face" panose="02020602080505020303"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32F29FF-32EA-BF6A-DE8E-83F128BF9210}"/>
              </a:ext>
            </a:extLst>
          </p:cNvPr>
          <p:cNvSpPr txBox="1"/>
          <p:nvPr/>
        </p:nvSpPr>
        <p:spPr>
          <a:xfrm>
            <a:off x="676275" y="1371599"/>
            <a:ext cx="6562726" cy="4801314"/>
          </a:xfrm>
          <a:prstGeom prst="rect">
            <a:avLst/>
          </a:prstGeom>
          <a:noFill/>
        </p:spPr>
        <p:txBody>
          <a:bodyPr wrap="square">
            <a:spAutoFit/>
          </a:bodyPr>
          <a:lstStyle/>
          <a:p>
            <a:r>
              <a:rPr lang="en-US" b="1" dirty="0"/>
              <a:t>Objective:</a:t>
            </a:r>
            <a:r>
              <a:rPr lang="en-US" dirty="0"/>
              <a:t> To analyze and evaluate employee performance using data recorded in an Excel spreadsheet. The goal is to identify patterns, assess performance metrics, and provide actionable insights to improve overall productivity and employee satisfaction.</a:t>
            </a:r>
          </a:p>
          <a:p>
            <a:endParaRPr lang="en-US" dirty="0"/>
          </a:p>
          <a:p>
            <a:pPr>
              <a:buFont typeface="+mj-lt"/>
              <a:buAutoNum type="arabicPeriod"/>
            </a:pPr>
            <a:r>
              <a:rPr lang="en-US" b="1" dirty="0"/>
              <a:t>Assess Individual Performance:</a:t>
            </a:r>
            <a:r>
              <a:rPr lang="en-US" dirty="0"/>
              <a:t> Evaluate how well each employee is performing against set targets and goals.</a:t>
            </a:r>
          </a:p>
          <a:p>
            <a:pPr>
              <a:buFont typeface="+mj-lt"/>
              <a:buAutoNum type="arabicPeriod"/>
            </a:pPr>
            <a:r>
              <a:rPr lang="en-US" b="1" dirty="0"/>
              <a:t>Identify High and Low Performers:</a:t>
            </a:r>
            <a:r>
              <a:rPr lang="en-US" dirty="0"/>
              <a:t> Pinpoint employees who consistently perform at a high level and those who may need additional support or training.</a:t>
            </a:r>
          </a:p>
          <a:p>
            <a:pPr>
              <a:buFont typeface="+mj-lt"/>
              <a:buAutoNum type="arabicPeriod"/>
            </a:pPr>
            <a:r>
              <a:rPr lang="en-US" b="1" dirty="0"/>
              <a:t>Determine Trends and Patterns:</a:t>
            </a:r>
            <a:r>
              <a:rPr lang="en-US" dirty="0"/>
              <a:t> Recognize any trends or patterns in performance over time or across different departments.</a:t>
            </a:r>
          </a:p>
          <a:p>
            <a:pPr>
              <a:buFont typeface="+mj-lt"/>
              <a:buAutoNum type="arabicPeriod"/>
            </a:pPr>
            <a:r>
              <a:rPr lang="en-US" b="1" dirty="0"/>
              <a:t>Provide Recommendations:</a:t>
            </a:r>
            <a:r>
              <a:rPr lang="en-US" dirty="0"/>
              <a:t> Offer actionable recommendations based on the analysis to help improve employee performance and overall team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1" y="829627"/>
            <a:ext cx="56984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Baskerville Old Face" panose="02020602080505020303" pitchFamily="18" charset="0"/>
              </a:rPr>
              <a:t>PROJECT</a:t>
            </a:r>
            <a:r>
              <a:rPr lang="en-US" sz="4250" spc="5" dirty="0">
                <a:latin typeface="Baskerville Old Face" panose="02020602080505020303" pitchFamily="18" charset="0"/>
              </a:rPr>
              <a:t> </a:t>
            </a:r>
            <a:r>
              <a:rPr sz="4250" spc="-20" dirty="0">
                <a:latin typeface="Baskerville Old Face" panose="02020602080505020303" pitchFamily="18" charset="0"/>
              </a:rPr>
              <a:t>OVERVI</a:t>
            </a:r>
            <a:r>
              <a:rPr lang="en-US" sz="4250" spc="-20" dirty="0">
                <a:latin typeface="Baskerville Old Face" panose="02020602080505020303" pitchFamily="18" charset="0"/>
              </a:rPr>
              <a:t>E</a:t>
            </a:r>
            <a:r>
              <a:rPr sz="4250" spc="-20" dirty="0">
                <a:latin typeface="Baskerville Old Face" panose="02020602080505020303" pitchFamily="18" charset="0"/>
              </a:rPr>
              <a:t>W</a:t>
            </a:r>
            <a:endParaRPr sz="4250" dirty="0">
              <a:latin typeface="Baskerville Old Face" panose="02020602080505020303"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304802" y="1500325"/>
            <a:ext cx="8353424" cy="5262979"/>
          </a:xfrm>
          <a:prstGeom prst="rect">
            <a:avLst/>
          </a:prstGeom>
          <a:noFill/>
        </p:spPr>
        <p:txBody>
          <a:bodyPr wrap="square" rtlCol="0">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b="1" dirty="0"/>
              <a:t>Objective:</a:t>
            </a:r>
          </a:p>
          <a:p>
            <a:r>
              <a:rPr lang="en-US" sz="2400" dirty="0"/>
              <a:t>To utilize Excel for a comprehensive analysis of employee performance metrics, providing insights into individual and team performance, identifying areas for improvement, and supporting data-driven decision-making to enhance overall productivity and job satisfaction.</a:t>
            </a:r>
          </a:p>
          <a:p>
            <a:r>
              <a:rPr lang="en-US" sz="2400" b="1" dirty="0"/>
              <a:t>Scope:</a:t>
            </a:r>
          </a:p>
          <a:p>
            <a:r>
              <a:rPr lang="en-US" sz="2400" dirty="0"/>
              <a:t>This project involves analyzing employee performance data, including sales figures, project completion rates, customer feedback, and attendance records, over a specified period. The analysis will result in actionable insights and recommendations for performance management and employee development.</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1000" y="896316"/>
            <a:ext cx="80010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Baskerville Old Face" panose="02020602080505020303" pitchFamily="18" charset="0"/>
              </a:rPr>
              <a:t>W</a:t>
            </a:r>
            <a:r>
              <a:rPr sz="3200" spc="-20" dirty="0">
                <a:latin typeface="Baskerville Old Face" panose="02020602080505020303" pitchFamily="18" charset="0"/>
              </a:rPr>
              <a:t>H</a:t>
            </a:r>
            <a:r>
              <a:rPr sz="3200" spc="20" dirty="0">
                <a:latin typeface="Baskerville Old Face" panose="02020602080505020303" pitchFamily="18" charset="0"/>
              </a:rPr>
              <a:t>O</a:t>
            </a:r>
            <a:r>
              <a:rPr sz="3200" spc="-235" dirty="0">
                <a:latin typeface="Baskerville Old Face" panose="02020602080505020303" pitchFamily="18" charset="0"/>
              </a:rPr>
              <a:t> </a:t>
            </a:r>
            <a:r>
              <a:rPr sz="3200" spc="-10" dirty="0">
                <a:latin typeface="Baskerville Old Face" panose="02020602080505020303" pitchFamily="18" charset="0"/>
              </a:rPr>
              <a:t>AR</a:t>
            </a:r>
            <a:r>
              <a:rPr sz="3200" spc="15" dirty="0">
                <a:latin typeface="Baskerville Old Face" panose="02020602080505020303" pitchFamily="18" charset="0"/>
              </a:rPr>
              <a:t>E</a:t>
            </a:r>
            <a:r>
              <a:rPr sz="3200" spc="-35" dirty="0">
                <a:latin typeface="Baskerville Old Face" panose="02020602080505020303" pitchFamily="18" charset="0"/>
              </a:rPr>
              <a:t> </a:t>
            </a:r>
            <a:r>
              <a:rPr sz="3200" spc="-10" dirty="0">
                <a:latin typeface="Baskerville Old Face" panose="02020602080505020303" pitchFamily="18" charset="0"/>
              </a:rPr>
              <a:t>T</a:t>
            </a:r>
            <a:r>
              <a:rPr sz="3200" spc="-15" dirty="0">
                <a:latin typeface="Baskerville Old Face" panose="02020602080505020303" pitchFamily="18" charset="0"/>
              </a:rPr>
              <a:t>H</a:t>
            </a:r>
            <a:r>
              <a:rPr sz="3200" spc="15" dirty="0">
                <a:latin typeface="Baskerville Old Face" panose="02020602080505020303" pitchFamily="18" charset="0"/>
              </a:rPr>
              <a:t>E</a:t>
            </a:r>
            <a:r>
              <a:rPr sz="3200" spc="-35" dirty="0">
                <a:latin typeface="Baskerville Old Face" panose="02020602080505020303" pitchFamily="18" charset="0"/>
              </a:rPr>
              <a:t> </a:t>
            </a:r>
            <a:r>
              <a:rPr sz="3200" spc="-20" dirty="0">
                <a:latin typeface="Baskerville Old Face" panose="02020602080505020303" pitchFamily="18" charset="0"/>
              </a:rPr>
              <a:t>E</a:t>
            </a:r>
            <a:r>
              <a:rPr sz="3200" spc="30" dirty="0">
                <a:latin typeface="Baskerville Old Face" panose="02020602080505020303" pitchFamily="18" charset="0"/>
              </a:rPr>
              <a:t>N</a:t>
            </a:r>
            <a:r>
              <a:rPr sz="3200" spc="15" dirty="0">
                <a:latin typeface="Baskerville Old Face" panose="02020602080505020303" pitchFamily="18" charset="0"/>
              </a:rPr>
              <a:t>D</a:t>
            </a:r>
            <a:r>
              <a:rPr sz="3200" spc="-45" dirty="0">
                <a:latin typeface="Baskerville Old Face" panose="02020602080505020303" pitchFamily="18" charset="0"/>
              </a:rPr>
              <a:t> </a:t>
            </a:r>
            <a:r>
              <a:rPr sz="3200" dirty="0">
                <a:latin typeface="Baskerville Old Face" panose="02020602080505020303" pitchFamily="18" charset="0"/>
              </a:rPr>
              <a:t>U</a:t>
            </a:r>
            <a:r>
              <a:rPr sz="3200" spc="10" dirty="0">
                <a:latin typeface="Baskerville Old Face" panose="02020602080505020303" pitchFamily="18" charset="0"/>
              </a:rPr>
              <a:t>S</a:t>
            </a:r>
            <a:r>
              <a:rPr sz="3200" spc="-25" dirty="0">
                <a:latin typeface="Baskerville Old Face" panose="02020602080505020303" pitchFamily="18" charset="0"/>
              </a:rPr>
              <a:t>E</a:t>
            </a:r>
            <a:r>
              <a:rPr sz="3200" spc="-10" dirty="0">
                <a:latin typeface="Baskerville Old Face" panose="02020602080505020303" pitchFamily="18" charset="0"/>
              </a:rPr>
              <a:t>R</a:t>
            </a:r>
            <a:r>
              <a:rPr sz="3200" spc="5" dirty="0">
                <a:latin typeface="Baskerville Old Face" panose="02020602080505020303" pitchFamily="18" charset="0"/>
              </a:rPr>
              <a:t>S?</a:t>
            </a:r>
            <a:endParaRPr sz="3200" dirty="0">
              <a:latin typeface="Baskerville Old Face" panose="02020602080505020303"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DDD845BD-7E61-1CA3-CF7A-E0815F491F7E}"/>
              </a:ext>
            </a:extLst>
          </p:cNvPr>
          <p:cNvSpPr txBox="1"/>
          <p:nvPr/>
        </p:nvSpPr>
        <p:spPr>
          <a:xfrm>
            <a:off x="723900" y="1219200"/>
            <a:ext cx="10858500" cy="6740307"/>
          </a:xfrm>
          <a:prstGeom prst="rect">
            <a:avLst/>
          </a:prstGeom>
          <a:noFill/>
        </p:spPr>
        <p:txBody>
          <a:bodyPr wrap="square">
            <a:spAutoFit/>
          </a:bodyPr>
          <a:lstStyle/>
          <a:p>
            <a:endParaRPr lang="en-US" dirty="0"/>
          </a:p>
          <a:p>
            <a:r>
              <a:rPr lang="en-US" b="1" dirty="0"/>
              <a:t>1. Human Resources (HR) Department</a:t>
            </a:r>
          </a:p>
          <a:p>
            <a:pPr>
              <a:buFont typeface="Arial" panose="020B0604020202020204" pitchFamily="34" charset="0"/>
              <a:buChar char="•"/>
            </a:pPr>
            <a:r>
              <a:rPr lang="en-US" b="1" dirty="0"/>
              <a:t>Role:</a:t>
            </a:r>
            <a:r>
              <a:rPr lang="en-US" dirty="0"/>
              <a:t> HR professionals use performance analysis to make decisions about employee development, training needs, promotions, and terminations.</a:t>
            </a:r>
          </a:p>
          <a:p>
            <a:r>
              <a:rPr lang="en-US" b="1" dirty="0"/>
              <a:t>2. Management Team</a:t>
            </a:r>
          </a:p>
          <a:p>
            <a:pPr>
              <a:buFont typeface="Arial" panose="020B0604020202020204" pitchFamily="34" charset="0"/>
              <a:buChar char="•"/>
            </a:pPr>
            <a:r>
              <a:rPr lang="en-US" b="1" dirty="0"/>
              <a:t>Role:</a:t>
            </a:r>
            <a:r>
              <a:rPr lang="en-US" dirty="0"/>
              <a:t> Managers and executives use performance data to make strategic decisions about resource allocation, team composition, and overall business strategy.</a:t>
            </a:r>
          </a:p>
          <a:p>
            <a:r>
              <a:rPr lang="en-US" b="1" dirty="0"/>
              <a:t>3. Team Leaders/Supervisors</a:t>
            </a:r>
          </a:p>
          <a:p>
            <a:pPr>
              <a:buFont typeface="Arial" panose="020B0604020202020204" pitchFamily="34" charset="0"/>
              <a:buChar char="•"/>
            </a:pPr>
            <a:r>
              <a:rPr lang="en-US" b="1" dirty="0"/>
              <a:t>Role:</a:t>
            </a:r>
            <a:r>
              <a:rPr lang="en-US" dirty="0"/>
              <a:t> Direct supervisors and team leaders use performance data to provide feedback, set goals, and monitor the progress of their team members.</a:t>
            </a:r>
          </a:p>
          <a:p>
            <a:r>
              <a:rPr lang="en-US" b="1" dirty="0"/>
              <a:t>4. Employees</a:t>
            </a:r>
          </a:p>
          <a:p>
            <a:pPr>
              <a:buFont typeface="Arial" panose="020B0604020202020204" pitchFamily="34" charset="0"/>
              <a:buChar char="•"/>
            </a:pPr>
            <a:r>
              <a:rPr lang="en-US" b="1" dirty="0"/>
              <a:t>Role:</a:t>
            </a:r>
            <a:r>
              <a:rPr lang="en-US" dirty="0"/>
              <a:t> Employees may be the indirect users of performance analysis through feedback and performance reviews.</a:t>
            </a:r>
          </a:p>
          <a:p>
            <a:r>
              <a:rPr lang="en-US" b="1" dirty="0"/>
              <a:t>5.Training and Development Teams</a:t>
            </a:r>
          </a:p>
          <a:p>
            <a:pPr>
              <a:buFont typeface="Arial" panose="020B0604020202020204" pitchFamily="34" charset="0"/>
              <a:buChar char="•"/>
            </a:pPr>
            <a:r>
              <a:rPr lang="en-US" b="1" dirty="0"/>
              <a:t>Role:</a:t>
            </a:r>
            <a:r>
              <a:rPr lang="en-US" dirty="0"/>
              <a:t> Professionals responsible for employee training and development use performance data to design and implement targeted training programs.</a:t>
            </a:r>
          </a:p>
          <a:p>
            <a:r>
              <a:rPr lang="en-US" b="1" dirty="0"/>
              <a:t>6. Finance Department</a:t>
            </a:r>
          </a:p>
          <a:p>
            <a:pPr>
              <a:buFont typeface="Arial" panose="020B0604020202020204" pitchFamily="34" charset="0"/>
              <a:buChar char="•"/>
            </a:pPr>
            <a:r>
              <a:rPr lang="en-US" b="1" dirty="0"/>
              <a:t>Role:</a:t>
            </a:r>
            <a:r>
              <a:rPr lang="en-US" dirty="0"/>
              <a:t> Finance teams may use performance data to link employee performance with compensation and rewards, budget planning, and cost management.</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798309"/>
            <a:ext cx="10744826"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Baskerville Old Face" panose="02020602080505020303" pitchFamily="18" charset="0"/>
              </a:rPr>
              <a:t>O</a:t>
            </a:r>
            <a:r>
              <a:rPr sz="3600" spc="25" dirty="0">
                <a:latin typeface="Baskerville Old Face" panose="02020602080505020303" pitchFamily="18" charset="0"/>
              </a:rPr>
              <a:t>U</a:t>
            </a:r>
            <a:r>
              <a:rPr sz="3600" dirty="0">
                <a:latin typeface="Baskerville Old Face" panose="02020602080505020303" pitchFamily="18" charset="0"/>
              </a:rPr>
              <a:t>R</a:t>
            </a:r>
            <a:r>
              <a:rPr sz="3600" spc="5" dirty="0">
                <a:latin typeface="Baskerville Old Face" panose="02020602080505020303" pitchFamily="18" charset="0"/>
              </a:rPr>
              <a:t> </a:t>
            </a:r>
            <a:r>
              <a:rPr sz="3600" spc="25" dirty="0">
                <a:latin typeface="Baskerville Old Face" panose="02020602080505020303" pitchFamily="18" charset="0"/>
              </a:rPr>
              <a:t>S</a:t>
            </a:r>
            <a:r>
              <a:rPr sz="3600" spc="10" dirty="0">
                <a:latin typeface="Baskerville Old Face" panose="02020602080505020303" pitchFamily="18" charset="0"/>
              </a:rPr>
              <a:t>O</a:t>
            </a:r>
            <a:r>
              <a:rPr sz="3600" spc="25" dirty="0">
                <a:latin typeface="Baskerville Old Face" panose="02020602080505020303" pitchFamily="18" charset="0"/>
              </a:rPr>
              <a:t>LU</a:t>
            </a:r>
            <a:r>
              <a:rPr sz="3600" spc="-35" dirty="0">
                <a:latin typeface="Baskerville Old Face" panose="02020602080505020303" pitchFamily="18" charset="0"/>
              </a:rPr>
              <a:t>T</a:t>
            </a:r>
            <a:r>
              <a:rPr sz="3600" spc="-30" dirty="0">
                <a:latin typeface="Baskerville Old Face" panose="02020602080505020303" pitchFamily="18" charset="0"/>
              </a:rPr>
              <a:t>I</a:t>
            </a:r>
            <a:r>
              <a:rPr sz="3600" spc="10" dirty="0">
                <a:latin typeface="Baskerville Old Face" panose="02020602080505020303" pitchFamily="18" charset="0"/>
              </a:rPr>
              <a:t>O</a:t>
            </a:r>
            <a:r>
              <a:rPr sz="3600" dirty="0">
                <a:latin typeface="Baskerville Old Face" panose="02020602080505020303" pitchFamily="18" charset="0"/>
              </a:rPr>
              <a:t>N</a:t>
            </a:r>
            <a:r>
              <a:rPr sz="3600" spc="-345" dirty="0">
                <a:latin typeface="Baskerville Old Face" panose="02020602080505020303" pitchFamily="18" charset="0"/>
              </a:rPr>
              <a:t> </a:t>
            </a:r>
            <a:r>
              <a:rPr sz="3600" spc="-35" dirty="0">
                <a:latin typeface="Baskerville Old Face" panose="02020602080505020303" pitchFamily="18" charset="0"/>
              </a:rPr>
              <a:t>A</a:t>
            </a:r>
            <a:r>
              <a:rPr sz="3600" spc="-5" dirty="0">
                <a:latin typeface="Baskerville Old Face" panose="02020602080505020303" pitchFamily="18" charset="0"/>
              </a:rPr>
              <a:t>N</a:t>
            </a:r>
            <a:r>
              <a:rPr sz="3600" dirty="0">
                <a:latin typeface="Baskerville Old Face" panose="02020602080505020303" pitchFamily="18" charset="0"/>
              </a:rPr>
              <a:t>D</a:t>
            </a:r>
            <a:r>
              <a:rPr sz="3600" spc="35" dirty="0">
                <a:latin typeface="Baskerville Old Face" panose="02020602080505020303" pitchFamily="18" charset="0"/>
              </a:rPr>
              <a:t> </a:t>
            </a:r>
            <a:r>
              <a:rPr sz="3600" spc="-30" dirty="0">
                <a:latin typeface="Baskerville Old Face" panose="02020602080505020303" pitchFamily="18" charset="0"/>
              </a:rPr>
              <a:t>I</a:t>
            </a:r>
            <a:r>
              <a:rPr sz="3600" spc="-35" dirty="0">
                <a:latin typeface="Baskerville Old Face" panose="02020602080505020303" pitchFamily="18" charset="0"/>
              </a:rPr>
              <a:t>T</a:t>
            </a:r>
            <a:r>
              <a:rPr sz="3600" dirty="0">
                <a:latin typeface="Baskerville Old Face" panose="02020602080505020303" pitchFamily="18" charset="0"/>
              </a:rPr>
              <a:t>S</a:t>
            </a:r>
            <a:r>
              <a:rPr sz="3600" spc="60" dirty="0">
                <a:latin typeface="Baskerville Old Face" panose="02020602080505020303" pitchFamily="18" charset="0"/>
              </a:rPr>
              <a:t> </a:t>
            </a:r>
            <a:r>
              <a:rPr sz="3600" spc="-295" dirty="0">
                <a:latin typeface="Baskerville Old Face" panose="02020602080505020303" pitchFamily="18" charset="0"/>
              </a:rPr>
              <a:t>V</a:t>
            </a:r>
            <a:r>
              <a:rPr sz="3600" spc="-35" dirty="0">
                <a:latin typeface="Baskerville Old Face" panose="02020602080505020303" pitchFamily="18" charset="0"/>
              </a:rPr>
              <a:t>A</a:t>
            </a:r>
            <a:r>
              <a:rPr sz="3600" spc="25" dirty="0">
                <a:latin typeface="Baskerville Old Face" panose="02020602080505020303" pitchFamily="18" charset="0"/>
              </a:rPr>
              <a:t>LU</a:t>
            </a:r>
            <a:r>
              <a:rPr sz="3600" dirty="0">
                <a:latin typeface="Baskerville Old Face" panose="02020602080505020303" pitchFamily="18" charset="0"/>
              </a:rPr>
              <a:t>E</a:t>
            </a:r>
            <a:r>
              <a:rPr sz="3600" spc="-65" dirty="0">
                <a:latin typeface="Baskerville Old Face" panose="02020602080505020303" pitchFamily="18" charset="0"/>
              </a:rPr>
              <a:t> </a:t>
            </a:r>
            <a:r>
              <a:rPr sz="3600" spc="-15" dirty="0">
                <a:latin typeface="Baskerville Old Face" panose="02020602080505020303" pitchFamily="18" charset="0"/>
              </a:rPr>
              <a:t>P</a:t>
            </a:r>
            <a:r>
              <a:rPr sz="3600" spc="-30" dirty="0">
                <a:latin typeface="Baskerville Old Face" panose="02020602080505020303" pitchFamily="18" charset="0"/>
              </a:rPr>
              <a:t>R</a:t>
            </a:r>
            <a:r>
              <a:rPr sz="3600" spc="10" dirty="0">
                <a:latin typeface="Baskerville Old Face" panose="02020602080505020303" pitchFamily="18" charset="0"/>
              </a:rPr>
              <a:t>O</a:t>
            </a:r>
            <a:r>
              <a:rPr sz="3600" spc="-15" dirty="0">
                <a:latin typeface="Baskerville Old Face" panose="02020602080505020303" pitchFamily="18" charset="0"/>
              </a:rPr>
              <a:t>P</a:t>
            </a:r>
            <a:r>
              <a:rPr sz="3600" spc="10" dirty="0">
                <a:latin typeface="Baskerville Old Face" panose="02020602080505020303" pitchFamily="18" charset="0"/>
              </a:rPr>
              <a:t>O</a:t>
            </a:r>
            <a:r>
              <a:rPr sz="3600" spc="25" dirty="0">
                <a:latin typeface="Baskerville Old Face" panose="02020602080505020303" pitchFamily="18" charset="0"/>
              </a:rPr>
              <a:t>S</a:t>
            </a:r>
            <a:r>
              <a:rPr sz="3600" spc="-30" dirty="0">
                <a:latin typeface="Baskerville Old Face" panose="02020602080505020303" pitchFamily="18" charset="0"/>
              </a:rPr>
              <a:t>I</a:t>
            </a:r>
            <a:r>
              <a:rPr sz="3600" spc="-35" dirty="0">
                <a:latin typeface="Baskerville Old Face" panose="02020602080505020303" pitchFamily="18" charset="0"/>
              </a:rPr>
              <a:t>T</a:t>
            </a:r>
            <a:r>
              <a:rPr sz="3600" spc="-30" dirty="0">
                <a:latin typeface="Baskerville Old Face" panose="02020602080505020303" pitchFamily="18" charset="0"/>
              </a:rPr>
              <a:t>I</a:t>
            </a:r>
            <a:r>
              <a:rPr sz="3600" spc="10" dirty="0">
                <a:latin typeface="Baskerville Old Face" panose="02020602080505020303" pitchFamily="18" charset="0"/>
              </a:rPr>
              <a:t>O</a:t>
            </a:r>
            <a:r>
              <a:rPr sz="3600" dirty="0">
                <a:latin typeface="Baskerville Old Face" panose="02020602080505020303"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BDF9F562-5AEC-7FD9-2C66-14C327534146}"/>
              </a:ext>
            </a:extLst>
          </p:cNvPr>
          <p:cNvSpPr txBox="1"/>
          <p:nvPr/>
        </p:nvSpPr>
        <p:spPr>
          <a:xfrm>
            <a:off x="2695574" y="1476374"/>
            <a:ext cx="9267826" cy="3693319"/>
          </a:xfrm>
          <a:prstGeom prst="rect">
            <a:avLst/>
          </a:prstGeom>
          <a:noFill/>
        </p:spPr>
        <p:txBody>
          <a:bodyPr wrap="square">
            <a:spAutoFit/>
          </a:bodyPr>
          <a:lstStyle/>
          <a:p>
            <a:r>
              <a:rPr lang="en-US" dirty="0"/>
              <a:t>Our solution leverages Excel to perform a comprehensive analysis of employee performance data. By organizing, analyzing, and visualizing performance metrics, we provide actionable insights that help organizations manage and enhance employee performance effectively.</a:t>
            </a:r>
          </a:p>
          <a:p>
            <a:r>
              <a:rPr lang="en-US" b="1" dirty="0"/>
              <a:t> Features:</a:t>
            </a:r>
            <a:endParaRPr lang="en-US" dirty="0"/>
          </a:p>
          <a:p>
            <a:pPr>
              <a:buFont typeface="+mj-lt"/>
              <a:buAutoNum type="arabicPeriod"/>
            </a:pPr>
            <a:r>
              <a:rPr lang="en-US" b="1" dirty="0"/>
              <a:t>Data Organization and Cleaning:</a:t>
            </a:r>
            <a:endParaRPr lang="en-US" dirty="0"/>
          </a:p>
          <a:p>
            <a:pPr marL="742950" lvl="1" indent="-285750">
              <a:buFont typeface="Wingdings" panose="05000000000000000000" pitchFamily="2" charset="2"/>
              <a:buChar char="ü"/>
            </a:pPr>
            <a:r>
              <a:rPr lang="en-US" b="1" dirty="0"/>
              <a:t>Structured Data Management</a:t>
            </a:r>
            <a:endParaRPr lang="en-US" dirty="0"/>
          </a:p>
          <a:p>
            <a:pPr marL="742950" lvl="1" indent="-285750">
              <a:buFont typeface="Wingdings" panose="05000000000000000000" pitchFamily="2" charset="2"/>
              <a:buChar char="ü"/>
            </a:pPr>
            <a:r>
              <a:rPr lang="en-US" b="1" dirty="0"/>
              <a:t>Error Detection</a:t>
            </a:r>
            <a:endParaRPr lang="en-US" dirty="0"/>
          </a:p>
          <a:p>
            <a:pPr>
              <a:buFont typeface="+mj-lt"/>
              <a:buAutoNum type="arabicPeriod"/>
            </a:pPr>
            <a:r>
              <a:rPr lang="en-US" b="1" dirty="0"/>
              <a:t>Performance Metrics Analysis:</a:t>
            </a:r>
            <a:endParaRPr lang="en-US" dirty="0"/>
          </a:p>
          <a:p>
            <a:pPr marL="742950" lvl="1" indent="-285750">
              <a:buFont typeface="Wingdings" panose="05000000000000000000" pitchFamily="2" charset="2"/>
              <a:buChar char="ü"/>
            </a:pPr>
            <a:r>
              <a:rPr lang="en-US" b="1" dirty="0"/>
              <a:t>Aggregated Metrics</a:t>
            </a:r>
          </a:p>
          <a:p>
            <a:pPr marL="742950" lvl="1" indent="-285750">
              <a:buFont typeface="Wingdings" panose="05000000000000000000" pitchFamily="2" charset="2"/>
              <a:buChar char="ü"/>
            </a:pPr>
            <a:r>
              <a:rPr lang="en-US" b="1" dirty="0"/>
              <a:t>Benchmarking</a:t>
            </a:r>
            <a:r>
              <a:rPr lang="en-US" dirty="0"/>
              <a:t> targets.</a:t>
            </a:r>
          </a:p>
          <a:p>
            <a:pPr>
              <a:buFont typeface="+mj-lt"/>
              <a:buAutoNum type="arabicPeriod"/>
            </a:pPr>
            <a:r>
              <a:rPr lang="en-US" b="1" dirty="0"/>
              <a:t>Trend and Pattern Analysis:</a:t>
            </a:r>
            <a:endParaRPr lang="en-US" dirty="0"/>
          </a:p>
          <a:p>
            <a:pPr marL="742950" lvl="1" indent="-285750">
              <a:buFont typeface="Wingdings" panose="05000000000000000000" pitchFamily="2" charset="2"/>
              <a:buChar char="ü"/>
            </a:pPr>
            <a:r>
              <a:rPr lang="en-US" b="1" dirty="0"/>
              <a:t>Time-Series Analysis</a:t>
            </a:r>
            <a:endParaRPr lang="en-US" dirty="0"/>
          </a:p>
          <a:p>
            <a:pPr marL="742950" lvl="1" indent="-285750">
              <a:buFont typeface="Wingdings" panose="05000000000000000000" pitchFamily="2" charset="2"/>
              <a:buChar char="ü"/>
            </a:pPr>
            <a:r>
              <a:rPr lang="en-US" b="1" dirty="0"/>
              <a:t>Cross-Departmental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Baskerville Old Face" panose="02020602080505020303" pitchFamily="18" charset="0"/>
              </a:rPr>
              <a:t>Dataset Description</a:t>
            </a:r>
          </a:p>
        </p:txBody>
      </p:sp>
      <p:sp>
        <p:nvSpPr>
          <p:cNvPr id="10" name="TextBox 9">
            <a:extLst>
              <a:ext uri="{FF2B5EF4-FFF2-40B4-BE49-F238E27FC236}">
                <a16:creationId xmlns:a16="http://schemas.microsoft.com/office/drawing/2014/main" id="{F524DA45-18BF-73EB-5849-729CBC237ACD}"/>
              </a:ext>
            </a:extLst>
          </p:cNvPr>
          <p:cNvSpPr txBox="1"/>
          <p:nvPr/>
        </p:nvSpPr>
        <p:spPr>
          <a:xfrm>
            <a:off x="990600" y="1905000"/>
            <a:ext cx="10135851" cy="4247317"/>
          </a:xfrm>
          <a:prstGeom prst="rect">
            <a:avLst/>
          </a:prstGeom>
          <a:noFill/>
        </p:spPr>
        <p:txBody>
          <a:bodyPr wrap="square">
            <a:spAutoFit/>
          </a:bodyPr>
          <a:lstStyle/>
          <a:p>
            <a:r>
              <a:rPr lang="en-US" dirty="0"/>
              <a:t>1. </a:t>
            </a:r>
            <a:r>
              <a:rPr lang="en-US" b="1" dirty="0"/>
              <a:t>Dataset Structure:</a:t>
            </a:r>
            <a:endParaRPr lang="en-US" dirty="0"/>
          </a:p>
          <a:p>
            <a:pPr>
              <a:buFont typeface="Arial" panose="020B0604020202020204" pitchFamily="34" charset="0"/>
              <a:buChar char="•"/>
            </a:pPr>
            <a:r>
              <a:rPr lang="en-US" b="1" dirty="0"/>
              <a:t>File Format:</a:t>
            </a:r>
            <a:r>
              <a:rPr lang="en-US" dirty="0"/>
              <a:t> Excel (.xlsx or .</a:t>
            </a:r>
            <a:r>
              <a:rPr lang="en-US" dirty="0" err="1"/>
              <a:t>xls</a:t>
            </a:r>
            <a:r>
              <a:rPr lang="en-US" dirty="0"/>
              <a:t>)</a:t>
            </a:r>
          </a:p>
          <a:p>
            <a:pPr>
              <a:buFont typeface="Arial" panose="020B0604020202020204" pitchFamily="34" charset="0"/>
              <a:buChar char="•"/>
            </a:pPr>
            <a:r>
              <a:rPr lang="en-US" b="1" dirty="0"/>
              <a:t>Sheet Structure:</a:t>
            </a:r>
            <a:r>
              <a:rPr lang="en-US" dirty="0"/>
              <a:t> Typically organized into multiple sheets or tables, each representing different aspects of employee performance.</a:t>
            </a:r>
          </a:p>
          <a:p>
            <a:r>
              <a:rPr lang="en-US" dirty="0"/>
              <a:t>**2. </a:t>
            </a:r>
            <a:r>
              <a:rPr lang="en-US" b="1" dirty="0"/>
              <a:t>Sheets/Tables:</a:t>
            </a:r>
            <a:endParaRPr lang="en-US" dirty="0"/>
          </a:p>
          <a:p>
            <a:r>
              <a:rPr lang="en-US" b="1" dirty="0"/>
              <a:t>Sheet 1: Employee Information</a:t>
            </a:r>
          </a:p>
          <a:p>
            <a:pPr>
              <a:buFont typeface="Arial" panose="020B0604020202020204" pitchFamily="34" charset="0"/>
              <a:buChar char="•"/>
            </a:pPr>
            <a:r>
              <a:rPr lang="en-US" b="1" dirty="0"/>
              <a:t>Purpose:</a:t>
            </a:r>
            <a:r>
              <a:rPr lang="en-US" dirty="0"/>
              <a:t> Contains basic details about each employee for identification and categorization.</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each employee.</a:t>
            </a:r>
          </a:p>
          <a:p>
            <a:pPr marL="742950" lvl="1" indent="-285750">
              <a:buFont typeface="Arial" panose="020B0604020202020204" pitchFamily="34" charset="0"/>
              <a:buChar char="•"/>
            </a:pPr>
            <a:r>
              <a:rPr lang="en-US" b="1" dirty="0"/>
              <a:t>First Name:</a:t>
            </a:r>
            <a:r>
              <a:rPr lang="en-US" dirty="0"/>
              <a:t> Employee's first name.</a:t>
            </a:r>
          </a:p>
          <a:p>
            <a:pPr marL="742950" lvl="1" indent="-285750">
              <a:buFont typeface="Arial" panose="020B0604020202020204" pitchFamily="34" charset="0"/>
              <a:buChar char="•"/>
            </a:pPr>
            <a:r>
              <a:rPr lang="en-US" b="1" dirty="0"/>
              <a:t>Last Name:</a:t>
            </a:r>
            <a:r>
              <a:rPr lang="en-US" dirty="0"/>
              <a:t> Employee's last name.</a:t>
            </a:r>
          </a:p>
          <a:p>
            <a:pPr marL="742950" lvl="1" indent="-285750">
              <a:buFont typeface="Arial" panose="020B0604020202020204" pitchFamily="34" charset="0"/>
              <a:buChar char="•"/>
            </a:pPr>
            <a:r>
              <a:rPr lang="en-US" b="1" dirty="0"/>
              <a:t>Department:</a:t>
            </a:r>
            <a:r>
              <a:rPr lang="en-US" dirty="0"/>
              <a:t> Department where the employee works (e.g., Sales, Marketing, HR).</a:t>
            </a:r>
          </a:p>
          <a:p>
            <a:pPr marL="742950" lvl="1" indent="-285750">
              <a:buFont typeface="Arial" panose="020B0604020202020204" pitchFamily="34" charset="0"/>
              <a:buChar char="•"/>
            </a:pPr>
            <a:r>
              <a:rPr lang="en-US" b="1" dirty="0"/>
              <a:t>Job Title:</a:t>
            </a:r>
            <a:r>
              <a:rPr lang="en-US" dirty="0"/>
              <a:t> Employee’s position or role.</a:t>
            </a:r>
          </a:p>
          <a:p>
            <a:pPr marL="742950" lvl="1" indent="-285750">
              <a:buFont typeface="Arial" panose="020B0604020202020204" pitchFamily="34" charset="0"/>
              <a:buChar char="•"/>
            </a:pPr>
            <a:r>
              <a:rPr lang="en-US" b="1" dirty="0"/>
              <a:t>Hire Date:</a:t>
            </a:r>
            <a:r>
              <a:rPr lang="en-US" dirty="0"/>
              <a:t> Date the employee was hired.</a:t>
            </a:r>
          </a:p>
          <a:p>
            <a:pPr marL="742950" lvl="1" indent="-285750">
              <a:buFont typeface="Arial" panose="020B0604020202020204" pitchFamily="34" charset="0"/>
              <a:buChar char="•"/>
            </a:pPr>
            <a:r>
              <a:rPr lang="en-US" b="1" dirty="0"/>
              <a:t>Manager ID:</a:t>
            </a:r>
            <a:r>
              <a:rPr lang="en-US" dirty="0"/>
              <a:t> ID of the employee’s direct manager.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13775" y="618517"/>
            <a:ext cx="8916025" cy="143483"/>
          </a:xfrm>
        </p:spPr>
        <p:txBody>
          <a:bodyPr>
            <a:normAutofit fontScale="90000"/>
          </a:bodyPr>
          <a:lstStyle/>
          <a:p>
            <a:endParaRPr lang="en-IN" dirty="0"/>
          </a:p>
        </p:txBody>
      </p:sp>
      <p:sp>
        <p:nvSpPr>
          <p:cNvPr id="4" name="TextBox 3">
            <a:extLst>
              <a:ext uri="{FF2B5EF4-FFF2-40B4-BE49-F238E27FC236}">
                <a16:creationId xmlns:a16="http://schemas.microsoft.com/office/drawing/2014/main" id="{0F2992E4-B24F-A5E7-CCD6-20695E94E83E}"/>
              </a:ext>
            </a:extLst>
          </p:cNvPr>
          <p:cNvSpPr txBox="1"/>
          <p:nvPr/>
        </p:nvSpPr>
        <p:spPr>
          <a:xfrm>
            <a:off x="533400" y="1143000"/>
            <a:ext cx="9753600" cy="5964911"/>
          </a:xfrm>
          <a:prstGeom prst="rect">
            <a:avLst/>
          </a:prstGeom>
          <a:noFill/>
        </p:spPr>
        <p:txBody>
          <a:bodyPr wrap="square">
            <a:spAutoFit/>
          </a:bodyPr>
          <a:lstStyle/>
          <a:p>
            <a:r>
              <a:rPr lang="en-US" b="1" dirty="0"/>
              <a:t>Sheet 2: Performance Metrics</a:t>
            </a:r>
          </a:p>
          <a:p>
            <a:pPr>
              <a:buFont typeface="Arial" panose="020B0604020202020204" pitchFamily="34" charset="0"/>
              <a:buChar char="•"/>
            </a:pPr>
            <a:r>
              <a:rPr lang="en-US" b="1" dirty="0"/>
              <a:t>Purpose:</a:t>
            </a:r>
            <a:r>
              <a:rPr lang="en-US" dirty="0"/>
              <a:t> Contains quantitative metrics used to evaluate employee performance.</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linking with Employee Information.</a:t>
            </a:r>
          </a:p>
          <a:p>
            <a:pPr marL="742950" lvl="1" indent="-285750">
              <a:buFont typeface="Arial" panose="020B0604020202020204" pitchFamily="34" charset="0"/>
              <a:buChar char="•"/>
            </a:pPr>
            <a:r>
              <a:rPr lang="en-US" b="1" dirty="0"/>
              <a:t>Review Period:</a:t>
            </a:r>
            <a:r>
              <a:rPr lang="en-US" dirty="0"/>
              <a:t> Time period for the performance review (e.g., Q1 2024, FY 2024).</a:t>
            </a:r>
          </a:p>
          <a:p>
            <a:pPr marL="742950" lvl="1" indent="-285750">
              <a:buFont typeface="Arial" panose="020B0604020202020204" pitchFamily="34" charset="0"/>
              <a:buChar char="•"/>
            </a:pPr>
            <a:r>
              <a:rPr lang="en-US" b="1" dirty="0"/>
              <a:t>Sales Figures:</a:t>
            </a:r>
            <a:r>
              <a:rPr lang="en-US" dirty="0"/>
              <a:t> Total sales or revenue generated by the employee (if applicable).</a:t>
            </a:r>
          </a:p>
          <a:p>
            <a:pPr marL="742950" lvl="1" indent="-285750">
              <a:buFont typeface="Arial" panose="020B0604020202020204" pitchFamily="34" charset="0"/>
              <a:buChar char="•"/>
            </a:pPr>
            <a:r>
              <a:rPr lang="en-US" b="1" dirty="0"/>
              <a:t>Projects Completed:</a:t>
            </a:r>
            <a:r>
              <a:rPr lang="en-US" dirty="0"/>
              <a:t> Number of projects or tasks completed by the employee.</a:t>
            </a:r>
          </a:p>
          <a:p>
            <a:pPr marL="742950" lvl="1" indent="-285750">
              <a:buFont typeface="Arial" panose="020B0604020202020204" pitchFamily="34" charset="0"/>
              <a:buChar char="•"/>
            </a:pPr>
            <a:r>
              <a:rPr lang="en-US" b="1" dirty="0"/>
              <a:t>Customer Feedback Score:</a:t>
            </a:r>
            <a:r>
              <a:rPr lang="en-US" dirty="0"/>
              <a:t> Average score from customer feedback or satisfaction surveys.</a:t>
            </a:r>
          </a:p>
          <a:p>
            <a:pPr marL="742950" lvl="1" indent="-285750">
              <a:buFont typeface="Arial" panose="020B0604020202020204" pitchFamily="34" charset="0"/>
              <a:buChar char="•"/>
            </a:pPr>
            <a:r>
              <a:rPr lang="en-US" b="1" dirty="0"/>
              <a:t>Attendance:</a:t>
            </a:r>
            <a:r>
              <a:rPr lang="en-US" dirty="0"/>
              <a:t> Number of days present versus absent.</a:t>
            </a:r>
          </a:p>
          <a:p>
            <a:pPr marL="742950" lvl="1" indent="-285750">
              <a:buFont typeface="Arial" panose="020B0604020202020204" pitchFamily="34" charset="0"/>
              <a:buChar char="•"/>
            </a:pPr>
            <a:r>
              <a:rPr lang="en-US" b="1" dirty="0"/>
              <a:t>Targets Achieved:</a:t>
            </a:r>
            <a:r>
              <a:rPr lang="en-US" dirty="0"/>
              <a:t> Percentage or count of targets or goals achieved by the employee.</a:t>
            </a:r>
          </a:p>
          <a:p>
            <a:r>
              <a:rPr lang="en-US" b="1" dirty="0"/>
              <a:t>Sheet 3: Attendance Records</a:t>
            </a:r>
          </a:p>
          <a:p>
            <a:pPr>
              <a:buFont typeface="Arial" panose="020B0604020202020204" pitchFamily="34" charset="0"/>
              <a:buChar char="•"/>
            </a:pPr>
            <a:r>
              <a:rPr lang="en-US" b="1" dirty="0"/>
              <a:t>Purpose:</a:t>
            </a:r>
            <a:r>
              <a:rPr lang="en-US" dirty="0"/>
              <a:t> Tracks attendance-related data for performance analysis.</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linking with Employee Information.</a:t>
            </a:r>
          </a:p>
          <a:p>
            <a:pPr marL="742950" lvl="1" indent="-285750">
              <a:buFont typeface="Arial" panose="020B0604020202020204" pitchFamily="34" charset="0"/>
              <a:buChar char="•"/>
            </a:pPr>
            <a:r>
              <a:rPr lang="en-US" b="1" dirty="0"/>
              <a:t>Date:</a:t>
            </a:r>
            <a:r>
              <a:rPr lang="en-US" dirty="0"/>
              <a:t> Specific date of attendance or absence.</a:t>
            </a:r>
          </a:p>
          <a:p>
            <a:pPr marL="742950" lvl="1" indent="-285750">
              <a:buFont typeface="Arial" panose="020B0604020202020204" pitchFamily="34" charset="0"/>
              <a:buChar char="•"/>
            </a:pPr>
            <a:r>
              <a:rPr lang="en-US" b="1" dirty="0"/>
              <a:t>Status:</a:t>
            </a:r>
            <a:r>
              <a:rPr lang="en-US" dirty="0"/>
              <a:t> Attendance status (e.g., Present, Absent, Sick Leave, Vacation).</a:t>
            </a:r>
          </a:p>
          <a:p>
            <a:pPr marL="742950" lvl="1" indent="-285750">
              <a:buFont typeface="Arial" panose="020B0604020202020204" pitchFamily="34" charset="0"/>
              <a:buChar char="•"/>
            </a:pPr>
            <a:r>
              <a:rPr lang="en-US" b="1" dirty="0"/>
              <a:t>Hours Worked:</a:t>
            </a:r>
            <a:r>
              <a:rPr lang="en-US" dirty="0"/>
              <a:t> Number of hours worked on each date.</a:t>
            </a:r>
          </a:p>
          <a:p>
            <a:pPr marL="742950" lvl="1" indent="-285750">
              <a:buFont typeface="Arial" panose="020B0604020202020204" pitchFamily="34" charset="0"/>
              <a:buChar char="•"/>
            </a:pPr>
            <a:r>
              <a:rPr lang="en-US" b="1" dirty="0"/>
              <a:t>Reason for Absence:</a:t>
            </a:r>
            <a:r>
              <a:rPr lang="en-US" dirty="0"/>
              <a:t> If applicable, the reason for absence (e.g., Sick, Personal).</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027147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380</TotalTime>
  <Words>1626</Words>
  <Application>Microsoft Office PowerPoint</Application>
  <PresentationFormat>Widescreen</PresentationFormat>
  <Paragraphs>180</Paragraphs>
  <Slides>16</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8" baseType="lpstr">
      <vt:lpstr>Arial</vt:lpstr>
      <vt:lpstr>Baskerville Old Face</vt:lpstr>
      <vt:lpstr>Bodoni MT Black</vt:lpstr>
      <vt:lpstr>Book Antiqua</vt:lpstr>
      <vt:lpstr>Calibri</vt:lpstr>
      <vt:lpstr>Rockwell</vt:lpstr>
      <vt:lpstr>Rockwell Condensed</vt:lpstr>
      <vt:lpstr>Times New Roman</vt:lpstr>
      <vt:lpstr>Trebuchet MS</vt:lpstr>
      <vt:lpstr>Wingdings</vt:lpstr>
      <vt:lpstr>Wood Type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R</cp:lastModifiedBy>
  <cp:revision>15</cp:revision>
  <dcterms:created xsi:type="dcterms:W3CDTF">2024-03-29T15:07:22Z</dcterms:created>
  <dcterms:modified xsi:type="dcterms:W3CDTF">2024-09-29T13:47:21Z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