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0"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E87909-5191-4871-854A-3FE3C9F753D2}" v="34" dt="2024-08-31T19:04:55.40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6431f95c81d0839/Documents/Projecr%20Thrish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9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780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4219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2498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55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7205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336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6623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9131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88290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8835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872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219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951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926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242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93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041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40624669"/>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62000" y="734748"/>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NADIKATLA SHREE HARINI</a:t>
            </a:r>
          </a:p>
          <a:p>
            <a:r>
              <a:rPr lang="en-US" sz="2400" dirty="0"/>
              <a:t>REGISTER NO:312209696</a:t>
            </a:r>
          </a:p>
          <a:p>
            <a:r>
              <a:rPr lang="en-US" sz="2400" dirty="0"/>
              <a:t>NAAN MUDHALVAN ID: asunm1353312209696</a:t>
            </a:r>
          </a:p>
          <a:p>
            <a:r>
              <a:rPr lang="en-US" sz="2400" dirty="0"/>
              <a:t>DEPARTMENT: B.com Marketing Management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AutoNum type="arabicPeriod"/>
            </a:pPr>
            <a:r>
              <a:rPr lang="en-IN" dirty="0"/>
              <a:t>DATA COLLECTION: OUR DATA IS COLLECTED FROM “KAGGLE” UNDER THE TITLE                EMPLOYMENT DATA SET .</a:t>
            </a:r>
          </a:p>
          <a:p>
            <a:endParaRPr lang="en-IN" dirty="0"/>
          </a:p>
          <a:p>
            <a:r>
              <a:rPr lang="en-IN" dirty="0"/>
              <a:t>2. DATA CLEANING: FROM 26 CHARACTERISTICS- SELECTED 12 FEATURES</a:t>
            </a:r>
          </a:p>
          <a:p>
            <a:pPr marL="342900" indent="-342900">
              <a:buFont typeface="+mj-lt"/>
              <a:buAutoNum type="alphaLcParenR"/>
            </a:pPr>
            <a:r>
              <a:rPr lang="en-IN" dirty="0"/>
              <a:t>EMPLOYMENT NAME</a:t>
            </a:r>
          </a:p>
          <a:p>
            <a:pPr marL="342900" indent="-342900">
              <a:buFont typeface="+mj-lt"/>
              <a:buAutoNum type="alphaLcParenR"/>
            </a:pPr>
            <a:r>
              <a:rPr lang="en-IN" dirty="0"/>
              <a:t>START DATE / EXIT DATE</a:t>
            </a:r>
          </a:p>
          <a:p>
            <a:pPr marL="342900" indent="-342900">
              <a:buFont typeface="+mj-lt"/>
              <a:buAutoNum type="alphaLcParenR"/>
            </a:pPr>
            <a:r>
              <a:rPr lang="en-IN" dirty="0"/>
              <a:t>EMAIL ID</a:t>
            </a:r>
          </a:p>
          <a:p>
            <a:pPr marL="342900" indent="-342900">
              <a:buFont typeface="+mj-lt"/>
              <a:buAutoNum type="alphaLcParenR"/>
            </a:pPr>
            <a:r>
              <a:rPr lang="en-IN" dirty="0"/>
              <a:t>BUSINESS UNIT</a:t>
            </a:r>
          </a:p>
          <a:p>
            <a:pPr marL="342900" indent="-342900">
              <a:buFont typeface="+mj-lt"/>
              <a:buAutoNum type="alphaLcParenR"/>
            </a:pPr>
            <a:r>
              <a:rPr lang="en-IN" dirty="0"/>
              <a:t>EMPLOYMENT CLASSIFICATION</a:t>
            </a:r>
          </a:p>
          <a:p>
            <a:pPr marL="342900" indent="-342900">
              <a:buFont typeface="+mj-lt"/>
              <a:buAutoNum type="alphaLcParenR"/>
            </a:pPr>
            <a:r>
              <a:rPr lang="en-IN" dirty="0"/>
              <a:t>EMPLOYMENT STATUS</a:t>
            </a:r>
          </a:p>
          <a:p>
            <a:pPr marL="342900" indent="-342900">
              <a:buFont typeface="+mj-lt"/>
              <a:buAutoNum type="alphaLcParenR"/>
            </a:pPr>
            <a:r>
              <a:rPr lang="en-IN" dirty="0"/>
              <a:t>DIVISION</a:t>
            </a:r>
          </a:p>
          <a:p>
            <a:pPr marL="342900" indent="-342900">
              <a:buFont typeface="+mj-lt"/>
              <a:buAutoNum type="alphaLcParenR"/>
            </a:pPr>
            <a:r>
              <a:rPr lang="en-IN" dirty="0"/>
              <a:t>GENDER</a:t>
            </a:r>
          </a:p>
          <a:p>
            <a:pPr marL="342900" indent="-342900">
              <a:buFont typeface="+mj-lt"/>
              <a:buAutoNum type="alphaLcParenR"/>
            </a:pPr>
            <a:r>
              <a:rPr lang="en-IN" dirty="0"/>
              <a:t>DEPARTMENGT TYPE</a:t>
            </a:r>
          </a:p>
          <a:p>
            <a:pPr marL="342900" indent="-342900">
              <a:buFont typeface="+mj-lt"/>
              <a:buAutoNum type="alphaLcParenR"/>
            </a:pPr>
            <a:r>
              <a:rPr lang="en-IN" dirty="0"/>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2323713"/>
          </a:xfrm>
        </p:spPr>
        <p:txBody>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5C0B674-F8FB-07C9-A6BF-B47921F7D06C}"/>
              </a:ext>
            </a:extLst>
          </p:cNvPr>
          <p:cNvGraphicFramePr>
            <a:graphicFrameLocks/>
          </p:cNvGraphicFramePr>
          <p:nvPr>
            <p:extLst>
              <p:ext uri="{D42A27DB-BD31-4B8C-83A1-F6EECF244321}">
                <p14:modId xmlns:p14="http://schemas.microsoft.com/office/powerpoint/2010/main" val="1750111484"/>
              </p:ext>
            </p:extLst>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219200" y="-152400"/>
            <a:ext cx="8534400" cy="1401580"/>
          </a:xfrm>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78426891"/>
              </p:ext>
            </p:extLst>
          </p:nvPr>
        </p:nvGraphicFramePr>
        <p:xfrm>
          <a:off x="304800" y="1676400"/>
          <a:ext cx="4190999" cy="2711007"/>
        </p:xfrm>
        <a:graphic>
          <a:graphicData uri="http://schemas.openxmlformats.org/drawingml/2006/table">
            <a:tbl>
              <a:tblPr>
                <a:tableStyleId>{5C22544A-7EE6-4342-B048-85BDC9FD1C3A}</a:tableStyleId>
              </a:tblPr>
              <a:tblGrid>
                <a:gridCol w="1347682">
                  <a:extLst>
                    <a:ext uri="{9D8B030D-6E8A-4147-A177-3AD203B41FA5}">
                      <a16:colId xmlns:a16="http://schemas.microsoft.com/office/drawing/2014/main" val="11429359"/>
                    </a:ext>
                  </a:extLst>
                </a:gridCol>
                <a:gridCol w="537998">
                  <a:extLst>
                    <a:ext uri="{9D8B030D-6E8A-4147-A177-3AD203B41FA5}">
                      <a16:colId xmlns:a16="http://schemas.microsoft.com/office/drawing/2014/main" val="2947573114"/>
                    </a:ext>
                  </a:extLst>
                </a:gridCol>
                <a:gridCol w="548758">
                  <a:extLst>
                    <a:ext uri="{9D8B030D-6E8A-4147-A177-3AD203B41FA5}">
                      <a16:colId xmlns:a16="http://schemas.microsoft.com/office/drawing/2014/main" val="533457051"/>
                    </a:ext>
                  </a:extLst>
                </a:gridCol>
                <a:gridCol w="602557">
                  <a:extLst>
                    <a:ext uri="{9D8B030D-6E8A-4147-A177-3AD203B41FA5}">
                      <a16:colId xmlns:a16="http://schemas.microsoft.com/office/drawing/2014/main" val="2092243942"/>
                    </a:ext>
                  </a:extLst>
                </a:gridCol>
                <a:gridCol w="637527">
                  <a:extLst>
                    <a:ext uri="{9D8B030D-6E8A-4147-A177-3AD203B41FA5}">
                      <a16:colId xmlns:a16="http://schemas.microsoft.com/office/drawing/2014/main" val="2651317098"/>
                    </a:ext>
                  </a:extLst>
                </a:gridCol>
                <a:gridCol w="516477">
                  <a:extLst>
                    <a:ext uri="{9D8B030D-6E8A-4147-A177-3AD203B41FA5}">
                      <a16:colId xmlns:a16="http://schemas.microsoft.com/office/drawing/2014/main" val="4244118985"/>
                    </a:ext>
                  </a:extLst>
                </a:gridCol>
              </a:tblGrid>
              <a:tr h="412535">
                <a:tc>
                  <a:txBody>
                    <a:bodyPr/>
                    <a:lstStyle/>
                    <a:p>
                      <a:pPr algn="l" fontAlgn="b"/>
                      <a:r>
                        <a:rPr lang="en-US" sz="1100" u="none" strike="noStrike">
                          <a:effectLst/>
                          <a:highlight>
                            <a:srgbClr val="C0E6F5"/>
                          </a:highlight>
                        </a:rPr>
                        <a:t>Sum of No  of Employees</a:t>
                      </a:r>
                      <a:endParaRPr lang="en-US"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9352739"/>
                  </a:ext>
                </a:extLst>
              </a:tr>
              <a:tr h="454167">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Full-Time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Part-Time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88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224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4868333" y="990600"/>
            <a:ext cx="5494867" cy="4893647"/>
          </a:xfrm>
          <a:prstGeom prst="rect">
            <a:avLst/>
          </a:prstGeom>
          <a:noFill/>
        </p:spPr>
        <p:txBody>
          <a:bodyPr wrap="square" rtlCol="0">
            <a:spAutoFit/>
          </a:bodyPr>
          <a:lstStyle/>
          <a:p>
            <a:r>
              <a:rPr lang="en-US" sz="24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a:xfrm>
            <a:off x="990600" y="152218"/>
            <a:ext cx="8534400" cy="1507067"/>
          </a:xfrm>
        </p:spPr>
        <p:txBody>
          <a:bodyPr>
            <a:normAutofit/>
          </a:bodyPr>
          <a:lstStyle/>
          <a:p>
            <a:r>
              <a:rPr lang="en-IN" sz="60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1371600" y="1828800"/>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22838" y="16926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903446" y="1112123"/>
            <a:ext cx="621442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dirty="0"/>
              <a:t> </a:t>
            </a:r>
          </a:p>
          <a:p>
            <a:endParaRPr lang="en-IN" dirty="0"/>
          </a:p>
          <a:p>
            <a:pPr marL="342900" indent="-342900">
              <a:buFont typeface="Arial" panose="020B0604020202020204" pitchFamily="34" charset="0"/>
              <a:buChar char="•"/>
            </a:pPr>
            <a:r>
              <a:rPr lang="en-US"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sz="4400" b="1" spc="-20" dirty="0"/>
              <a:t>OVERVIEW</a:t>
            </a:r>
            <a:endParaRPr sz="4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9367045-CC57-D07B-531E-496A636E3DDC}"/>
              </a:ext>
            </a:extLst>
          </p:cNvPr>
          <p:cNvSpPr txBox="1"/>
          <p:nvPr/>
        </p:nvSpPr>
        <p:spPr>
          <a:xfrm>
            <a:off x="990600" y="1981200"/>
            <a:ext cx="5257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HR Professionals and Employers</a:t>
            </a:r>
          </a:p>
          <a:p>
            <a:pPr marL="285750" indent="-285750">
              <a:buFont typeface="Arial" panose="020B0604020202020204" pitchFamily="34" charset="0"/>
              <a:buChar char="•"/>
            </a:pPr>
            <a:r>
              <a:rPr lang="en-IN" sz="2400" b="1" dirty="0"/>
              <a:t>Employees and Job Seekers</a:t>
            </a:r>
          </a:p>
          <a:p>
            <a:pPr marL="285750" indent="-285750">
              <a:buFont typeface="Arial" panose="020B0604020202020204" pitchFamily="34" charset="0"/>
              <a:buChar char="•"/>
            </a:pPr>
            <a:r>
              <a:rPr lang="en-IN" sz="2400" b="1" dirty="0"/>
              <a:t>Legal and Compliance Teams</a:t>
            </a:r>
          </a:p>
          <a:p>
            <a:pPr marL="285750" indent="-285750">
              <a:buFont typeface="Arial" panose="020B0604020202020204" pitchFamily="34" charset="0"/>
              <a:buChar char="•"/>
            </a:pPr>
            <a:r>
              <a:rPr lang="en-US" sz="2400" b="1" dirty="0"/>
              <a:t>Policy Makers and Government Agencies</a:t>
            </a:r>
            <a:endParaRPr lang="en-IN" sz="2400" b="1" dirty="0"/>
          </a:p>
          <a:p>
            <a:pPr marL="285750" indent="-285750">
              <a:buFont typeface="Arial" panose="020B0604020202020204" pitchFamily="34" charset="0"/>
              <a:buChar char="•"/>
            </a:pPr>
            <a:r>
              <a:rPr lang="en-US" sz="2400" b="1" dirty="0"/>
              <a:t>Labor Unions and Advocacy Groups</a:t>
            </a:r>
            <a:endParaRPr lang="en-IN" sz="2400" b="1" dirty="0"/>
          </a:p>
          <a:p>
            <a:pPr marL="285750" indent="-285750">
              <a:buFont typeface="Arial" panose="020B0604020202020204" pitchFamily="34" charset="0"/>
              <a:buChar char="•"/>
            </a:pPr>
            <a:r>
              <a:rPr lang="en-IN" sz="2400" b="1" dirty="0"/>
              <a:t>Academic Researchers and Economists</a:t>
            </a:r>
            <a:r>
              <a:rPr lang="en-IN" sz="2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2819400" y="1509396"/>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FILTERATION- SELECTING THE FEATURES FOR THE PROJECT</a:t>
            </a:r>
          </a:p>
          <a:p>
            <a:r>
              <a:rPr lang="en-US" dirty="0"/>
              <a:t>                       - FOR OMITTING THE EMPTY CELLS</a:t>
            </a:r>
          </a:p>
          <a:p>
            <a:endParaRPr lang="en-US" dirty="0"/>
          </a:p>
          <a:p>
            <a:pPr marL="285750" indent="-285750">
              <a:buFont typeface="Arial" panose="020B0604020202020204" pitchFamily="34" charset="0"/>
              <a:buChar char="•"/>
            </a:pPr>
            <a:r>
              <a:rPr lang="en-US" dirty="0"/>
              <a:t>PIVOT TABLE-  FOR OMITTING THE BLANK CELLS</a:t>
            </a:r>
          </a:p>
          <a:p>
            <a:r>
              <a:rPr lang="en-US" dirty="0"/>
              <a:t>                       - ADDED FILTERS, ROWS, COLUMNS </a:t>
            </a:r>
          </a:p>
          <a:p>
            <a:endParaRPr lang="en-US" dirty="0"/>
          </a:p>
          <a:p>
            <a:pPr marL="285750" indent="-285750">
              <a:buFont typeface="Arial" panose="020B0604020202020204" pitchFamily="34" charset="0"/>
              <a:buChar char="•"/>
            </a:pPr>
            <a:r>
              <a:rPr lang="en-US" dirty="0"/>
              <a:t>CHART- BAR GRAPH AS A PROJECT RESULT</a:t>
            </a:r>
          </a:p>
          <a:p>
            <a:endParaRPr lang="en-US" dirty="0"/>
          </a:p>
          <a:p>
            <a:r>
              <a:rPr lang="en-US" dirty="0"/>
              <a:t>SOLUTION FOR THE PROBLEM : </a:t>
            </a:r>
          </a:p>
          <a:p>
            <a:r>
              <a:rPr lang="en-US" b="1" dirty="0"/>
              <a:t>Improved Classification Tools and Systems</a:t>
            </a:r>
            <a:r>
              <a:rPr lang="en-US" dirty="0"/>
              <a:t>:</a:t>
            </a:r>
          </a:p>
          <a:p>
            <a:pPr>
              <a:buFont typeface="Arial" panose="020B0604020202020204" pitchFamily="34" charset="0"/>
              <a:buChar char="•"/>
            </a:pPr>
            <a:r>
              <a:rPr lang="en-US" b="1" dirty="0"/>
              <a:t>Automated Classification Software</a:t>
            </a:r>
            <a:r>
              <a:rPr lang="en-US"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b="1" dirty="0"/>
              <a:t>Compliance Monitoring Systems</a:t>
            </a:r>
            <a:r>
              <a:rPr lang="en-US" dirty="0"/>
              <a:t>: Use technology to monitor and flag potential misclassifications, helping organizations remain compliant with labor laws</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548390"/>
            <a:ext cx="8596668" cy="1320800"/>
          </a:xfrm>
        </p:spPr>
        <p:txBody>
          <a:bodyPr/>
          <a:lstStyle/>
          <a:p>
            <a:r>
              <a:rPr lang="en-IN" b="1" dirty="0"/>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1524000" y="1869190"/>
            <a:ext cx="7086600" cy="4062651"/>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EMPLOYMENT DATA SET – TAKEN FROM “KAGGLE”</a:t>
            </a:r>
          </a:p>
          <a:p>
            <a:pPr marL="285750" indent="-285750">
              <a:buFont typeface="Arial" panose="020B0604020202020204" pitchFamily="34" charset="0"/>
              <a:buChar char="•"/>
            </a:pPr>
            <a:r>
              <a:rPr lang="en-IN" sz="2000" b="1" dirty="0"/>
              <a:t>FROM 26 CHARACTERISTICS- SELECTED 12 FEATURES</a:t>
            </a:r>
          </a:p>
          <a:p>
            <a:pPr marL="342900" indent="-342900">
              <a:buFont typeface="+mj-lt"/>
              <a:buAutoNum type="alphaLcParenR"/>
            </a:pPr>
            <a:r>
              <a:rPr lang="en-IN" sz="2000" b="1" dirty="0"/>
              <a:t>EMPLOYMENT NAME</a:t>
            </a:r>
          </a:p>
          <a:p>
            <a:pPr marL="342900" indent="-342900">
              <a:buFont typeface="+mj-lt"/>
              <a:buAutoNum type="alphaLcParenR"/>
            </a:pPr>
            <a:r>
              <a:rPr lang="en-IN" sz="2000" b="1" dirty="0"/>
              <a:t>START DATE / EXIT DATE</a:t>
            </a:r>
          </a:p>
          <a:p>
            <a:pPr marL="342900" indent="-342900">
              <a:buFont typeface="+mj-lt"/>
              <a:buAutoNum type="alphaLcParenR"/>
            </a:pPr>
            <a:r>
              <a:rPr lang="en-IN" sz="2000" b="1" dirty="0"/>
              <a:t>EMAIL ID</a:t>
            </a:r>
          </a:p>
          <a:p>
            <a:pPr marL="342900" indent="-342900">
              <a:buFont typeface="+mj-lt"/>
              <a:buAutoNum type="alphaLcParenR"/>
            </a:pPr>
            <a:r>
              <a:rPr lang="en-IN" sz="2000" b="1" dirty="0"/>
              <a:t>BUSINESS UNIT</a:t>
            </a:r>
          </a:p>
          <a:p>
            <a:pPr marL="342900" indent="-342900">
              <a:buFont typeface="+mj-lt"/>
              <a:buAutoNum type="alphaLcParenR"/>
            </a:pPr>
            <a:r>
              <a:rPr lang="en-IN" sz="2000" b="1" dirty="0"/>
              <a:t>EMPLOYMENT CLASSIFICATION</a:t>
            </a:r>
          </a:p>
          <a:p>
            <a:pPr marL="342900" indent="-342900">
              <a:buFont typeface="+mj-lt"/>
              <a:buAutoNum type="alphaLcParenR"/>
            </a:pPr>
            <a:r>
              <a:rPr lang="en-IN" sz="2000" b="1" dirty="0"/>
              <a:t>EMPLOYMENT STATUS</a:t>
            </a:r>
          </a:p>
          <a:p>
            <a:pPr marL="342900" indent="-342900">
              <a:buFont typeface="+mj-lt"/>
              <a:buAutoNum type="alphaLcParenR"/>
            </a:pPr>
            <a:r>
              <a:rPr lang="en-IN" sz="2000" b="1" dirty="0"/>
              <a:t>DIVISION</a:t>
            </a:r>
          </a:p>
          <a:p>
            <a:pPr marL="342900" indent="-342900">
              <a:buFont typeface="+mj-lt"/>
              <a:buAutoNum type="alphaLcParenR"/>
            </a:pPr>
            <a:r>
              <a:rPr lang="en-IN" sz="2000" b="1" dirty="0"/>
              <a:t>GENDER</a:t>
            </a:r>
          </a:p>
          <a:p>
            <a:pPr marL="342900" indent="-342900">
              <a:buFont typeface="+mj-lt"/>
              <a:buAutoNum type="alphaLcParenR"/>
            </a:pPr>
            <a:r>
              <a:rPr lang="en-IN" sz="2000" b="1" dirty="0"/>
              <a:t>DEPARTMENGT TYPE</a:t>
            </a:r>
          </a:p>
          <a:p>
            <a:pPr marL="342900" indent="-342900">
              <a:buFont typeface="+mj-lt"/>
              <a:buAutoNum type="alphaLcParenR"/>
            </a:pPr>
            <a:r>
              <a:rPr lang="en-IN" sz="2000"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2362200" y="1828800"/>
            <a:ext cx="6324600" cy="1569660"/>
          </a:xfrm>
          <a:prstGeom prst="rect">
            <a:avLst/>
          </a:prstGeom>
          <a:noFill/>
        </p:spPr>
        <p:txBody>
          <a:bodyPr wrap="square" rtlCol="0">
            <a:spAutoFit/>
          </a:bodyPr>
          <a:lstStyle/>
          <a:p>
            <a:pPr marL="342900" indent="-342900">
              <a:buFont typeface="+mj-lt"/>
              <a:buAutoNum type="arabicPeriod"/>
            </a:pPr>
            <a:r>
              <a:rPr lang="en-IN" sz="3200" dirty="0"/>
              <a:t>PIVOT TABLE</a:t>
            </a:r>
          </a:p>
          <a:p>
            <a:pPr marL="342900" indent="-342900">
              <a:buFont typeface="+mj-lt"/>
              <a:buAutoNum type="arabicPeriod"/>
            </a:pPr>
            <a:r>
              <a:rPr lang="en-IN" sz="3200" dirty="0"/>
              <a:t>CONDITIONAL FORMATTING</a:t>
            </a:r>
          </a:p>
          <a:p>
            <a:pPr marL="342900" indent="-342900">
              <a:buFont typeface="+mj-lt"/>
              <a:buAutoNum type="arabicPeriod"/>
            </a:pPr>
            <a:r>
              <a:rPr lang="en-IN" sz="3200" dirty="0"/>
              <a:t>CHARTS AND GRAPH</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290</TotalTime>
  <Words>712</Words>
  <Application>Microsoft Office PowerPoint</Application>
  <PresentationFormat>Widescreen</PresentationFormat>
  <Paragraphs>135</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 Narrow</vt:lpstr>
      <vt:lpstr>Arial</vt:lpstr>
      <vt:lpstr>Calibri</vt:lpstr>
      <vt:lpstr>Century Gothic</vt:lpstr>
      <vt:lpstr>Roboto</vt:lpstr>
      <vt:lpstr>Times New Roman</vt:lpstr>
      <vt:lpstr>Trebuchet MS</vt:lpstr>
      <vt:lpstr>Wingdings 3</vt:lpstr>
      <vt:lpstr>Slice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ChalapathyRao-N-Mgr-Accounts-ENN-Coromandel</cp:lastModifiedBy>
  <cp:revision>16</cp:revision>
  <dcterms:created xsi:type="dcterms:W3CDTF">2024-03-29T15:07:22Z</dcterms:created>
  <dcterms:modified xsi:type="dcterms:W3CDTF">2024-09-01T13:01:23Z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