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mudhalvan.xlsx]in!PivotTable1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348554403672514"/>
          <c:y val="0.11472003499562555"/>
          <c:w val="0.76097629688180868"/>
          <c:h val="0.750102799650043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in!$AL$4:$AL$5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in!$AK$6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in!$AL$6</c:f>
              <c:numCache>
                <c:formatCode>General</c:formatCode>
                <c:ptCount val="1"/>
                <c:pt idx="0">
                  <c:v>272</c:v>
                </c:pt>
              </c:numCache>
            </c:numRef>
          </c:val>
        </c:ser>
        <c:ser>
          <c:idx val="1"/>
          <c:order val="1"/>
          <c:tx>
            <c:strRef>
              <c:f>in!$AM$4:$AM$5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in!$AK$6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in!$AM$6</c:f>
              <c:numCache>
                <c:formatCode>General</c:formatCode>
                <c:ptCount val="1"/>
                <c:pt idx="0">
                  <c:v>418</c:v>
                </c:pt>
              </c:numCache>
            </c:numRef>
          </c:val>
        </c:ser>
        <c:ser>
          <c:idx val="2"/>
          <c:order val="2"/>
          <c:tx>
            <c:strRef>
              <c:f>in!$AN$4:$AN$5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in!$AK$6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in!$AN$6</c:f>
              <c:numCache>
                <c:formatCode>General</c:formatCode>
                <c:ptCount val="1"/>
                <c:pt idx="0">
                  <c:v>510</c:v>
                </c:pt>
              </c:numCache>
            </c:numRef>
          </c:val>
        </c:ser>
        <c:ser>
          <c:idx val="3"/>
          <c:order val="3"/>
          <c:tx>
            <c:strRef>
              <c:f>in!$AO$4:$AO$5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in!$AK$6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in!$AO$6</c:f>
              <c:numCache>
                <c:formatCode>General</c:formatCode>
                <c:ptCount val="1"/>
                <c:pt idx="0">
                  <c:v>1530</c:v>
                </c:pt>
              </c:numCache>
            </c:numRef>
          </c:val>
        </c:ser>
        <c:ser>
          <c:idx val="4"/>
          <c:order val="4"/>
          <c:tx>
            <c:strRef>
              <c:f>in!$AP$4:$AP$5</c:f>
              <c:strCache>
                <c:ptCount val="1"/>
                <c:pt idx="0">
                  <c:v>SUPER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in!$AK$6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in!$AP$6</c:f>
              <c:numCache>
                <c:formatCode>General</c:formatCode>
                <c:ptCount val="1"/>
                <c:pt idx="0">
                  <c:v>270</c:v>
                </c:pt>
              </c:numCache>
            </c:numRef>
          </c:val>
        </c:ser>
        <c:ser>
          <c:idx val="5"/>
          <c:order val="5"/>
          <c:tx>
            <c:strRef>
              <c:f>in!$AQ$4:$AQ$5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in!$AK$6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in!$AQ$6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7918192"/>
        <c:axId val="267920152"/>
      </c:barChart>
      <c:catAx>
        <c:axId val="26791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920152"/>
        <c:crosses val="autoZero"/>
        <c:auto val="1"/>
        <c:lblAlgn val="ctr"/>
        <c:lblOffset val="100"/>
        <c:noMultiLvlLbl val="0"/>
      </c:catAx>
      <c:valAx>
        <c:axId val="267920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91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HARINI S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312208939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BACHELOR OF COMMERCE 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CTTE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5C7A63-F91C-DC91-4823-AF84D1472811}"/>
              </a:ext>
            </a:extLst>
          </p:cNvPr>
          <p:cNvSpPr txBox="1"/>
          <p:nvPr/>
        </p:nvSpPr>
        <p:spPr>
          <a:xfrm>
            <a:off x="739775" y="1555666"/>
            <a:ext cx="68233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DATA COLLECTION</a:t>
            </a:r>
          </a:p>
          <a:p>
            <a:r>
              <a:rPr lang="en-US" dirty="0"/>
              <a:t>• Identification</a:t>
            </a:r>
          </a:p>
          <a:p>
            <a:r>
              <a:rPr lang="en-US" dirty="0"/>
              <a:t>• Gathering</a:t>
            </a:r>
          </a:p>
          <a:p>
            <a:r>
              <a:rPr lang="en-US" dirty="0"/>
              <a:t>• Preparation</a:t>
            </a:r>
          </a:p>
          <a:p>
            <a:r>
              <a:rPr lang="en-US" dirty="0"/>
              <a:t>• DATA CLEANING</a:t>
            </a:r>
          </a:p>
          <a:p>
            <a:r>
              <a:rPr lang="en-US" dirty="0"/>
              <a:t>• Standardization</a:t>
            </a:r>
          </a:p>
          <a:p>
            <a:r>
              <a:rPr lang="en-US" dirty="0"/>
              <a:t>• Correction</a:t>
            </a:r>
          </a:p>
          <a:p>
            <a:r>
              <a:rPr lang="en-US" dirty="0"/>
              <a:t>• Validation</a:t>
            </a:r>
          </a:p>
          <a:p>
            <a:r>
              <a:rPr lang="en-US" dirty="0"/>
              <a:t>• SUMMARY</a:t>
            </a:r>
          </a:p>
          <a:p>
            <a:r>
              <a:rPr lang="en-US" dirty="0"/>
              <a:t>• Data analysis involves examining, transforming, and modeling</a:t>
            </a:r>
          </a:p>
          <a:p>
            <a:r>
              <a:rPr lang="en-US" dirty="0"/>
              <a:t>data to extract meaningful insights, identify patterns, and</a:t>
            </a:r>
          </a:p>
          <a:p>
            <a:r>
              <a:rPr lang="en-US" dirty="0"/>
              <a:t>support decision-making.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937071"/>
              </p:ext>
            </p:extLst>
          </p:nvPr>
        </p:nvGraphicFramePr>
        <p:xfrm>
          <a:off x="1981200" y="1524000"/>
          <a:ext cx="5791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86C4EB-2E7D-13DF-0C93-7E3DF3EC7ACC}"/>
              </a:ext>
            </a:extLst>
          </p:cNvPr>
          <p:cNvSpPr txBox="1"/>
          <p:nvPr/>
        </p:nvSpPr>
        <p:spPr>
          <a:xfrm>
            <a:off x="665019" y="1721737"/>
            <a:ext cx="6103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In conclusion, the employee data analysis conducted using Excel provided </a:t>
            </a:r>
          </a:p>
          <a:p>
            <a:r>
              <a:rPr lang="en-US" dirty="0"/>
              <a:t>valuable insights into workforce trends, enabling more informed decision-</a:t>
            </a:r>
          </a:p>
          <a:p>
            <a:r>
              <a:rPr lang="en-US" dirty="0"/>
              <a:t>making. </a:t>
            </a:r>
          </a:p>
          <a:p>
            <a:r>
              <a:rPr lang="en-US" dirty="0"/>
              <a:t>• The use of Excel allowed for efficient data organization, visualization, and </a:t>
            </a:r>
          </a:p>
          <a:p>
            <a:r>
              <a:rPr lang="en-US" dirty="0"/>
              <a:t>reporting, ultimately helping to enhance HR strategies, improve employee </a:t>
            </a:r>
          </a:p>
          <a:p>
            <a:r>
              <a:rPr lang="en-US" dirty="0"/>
              <a:t>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470966" y="1695450"/>
            <a:ext cx="225108" cy="15710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E6D75DA-F752-D38D-B605-B84F56074B72}"/>
              </a:ext>
            </a:extLst>
          </p:cNvPr>
          <p:cNvSpPr txBox="1"/>
          <p:nvPr/>
        </p:nvSpPr>
        <p:spPr>
          <a:xfrm>
            <a:off x="973776" y="2106029"/>
            <a:ext cx="75289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Improve employee performance and productivity and Identify </a:t>
            </a:r>
          </a:p>
          <a:p>
            <a:r>
              <a:rPr lang="en-US" dirty="0"/>
              <a:t>training and development needs, Inform career development </a:t>
            </a:r>
          </a:p>
          <a:p>
            <a:r>
              <a:rPr lang="en-US" dirty="0"/>
              <a:t>and succession planning, Enhance employee engagement and </a:t>
            </a:r>
          </a:p>
          <a:p>
            <a:r>
              <a:rPr lang="en-US" dirty="0"/>
              <a:t>motivation , Support business objectives and strategic goals</a:t>
            </a:r>
          </a:p>
          <a:p>
            <a:r>
              <a:rPr lang="en-US" dirty="0"/>
              <a:t>Ensure fairness and equity in performance evaluations and</a:t>
            </a:r>
          </a:p>
          <a:p>
            <a:r>
              <a:rPr lang="en-US" dirty="0"/>
              <a:t>Drive business success and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F9179AD-6634-CDEB-AA86-2431157D3D56}"/>
              </a:ext>
            </a:extLst>
          </p:cNvPr>
          <p:cNvSpPr txBox="1"/>
          <p:nvPr/>
        </p:nvSpPr>
        <p:spPr>
          <a:xfrm>
            <a:off x="1294410" y="2228569"/>
            <a:ext cx="77902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process of evaluating an employee's job performance and </a:t>
            </a:r>
          </a:p>
          <a:p>
            <a:r>
              <a:rPr lang="en-US" dirty="0"/>
              <a:t>Productivity. It involves measuring and analyzing their work </a:t>
            </a:r>
          </a:p>
          <a:p>
            <a:r>
              <a:rPr lang="en-US" dirty="0"/>
              <a:t>habits, behaviors, and outcomes to identify strengths, </a:t>
            </a:r>
          </a:p>
          <a:p>
            <a:r>
              <a:rPr lang="en-US" dirty="0"/>
              <a:t>weaknesses, opportunities for growth, and areas for </a:t>
            </a:r>
          </a:p>
          <a:p>
            <a:r>
              <a:rPr lang="en-US" dirty="0"/>
              <a:t>improvement.</a:t>
            </a:r>
          </a:p>
          <a:p>
            <a:r>
              <a:rPr lang="en-US" dirty="0"/>
              <a:t>The analysis typically considers factors such as: Job knowledge </a:t>
            </a:r>
          </a:p>
          <a:p>
            <a:r>
              <a:rPr lang="en-US" dirty="0"/>
              <a:t>and technical skills ,Communication and teamwork, Problem-</a:t>
            </a:r>
          </a:p>
          <a:p>
            <a:r>
              <a:rPr lang="en-US" dirty="0"/>
              <a:t>solving and </a:t>
            </a:r>
            <a:r>
              <a:rPr lang="en-US" dirty="0" err="1"/>
              <a:t>adaptability,Time</a:t>
            </a:r>
            <a:r>
              <a:rPr lang="en-US" dirty="0"/>
              <a:t> management and productivity, </a:t>
            </a:r>
          </a:p>
          <a:p>
            <a:r>
              <a:rPr lang="en-US" dirty="0"/>
              <a:t>Quality of work and attention to detail6. Leadership and </a:t>
            </a:r>
          </a:p>
          <a:p>
            <a:r>
              <a:rPr lang="en-US" dirty="0"/>
              <a:t>initiative, Customer service and relations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BBDB7CF-1A2C-F219-8746-58CDA74B833A}"/>
              </a:ext>
            </a:extLst>
          </p:cNvPr>
          <p:cNvSpPr txBox="1"/>
          <p:nvPr/>
        </p:nvSpPr>
        <p:spPr>
          <a:xfrm>
            <a:off x="699452" y="2040082"/>
            <a:ext cx="6103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End Users of Employees performance analysis are </a:t>
            </a:r>
          </a:p>
          <a:p>
            <a:r>
              <a:rPr lang="en-US" dirty="0"/>
              <a:t>Employees , Managers, HR Department, </a:t>
            </a:r>
            <a:r>
              <a:rPr lang="en-US" dirty="0" err="1"/>
              <a:t>Organisation</a:t>
            </a:r>
            <a:r>
              <a:rPr lang="en-US" dirty="0"/>
              <a:t>, Team </a:t>
            </a:r>
          </a:p>
          <a:p>
            <a:r>
              <a:rPr lang="en-US" dirty="0"/>
              <a:t>members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4E88AAE-1AC3-9590-8F38-8BC93187930A}"/>
              </a:ext>
            </a:extLst>
          </p:cNvPr>
          <p:cNvSpPr txBox="1"/>
          <p:nvPr/>
        </p:nvSpPr>
        <p:spPr>
          <a:xfrm>
            <a:off x="3051959" y="2422244"/>
            <a:ext cx="6103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Conditional formatting – Highlights </a:t>
            </a:r>
          </a:p>
          <a:p>
            <a:r>
              <a:rPr lang="en-US" dirty="0"/>
              <a:t>missing cells </a:t>
            </a:r>
          </a:p>
          <a:p>
            <a:r>
              <a:rPr lang="en-US" dirty="0"/>
              <a:t>2. Filter- Helps to remove the empty cells </a:t>
            </a:r>
          </a:p>
          <a:p>
            <a:r>
              <a:rPr lang="en-US" dirty="0"/>
              <a:t>3. Formula – Helps to identify the </a:t>
            </a:r>
          </a:p>
          <a:p>
            <a:r>
              <a:rPr lang="en-US" dirty="0"/>
              <a:t>performance of employees </a:t>
            </a:r>
          </a:p>
          <a:p>
            <a:r>
              <a:rPr lang="en-US" dirty="0"/>
              <a:t>4. Pivot table – Helps to </a:t>
            </a:r>
            <a:r>
              <a:rPr lang="en-US" dirty="0" err="1"/>
              <a:t>summarise</a:t>
            </a:r>
            <a:r>
              <a:rPr lang="en-US" dirty="0"/>
              <a:t> </a:t>
            </a:r>
          </a:p>
          <a:p>
            <a:r>
              <a:rPr lang="en-US" dirty="0"/>
              <a:t>5. Pie chart – Shows the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5BB58DC-68A3-26D0-5C54-68CDC9466735}"/>
              </a:ext>
            </a:extLst>
          </p:cNvPr>
          <p:cNvSpPr txBox="1"/>
          <p:nvPr/>
        </p:nvSpPr>
        <p:spPr>
          <a:xfrm>
            <a:off x="843148" y="1662361"/>
            <a:ext cx="6103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EMPLOYEE ID </a:t>
            </a:r>
          </a:p>
          <a:p>
            <a:r>
              <a:rPr lang="en-US" dirty="0"/>
              <a:t>2. FIRST NAME</a:t>
            </a:r>
          </a:p>
          <a:p>
            <a:r>
              <a:rPr lang="en-US" dirty="0"/>
              <a:t>3. LAST NAME</a:t>
            </a:r>
          </a:p>
          <a:p>
            <a:r>
              <a:rPr lang="en-US" dirty="0"/>
              <a:t>4. BUSINESS UNIT </a:t>
            </a:r>
          </a:p>
          <a:p>
            <a:r>
              <a:rPr lang="en-US" dirty="0"/>
              <a:t>5. EMPLOYEE TYPE</a:t>
            </a:r>
          </a:p>
          <a:p>
            <a:r>
              <a:rPr lang="en-US" dirty="0"/>
              <a:t>6. EMPLOYEE CLASSIFICATION TYPE</a:t>
            </a:r>
          </a:p>
          <a:p>
            <a:r>
              <a:rPr lang="en-US" dirty="0"/>
              <a:t>7. GENDER</a:t>
            </a:r>
          </a:p>
          <a:p>
            <a:r>
              <a:rPr lang="en-US" dirty="0"/>
              <a:t>8. PERFORMANCE SCORE</a:t>
            </a:r>
          </a:p>
          <a:p>
            <a:r>
              <a:rPr lang="en-US" dirty="0"/>
              <a:t>9. CURRENT EMPLOYEE RATE</a:t>
            </a:r>
          </a:p>
          <a:p>
            <a:r>
              <a:rPr lang="en-US" dirty="0"/>
              <a:t>10. 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IFS(Z3&gt;=5, “VERY </a:t>
            </a:r>
          </a:p>
          <a:p>
            <a:pPr algn="l"/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 Z3&gt;=4, “HIGH”, Z3&gt;=3, “ </a:t>
            </a:r>
          </a:p>
          <a:p>
            <a:pPr algn="l"/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MEDIUM “, TRUE, “ LOW)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naan mudhalvan ppt.</Template>
  <TotalTime>2</TotalTime>
  <Words>453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DIVAKAR</dc:creator>
  <cp:lastModifiedBy>DIVAKAR</cp:lastModifiedBy>
  <cp:revision>2</cp:revision>
  <dcterms:created xsi:type="dcterms:W3CDTF">2024-08-30T14:20:43Z</dcterms:created>
  <dcterms:modified xsi:type="dcterms:W3CDTF">2024-08-30T14:23:12Z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