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https://d.docs.live.net/c5c810eb88afd7d2/Documents/Custom%20Office%20Templates/POOJA%20SURESH%201.xlt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[POOJA SURESH 1.xltx]POOJA SURESH!PivotTable1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EMPLOYMENT PERFORMANCE ANALYSIS</a:t>
            </a:r>
          </a:p>
        </c:rich>
      </c:tx>
      <c:overlay val="0"/>
      <c:spPr>
        <a:noFill/>
        <a:ln>
          <a:noFill/>
        </a:ln>
        <a:effectLst/>
      </c:spPr>
    </c:title>
    <c:autoTitleDeleted val="0"/>
    <c:pivotFmts>
      <c:pivotFmt>
        <c:idx val="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3"/>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14"/>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15"/>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7"/>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18"/>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19"/>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1"/>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22"/>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23"/>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s>
    <c:plotArea>
      <c:layout/>
      <c:barChart>
        <c:barDir val="col"/>
        <c:grouping val="clustered"/>
        <c:varyColors val="0"/>
        <c:ser>
          <c:idx val="0"/>
          <c:order val="0"/>
          <c:tx>
            <c:strRef>
              <c:f>'POOJA SURESH'!$B$3:$B$4</c:f>
              <c:strCache>
                <c:ptCount val="1"/>
                <c:pt idx="0">
                  <c:v>Exceeds</c:v>
                </c:pt>
              </c:strCache>
            </c:strRef>
          </c:tx>
          <c:spPr>
            <a:solidFill>
              <a:schemeClr val="accent1"/>
            </a:solidFill>
            <a:ln>
              <a:noFill/>
            </a:ln>
            <a:effectLst/>
          </c:spPr>
          <c:invertIfNegative val="0"/>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SURESH'!$B$5:$B$15</c:f>
              <c:numCache>
                <c:formatCode>General</c:formatCode>
                <c:ptCount val="10"/>
                <c:pt idx="0">
                  <c:v>36</c:v>
                </c:pt>
                <c:pt idx="1">
                  <c:v>39</c:v>
                </c:pt>
                <c:pt idx="2">
                  <c:v>39</c:v>
                </c:pt>
                <c:pt idx="3">
                  <c:v>39</c:v>
                </c:pt>
                <c:pt idx="4">
                  <c:v>30</c:v>
                </c:pt>
                <c:pt idx="5">
                  <c:v>34</c:v>
                </c:pt>
                <c:pt idx="6">
                  <c:v>35</c:v>
                </c:pt>
                <c:pt idx="7">
                  <c:v>46</c:v>
                </c:pt>
                <c:pt idx="8">
                  <c:v>41</c:v>
                </c:pt>
                <c:pt idx="9">
                  <c:v>30</c:v>
                </c:pt>
              </c:numCache>
            </c:numRef>
          </c:val>
          <c:extLst>
            <c:ext xmlns:c16="http://schemas.microsoft.com/office/drawing/2014/chart" uri="{C3380CC4-5D6E-409C-BE32-E72D297353CC}">
              <c16:uniqueId val="{00000000-6822-4BE2-B102-E9302E38E94E}"/>
            </c:ext>
          </c:extLst>
        </c:ser>
        <c:ser>
          <c:idx val="1"/>
          <c:order val="1"/>
          <c:tx>
            <c:strRef>
              <c:f>'POOJA SURESH'!$C$3:$C$4</c:f>
              <c:strCache>
                <c:ptCount val="1"/>
                <c:pt idx="0">
                  <c:v>Fully Meets</c:v>
                </c:pt>
              </c:strCache>
            </c:strRef>
          </c:tx>
          <c:spPr>
            <a:solidFill>
              <a:schemeClr val="accent2"/>
            </a:solidFill>
            <a:ln>
              <a:noFill/>
            </a:ln>
            <a:effectLst/>
          </c:spPr>
          <c:invertIfNegative val="0"/>
          <c:trendline>
            <c:spPr>
              <a:ln w="19050" cap="rnd">
                <a:solidFill>
                  <a:schemeClr val="accent2"/>
                </a:solidFill>
                <a:prstDash val="sysDot"/>
              </a:ln>
              <a:effectLst/>
            </c:spPr>
            <c:trendlineType val="linear"/>
            <c:dispRSqr val="0"/>
            <c:dispEq val="0"/>
          </c:trendline>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SURESH'!$C$5:$C$15</c:f>
              <c:numCache>
                <c:formatCode>General</c:formatCode>
                <c:ptCount val="10"/>
                <c:pt idx="0">
                  <c:v>235</c:v>
                </c:pt>
                <c:pt idx="1">
                  <c:v>234</c:v>
                </c:pt>
                <c:pt idx="2">
                  <c:v>240</c:v>
                </c:pt>
                <c:pt idx="3">
                  <c:v>226</c:v>
                </c:pt>
                <c:pt idx="4">
                  <c:v>251</c:v>
                </c:pt>
                <c:pt idx="5">
                  <c:v>241</c:v>
                </c:pt>
                <c:pt idx="6">
                  <c:v>228</c:v>
                </c:pt>
                <c:pt idx="7">
                  <c:v>233</c:v>
                </c:pt>
                <c:pt idx="8">
                  <c:v>233</c:v>
                </c:pt>
                <c:pt idx="9">
                  <c:v>240</c:v>
                </c:pt>
              </c:numCache>
            </c:numRef>
          </c:val>
          <c:extLst>
            <c:ext xmlns:c16="http://schemas.microsoft.com/office/drawing/2014/chart" uri="{C3380CC4-5D6E-409C-BE32-E72D297353CC}">
              <c16:uniqueId val="{00000002-6822-4BE2-B102-E9302E38E94E}"/>
            </c:ext>
          </c:extLst>
        </c:ser>
        <c:ser>
          <c:idx val="2"/>
          <c:order val="2"/>
          <c:tx>
            <c:strRef>
              <c:f>'POOJA SURESH'!$D$3:$D$4</c:f>
              <c:strCache>
                <c:ptCount val="1"/>
                <c:pt idx="0">
                  <c:v>Needs Improvement</c:v>
                </c:pt>
              </c:strCache>
            </c:strRef>
          </c:tx>
          <c:spPr>
            <a:solidFill>
              <a:schemeClr val="accent3"/>
            </a:solidFill>
            <a:ln>
              <a:noFill/>
            </a:ln>
            <a:effectLst/>
          </c:spPr>
          <c:invertIfNegative val="0"/>
          <c:trendline>
            <c:spPr>
              <a:ln w="19050" cap="rnd">
                <a:solidFill>
                  <a:schemeClr val="accent3"/>
                </a:solidFill>
                <a:prstDash val="sysDot"/>
              </a:ln>
              <a:effectLst/>
            </c:spPr>
            <c:trendlineType val="exp"/>
            <c:dispRSqr val="0"/>
            <c:dispEq val="0"/>
          </c:trendline>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SURESH'!$D$5:$D$15</c:f>
              <c:numCache>
                <c:formatCode>General</c:formatCode>
                <c:ptCount val="10"/>
                <c:pt idx="0">
                  <c:v>24</c:v>
                </c:pt>
                <c:pt idx="1">
                  <c:v>17</c:v>
                </c:pt>
                <c:pt idx="2">
                  <c:v>16</c:v>
                </c:pt>
                <c:pt idx="3">
                  <c:v>20</c:v>
                </c:pt>
                <c:pt idx="4">
                  <c:v>11</c:v>
                </c:pt>
                <c:pt idx="5">
                  <c:v>16</c:v>
                </c:pt>
                <c:pt idx="6">
                  <c:v>23</c:v>
                </c:pt>
                <c:pt idx="7">
                  <c:v>20</c:v>
                </c:pt>
                <c:pt idx="8">
                  <c:v>15</c:v>
                </c:pt>
                <c:pt idx="9">
                  <c:v>15</c:v>
                </c:pt>
              </c:numCache>
            </c:numRef>
          </c:val>
          <c:extLst>
            <c:ext xmlns:c16="http://schemas.microsoft.com/office/drawing/2014/chart" uri="{C3380CC4-5D6E-409C-BE32-E72D297353CC}">
              <c16:uniqueId val="{00000004-6822-4BE2-B102-E9302E38E94E}"/>
            </c:ext>
          </c:extLst>
        </c:ser>
        <c:ser>
          <c:idx val="3"/>
          <c:order val="3"/>
          <c:tx>
            <c:strRef>
              <c:f>'POOJA SURESH'!$E$3:$E$4</c:f>
              <c:strCache>
                <c:ptCount val="1"/>
                <c:pt idx="0">
                  <c:v>PIP</c:v>
                </c:pt>
              </c:strCache>
            </c:strRef>
          </c:tx>
          <c:spPr>
            <a:solidFill>
              <a:schemeClr val="accent4"/>
            </a:solidFill>
            <a:ln>
              <a:noFill/>
            </a:ln>
            <a:effectLst/>
          </c:spPr>
          <c:invertIfNegative val="0"/>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SURESH'!$E$5:$E$15</c:f>
              <c:numCache>
                <c:formatCode>General</c:formatCode>
                <c:ptCount val="10"/>
                <c:pt idx="0">
                  <c:v>8</c:v>
                </c:pt>
                <c:pt idx="1">
                  <c:v>10</c:v>
                </c:pt>
                <c:pt idx="2">
                  <c:v>7</c:v>
                </c:pt>
                <c:pt idx="3">
                  <c:v>11</c:v>
                </c:pt>
                <c:pt idx="4">
                  <c:v>12</c:v>
                </c:pt>
                <c:pt idx="5">
                  <c:v>10</c:v>
                </c:pt>
                <c:pt idx="6">
                  <c:v>13</c:v>
                </c:pt>
                <c:pt idx="7">
                  <c:v>5</c:v>
                </c:pt>
                <c:pt idx="8">
                  <c:v>8</c:v>
                </c:pt>
                <c:pt idx="9">
                  <c:v>9</c:v>
                </c:pt>
              </c:numCache>
            </c:numRef>
          </c:val>
          <c:extLst>
            <c:ext xmlns:c16="http://schemas.microsoft.com/office/drawing/2014/chart" uri="{C3380CC4-5D6E-409C-BE32-E72D297353CC}">
              <c16:uniqueId val="{00000005-6822-4BE2-B102-E9302E38E94E}"/>
            </c:ext>
          </c:extLst>
        </c:ser>
        <c:dLbls>
          <c:showLegendKey val="0"/>
          <c:showVal val="0"/>
          <c:showCatName val="0"/>
          <c:showSerName val="0"/>
          <c:showPercent val="0"/>
          <c:showBubbleSize val="0"/>
        </c:dLbls>
        <c:gapWidth val="219"/>
        <c:overlap val="-27"/>
        <c:axId val="574602104"/>
        <c:axId val="574599584"/>
      </c:barChart>
      <c:catAx>
        <c:axId val="574602104"/>
        <c:scaling>
          <c:orientation val="minMax"/>
        </c:scaling>
        <c:delete val="1"/>
        <c:axPos val="b"/>
        <c:numFmt formatCode="General" sourceLinked="1"/>
        <c:majorTickMark val="none"/>
        <c:minorTickMark val="none"/>
        <c:tickLblPos val="nextTo"/>
        <c:crossAx val="574599584"/>
        <c:crosses val="autoZero"/>
        <c:auto val="1"/>
        <c:lblAlgn val="ctr"/>
        <c:lblOffset val="100"/>
        <c:noMultiLvlLbl val="0"/>
      </c:catAx>
      <c:valAx>
        <c:axId val="574599584"/>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574602104"/>
        <c:crosses val="autoZero"/>
        <c:crossBetween val="between"/>
      </c:valAx>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chart>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3243233" y="3486303"/>
            <a:ext cx="8610600" cy="1938992"/>
          </a:xfrm>
          <a:prstGeom prst="rect">
            <a:avLst/>
          </a:prstGeom>
          <a:noFill/>
        </p:spPr>
        <p:txBody>
          <a:bodyPr wrap="square" rtlCol="0">
            <a:spAutoFit/>
          </a:bodyPr>
          <a:lstStyle/>
          <a:p>
            <a:r>
              <a:rPr lang="en-US" sz="2400" dirty="0"/>
              <a:t>STUDENT NAME</a:t>
            </a:r>
            <a:r>
              <a:rPr lang="en-IN" sz="2400" dirty="0"/>
              <a:t>: G.HARINI</a:t>
            </a:r>
            <a:endParaRPr lang="en-US" sz="2400" dirty="0"/>
          </a:p>
          <a:p>
            <a:r>
              <a:rPr lang="en-US" sz="2400" dirty="0"/>
              <a:t>REGISTER NO: </a:t>
            </a:r>
            <a:r>
              <a:rPr lang="en-IN" sz="2400" dirty="0"/>
              <a:t> 312219533</a:t>
            </a:r>
            <a:endParaRPr lang="en-US" sz="2400" dirty="0"/>
          </a:p>
          <a:p>
            <a:r>
              <a:rPr lang="en-US" sz="2400" dirty="0"/>
              <a:t>DEPARTMENT: B.COM</a:t>
            </a:r>
            <a:r>
              <a:rPr lang="en-IN" sz="2400" dirty="0"/>
              <a:t>(COMPUTER APPLICATION)III</a:t>
            </a:r>
            <a:endParaRPr lang="en-US" sz="2400" dirty="0"/>
          </a:p>
          <a:p>
            <a:r>
              <a:rPr lang="en-US" sz="2400" dirty="0"/>
              <a:t>COLLEGE</a:t>
            </a:r>
            <a:r>
              <a:rPr lang="en-US" sz="2400"/>
              <a:t>: S.A.COLLEGE OF ARTS AND SCIENCE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rot="10800000" flipV="1">
            <a:off x="659480" y="1600200"/>
            <a:ext cx="9172816" cy="2987625"/>
          </a:xfrm>
          <a:custGeom>
            <a:avLst/>
            <a:gdLst/>
            <a:ahLst/>
            <a:cxn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wrap="square" lIns="0" tIns="0" rIns="0" bIns="0" rtlCol="0"/>
          <a:lstStyle/>
          <a:p>
            <a:r>
              <a:rPr lang="en-US" dirty="0"/>
              <a:t>DATA COLLECTION:</a:t>
            </a:r>
          </a:p>
          <a:p>
            <a:pPr marL="285750" indent="-285750">
              <a:buFont typeface="Wingdings" panose="05000000000000000000" pitchFamily="2" charset="2"/>
              <a:buChar char="Ø"/>
            </a:pPr>
            <a:r>
              <a:rPr lang="en-US" dirty="0"/>
              <a:t>Drafted the data from the </a:t>
            </a:r>
            <a:r>
              <a:rPr lang="en-US" dirty="0" err="1"/>
              <a:t>edunet</a:t>
            </a:r>
            <a:r>
              <a:rPr lang="en-US" dirty="0"/>
              <a:t> dataset.</a:t>
            </a:r>
          </a:p>
          <a:p>
            <a:r>
              <a:rPr lang="en-US" dirty="0"/>
              <a:t>FEATURE COLLECTION:</a:t>
            </a:r>
          </a:p>
          <a:p>
            <a:pPr marL="285750" indent="-285750">
              <a:buFont typeface="Wingdings" panose="05000000000000000000" pitchFamily="2" charset="2"/>
              <a:buChar char="Ø"/>
            </a:pPr>
            <a:r>
              <a:rPr lang="en-US" dirty="0"/>
              <a:t> </a:t>
            </a:r>
            <a:r>
              <a:rPr lang="en-IN" dirty="0"/>
              <a:t>Business unit, Gender unit, First name, Performance score.</a:t>
            </a:r>
            <a:endParaRPr lang="en-US" dirty="0"/>
          </a:p>
          <a:p>
            <a:r>
              <a:rPr lang="en-US" dirty="0"/>
              <a:t>PERFORMANCE LEVEL:</a:t>
            </a:r>
          </a:p>
          <a:p>
            <a:pPr marL="285750" indent="-285750">
              <a:buFont typeface="Wingdings" panose="05000000000000000000" pitchFamily="2" charset="2"/>
              <a:buChar char="Ø"/>
            </a:pPr>
            <a:r>
              <a:rPr lang="en-US" dirty="0"/>
              <a:t>Exceeds</a:t>
            </a:r>
          </a:p>
          <a:p>
            <a:pPr marL="285750" indent="-285750">
              <a:buFont typeface="Wingdings" panose="05000000000000000000" pitchFamily="2" charset="2"/>
              <a:buChar char="Ø"/>
            </a:pPr>
            <a:r>
              <a:rPr lang="en-US" dirty="0"/>
              <a:t>Fully meets</a:t>
            </a:r>
          </a:p>
          <a:p>
            <a:pPr marL="285750" indent="-285750">
              <a:buFont typeface="Wingdings" panose="05000000000000000000" pitchFamily="2" charset="2"/>
              <a:buChar char="Ø"/>
            </a:pPr>
            <a:r>
              <a:rPr lang="en-US" dirty="0"/>
              <a:t>Needs improvements</a:t>
            </a:r>
          </a:p>
          <a:p>
            <a:pPr marL="285750" indent="-285750">
              <a:buFont typeface="Wingdings" panose="05000000000000000000" pitchFamily="2" charset="2"/>
              <a:buChar char="Ø"/>
            </a:pPr>
            <a:r>
              <a:rPr lang="en-US" dirty="0"/>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E02D2686-9D2B-6FC3-2DC9-062AEE6CFA56}"/>
              </a:ext>
            </a:extLst>
          </p:cNvPr>
          <p:cNvGraphicFramePr>
            <a:graphicFrameLocks/>
          </p:cNvGraphicFramePr>
          <p:nvPr>
            <p:extLst>
              <p:ext uri="{D42A27DB-BD31-4B8C-83A1-F6EECF244321}">
                <p14:modId xmlns:p14="http://schemas.microsoft.com/office/powerpoint/2010/main" val="4047622380"/>
              </p:ext>
            </p:extLst>
          </p:nvPr>
        </p:nvGraphicFramePr>
        <p:xfrm>
          <a:off x="1318260" y="1219834"/>
          <a:ext cx="8263890" cy="4324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0719231-595B-C5BD-2BEA-952479415725}"/>
              </a:ext>
            </a:extLst>
          </p:cNvPr>
          <p:cNvSpPr txBox="1"/>
          <p:nvPr/>
        </p:nvSpPr>
        <p:spPr>
          <a:xfrm>
            <a:off x="781708" y="1509028"/>
            <a:ext cx="9505291" cy="2308324"/>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2123658"/>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p>
          <a:p>
            <a:r>
              <a:rPr lang="en-US" sz="4400" b="1" dirty="0">
                <a:solidFill>
                  <a:srgbClr val="0F0F0F"/>
                </a:solidFill>
                <a:latin typeface="Times New Roman" panose="02020603050405020304" pitchFamily="18" charset="0"/>
                <a:cs typeface="Times New Roman" panose="02020603050405020304" pitchFamily="18" charset="0"/>
              </a:rPr>
              <a:t>SCORE BASED APPROACH</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CDC429E4-AA9C-02F2-797D-49855540F9C8}"/>
              </a:ext>
            </a:extLst>
          </p:cNvPr>
          <p:cNvSpPr txBox="1"/>
          <p:nvPr/>
        </p:nvSpPr>
        <p:spPr>
          <a:xfrm rot="10800000" flipV="1">
            <a:off x="762000" y="2302044"/>
            <a:ext cx="6934200" cy="1754326"/>
          </a:xfrm>
          <a:prstGeom prst="rect">
            <a:avLst/>
          </a:prstGeom>
          <a:noFill/>
        </p:spPr>
        <p:txBody>
          <a:bodyPr wrap="square">
            <a:spAutoFit/>
          </a:bodyPr>
          <a:lstStyle/>
          <a:p>
            <a:endParaRPr lang="en-IN" dirty="0"/>
          </a:p>
          <a:p>
            <a:r>
              <a:rPr lang="en-IN" dirty="0"/>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4" name="TextBox 13">
            <a:extLst>
              <a:ext uri="{FF2B5EF4-FFF2-40B4-BE49-F238E27FC236}">
                <a16:creationId xmlns:a16="http://schemas.microsoft.com/office/drawing/2014/main" id="{90176699-B580-EC9A-39AF-AC8448B0AC1A}"/>
              </a:ext>
            </a:extLst>
          </p:cNvPr>
          <p:cNvSpPr txBox="1"/>
          <p:nvPr/>
        </p:nvSpPr>
        <p:spPr>
          <a:xfrm>
            <a:off x="739775" y="1676400"/>
            <a:ext cx="8023225" cy="3508653"/>
          </a:xfrm>
          <a:prstGeom prst="rect">
            <a:avLst/>
          </a:prstGeom>
          <a:noFill/>
        </p:spPr>
        <p:txBody>
          <a:bodyPr wrap="square">
            <a:spAutoFit/>
          </a:bodyPr>
          <a:lstStyle/>
          <a:p>
            <a:r>
              <a:rPr lang="en-IN" dirty="0"/>
              <a:t>:</a:t>
            </a:r>
          </a:p>
          <a:p>
            <a:endParaRPr lang="en-IN" dirty="0"/>
          </a:p>
          <a:p>
            <a:r>
              <a:rPr lang="en-IN" dirty="0"/>
              <a:t>This project focuses on developing a comprehensive tool to </a:t>
            </a:r>
            <a:r>
              <a:rPr lang="en-IN" dirty="0" err="1"/>
              <a:t>analyze</a:t>
            </a:r>
            <a:r>
              <a:rPr lang="en-IN" dirty="0"/>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lang="en-IN" dirty="0">
                <a:latin typeface="Times New Roman" panose="02020603050405020304" pitchFamily="18" charset="0"/>
                <a:cs typeface="Times New Roman" panose="02020603050405020304" pitchFamily="18" charset="0"/>
              </a:rPr>
              <a:t>goals</a:t>
            </a:r>
            <a:r>
              <a:rPr lang="en-IN" dirty="0"/>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CC9B2699-97C3-B05B-6447-6AC8AC732DCD}"/>
              </a:ext>
            </a:extLst>
          </p:cNvPr>
          <p:cNvSpPr txBox="1"/>
          <p:nvPr/>
        </p:nvSpPr>
        <p:spPr>
          <a:xfrm>
            <a:off x="699452" y="1676400"/>
            <a:ext cx="8278496" cy="1754326"/>
          </a:xfrm>
          <a:prstGeom prst="rect">
            <a:avLst/>
          </a:prstGeom>
          <a:noFill/>
        </p:spPr>
        <p:txBody>
          <a:bodyPr wrap="square">
            <a:spAutoFit/>
          </a:bodyPr>
          <a:lstStyle/>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Managers and Team Leaders</a:t>
            </a:r>
          </a:p>
          <a:p>
            <a:pPr marL="285750" indent="-285750">
              <a:buFont typeface="Wingdings" panose="05000000000000000000" pitchFamily="2" charset="2"/>
              <a:buChar char="Ø"/>
            </a:pPr>
            <a:r>
              <a:rPr lang="en-US" dirty="0"/>
              <a:t> HR Professionals</a:t>
            </a:r>
          </a:p>
          <a:p>
            <a:pPr marL="285750" indent="-285750">
              <a:buFont typeface="Wingdings" panose="05000000000000000000" pitchFamily="2" charset="2"/>
              <a:buChar char="Ø"/>
            </a:pPr>
            <a:r>
              <a:rPr lang="en-US" dirty="0"/>
              <a:t> Executives</a:t>
            </a:r>
          </a:p>
          <a:p>
            <a:pPr marL="285750" indent="-285750">
              <a:buFont typeface="Wingdings" panose="05000000000000000000" pitchFamily="2" charset="2"/>
              <a:buChar char="Ø"/>
            </a:pPr>
            <a:r>
              <a:rPr lang="en-US" dirty="0"/>
              <a:t> Employees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6" name="object 6"/>
          <p:cNvSpPr txBox="1">
            <a:spLocks noGrp="1"/>
          </p:cNvSpPr>
          <p:nvPr>
            <p:ph type="title"/>
          </p:nvPr>
        </p:nvSpPr>
        <p:spPr>
          <a:xfrm>
            <a:off x="533400" y="90106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3B0EA024-214A-3DD8-5E3A-B2C9AEF85FB1}"/>
              </a:ext>
            </a:extLst>
          </p:cNvPr>
          <p:cNvSpPr txBox="1"/>
          <p:nvPr/>
        </p:nvSpPr>
        <p:spPr>
          <a:xfrm>
            <a:off x="3124200" y="1600200"/>
            <a:ext cx="6934199" cy="2308324"/>
          </a:xfrm>
          <a:prstGeom prst="rect">
            <a:avLst/>
          </a:prstGeom>
          <a:noFill/>
        </p:spPr>
        <p:txBody>
          <a:bodyPr wrap="square">
            <a:spAutoFit/>
          </a:bodyPr>
          <a:lstStyle/>
          <a:p>
            <a:endParaRPr lang="en-IN" dirty="0"/>
          </a:p>
          <a:p>
            <a:endParaRPr lang="en-IN" dirty="0"/>
          </a:p>
          <a:p>
            <a:r>
              <a:rPr lang="en-IN" dirty="0"/>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3447098"/>
          </a:xfrm>
        </p:spPr>
        <p:txBody>
          <a:bodyPr/>
          <a:lstStyle/>
          <a:p>
            <a:r>
              <a:rPr lang="en-IN" dirty="0"/>
              <a:t>Dataset Description</a:t>
            </a:r>
            <a:br>
              <a:rPr lang="en-IN" dirty="0"/>
            </a:br>
            <a:br>
              <a:rPr lang="en-IN" dirty="0"/>
            </a:br>
            <a:r>
              <a:rPr lang="en-IN" sz="2000" dirty="0"/>
              <a:t>EMPLOYEE DATASET: KAGGLE</a:t>
            </a:r>
            <a:br>
              <a:rPr lang="en-IN" sz="2000" dirty="0"/>
            </a:br>
            <a:r>
              <a:rPr lang="en-IN" sz="2000" dirty="0"/>
              <a:t>FEATURES: 26</a:t>
            </a:r>
            <a:br>
              <a:rPr lang="en-IN" sz="2000" dirty="0"/>
            </a:br>
            <a:r>
              <a:rPr lang="en-IN" sz="2000" dirty="0"/>
              <a:t>FEATURES TAKEN: 8</a:t>
            </a:r>
            <a:br>
              <a:rPr lang="en-IN" sz="2000" dirty="0"/>
            </a:br>
            <a:r>
              <a:rPr lang="en-IN" sz="2000" dirty="0"/>
              <a:t>FIELD NAMES: BUSINESS UNIT, FIRST NAME, GENDER CODE AND PERFORMANCE SCORE</a:t>
            </a:r>
            <a:br>
              <a:rPr lang="en-IN" sz="2000" b="0" dirty="0"/>
            </a:b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5" name="object 5"/>
          <p:cNvSpPr/>
          <p:nvPr/>
        </p:nvSpPr>
        <p:spPr>
          <a:xfrm flipH="1">
            <a:off x="2533650" y="1891261"/>
            <a:ext cx="7162800" cy="3833814"/>
          </a:xfrm>
          <a:custGeom>
            <a:avLst/>
            <a:gdLst/>
            <a:ahLst/>
            <a:cxn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wrap="square" lIns="0" tIns="0" rIns="0" bIns="0" rtlCol="0"/>
          <a:lstStyle/>
          <a:p>
            <a:r>
              <a:rPr lang="en-US" sz="1800" b="1" dirty="0"/>
              <a:t>Aggregation</a:t>
            </a:r>
            <a:r>
              <a:rPr lang="en-US" sz="1800" dirty="0"/>
              <a:t>: Our Excel sheet compiles comprehensive employee performance data, segmented by key metrics such as productivity, efficiency, and goal achievement.</a:t>
            </a:r>
          </a:p>
          <a:p>
            <a:r>
              <a:rPr lang="en-US" sz="1800" dirty="0"/>
              <a:t>  </a:t>
            </a:r>
          </a:p>
          <a:p>
            <a:r>
              <a:rPr lang="en-US" sz="1800" dirty="0"/>
              <a:t> </a:t>
            </a:r>
            <a:r>
              <a:rPr lang="en-US" sz="1800" b="1" dirty="0"/>
              <a:t>Dynamic Dashboards</a:t>
            </a:r>
            <a:r>
              <a:rPr lang="en-US" sz="1800" dirty="0"/>
              <a:t>: The sheet includes interactive dashboards with real-time filtering options, allowing quick comparisons and insights into individual and team performance trends.</a:t>
            </a:r>
          </a:p>
        </p:txBody>
      </p:sp>
      <p:pic>
        <p:nvPicPr>
          <p:cNvPr id="6" name="object 6"/>
          <p:cNvPicPr/>
          <p:nvPr/>
        </p:nvPicPr>
        <p:blipFill>
          <a:blip r:embed="rId2" cstate="print"/>
          <a:stretch>
            <a:fillRect/>
          </a:stretch>
        </p:blipFill>
        <p:spPr>
          <a:xfrm>
            <a:off x="66675" y="3597351"/>
            <a:ext cx="2466975" cy="3203497"/>
          </a:xfrm>
          <a:prstGeom prst="rect">
            <a:avLst/>
          </a:prstGeom>
        </p:spPr>
      </p:pic>
      <p:sp>
        <p:nvSpPr>
          <p:cNvPr id="7" name="object 7"/>
          <p:cNvSpPr txBox="1">
            <a:spLocks noGrp="1"/>
          </p:cNvSpPr>
          <p:nvPr>
            <p:ph type="title"/>
          </p:nvPr>
        </p:nvSpPr>
        <p:spPr>
          <a:xfrm>
            <a:off x="755332" y="385444"/>
            <a:ext cx="10681335" cy="758190"/>
          </a:xfrm>
        </p:spPr>
        <p:txBody>
          <a:bodyPr vert="horz" wrap="square" lIns="0" tIns="16510" rIns="0" bIns="0" rtlCol="0">
            <a:spAutoFit/>
          </a:bodyPr>
          <a:lstStyle/>
          <a:p>
            <a:r>
              <a:rPr lang="en-US" dirty="0"/>
              <a:t>THE "WOW" IN OUR SOLUTION</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438400" y="2427266"/>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263</TotalTime>
  <Words>514</Words>
  <Application>Microsoft Office PowerPoint</Application>
  <PresentationFormat>Widescreen</PresentationFormat>
  <Paragraphs>69</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  EMPLOYEE DATASET: KAGGLE FEATURES: 26 FEATURES TAKEN: 8 FIELD NAMES: BUSINESS UNIT, FIRST NAME, GENDER CODE AND PERFORMANCE SCORE </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ARTHI HARINI</cp:lastModifiedBy>
  <cp:revision>19</cp:revision>
  <dcterms:created xsi:type="dcterms:W3CDTF">2024-03-29T15:07:22Z</dcterms:created>
  <dcterms:modified xsi:type="dcterms:W3CDTF">2024-09-30T11:55:39Z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