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81" d="100"/>
          <a:sy n="81" d="100"/>
        </p:scale>
        <p:origin x="210"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4079322"/>
          </a:xfrm>
          <a:prstGeom prst="rect">
            <a:avLst/>
          </a:prstGeom>
        </p:spPr>
        <p:txBody>
          <a:bodyPr vert="horz" wrap="square" lIns="0" tIns="16510" rIns="0" bIns="0"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Harini</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821721243022</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a:t>
            </a:r>
            <a:r>
              <a:rPr lang="en-US" sz="2400" dirty="0" err="1" smtClean="0">
                <a:latin typeface="Times New Roman" panose="02020603050405020304" pitchFamily="18" charset="0"/>
                <a:cs typeface="Times New Roman" panose="02020603050405020304" pitchFamily="18" charset="0"/>
              </a:rPr>
              <a:t>ech</a:t>
            </a:r>
            <a:r>
              <a:rPr lang="en-US" sz="2400" dirty="0" smtClean="0">
                <a:latin typeface="Times New Roman" panose="02020603050405020304" pitchFamily="18" charset="0"/>
                <a:cs typeface="Times New Roman" panose="02020603050405020304" pitchFamily="18" charset="0"/>
              </a:rPr>
              <a:t>.,  Artificial Intelligence and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ata Science –</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IIIyear</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ir </a:t>
            </a:r>
            <a:r>
              <a:rPr lang="en-US" sz="2400" dirty="0" err="1">
                <a:latin typeface="Times New Roman" panose="02020603050405020304" pitchFamily="18" charset="0"/>
                <a:cs typeface="Times New Roman" panose="02020603050405020304" pitchFamily="18" charset="0"/>
              </a:rPr>
              <a:t>I</a:t>
            </a:r>
            <a:r>
              <a:rPr lang="en-US" sz="2400" dirty="0" err="1" smtClean="0">
                <a:latin typeface="Times New Roman" panose="02020603050405020304" pitchFamily="18" charset="0"/>
                <a:cs typeface="Times New Roman" panose="02020603050405020304" pitchFamily="18" charset="0"/>
              </a:rPr>
              <a:t>ssac</a:t>
            </a:r>
            <a:r>
              <a:rPr lang="en-US" sz="2400" dirty="0" smtClean="0">
                <a:latin typeface="Times New Roman" panose="02020603050405020304" pitchFamily="18" charset="0"/>
                <a:cs typeface="Times New Roman" panose="02020603050405020304" pitchFamily="18" charset="0"/>
              </a:rPr>
              <a:t> Newton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ollege </a:t>
            </a: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f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ngineering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95400"/>
            <a:ext cx="1837948" cy="2011684"/>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6030" y="1313088"/>
            <a:ext cx="2731770" cy="181111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1379850"/>
            <a:ext cx="1837948" cy="2011684"/>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0482" y="1295400"/>
            <a:ext cx="1837948" cy="2011684"/>
          </a:xfrm>
          <a:prstGeom prst="rect">
            <a:avLst/>
          </a:prstGeom>
        </p:spPr>
      </p:pic>
      <p:pic>
        <p:nvPicPr>
          <p:cNvPr id="20" name="Picture 19"/>
          <p:cNvPicPr>
            <a:picLocks noChangeAspect="1"/>
          </p:cNvPicPr>
          <p:nvPr/>
        </p:nvPicPr>
        <p:blipFill rotWithShape="1">
          <a:blip r:embed="rId7"/>
          <a:srcRect l="4685" t="53078" r="56658" b="18822"/>
          <a:stretch/>
        </p:blipFill>
        <p:spPr>
          <a:xfrm>
            <a:off x="228600" y="3657600"/>
            <a:ext cx="3962400" cy="2057400"/>
          </a:xfrm>
          <a:prstGeom prst="rect">
            <a:avLst/>
          </a:prstGeom>
        </p:spPr>
      </p:pic>
      <p:pic>
        <p:nvPicPr>
          <p:cNvPr id="22" name="Picture 21"/>
          <p:cNvPicPr>
            <a:picLocks noChangeAspect="1"/>
          </p:cNvPicPr>
          <p:nvPr/>
        </p:nvPicPr>
        <p:blipFill rotWithShape="1">
          <a:blip r:embed="rId8"/>
          <a:srcRect l="4319" t="50000" r="74597" b="36458"/>
          <a:stretch/>
        </p:blipFill>
        <p:spPr>
          <a:xfrm>
            <a:off x="7207856" y="3695700"/>
            <a:ext cx="2743200" cy="990600"/>
          </a:xfrm>
          <a:prstGeom prst="rect">
            <a:avLst/>
          </a:prstGeom>
        </p:spPr>
      </p:pic>
      <p:pic>
        <p:nvPicPr>
          <p:cNvPr id="23" name="Picture 22"/>
          <p:cNvPicPr>
            <a:picLocks noChangeAspect="1"/>
          </p:cNvPicPr>
          <p:nvPr/>
        </p:nvPicPr>
        <p:blipFill rotWithShape="1">
          <a:blip r:embed="rId9"/>
          <a:srcRect l="3734" t="42709" r="53514" b="10416"/>
          <a:stretch/>
        </p:blipFill>
        <p:spPr>
          <a:xfrm>
            <a:off x="3902609" y="3769469"/>
            <a:ext cx="3173830" cy="2445792"/>
          </a:xfrm>
          <a:prstGeom prst="rect">
            <a:avLst/>
          </a:prstGeom>
        </p:spPr>
      </p:pic>
      <p:pic>
        <p:nvPicPr>
          <p:cNvPr id="24" name="Picture 23"/>
          <p:cNvPicPr>
            <a:picLocks noChangeAspect="1"/>
          </p:cNvPicPr>
          <p:nvPr/>
        </p:nvPicPr>
        <p:blipFill rotWithShape="1">
          <a:blip r:embed="rId10"/>
          <a:srcRect l="4319" t="25000" r="62885" b="20833"/>
          <a:stretch/>
        </p:blipFill>
        <p:spPr>
          <a:xfrm>
            <a:off x="7207857" y="4686300"/>
            <a:ext cx="2602894" cy="178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5240" y="419904"/>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3962400" y="457199"/>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231106"/>
          </a:xfrm>
        </p:spPr>
        <p:txBody>
          <a:bodyPr/>
          <a:lstStyle/>
          <a:p>
            <a:r>
              <a:rPr lang="en-US" sz="4000" b="1" dirty="0" smtClean="0">
                <a:latin typeface="Times New Roman" panose="02020603050405020304" pitchFamily="18" charset="0"/>
                <a:cs typeface="Times New Roman" panose="02020603050405020304" pitchFamily="18" charset="0"/>
              </a:rPr>
              <a:t>Image classification</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(using CNN)</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2006627" y="1028619"/>
            <a:ext cx="7823173" cy="4616648"/>
          </a:xfrm>
        </p:spPr>
        <p:txBody>
          <a:bodyPr/>
          <a:lstStyle/>
          <a:p>
            <a:r>
              <a:rPr lang="en-US" sz="2000" dirty="0">
                <a:latin typeface="Times New Roman" panose="02020603050405020304" pitchFamily="18" charset="0"/>
                <a:cs typeface="Times New Roman" panose="02020603050405020304" pitchFamily="18" charset="0"/>
              </a:rPr>
              <a:t>The agenda of </a:t>
            </a:r>
            <a:r>
              <a:rPr lang="en-US" sz="2000" dirty="0" smtClean="0">
                <a:latin typeface="Times New Roman" panose="02020603050405020304" pitchFamily="18" charset="0"/>
                <a:cs typeface="Times New Roman" panose="02020603050405020304" pitchFamily="18" charset="0"/>
              </a:rPr>
              <a:t>Image classification using </a:t>
            </a:r>
            <a:r>
              <a:rPr lang="en-US" sz="2000" dirty="0">
                <a:latin typeface="Times New Roman" panose="02020603050405020304" pitchFamily="18" charset="0"/>
                <a:cs typeface="Times New Roman" panose="02020603050405020304" pitchFamily="18" charset="0"/>
              </a:rPr>
              <a:t>Convolutional Neural</a:t>
            </a:r>
          </a:p>
          <a:p>
            <a:r>
              <a:rPr lang="en-US" sz="2000" dirty="0">
                <a:latin typeface="Times New Roman" panose="02020603050405020304" pitchFamily="18" charset="0"/>
                <a:cs typeface="Times New Roman" panose="02020603050405020304" pitchFamily="18" charset="0"/>
              </a:rPr>
              <a:t>Networks (CNNs) involves the use of deep learning techniques to classify</a:t>
            </a:r>
          </a:p>
          <a:p>
            <a:r>
              <a:rPr lang="en-US" sz="2000" dirty="0" smtClean="0">
                <a:latin typeface="Times New Roman" panose="02020603050405020304" pitchFamily="18" charset="0"/>
                <a:cs typeface="Times New Roman" panose="02020603050405020304" pitchFamily="18" charset="0"/>
              </a:rPr>
              <a:t>Images. To categorize and represent the image as a unique gray scale image, and then </a:t>
            </a:r>
          </a:p>
          <a:p>
            <a:r>
              <a:rPr lang="en-US" sz="2000" dirty="0" smtClean="0">
                <a:latin typeface="Times New Roman" panose="02020603050405020304" pitchFamily="18" charset="0"/>
                <a:cs typeface="Times New Roman" panose="02020603050405020304" pitchFamily="18" charset="0"/>
              </a:rPr>
              <a:t>convert the pixels into 2D array matrix. This </a:t>
            </a:r>
            <a:r>
              <a:rPr lang="en-US" sz="2000" dirty="0">
                <a:latin typeface="Times New Roman" panose="02020603050405020304" pitchFamily="18" charset="0"/>
                <a:cs typeface="Times New Roman" panose="02020603050405020304" pitchFamily="18" charset="0"/>
              </a:rPr>
              <a:t>project includes several key tasks: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Image preprocessing</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Feature Extraction</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Selection of training samples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Selection of suitable classification approaches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Post-classification processing</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Accuracy Assessment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task </a:t>
            </a:r>
            <a:r>
              <a:rPr lang="en-US" sz="2000" dirty="0">
                <a:latin typeface="Times New Roman" panose="02020603050405020304" pitchFamily="18" charset="0"/>
                <a:cs typeface="Times New Roman" panose="02020603050405020304" pitchFamily="18" charset="0"/>
              </a:rPr>
              <a:t>has several broader objectives and potential 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latin typeface="+mj-lt"/>
              </a:rPr>
              <a:t>P</a:t>
            </a:r>
            <a:r>
              <a:rPr sz="3600" spc="15" dirty="0" smtClean="0">
                <a:latin typeface="+mj-lt"/>
              </a:rPr>
              <a:t>ROB</a:t>
            </a:r>
            <a:r>
              <a:rPr sz="3600" spc="55" dirty="0" smtClean="0">
                <a:latin typeface="+mj-lt"/>
              </a:rPr>
              <a:t>L</a:t>
            </a:r>
            <a:r>
              <a:rPr sz="3600" spc="-20" dirty="0" smtClean="0">
                <a:latin typeface="+mj-lt"/>
              </a:rPr>
              <a:t>E</a:t>
            </a:r>
            <a:r>
              <a:rPr lang="en-US" sz="3600" spc="-20" dirty="0" smtClean="0">
                <a:latin typeface="+mj-lt"/>
              </a:rPr>
              <a:t>M </a:t>
            </a:r>
            <a:r>
              <a:rPr sz="3600" spc="10" dirty="0" smtClean="0">
                <a:latin typeface="+mj-lt"/>
              </a:rPr>
              <a:t>S</a:t>
            </a:r>
            <a:r>
              <a:rPr sz="3600" spc="-370" dirty="0" smtClean="0">
                <a:latin typeface="+mj-lt"/>
              </a:rPr>
              <a:t>T</a:t>
            </a:r>
            <a:r>
              <a:rPr sz="3600" spc="-375" dirty="0" smtClean="0">
                <a:latin typeface="+mj-lt"/>
              </a:rPr>
              <a:t>A</a:t>
            </a:r>
            <a:r>
              <a:rPr sz="3600" spc="15" dirty="0" smtClean="0">
                <a:latin typeface="+mj-lt"/>
              </a:rPr>
              <a:t>T</a:t>
            </a:r>
            <a:r>
              <a:rPr sz="3600" spc="-10" dirty="0" smtClean="0">
                <a:latin typeface="+mj-lt"/>
              </a:rPr>
              <a:t>E</a:t>
            </a:r>
            <a:r>
              <a:rPr sz="3600" spc="-20" dirty="0" smtClean="0">
                <a:latin typeface="+mj-lt"/>
              </a:rPr>
              <a:t>ME</a:t>
            </a:r>
            <a:r>
              <a:rPr sz="3600" spc="10" dirty="0" smtClean="0">
                <a:latin typeface="+mj-lt"/>
              </a:rPr>
              <a:t>NT</a:t>
            </a:r>
            <a:endParaRPr sz="3600" dirty="0">
              <a:latin typeface="+mj-lt"/>
            </a:endParaRPr>
          </a:p>
        </p:txBody>
      </p:sp>
      <p:sp>
        <p:nvSpPr>
          <p:cNvPr id="11" name="Text Placeholder 10"/>
          <p:cNvSpPr>
            <a:spLocks noGrp="1"/>
          </p:cNvSpPr>
          <p:nvPr>
            <p:ph type="body" idx="1"/>
          </p:nvPr>
        </p:nvSpPr>
        <p:spPr>
          <a:xfrm>
            <a:off x="609600" y="2019300"/>
            <a:ext cx="7086600" cy="3385542"/>
          </a:xfrm>
        </p:spPr>
        <p:txBody>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task of Image Classification using CNN, is to develop a machine learning model capable of accurately classifying images into predefined categories or labels.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model should be trained on a dataset of labeled images and should be able to generalize well to unseen images.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The goal to achieve high accuracy in classifying images, while also considering factors such as computational efficiency, scalability, and interpretability.</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mj-lt"/>
              </a:rPr>
              <a:t>PROJECT</a:t>
            </a:r>
            <a:r>
              <a:rPr lang="en-US" sz="3600" spc="5" dirty="0" smtClean="0">
                <a:latin typeface="+mj-lt"/>
              </a:rPr>
              <a:t> </a:t>
            </a:r>
            <a:r>
              <a:rPr sz="3600" spc="-20" dirty="0" smtClean="0">
                <a:latin typeface="+mj-lt"/>
              </a:rPr>
              <a:t>OVERVIEW</a:t>
            </a:r>
            <a:endParaRPr sz="3600" dirty="0">
              <a:latin typeface="+mj-lt"/>
            </a:endParaRPr>
          </a:p>
        </p:txBody>
      </p:sp>
      <p:sp>
        <p:nvSpPr>
          <p:cNvPr id="11" name="Text Placeholder 10"/>
          <p:cNvSpPr>
            <a:spLocks noGrp="1"/>
          </p:cNvSpPr>
          <p:nvPr>
            <p:ph type="body" idx="1"/>
          </p:nvPr>
        </p:nvSpPr>
        <p:spPr>
          <a:xfrm>
            <a:off x="838200" y="1659355"/>
            <a:ext cx="7162800" cy="3693319"/>
          </a:xfrm>
        </p:spPr>
        <p:txBody>
          <a:bodyPr/>
          <a:lstStyle/>
          <a:p>
            <a:r>
              <a:rPr lang="en-US" sz="2000" dirty="0" smtClean="0">
                <a:latin typeface="Times New Roman" panose="02020603050405020304" pitchFamily="18" charset="0"/>
                <a:cs typeface="Times New Roman" panose="02020603050405020304" pitchFamily="18" charset="0"/>
              </a:rPr>
              <a:t>    The project involves implementing the image classification using CNN, </a:t>
            </a:r>
            <a:r>
              <a:rPr lang="en-US" sz="2000" dirty="0">
                <a:latin typeface="Times New Roman" panose="02020603050405020304" pitchFamily="18" charset="0"/>
                <a:cs typeface="Times New Roman" panose="02020603050405020304" pitchFamily="18" charset="0"/>
              </a:rPr>
              <a:t>highlighting the importance of image classification in various fields such as healthcare, autonomous vehicles, agriculture, etc</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Mention </a:t>
            </a:r>
            <a:r>
              <a:rPr lang="en-US" sz="2000" dirty="0">
                <a:latin typeface="Times New Roman" panose="02020603050405020304" pitchFamily="18" charset="0"/>
                <a:cs typeface="Times New Roman" panose="02020603050405020304" pitchFamily="18" charset="0"/>
              </a:rPr>
              <a:t>the significance of leveraging machine learning and deep learning techniques for accurate classification tasks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Image </a:t>
            </a:r>
            <a:r>
              <a:rPr lang="en-US" sz="2000" dirty="0">
                <a:latin typeface="Times New Roman" panose="02020603050405020304" pitchFamily="18" charset="0"/>
                <a:cs typeface="Times New Roman" panose="02020603050405020304" pitchFamily="18" charset="0"/>
              </a:rPr>
              <a:t>classification is the process of categorizing and labeling groups of pixels or vectors within an image based on specific </a:t>
            </a:r>
            <a:r>
              <a:rPr lang="en-US" sz="2000" dirty="0" smtClean="0">
                <a:latin typeface="Times New Roman" panose="02020603050405020304" pitchFamily="18" charset="0"/>
                <a:cs typeface="Times New Roman" panose="02020603050405020304" pitchFamily="18" charset="0"/>
              </a:rPr>
              <a:t>rules.</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categorization law can be devised using one or more spectral or textural characteristics</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755332" y="1695450"/>
            <a:ext cx="7467600" cy="5847756"/>
          </a:xfrm>
        </p:spPr>
        <p:txBody>
          <a:bodyPr/>
          <a:lstStyle/>
          <a:p>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an image classification project, the end users can vary depending on the specific application domain and the context in which the classification system is </a:t>
            </a:r>
            <a:r>
              <a:rPr lang="en-US" sz="2000" dirty="0" smtClean="0">
                <a:latin typeface="Times New Roman" panose="02020603050405020304" pitchFamily="18" charset="0"/>
                <a:cs typeface="Times New Roman" panose="02020603050405020304" pitchFamily="18" charset="0"/>
              </a:rPr>
              <a:t>deploy. </a:t>
            </a:r>
          </a:p>
          <a:p>
            <a:endParaRPr lang="en-US"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Researchers </a:t>
            </a:r>
            <a:r>
              <a:rPr lang="en-IN" sz="2000" dirty="0">
                <a:latin typeface="Times New Roman" panose="02020603050405020304" pitchFamily="18" charset="0"/>
                <a:cs typeface="Times New Roman" panose="02020603050405020304" pitchFamily="18" charset="0"/>
              </a:rPr>
              <a:t>and Data </a:t>
            </a:r>
            <a:r>
              <a:rPr lang="en-IN" sz="2000" dirty="0" smtClean="0">
                <a:latin typeface="Times New Roman" panose="02020603050405020304" pitchFamily="18" charset="0"/>
                <a:cs typeface="Times New Roman" panose="02020603050405020304" pitchFamily="18" charset="0"/>
              </a:rPr>
              <a:t>Scientists</a:t>
            </a:r>
          </a:p>
          <a:p>
            <a:r>
              <a:rPr lang="en-IN" sz="2000" dirty="0" smtClean="0">
                <a:latin typeface="Times New Roman" panose="02020603050405020304" pitchFamily="18" charset="0"/>
                <a:cs typeface="Times New Roman" panose="02020603050405020304" pitchFamily="18" charset="0"/>
              </a:rPr>
              <a:t>     Developers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Engineers</a:t>
            </a:r>
          </a:p>
          <a:p>
            <a:r>
              <a:rPr lang="en-IN" sz="2000" dirty="0" smtClean="0">
                <a:latin typeface="Times New Roman" panose="02020603050405020304" pitchFamily="18" charset="0"/>
                <a:cs typeface="Times New Roman" panose="02020603050405020304" pitchFamily="18" charset="0"/>
              </a:rPr>
              <a:t>     Business Stakeholders</a:t>
            </a:r>
          </a:p>
          <a:p>
            <a:r>
              <a:rPr lang="en-US" sz="2000" dirty="0" smtClean="0">
                <a:latin typeface="Times New Roman" panose="02020603050405020304" pitchFamily="18" charset="0"/>
                <a:cs typeface="Times New Roman" panose="02020603050405020304" pitchFamily="18" charset="0"/>
              </a:rPr>
              <a:t>     End </a:t>
            </a:r>
            <a:r>
              <a:rPr lang="en-US" sz="2000" dirty="0">
                <a:latin typeface="Times New Roman" panose="02020603050405020304" pitchFamily="18" charset="0"/>
                <a:cs typeface="Times New Roman" panose="02020603050405020304" pitchFamily="18" charset="0"/>
              </a:rPr>
              <a:t>Users in Specific </a:t>
            </a:r>
            <a:r>
              <a:rPr lang="en-US" sz="2000" dirty="0" smtClean="0">
                <a:latin typeface="Times New Roman" panose="02020603050405020304" pitchFamily="18" charset="0"/>
                <a:cs typeface="Times New Roman" panose="02020603050405020304" pitchFamily="18" charset="0"/>
              </a:rPr>
              <a:t>Industries</a:t>
            </a:r>
          </a:p>
          <a:p>
            <a:pPr lvl="0" algn="l" rtl="0" eaLnBrk="0" fontAlgn="base" hangingPunct="0">
              <a:spcBef>
                <a:spcPct val="0"/>
              </a:spcBef>
              <a:spcAft>
                <a:spcPct val="0"/>
              </a:spcAft>
            </a:pPr>
            <a:r>
              <a:rPr lang="en-IN" sz="2000" dirty="0" smtClean="0">
                <a:latin typeface="Times New Roman" panose="02020603050405020304" pitchFamily="18" charset="0"/>
                <a:cs typeface="Times New Roman" panose="02020603050405020304" pitchFamily="18" charset="0"/>
              </a:rPr>
              <a:t>     Consumers </a:t>
            </a:r>
          </a:p>
          <a:p>
            <a:pPr lvl="0" algn="l" rtl="0" eaLnBrk="0" fontAlgn="base" hangingPunct="0">
              <a:spcBef>
                <a:spcPct val="0"/>
              </a:spcBef>
              <a:spcAft>
                <a:spcPct val="0"/>
              </a:spcAft>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p>
          <a:p>
            <a:pPr lvl="0" algn="l" rtl="0" eaLnBrk="0" fontAlgn="base" hangingPunct="0">
              <a:spcBef>
                <a:spcPct val="0"/>
              </a:spcBef>
              <a:spcAft>
                <a:spcPct val="0"/>
              </a:spcAft>
            </a:pP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Overall, the end users of an image </a:t>
            </a:r>
            <a:r>
              <a:rPr lang="en-US" sz="2000" dirty="0" err="1" smtClean="0">
                <a:solidFill>
                  <a:schemeClr val="tx1"/>
                </a:solidFill>
                <a:latin typeface="Times New Roman" panose="02020603050405020304" pitchFamily="18" charset="0"/>
                <a:cs typeface="Times New Roman" panose="02020603050405020304" pitchFamily="18" charset="0"/>
              </a:rPr>
              <a:t>classfication</a:t>
            </a:r>
            <a:r>
              <a:rPr lang="en-US" sz="2000" dirty="0" smtClean="0">
                <a:solidFill>
                  <a:schemeClr val="tx1"/>
                </a:solidFill>
                <a:latin typeface="Times New Roman" panose="02020603050405020304" pitchFamily="18" charset="0"/>
                <a:cs typeface="Times New Roman" panose="02020603050405020304" pitchFamily="18" charset="0"/>
              </a:rPr>
              <a:t> project can vary widely depending on the application domain, and it's essential to consider their needs, preferences, and expertise during system design, development, and deployment.</a:t>
            </a:r>
            <a:endParaRPr lang="en-US" sz="20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sz="2000" dirty="0">
              <a:solidFill>
                <a:schemeClr val="tx1"/>
              </a:solidFill>
              <a:latin typeface="Arial" panose="020B0604020202020204" pitchFamily="34"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2819400" y="1219200"/>
            <a:ext cx="6715124" cy="4924425"/>
          </a:xfrm>
        </p:spPr>
        <p:txBody>
          <a:bodyPr/>
          <a:lstStyle/>
          <a:p>
            <a:r>
              <a:rPr lang="en-US" dirty="0" smtClean="0"/>
              <a:t>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image classification solution provides a robust framework for accurately categorizing images into predefined classes or categories. Leveraging advanced machine learning and deep learning techniques, our system offers high levels of </a:t>
            </a:r>
            <a:r>
              <a:rPr lang="en-US" sz="2000" dirty="0" smtClean="0">
                <a:latin typeface="Times New Roman" panose="02020603050405020304" pitchFamily="18" charset="0"/>
                <a:cs typeface="Times New Roman" panose="02020603050405020304" pitchFamily="18" charset="0"/>
              </a:rPr>
              <a:t>accuracy.</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employing efficient training strategies and optimization </a:t>
            </a:r>
            <a:r>
              <a:rPr lang="en-US" sz="2000" dirty="0" smtClean="0">
                <a:latin typeface="Times New Roman" panose="02020603050405020304" pitchFamily="18" charset="0"/>
                <a:cs typeface="Times New Roman" panose="02020603050405020304" pitchFamily="18" charset="0"/>
              </a:rPr>
              <a:t>algorithms. </a:t>
            </a:r>
            <a:r>
              <a:rPr lang="en-US" sz="2000" dirty="0">
                <a:latin typeface="Times New Roman" panose="02020603050405020304" pitchFamily="18" charset="0"/>
                <a:cs typeface="Times New Roman" panose="02020603050405020304" pitchFamily="18" charset="0"/>
              </a:rPr>
              <a:t>Moreover, our solution is customizable and adaptable, allowing users to tailor the classification system to their specific needs and integrate it seamlessly into existing workflows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Overall</a:t>
            </a:r>
            <a:r>
              <a:rPr lang="en-US" sz="2000" dirty="0">
                <a:latin typeface="Times New Roman" panose="02020603050405020304" pitchFamily="18" charset="0"/>
                <a:cs typeface="Times New Roman" panose="02020603050405020304" pitchFamily="18" charset="0"/>
              </a:rPr>
              <a:t>, our image classification solution delivers tangible value by enhancing efficiency, facilitating decision-making, and driving innovation in the field of computer vision.</a:t>
            </a:r>
          </a:p>
          <a:p>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2465949" y="1295400"/>
            <a:ext cx="7524750" cy="4619625"/>
          </a:xfrm>
        </p:spPr>
        <p:txBody>
          <a:bodyPr/>
          <a:lstStyle/>
          <a:p>
            <a:r>
              <a:rPr lang="en-US" dirty="0"/>
              <a:t> </a:t>
            </a:r>
            <a:r>
              <a:rPr lang="en-US" dirty="0" smtClean="0"/>
              <a:t>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image classification solution introduces a groundbreaking approach that revolutionizes the way we interpret and categorize visual </a:t>
            </a:r>
            <a:r>
              <a:rPr lang="en-US" sz="2000" dirty="0" smtClean="0">
                <a:latin typeface="Times New Roman" panose="02020603050405020304" pitchFamily="18" charset="0"/>
                <a:cs typeface="Times New Roman" panose="02020603050405020304" pitchFamily="18" charset="0"/>
              </a:rPr>
              <a:t>data.</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truly sets our solution apart is its seamless integration of advanced algorithms with user-friendly interfaces, empowering users to effortlessly navigate and leverage the power of image classification for their specific needs.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Moreover</a:t>
            </a:r>
            <a:r>
              <a:rPr lang="en-US" sz="2000" dirty="0">
                <a:latin typeface="Times New Roman" panose="02020603050405020304" pitchFamily="18" charset="0"/>
                <a:cs typeface="Times New Roman" panose="02020603050405020304" pitchFamily="18" charset="0"/>
              </a:rPr>
              <a:t>, our system's ability to adapt and evolve alongside evolving data and user requirements ensures long-term relevance and sustainability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With </a:t>
            </a:r>
            <a:r>
              <a:rPr lang="en-US" sz="2000" dirty="0">
                <a:latin typeface="Times New Roman" panose="02020603050405020304" pitchFamily="18" charset="0"/>
                <a:cs typeface="Times New Roman" panose="02020603050405020304" pitchFamily="18" charset="0"/>
              </a:rPr>
              <a:t>each classification, our solution delivers not just results, but a transformative experience that inspires awe and unlocks new possibilities in the realm of computer vision</a:t>
            </a: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219200" y="1695450"/>
            <a:ext cx="8132885" cy="3449662"/>
          </a:xfrm>
          <a:prstGeom prst="rect">
            <a:avLst/>
          </a:prstGeom>
        </p:spPr>
        <p:txBody>
          <a:bodyPr vert="horz" wrap="square" lIns="0" tIns="12700" rIns="0" bIns="0" rtlCol="0">
            <a:spAutoFit/>
          </a:bodyPr>
          <a:lstStyle/>
          <a:p>
            <a:pPr marL="12700">
              <a:lnSpc>
                <a:spcPct val="100000"/>
              </a:lnSpc>
              <a:spcBef>
                <a:spcPts val="100"/>
              </a:spcBef>
            </a:pPr>
            <a:r>
              <a:rPr lang="en-US" dirty="0">
                <a:latin typeface="Trebuchet MS"/>
              </a:rPr>
              <a:t> </a:t>
            </a:r>
            <a:r>
              <a:rPr lang="en-US" dirty="0" smtClean="0">
                <a:latin typeface="Trebuchet MS"/>
              </a:rPr>
              <a:t>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image classification, effective modeling is the cornerstone of success, and our approach is engineered to excel in this crucial aspect.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Our </a:t>
            </a:r>
            <a:r>
              <a:rPr lang="en-US" sz="2000" dirty="0">
                <a:latin typeface="Times New Roman" panose="02020603050405020304" pitchFamily="18" charset="0"/>
                <a:cs typeface="Times New Roman" panose="02020603050405020304" pitchFamily="18" charset="0"/>
              </a:rPr>
              <a:t>modeling strategy involves a blend of innovative techniques such as convolutional neural networks (CNNs), recurrent neural networks (RNNs), and attention mechanisms, carefully orchestrated to extract and leverage meaningful features from images with unparalleled accuracy and efficiency</a:t>
            </a:r>
            <a:r>
              <a:rPr lang="en-US" sz="2000" dirty="0" smtClean="0">
                <a:latin typeface="Times New Roman" panose="02020603050405020304" pitchFamily="18" charset="0"/>
                <a:cs typeface="Times New Roman" panose="02020603050405020304" pitchFamily="18" charset="0"/>
              </a:rPr>
              <a:t>.</a:t>
            </a:r>
          </a:p>
          <a:p>
            <a:pPr marL="12700">
              <a:lnSpc>
                <a:spcPct val="100000"/>
              </a:lnSpc>
              <a:spcBef>
                <a:spcPts val="100"/>
              </a:spcBef>
            </a:pPr>
            <a:endParaRPr lang="en-US" sz="2000" dirty="0" smtClean="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essence, our modeling paradigm represents a beacon of innovation, driving transformative advancements and unlocking new frontiers in the field of computer </a:t>
            </a:r>
            <a:r>
              <a:rPr lang="en-US" sz="2000" dirty="0" smtClean="0">
                <a:latin typeface="Times New Roman" panose="02020603050405020304" pitchFamily="18" charset="0"/>
                <a:cs typeface="Times New Roman" panose="02020603050405020304" pitchFamily="18" charset="0"/>
              </a:rPr>
              <a:t>vision.</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680</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R. Harini  821721243022   B.tech.,  Artificial Intelligence and  Data Science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PC</cp:lastModifiedBy>
  <cp:revision>18</cp:revision>
  <dcterms:created xsi:type="dcterms:W3CDTF">2024-03-28T09:24:30Z</dcterms:created>
  <dcterms:modified xsi:type="dcterms:W3CDTF">2024-04-01T11:00:09Z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