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FD0E1-0374-40EB-9793-6B675357DE4F}" type="doc">
      <dgm:prSet loTypeId="urn:microsoft.com/office/officeart/2005/8/layout/matrix2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0377FCE-7B90-478B-BF0F-11557C840C18}">
      <dgm:prSet phldrT="[Text]"/>
      <dgm:spPr/>
      <dgm:t>
        <a:bodyPr/>
        <a:lstStyle/>
        <a:p>
          <a:r>
            <a:rPr lang="en-IN" dirty="0"/>
            <a:t>Research Question</a:t>
          </a:r>
        </a:p>
      </dgm:t>
    </dgm:pt>
    <dgm:pt modelId="{2FE05829-1B2C-454E-9268-74B4F1D8078C}" type="parTrans" cxnId="{CA2693F8-112E-452D-AC2C-26F7B15BC4DB}">
      <dgm:prSet/>
      <dgm:spPr/>
      <dgm:t>
        <a:bodyPr/>
        <a:lstStyle/>
        <a:p>
          <a:endParaRPr lang="en-IN"/>
        </a:p>
      </dgm:t>
    </dgm:pt>
    <dgm:pt modelId="{551317D9-AA8B-4FED-82E1-4137E9308366}" type="sibTrans" cxnId="{CA2693F8-112E-452D-AC2C-26F7B15BC4DB}">
      <dgm:prSet/>
      <dgm:spPr/>
      <dgm:t>
        <a:bodyPr/>
        <a:lstStyle/>
        <a:p>
          <a:endParaRPr lang="en-IN"/>
        </a:p>
      </dgm:t>
    </dgm:pt>
    <dgm:pt modelId="{38A451BB-B57D-4CCF-909C-B2200F3BF08A}">
      <dgm:prSet phldrT="[Text]"/>
      <dgm:spPr/>
      <dgm:t>
        <a:bodyPr/>
        <a:lstStyle/>
        <a:p>
          <a:pPr algn="just"/>
          <a:r>
            <a:rPr lang="en-IN" dirty="0"/>
            <a:t>What is Neural Response Generation </a:t>
          </a:r>
          <a:r>
            <a:rPr lang="en-IN" dirty="0" smtClean="0"/>
            <a:t>(NRG)?</a:t>
          </a:r>
          <a:endParaRPr lang="en-IN" dirty="0"/>
        </a:p>
      </dgm:t>
    </dgm:pt>
    <dgm:pt modelId="{8208774E-96B2-4451-8C96-B67227860941}" type="parTrans" cxnId="{E9358DAB-7931-482A-978F-05861D016B96}">
      <dgm:prSet/>
      <dgm:spPr/>
      <dgm:t>
        <a:bodyPr/>
        <a:lstStyle/>
        <a:p>
          <a:endParaRPr lang="en-IN"/>
        </a:p>
      </dgm:t>
    </dgm:pt>
    <dgm:pt modelId="{FA67E319-FC78-4301-A23F-228C3C21FF9A}" type="sibTrans" cxnId="{E9358DAB-7931-482A-978F-05861D016B96}">
      <dgm:prSet/>
      <dgm:spPr/>
      <dgm:t>
        <a:bodyPr/>
        <a:lstStyle/>
        <a:p>
          <a:endParaRPr lang="en-IN"/>
        </a:p>
      </dgm:t>
    </dgm:pt>
    <dgm:pt modelId="{BAE7DFE6-A2B6-49EE-927A-F74A114EF485}">
      <dgm:prSet phldrT="[Text]" custT="1"/>
      <dgm:spPr/>
      <dgm:t>
        <a:bodyPr/>
        <a:lstStyle/>
        <a:p>
          <a:r>
            <a:rPr lang="en-IN" sz="2000" dirty="0"/>
            <a:t>Methodology</a:t>
          </a:r>
        </a:p>
      </dgm:t>
    </dgm:pt>
    <dgm:pt modelId="{7227F018-CDC8-4D78-B82E-3498C1ADE776}" type="parTrans" cxnId="{76D967DE-A6FE-4356-8CB1-5911F12A2BBD}">
      <dgm:prSet/>
      <dgm:spPr/>
      <dgm:t>
        <a:bodyPr/>
        <a:lstStyle/>
        <a:p>
          <a:endParaRPr lang="en-IN"/>
        </a:p>
      </dgm:t>
    </dgm:pt>
    <dgm:pt modelId="{752AB8F4-CA25-4FEA-A5BE-A95482001854}" type="sibTrans" cxnId="{76D967DE-A6FE-4356-8CB1-5911F12A2BBD}">
      <dgm:prSet/>
      <dgm:spPr/>
      <dgm:t>
        <a:bodyPr/>
        <a:lstStyle/>
        <a:p>
          <a:endParaRPr lang="en-IN"/>
        </a:p>
      </dgm:t>
    </dgm:pt>
    <dgm:pt modelId="{3DD3D0CA-61DB-4579-AA45-ED52E58D638E}">
      <dgm:prSet phldrT="[Text]" custT="1"/>
      <dgm:spPr/>
      <dgm:t>
        <a:bodyPr/>
        <a:lstStyle/>
        <a:p>
          <a:pPr algn="just"/>
          <a:r>
            <a:rPr lang="en-IN" sz="1600" dirty="0"/>
            <a:t>Top-P sampling </a:t>
          </a:r>
          <a:r>
            <a:rPr lang="en-IN" sz="1600" dirty="0" smtClean="0"/>
            <a:t>method used </a:t>
          </a:r>
          <a:r>
            <a:rPr lang="en-IN" sz="1600" dirty="0"/>
            <a:t>for interactive </a:t>
          </a:r>
          <a:r>
            <a:rPr lang="en-IN" sz="1600" dirty="0" smtClean="0"/>
            <a:t>chat</a:t>
          </a:r>
          <a:endParaRPr lang="en-IN" sz="1600" dirty="0"/>
        </a:p>
      </dgm:t>
    </dgm:pt>
    <dgm:pt modelId="{F9364294-7CA4-4A3B-8744-A49A78DF1805}" type="parTrans" cxnId="{40D11AEA-049C-44A8-9BDF-1592909283AC}">
      <dgm:prSet/>
      <dgm:spPr/>
      <dgm:t>
        <a:bodyPr/>
        <a:lstStyle/>
        <a:p>
          <a:endParaRPr lang="en-IN"/>
        </a:p>
      </dgm:t>
    </dgm:pt>
    <dgm:pt modelId="{BF9F62D2-E2ED-4471-9D70-D4A41D540EDE}" type="sibTrans" cxnId="{40D11AEA-049C-44A8-9BDF-1592909283AC}">
      <dgm:prSet/>
      <dgm:spPr/>
      <dgm:t>
        <a:bodyPr/>
        <a:lstStyle/>
        <a:p>
          <a:endParaRPr lang="en-IN"/>
        </a:p>
      </dgm:t>
    </dgm:pt>
    <dgm:pt modelId="{60899221-9D11-4231-B83D-7C0DC36984F1}">
      <dgm:prSet phldrT="[Text]" custT="1"/>
      <dgm:spPr/>
      <dgm:t>
        <a:bodyPr/>
        <a:lstStyle/>
        <a:p>
          <a:r>
            <a:rPr lang="en-IN" sz="1800" dirty="0"/>
            <a:t>Interpretations and Conclusions</a:t>
          </a:r>
        </a:p>
      </dgm:t>
    </dgm:pt>
    <dgm:pt modelId="{EAD7EF99-9E02-4C65-87FB-25B0B81DBC5D}" type="parTrans" cxnId="{43B61D76-3E0B-4513-884D-7D78FF70F8D4}">
      <dgm:prSet/>
      <dgm:spPr/>
      <dgm:t>
        <a:bodyPr/>
        <a:lstStyle/>
        <a:p>
          <a:endParaRPr lang="en-IN"/>
        </a:p>
      </dgm:t>
    </dgm:pt>
    <dgm:pt modelId="{3E5C72AA-7202-49C0-9D84-FC5024ACF5F8}" type="sibTrans" cxnId="{43B61D76-3E0B-4513-884D-7D78FF70F8D4}">
      <dgm:prSet/>
      <dgm:spPr/>
      <dgm:t>
        <a:bodyPr/>
        <a:lstStyle/>
        <a:p>
          <a:endParaRPr lang="en-IN"/>
        </a:p>
      </dgm:t>
    </dgm:pt>
    <dgm:pt modelId="{B8463B34-1E98-4F33-855E-430E4696AA4E}">
      <dgm:prSet phldrT="[Text]" custT="1"/>
      <dgm:spPr/>
      <dgm:t>
        <a:bodyPr/>
        <a:lstStyle/>
        <a:p>
          <a:pPr algn="just"/>
          <a:r>
            <a:rPr lang="en-US" sz="1400" dirty="0" smtClean="0"/>
            <a:t>Training the model for longer or using a larger model (</a:t>
          </a:r>
          <a:r>
            <a:rPr lang="en-US" sz="1400" dirty="0" err="1" smtClean="0"/>
            <a:t>DialogGPT</a:t>
          </a:r>
          <a:r>
            <a:rPr lang="en-US" sz="1400" dirty="0" smtClean="0"/>
            <a:t>-medium, </a:t>
          </a:r>
          <a:r>
            <a:rPr lang="en-US" sz="1400" dirty="0" err="1" smtClean="0"/>
            <a:t>DialogGPT</a:t>
          </a:r>
          <a:r>
            <a:rPr lang="en-US" sz="1400" dirty="0" smtClean="0"/>
            <a:t>-large) instead of </a:t>
          </a:r>
          <a:r>
            <a:rPr lang="en-US" sz="1400" dirty="0" err="1" smtClean="0"/>
            <a:t>DialogGPT</a:t>
          </a:r>
          <a:r>
            <a:rPr lang="en-US" sz="1400" dirty="0" smtClean="0"/>
            <a:t>-small will improve results</a:t>
          </a:r>
          <a:endParaRPr lang="en-IN" sz="1400" dirty="0"/>
        </a:p>
      </dgm:t>
    </dgm:pt>
    <dgm:pt modelId="{E9166D8E-18E5-41F7-A0FA-14A4C5C12A23}" type="parTrans" cxnId="{47B3CE94-E7AB-4F93-AEF7-F263A219ED52}">
      <dgm:prSet/>
      <dgm:spPr/>
      <dgm:t>
        <a:bodyPr/>
        <a:lstStyle/>
        <a:p>
          <a:endParaRPr lang="en-IN"/>
        </a:p>
      </dgm:t>
    </dgm:pt>
    <dgm:pt modelId="{D2EAECAA-D29C-4042-B920-BAD985A7AF84}" type="sibTrans" cxnId="{47B3CE94-E7AB-4F93-AEF7-F263A219ED52}">
      <dgm:prSet/>
      <dgm:spPr/>
      <dgm:t>
        <a:bodyPr/>
        <a:lstStyle/>
        <a:p>
          <a:endParaRPr lang="en-IN"/>
        </a:p>
      </dgm:t>
    </dgm:pt>
    <dgm:pt modelId="{5BB07931-251D-4AE8-9360-6F9F4738C2B2}">
      <dgm:prSet phldrT="[Text]"/>
      <dgm:spPr/>
      <dgm:t>
        <a:bodyPr/>
        <a:lstStyle/>
        <a:p>
          <a:r>
            <a:rPr lang="en-IN" dirty="0"/>
            <a:t>Data Analysis and Results</a:t>
          </a:r>
        </a:p>
      </dgm:t>
    </dgm:pt>
    <dgm:pt modelId="{FFDDB082-EED9-4631-9D9C-153FA7ED2A03}" type="parTrans" cxnId="{0E89A3EC-D4DD-4AA7-9934-C39AFD476826}">
      <dgm:prSet/>
      <dgm:spPr/>
      <dgm:t>
        <a:bodyPr/>
        <a:lstStyle/>
        <a:p>
          <a:endParaRPr lang="en-IN"/>
        </a:p>
      </dgm:t>
    </dgm:pt>
    <dgm:pt modelId="{A4782705-658E-47F8-9954-F41A2CAAEF40}" type="sibTrans" cxnId="{0E89A3EC-D4DD-4AA7-9934-C39AFD476826}">
      <dgm:prSet/>
      <dgm:spPr/>
      <dgm:t>
        <a:bodyPr/>
        <a:lstStyle/>
        <a:p>
          <a:endParaRPr lang="en-IN"/>
        </a:p>
      </dgm:t>
    </dgm:pt>
    <dgm:pt modelId="{5123A29B-36A3-4421-A5B8-094E61C027F8}">
      <dgm:prSet phldrT="[Text]" custT="1"/>
      <dgm:spPr/>
      <dgm:t>
        <a:bodyPr/>
        <a:lstStyle/>
        <a:p>
          <a:pPr algn="just"/>
          <a:r>
            <a:rPr lang="en-IN" sz="1600" dirty="0" smtClean="0"/>
            <a:t>Trained, Validated and Tested on different datasets</a:t>
          </a:r>
          <a:endParaRPr lang="en-IN" sz="1600" dirty="0"/>
        </a:p>
      </dgm:t>
    </dgm:pt>
    <dgm:pt modelId="{3C8A5926-D0C0-4961-9F51-01FC1F914FAD}" type="parTrans" cxnId="{43ECD180-3CF5-4527-9CD4-414AE392C681}">
      <dgm:prSet/>
      <dgm:spPr/>
      <dgm:t>
        <a:bodyPr/>
        <a:lstStyle/>
        <a:p>
          <a:endParaRPr lang="en-IN"/>
        </a:p>
      </dgm:t>
    </dgm:pt>
    <dgm:pt modelId="{645D08AE-5836-49A5-B36A-4E6B84D61D4E}" type="sibTrans" cxnId="{43ECD180-3CF5-4527-9CD4-414AE392C681}">
      <dgm:prSet/>
      <dgm:spPr/>
      <dgm:t>
        <a:bodyPr/>
        <a:lstStyle/>
        <a:p>
          <a:endParaRPr lang="en-IN"/>
        </a:p>
      </dgm:t>
    </dgm:pt>
    <dgm:pt modelId="{4826C14E-D4A1-43F8-816D-BBAD27B6582A}">
      <dgm:prSet phldrT="[Text]"/>
      <dgm:spPr/>
      <dgm:t>
        <a:bodyPr/>
        <a:lstStyle/>
        <a:p>
          <a:pPr algn="l"/>
          <a:r>
            <a:rPr lang="en-US" dirty="0" smtClean="0"/>
            <a:t>Calculated metrics: </a:t>
          </a:r>
          <a:endParaRPr lang="en-IN" dirty="0"/>
        </a:p>
      </dgm:t>
    </dgm:pt>
    <dgm:pt modelId="{19C5030E-F02D-427A-9E81-6756EA49C964}" type="parTrans" cxnId="{AC42E1A4-F8F2-4253-AD5E-FA8126EEABEC}">
      <dgm:prSet/>
      <dgm:spPr/>
      <dgm:t>
        <a:bodyPr/>
        <a:lstStyle/>
        <a:p>
          <a:endParaRPr lang="en-IN"/>
        </a:p>
      </dgm:t>
    </dgm:pt>
    <dgm:pt modelId="{09346384-1E13-4E92-9F22-D94F8AA04CE7}" type="sibTrans" cxnId="{AC42E1A4-F8F2-4253-AD5E-FA8126EEABEC}">
      <dgm:prSet/>
      <dgm:spPr/>
      <dgm:t>
        <a:bodyPr/>
        <a:lstStyle/>
        <a:p>
          <a:endParaRPr lang="en-IN"/>
        </a:p>
      </dgm:t>
    </dgm:pt>
    <dgm:pt modelId="{99084EEF-8EBA-4E90-9A1B-397E01B3CB1B}">
      <dgm:prSet phldrT="[Text]" custT="1"/>
      <dgm:spPr/>
      <dgm:t>
        <a:bodyPr/>
        <a:lstStyle/>
        <a:p>
          <a:pPr algn="just"/>
          <a:r>
            <a:rPr lang="en-IN" sz="1600" dirty="0" smtClean="0"/>
            <a:t>Applied </a:t>
          </a:r>
          <a:r>
            <a:rPr lang="en-IN" sz="1600" dirty="0" err="1" smtClean="0"/>
            <a:t>DialoGPT</a:t>
          </a:r>
          <a:r>
            <a:rPr lang="en-IN" sz="1600" dirty="0" smtClean="0"/>
            <a:t>–small  model for creating goal-oriented interactive FAQ </a:t>
          </a:r>
          <a:r>
            <a:rPr lang="en-IN" sz="1600" dirty="0" err="1" smtClean="0"/>
            <a:t>chatbot</a:t>
          </a:r>
          <a:endParaRPr lang="en-IN" sz="1600" dirty="0"/>
        </a:p>
      </dgm:t>
    </dgm:pt>
    <dgm:pt modelId="{7BC7D420-8071-4C3F-B4B9-F852E3F29A8F}" type="parTrans" cxnId="{0A992938-177A-4F73-A009-59C5C68B2CAA}">
      <dgm:prSet/>
      <dgm:spPr/>
      <dgm:t>
        <a:bodyPr/>
        <a:lstStyle/>
        <a:p>
          <a:endParaRPr lang="en-IN"/>
        </a:p>
      </dgm:t>
    </dgm:pt>
    <dgm:pt modelId="{25978316-F2EE-40AB-B881-5630E06EC841}" type="sibTrans" cxnId="{0A992938-177A-4F73-A009-59C5C68B2CAA}">
      <dgm:prSet/>
      <dgm:spPr/>
      <dgm:t>
        <a:bodyPr/>
        <a:lstStyle/>
        <a:p>
          <a:endParaRPr lang="en-IN"/>
        </a:p>
      </dgm:t>
    </dgm:pt>
    <dgm:pt modelId="{368D4531-F86E-4EF1-B45D-CF67CB305EA3}">
      <dgm:prSet phldrT="[Text]" custT="1"/>
      <dgm:spPr/>
      <dgm:t>
        <a:bodyPr/>
        <a:lstStyle/>
        <a:p>
          <a:pPr algn="just"/>
          <a:r>
            <a:rPr lang="en-US" sz="1400" dirty="0" smtClean="0"/>
            <a:t>Due to Google </a:t>
          </a:r>
          <a:r>
            <a:rPr lang="en-US" sz="1400" dirty="0" err="1" smtClean="0"/>
            <a:t>Colab</a:t>
          </a:r>
          <a:r>
            <a:rPr lang="en-US" sz="1400" dirty="0" smtClean="0"/>
            <a:t> storage limitations, we were unable to experiment with these (received ‘</a:t>
          </a:r>
          <a:r>
            <a:rPr lang="en-US" sz="1400" dirty="0" err="1" smtClean="0"/>
            <a:t>RuntimeError</a:t>
          </a:r>
          <a:r>
            <a:rPr lang="en-US" sz="1400" dirty="0" smtClean="0"/>
            <a:t>: CUDA out of memory’)</a:t>
          </a:r>
          <a:endParaRPr lang="en-IN" sz="1400" dirty="0"/>
        </a:p>
      </dgm:t>
    </dgm:pt>
    <dgm:pt modelId="{A1EC86B6-879B-485E-B3E8-DB4CA77FC1E1}" type="parTrans" cxnId="{FD84F6D7-7B38-447F-8BE8-35AA560CB23D}">
      <dgm:prSet/>
      <dgm:spPr/>
      <dgm:t>
        <a:bodyPr/>
        <a:lstStyle/>
        <a:p>
          <a:endParaRPr lang="en-IN"/>
        </a:p>
      </dgm:t>
    </dgm:pt>
    <dgm:pt modelId="{F5F7EB2C-3E33-4A85-BA43-72258FFAECAD}" type="sibTrans" cxnId="{FD84F6D7-7B38-447F-8BE8-35AA560CB23D}">
      <dgm:prSet/>
      <dgm:spPr/>
      <dgm:t>
        <a:bodyPr/>
        <a:lstStyle/>
        <a:p>
          <a:endParaRPr lang="en-IN"/>
        </a:p>
      </dgm:t>
    </dgm:pt>
    <dgm:pt modelId="{0558AC43-0DCD-4603-AEBB-AAF5C4D92D45}">
      <dgm:prSet phldrT="[Text]" custT="1"/>
      <dgm:spPr/>
      <dgm:t>
        <a:bodyPr/>
        <a:lstStyle/>
        <a:p>
          <a:pPr algn="just"/>
          <a:r>
            <a:rPr lang="en-IN" sz="1400" dirty="0" smtClean="0"/>
            <a:t>This can be overcome by </a:t>
          </a:r>
          <a:r>
            <a:rPr lang="en-IN" sz="1400" dirty="0"/>
            <a:t>using Multiple high grade GPUs </a:t>
          </a:r>
        </a:p>
      </dgm:t>
    </dgm:pt>
    <dgm:pt modelId="{DCBC085E-37EB-4715-8B24-527D12AB116F}" type="parTrans" cxnId="{F571F0CD-0E43-4EBF-B6CE-A0348E011B63}">
      <dgm:prSet/>
      <dgm:spPr/>
      <dgm:t>
        <a:bodyPr/>
        <a:lstStyle/>
        <a:p>
          <a:endParaRPr lang="en-IN"/>
        </a:p>
      </dgm:t>
    </dgm:pt>
    <dgm:pt modelId="{B2887C61-396A-4299-9993-F5F848BB8DCD}" type="sibTrans" cxnId="{F571F0CD-0E43-4EBF-B6CE-A0348E011B63}">
      <dgm:prSet/>
      <dgm:spPr/>
      <dgm:t>
        <a:bodyPr/>
        <a:lstStyle/>
        <a:p>
          <a:endParaRPr lang="en-IN"/>
        </a:p>
      </dgm:t>
    </dgm:pt>
    <dgm:pt modelId="{D6C98283-606F-47DD-B53C-7FD7FD72A297}">
      <dgm:prSet phldrT="[Text]"/>
      <dgm:spPr/>
      <dgm:t>
        <a:bodyPr/>
        <a:lstStyle/>
        <a:p>
          <a:pPr algn="just"/>
          <a:r>
            <a:rPr lang="en-IN" dirty="0" smtClean="0"/>
            <a:t>How can an existing NRG model can be used for interactive </a:t>
          </a:r>
          <a:r>
            <a:rPr lang="en-IN" dirty="0" err="1" smtClean="0"/>
            <a:t>chatbot</a:t>
          </a:r>
          <a:r>
            <a:rPr lang="en-IN" dirty="0" smtClean="0"/>
            <a:t> FAQs?</a:t>
          </a:r>
          <a:endParaRPr lang="en-IN" dirty="0"/>
        </a:p>
      </dgm:t>
    </dgm:pt>
    <dgm:pt modelId="{69CCCFC6-72C2-4F47-8275-A6F377BF595A}" type="parTrans" cxnId="{850F9AD8-6DE5-4B9B-9ECD-8F5E317F86E7}">
      <dgm:prSet/>
      <dgm:spPr/>
      <dgm:t>
        <a:bodyPr/>
        <a:lstStyle/>
        <a:p>
          <a:endParaRPr lang="en-US"/>
        </a:p>
      </dgm:t>
    </dgm:pt>
    <dgm:pt modelId="{A0E95700-F2FA-473B-A1F9-5C0D856BE431}" type="sibTrans" cxnId="{850F9AD8-6DE5-4B9B-9ECD-8F5E317F86E7}">
      <dgm:prSet/>
      <dgm:spPr/>
      <dgm:t>
        <a:bodyPr/>
        <a:lstStyle/>
        <a:p>
          <a:endParaRPr lang="en-US"/>
        </a:p>
      </dgm:t>
    </dgm:pt>
    <dgm:pt modelId="{216D7E7C-CEC9-4E8E-BC81-1FF05C0A653A}">
      <dgm:prSet phldrT="[Text]"/>
      <dgm:spPr/>
      <dgm:t>
        <a:bodyPr/>
        <a:lstStyle/>
        <a:p>
          <a:pPr algn="just"/>
          <a:r>
            <a:rPr lang="en-IN" dirty="0" smtClean="0"/>
            <a:t>How </a:t>
          </a:r>
          <a:r>
            <a:rPr lang="en-IN" dirty="0"/>
            <a:t>can </a:t>
          </a:r>
          <a:r>
            <a:rPr lang="en-IN" dirty="0" smtClean="0"/>
            <a:t>it be </a:t>
          </a:r>
          <a:r>
            <a:rPr lang="en-IN" dirty="0"/>
            <a:t>of aid amidst the COVID-19 pandemic?</a:t>
          </a:r>
        </a:p>
      </dgm:t>
    </dgm:pt>
    <dgm:pt modelId="{181FD424-B045-4347-B391-5BFEA519C20B}" type="parTrans" cxnId="{248DB726-A2EF-4AB4-9D0A-17185F288AAE}">
      <dgm:prSet/>
      <dgm:spPr/>
      <dgm:t>
        <a:bodyPr/>
        <a:lstStyle/>
        <a:p>
          <a:endParaRPr lang="en-US"/>
        </a:p>
      </dgm:t>
    </dgm:pt>
    <dgm:pt modelId="{FB559B74-CB9D-4794-AE5F-ACD65368BFE2}" type="sibTrans" cxnId="{248DB726-A2EF-4AB4-9D0A-17185F288AAE}">
      <dgm:prSet/>
      <dgm:spPr/>
      <dgm:t>
        <a:bodyPr/>
        <a:lstStyle/>
        <a:p>
          <a:endParaRPr lang="en-US"/>
        </a:p>
      </dgm:t>
    </dgm:pt>
    <dgm:pt modelId="{FC5A713C-D6F8-4FFB-A208-28B1B25DDD95}">
      <dgm:prSet phldrT="[Text]" custT="1"/>
      <dgm:spPr/>
      <dgm:t>
        <a:bodyPr/>
        <a:lstStyle/>
        <a:p>
          <a:pPr algn="just"/>
          <a:r>
            <a:rPr lang="en-IN" sz="1600" dirty="0" smtClean="0"/>
            <a:t>Metrics collected </a:t>
          </a:r>
          <a:r>
            <a:rPr lang="en-IN" sz="1600" dirty="0"/>
            <a:t>on </a:t>
          </a:r>
          <a:r>
            <a:rPr lang="en-IN" sz="1600" dirty="0" smtClean="0"/>
            <a:t>the test data</a:t>
          </a:r>
          <a:endParaRPr lang="en-IN" sz="1600" dirty="0"/>
        </a:p>
      </dgm:t>
    </dgm:pt>
    <dgm:pt modelId="{B8BEBD84-92BB-4134-97C2-1018A024F38F}" type="parTrans" cxnId="{8DDA02E7-0EF4-4EB8-BF4E-2BB221CCB046}">
      <dgm:prSet/>
      <dgm:spPr/>
      <dgm:t>
        <a:bodyPr/>
        <a:lstStyle/>
        <a:p>
          <a:endParaRPr lang="en-US"/>
        </a:p>
      </dgm:t>
    </dgm:pt>
    <dgm:pt modelId="{F8899A16-E267-4F82-8AA2-0EA7CEEB2F6D}" type="sibTrans" cxnId="{8DDA02E7-0EF4-4EB8-BF4E-2BB221CCB046}">
      <dgm:prSet/>
      <dgm:spPr/>
      <dgm:t>
        <a:bodyPr/>
        <a:lstStyle/>
        <a:p>
          <a:endParaRPr lang="en-US"/>
        </a:p>
      </dgm:t>
    </dgm:pt>
    <dgm:pt modelId="{F876B76A-60D9-4966-8BAC-AB8399430F5C}">
      <dgm:prSet phldrT="[Text]"/>
      <dgm:spPr/>
      <dgm:t>
        <a:bodyPr/>
        <a:lstStyle/>
        <a:p>
          <a:pPr algn="l"/>
          <a:r>
            <a:rPr lang="en-US" dirty="0" smtClean="0"/>
            <a:t>perplexity = tensor(31.3668)</a:t>
          </a:r>
          <a:endParaRPr lang="en-IN" dirty="0"/>
        </a:p>
      </dgm:t>
    </dgm:pt>
    <dgm:pt modelId="{6150F310-68B8-4424-A4BA-4225C93363A7}" type="parTrans" cxnId="{8949AB8A-1FE6-46C0-9A59-78EE048968FB}">
      <dgm:prSet/>
      <dgm:spPr/>
      <dgm:t>
        <a:bodyPr/>
        <a:lstStyle/>
        <a:p>
          <a:endParaRPr lang="en-US"/>
        </a:p>
      </dgm:t>
    </dgm:pt>
    <dgm:pt modelId="{7ACD860E-2B1B-4D67-A5A1-D7E5607DEC7D}" type="sibTrans" cxnId="{8949AB8A-1FE6-46C0-9A59-78EE048968FB}">
      <dgm:prSet/>
      <dgm:spPr/>
      <dgm:t>
        <a:bodyPr/>
        <a:lstStyle/>
        <a:p>
          <a:endParaRPr lang="en-US"/>
        </a:p>
      </dgm:t>
    </dgm:pt>
    <dgm:pt modelId="{B7E5EE25-66A7-48E9-A84E-9EA16D692DF2}">
      <dgm:prSet phldrT="[Text]"/>
      <dgm:spPr/>
      <dgm:t>
        <a:bodyPr/>
        <a:lstStyle/>
        <a:p>
          <a:pPr algn="l"/>
          <a:r>
            <a:rPr lang="en-US" b="0" dirty="0" smtClean="0"/>
            <a:t>bleu_2 gram = </a:t>
          </a:r>
          <a:r>
            <a:rPr lang="en-US" b="0" i="0" dirty="0" smtClean="0"/>
            <a:t>0.19839271170682926</a:t>
          </a:r>
          <a:endParaRPr lang="en-IN" dirty="0"/>
        </a:p>
      </dgm:t>
    </dgm:pt>
    <dgm:pt modelId="{502722C0-27AF-4AF9-B3D7-B55DB8B4E158}" type="parTrans" cxnId="{26C70A9C-FF4C-4335-B16C-AE045357E9FB}">
      <dgm:prSet/>
      <dgm:spPr/>
      <dgm:t>
        <a:bodyPr/>
        <a:lstStyle/>
        <a:p>
          <a:endParaRPr lang="en-US"/>
        </a:p>
      </dgm:t>
    </dgm:pt>
    <dgm:pt modelId="{38C1B357-99AA-4E43-A2EC-F2E19C6C9256}" type="sibTrans" cxnId="{26C70A9C-FF4C-4335-B16C-AE045357E9FB}">
      <dgm:prSet/>
      <dgm:spPr/>
      <dgm:t>
        <a:bodyPr/>
        <a:lstStyle/>
        <a:p>
          <a:endParaRPr lang="en-US"/>
        </a:p>
      </dgm:t>
    </dgm:pt>
    <dgm:pt modelId="{22FEDA30-9F5E-40C5-889D-A8FD0F69E72C}">
      <dgm:prSet phldrT="[Text]"/>
      <dgm:spPr/>
      <dgm:t>
        <a:bodyPr/>
        <a:lstStyle/>
        <a:p>
          <a:pPr algn="l"/>
          <a:r>
            <a:rPr lang="en-US" b="0" dirty="0" smtClean="0"/>
            <a:t>bleu_4 gram = </a:t>
          </a:r>
          <a:r>
            <a:rPr lang="en-US" b="0" i="0" dirty="0" smtClean="0"/>
            <a:t> 0.10828142236313851</a:t>
          </a:r>
          <a:endParaRPr lang="en-IN" dirty="0"/>
        </a:p>
      </dgm:t>
    </dgm:pt>
    <dgm:pt modelId="{4BB8AEB2-37DD-424B-BC26-CEA279AE8BD9}" type="parTrans" cxnId="{BDECD990-B53D-42F1-920D-1176104E3AA2}">
      <dgm:prSet/>
      <dgm:spPr/>
      <dgm:t>
        <a:bodyPr/>
        <a:lstStyle/>
        <a:p>
          <a:endParaRPr lang="en-US"/>
        </a:p>
      </dgm:t>
    </dgm:pt>
    <dgm:pt modelId="{754A1A0A-961D-4940-9827-FDF6C4B7FD41}" type="sibTrans" cxnId="{BDECD990-B53D-42F1-920D-1176104E3AA2}">
      <dgm:prSet/>
      <dgm:spPr/>
      <dgm:t>
        <a:bodyPr/>
        <a:lstStyle/>
        <a:p>
          <a:endParaRPr lang="en-US"/>
        </a:p>
      </dgm:t>
    </dgm:pt>
    <dgm:pt modelId="{585AD70C-BEBD-4C47-B169-C2CE161B5179}">
      <dgm:prSet phldrT="[Text]"/>
      <dgm:spPr/>
      <dgm:t>
        <a:bodyPr/>
        <a:lstStyle/>
        <a:p>
          <a:pPr algn="l"/>
          <a:r>
            <a:rPr lang="en-US" b="0" dirty="0" smtClean="0"/>
            <a:t>nist_2 gram = </a:t>
          </a:r>
          <a:r>
            <a:rPr lang="en-US" b="0" i="0" dirty="0" smtClean="0"/>
            <a:t>1.0000990479021044</a:t>
          </a:r>
          <a:endParaRPr lang="en-IN" dirty="0"/>
        </a:p>
      </dgm:t>
    </dgm:pt>
    <dgm:pt modelId="{CFBF785B-C6EE-49C5-B4BF-03DE75EBADCD}" type="parTrans" cxnId="{1D41C576-A368-4A25-A75E-0FD0B0E5926A}">
      <dgm:prSet/>
      <dgm:spPr/>
      <dgm:t>
        <a:bodyPr/>
        <a:lstStyle/>
        <a:p>
          <a:endParaRPr lang="en-US"/>
        </a:p>
      </dgm:t>
    </dgm:pt>
    <dgm:pt modelId="{A2F6EE62-AC23-47D5-A0CF-180A368C475E}" type="sibTrans" cxnId="{1D41C576-A368-4A25-A75E-0FD0B0E5926A}">
      <dgm:prSet/>
      <dgm:spPr/>
      <dgm:t>
        <a:bodyPr/>
        <a:lstStyle/>
        <a:p>
          <a:endParaRPr lang="en-US"/>
        </a:p>
      </dgm:t>
    </dgm:pt>
    <dgm:pt modelId="{3E31A728-CCDD-44C7-94F8-580E794A4D67}">
      <dgm:prSet phldrT="[Text]"/>
      <dgm:spPr/>
      <dgm:t>
        <a:bodyPr/>
        <a:lstStyle/>
        <a:p>
          <a:pPr algn="l"/>
          <a:r>
            <a:rPr lang="en-US" b="0" i="0" dirty="0" smtClean="0"/>
            <a:t>nist</a:t>
          </a:r>
          <a:r>
            <a:rPr lang="en-US" b="0" dirty="0" smtClean="0"/>
            <a:t>_4 gram = </a:t>
          </a:r>
          <a:r>
            <a:rPr lang="en-US" b="0" i="0" dirty="0" smtClean="0"/>
            <a:t> 1.040979825507883</a:t>
          </a:r>
          <a:endParaRPr lang="en-IN" dirty="0"/>
        </a:p>
      </dgm:t>
    </dgm:pt>
    <dgm:pt modelId="{2185EC40-6FB3-4CCD-AF4E-36DA78E412E9}" type="parTrans" cxnId="{BC340EA6-05F2-428C-89CF-3C9DFD0FABD6}">
      <dgm:prSet/>
      <dgm:spPr/>
      <dgm:t>
        <a:bodyPr/>
        <a:lstStyle/>
        <a:p>
          <a:endParaRPr lang="en-US"/>
        </a:p>
      </dgm:t>
    </dgm:pt>
    <dgm:pt modelId="{37F03D9A-F158-473E-BA57-CCA71071335A}" type="sibTrans" cxnId="{BC340EA6-05F2-428C-89CF-3C9DFD0FABD6}">
      <dgm:prSet/>
      <dgm:spPr/>
      <dgm:t>
        <a:bodyPr/>
        <a:lstStyle/>
        <a:p>
          <a:endParaRPr lang="en-US"/>
        </a:p>
      </dgm:t>
    </dgm:pt>
    <dgm:pt modelId="{146DF2C9-3A18-41ED-B246-A134F56D0CEE}">
      <dgm:prSet phldrT="[Text]"/>
      <dgm:spPr/>
      <dgm:t>
        <a:bodyPr/>
        <a:lstStyle/>
        <a:p>
          <a:pPr algn="l"/>
          <a:r>
            <a:rPr lang="en-US" b="0" dirty="0" smtClean="0"/>
            <a:t>Meteor = </a:t>
          </a:r>
          <a:r>
            <a:rPr lang="en-US" b="0" i="0" dirty="0" smtClean="0"/>
            <a:t> 0.25214973918223405, </a:t>
          </a:r>
          <a:endParaRPr lang="en-IN" dirty="0"/>
        </a:p>
      </dgm:t>
    </dgm:pt>
    <dgm:pt modelId="{426658DA-C40F-4197-B376-F61974F3B9CE}" type="parTrans" cxnId="{1FED0CC4-BA72-4225-95D9-52FC467B065E}">
      <dgm:prSet/>
      <dgm:spPr/>
      <dgm:t>
        <a:bodyPr/>
        <a:lstStyle/>
        <a:p>
          <a:endParaRPr lang="en-US"/>
        </a:p>
      </dgm:t>
    </dgm:pt>
    <dgm:pt modelId="{870BDD97-E9F3-4899-8231-9D88BB9738BD}" type="sibTrans" cxnId="{1FED0CC4-BA72-4225-95D9-52FC467B065E}">
      <dgm:prSet/>
      <dgm:spPr/>
      <dgm:t>
        <a:bodyPr/>
        <a:lstStyle/>
        <a:p>
          <a:endParaRPr lang="en-US"/>
        </a:p>
      </dgm:t>
    </dgm:pt>
    <dgm:pt modelId="{5CDCDA09-041C-4443-88B0-640811635E32}">
      <dgm:prSet phldrT="[Text]" custT="1"/>
      <dgm:spPr/>
      <dgm:t>
        <a:bodyPr/>
        <a:lstStyle/>
        <a:p>
          <a:pPr algn="just"/>
          <a:r>
            <a:rPr lang="en-IN" sz="1400" dirty="0" smtClean="0"/>
            <a:t>Our </a:t>
          </a:r>
          <a:r>
            <a:rPr lang="en-US" sz="1400" dirty="0" smtClean="0"/>
            <a:t>model did not respond with high accuracy</a:t>
          </a:r>
          <a:endParaRPr lang="en-IN" sz="1400" dirty="0"/>
        </a:p>
      </dgm:t>
    </dgm:pt>
    <dgm:pt modelId="{0B64B96E-F33F-457F-8A96-92BF5DE904DB}" type="parTrans" cxnId="{90EFED59-8021-4023-A33D-819A4FCC268A}">
      <dgm:prSet/>
      <dgm:spPr/>
      <dgm:t>
        <a:bodyPr/>
        <a:lstStyle/>
        <a:p>
          <a:endParaRPr lang="en-US"/>
        </a:p>
      </dgm:t>
    </dgm:pt>
    <dgm:pt modelId="{6EE115EA-461A-4E2F-996B-B9E0858E9F36}" type="sibTrans" cxnId="{90EFED59-8021-4023-A33D-819A4FCC268A}">
      <dgm:prSet/>
      <dgm:spPr/>
      <dgm:t>
        <a:bodyPr/>
        <a:lstStyle/>
        <a:p>
          <a:endParaRPr lang="en-US"/>
        </a:p>
      </dgm:t>
    </dgm:pt>
    <dgm:pt modelId="{9AE9E64B-E2E5-41A3-85CC-BCDDD62667F7}" type="pres">
      <dgm:prSet presAssocID="{83EFD0E1-0374-40EB-9793-6B675357DE4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68EB5D-5F00-4849-8725-473425E0794E}" type="pres">
      <dgm:prSet presAssocID="{83EFD0E1-0374-40EB-9793-6B675357DE4F}" presName="axisShape" presStyleLbl="bgShp" presStyleIdx="0" presStyleCnt="1" custScaleX="159850"/>
      <dgm:spPr/>
    </dgm:pt>
    <dgm:pt modelId="{27E9BA30-AEB0-4F0F-819F-963268C55C6C}" type="pres">
      <dgm:prSet presAssocID="{83EFD0E1-0374-40EB-9793-6B675357DE4F}" presName="rect1" presStyleLbl="node1" presStyleIdx="0" presStyleCnt="4" custScaleX="155854" custScaleY="105634" custLinFactNeighborX="-26531" custLinFactNeighborY="-23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EC025-24E3-420C-92CE-EEE49C7264C6}" type="pres">
      <dgm:prSet presAssocID="{83EFD0E1-0374-40EB-9793-6B675357DE4F}" presName="rect2" presStyleLbl="node1" presStyleIdx="1" presStyleCnt="4" custScaleX="169289" custScaleY="106306" custLinFactNeighborX="33582" custLinFactNeighborY="-23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0300B-5625-4AC6-9C52-D76CA1705744}" type="pres">
      <dgm:prSet presAssocID="{83EFD0E1-0374-40EB-9793-6B675357DE4F}" presName="rect3" presStyleLbl="node1" presStyleIdx="2" presStyleCnt="4" custScaleX="159211" custScaleY="111378" custLinFactNeighborX="-29218" custLinFactNeighborY="40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057D2-566B-49E8-A60A-B3DE055EA948}" type="pres">
      <dgm:prSet presAssocID="{83EFD0E1-0374-40EB-9793-6B675357DE4F}" presName="rect4" presStyleLbl="node1" presStyleIdx="3" presStyleCnt="4" custScaleX="171301" custScaleY="110706" custLinFactNeighborX="35598" custLinFactNeighborY="13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FCB1D9-F6B9-47E3-9AEF-FCE3C3D3B389}" type="presOf" srcId="{B8463B34-1E98-4F33-855E-430E4696AA4E}" destId="{3360300B-5625-4AC6-9C52-D76CA1705744}" srcOrd="0" destOrd="2" presId="urn:microsoft.com/office/officeart/2005/8/layout/matrix2"/>
    <dgm:cxn modelId="{76D967DE-A6FE-4356-8CB1-5911F12A2BBD}" srcId="{83EFD0E1-0374-40EB-9793-6B675357DE4F}" destId="{BAE7DFE6-A2B6-49EE-927A-F74A114EF485}" srcOrd="1" destOrd="0" parTransId="{7227F018-CDC8-4D78-B82E-3498C1ADE776}" sibTransId="{752AB8F4-CA25-4FEA-A5BE-A95482001854}"/>
    <dgm:cxn modelId="{64D4ED87-42E4-4237-81AB-F68C4D7F454C}" type="presOf" srcId="{B7E5EE25-66A7-48E9-A84E-9EA16D692DF2}" destId="{D00057D2-566B-49E8-A60A-B3DE055EA948}" srcOrd="0" destOrd="3" presId="urn:microsoft.com/office/officeart/2005/8/layout/matrix2"/>
    <dgm:cxn modelId="{43ECD180-3CF5-4527-9CD4-414AE392C681}" srcId="{BAE7DFE6-A2B6-49EE-927A-F74A114EF485}" destId="{5123A29B-36A3-4421-A5B8-094E61C027F8}" srcOrd="1" destOrd="0" parTransId="{3C8A5926-D0C0-4961-9F51-01FC1F914FAD}" sibTransId="{645D08AE-5836-49A5-B36A-4E6B84D61D4E}"/>
    <dgm:cxn modelId="{AB7177B7-59E3-438D-A8EC-CC44B3215D79}" type="presOf" srcId="{F876B76A-60D9-4966-8BAC-AB8399430F5C}" destId="{D00057D2-566B-49E8-A60A-B3DE055EA948}" srcOrd="0" destOrd="2" presId="urn:microsoft.com/office/officeart/2005/8/layout/matrix2"/>
    <dgm:cxn modelId="{44692ABF-0B89-429F-903A-DF651B2A1111}" type="presOf" srcId="{60899221-9D11-4231-B83D-7C0DC36984F1}" destId="{3360300B-5625-4AC6-9C52-D76CA1705744}" srcOrd="0" destOrd="0" presId="urn:microsoft.com/office/officeart/2005/8/layout/matrix2"/>
    <dgm:cxn modelId="{CA2693F8-112E-452D-AC2C-26F7B15BC4DB}" srcId="{83EFD0E1-0374-40EB-9793-6B675357DE4F}" destId="{A0377FCE-7B90-478B-BF0F-11557C840C18}" srcOrd="0" destOrd="0" parTransId="{2FE05829-1B2C-454E-9268-74B4F1D8078C}" sibTransId="{551317D9-AA8B-4FED-82E1-4137E9308366}"/>
    <dgm:cxn modelId="{F571F0CD-0E43-4EBF-B6CE-A0348E011B63}" srcId="{60899221-9D11-4231-B83D-7C0DC36984F1}" destId="{0558AC43-0DCD-4603-AEBB-AAF5C4D92D45}" srcOrd="3" destOrd="0" parTransId="{DCBC085E-37EB-4715-8B24-527D12AB116F}" sibTransId="{B2887C61-396A-4299-9993-F5F848BB8DCD}"/>
    <dgm:cxn modelId="{40D11AEA-049C-44A8-9BDF-1592909283AC}" srcId="{BAE7DFE6-A2B6-49EE-927A-F74A114EF485}" destId="{3DD3D0CA-61DB-4579-AA45-ED52E58D638E}" srcOrd="3" destOrd="0" parTransId="{F9364294-7CA4-4A3B-8744-A49A78DF1805}" sibTransId="{BF9F62D2-E2ED-4471-9D70-D4A41D540EDE}"/>
    <dgm:cxn modelId="{934EDE18-39BA-4FA7-9EF2-AEB3D9F39DDE}" type="presOf" srcId="{4826C14E-D4A1-43F8-816D-BBAD27B6582A}" destId="{D00057D2-566B-49E8-A60A-B3DE055EA948}" srcOrd="0" destOrd="1" presId="urn:microsoft.com/office/officeart/2005/8/layout/matrix2"/>
    <dgm:cxn modelId="{13E09854-33E1-4135-9D4F-7D84535C0CCB}" type="presOf" srcId="{216D7E7C-CEC9-4E8E-BC81-1FF05C0A653A}" destId="{27E9BA30-AEB0-4F0F-819F-963268C55C6C}" srcOrd="0" destOrd="2" presId="urn:microsoft.com/office/officeart/2005/8/layout/matrix2"/>
    <dgm:cxn modelId="{35F58F8E-EBB1-4DE6-A22B-B6D7C044E635}" type="presOf" srcId="{5CDCDA09-041C-4443-88B0-640811635E32}" destId="{3360300B-5625-4AC6-9C52-D76CA1705744}" srcOrd="0" destOrd="1" presId="urn:microsoft.com/office/officeart/2005/8/layout/matrix2"/>
    <dgm:cxn modelId="{82260B7F-ABFC-42B9-80AC-0C85F8852B72}" type="presOf" srcId="{368D4531-F86E-4EF1-B45D-CF67CB305EA3}" destId="{3360300B-5625-4AC6-9C52-D76CA1705744}" srcOrd="0" destOrd="3" presId="urn:microsoft.com/office/officeart/2005/8/layout/matrix2"/>
    <dgm:cxn modelId="{0A992938-177A-4F73-A009-59C5C68B2CAA}" srcId="{BAE7DFE6-A2B6-49EE-927A-F74A114EF485}" destId="{99084EEF-8EBA-4E90-9A1B-397E01B3CB1B}" srcOrd="0" destOrd="0" parTransId="{7BC7D420-8071-4C3F-B4B9-F852E3F29A8F}" sibTransId="{25978316-F2EE-40AB-B881-5630E06EC841}"/>
    <dgm:cxn modelId="{0E89A3EC-D4DD-4AA7-9934-C39AFD476826}" srcId="{83EFD0E1-0374-40EB-9793-6B675357DE4F}" destId="{5BB07931-251D-4AE8-9360-6F9F4738C2B2}" srcOrd="3" destOrd="0" parTransId="{FFDDB082-EED9-4631-9D9C-153FA7ED2A03}" sibTransId="{A4782705-658E-47F8-9954-F41A2CAAEF40}"/>
    <dgm:cxn modelId="{FD84F6D7-7B38-447F-8BE8-35AA560CB23D}" srcId="{60899221-9D11-4231-B83D-7C0DC36984F1}" destId="{368D4531-F86E-4EF1-B45D-CF67CB305EA3}" srcOrd="2" destOrd="0" parTransId="{A1EC86B6-879B-485E-B3E8-DB4CA77FC1E1}" sibTransId="{F5F7EB2C-3E33-4A85-BA43-72258FFAECAD}"/>
    <dgm:cxn modelId="{1FED0CC4-BA72-4225-95D9-52FC467B065E}" srcId="{4826C14E-D4A1-43F8-816D-BBAD27B6582A}" destId="{146DF2C9-3A18-41ED-B246-A134F56D0CEE}" srcOrd="3" destOrd="0" parTransId="{426658DA-C40F-4197-B376-F61974F3B9CE}" sibTransId="{870BDD97-E9F3-4899-8231-9D88BB9738BD}"/>
    <dgm:cxn modelId="{E9358DAB-7931-482A-978F-05861D016B96}" srcId="{A0377FCE-7B90-478B-BF0F-11557C840C18}" destId="{38A451BB-B57D-4CCF-909C-B2200F3BF08A}" srcOrd="0" destOrd="0" parTransId="{8208774E-96B2-4451-8C96-B67227860941}" sibTransId="{FA67E319-FC78-4301-A23F-228C3C21FF9A}"/>
    <dgm:cxn modelId="{1D41C576-A368-4A25-A75E-0FD0B0E5926A}" srcId="{4826C14E-D4A1-43F8-816D-BBAD27B6582A}" destId="{585AD70C-BEBD-4C47-B169-C2CE161B5179}" srcOrd="4" destOrd="0" parTransId="{CFBF785B-C6EE-49C5-B4BF-03DE75EBADCD}" sibTransId="{A2F6EE62-AC23-47D5-A0CF-180A368C475E}"/>
    <dgm:cxn modelId="{47B3CE94-E7AB-4F93-AEF7-F263A219ED52}" srcId="{60899221-9D11-4231-B83D-7C0DC36984F1}" destId="{B8463B34-1E98-4F33-855E-430E4696AA4E}" srcOrd="1" destOrd="0" parTransId="{E9166D8E-18E5-41F7-A0FA-14A4C5C12A23}" sibTransId="{D2EAECAA-D29C-4042-B920-BAD985A7AF84}"/>
    <dgm:cxn modelId="{3CADE449-AB5C-4FD6-B8DC-3ED314A4F40E}" type="presOf" srcId="{38A451BB-B57D-4CCF-909C-B2200F3BF08A}" destId="{27E9BA30-AEB0-4F0F-819F-963268C55C6C}" srcOrd="0" destOrd="1" presId="urn:microsoft.com/office/officeart/2005/8/layout/matrix2"/>
    <dgm:cxn modelId="{643918C7-773A-43C3-B403-061258BB16E1}" type="presOf" srcId="{3E31A728-CCDD-44C7-94F8-580E794A4D67}" destId="{D00057D2-566B-49E8-A60A-B3DE055EA948}" srcOrd="0" destOrd="7" presId="urn:microsoft.com/office/officeart/2005/8/layout/matrix2"/>
    <dgm:cxn modelId="{AB81B07C-9BC9-4979-9600-0EEA44EAC5BD}" type="presOf" srcId="{0558AC43-0DCD-4603-AEBB-AAF5C4D92D45}" destId="{3360300B-5625-4AC6-9C52-D76CA1705744}" srcOrd="0" destOrd="4" presId="urn:microsoft.com/office/officeart/2005/8/layout/matrix2"/>
    <dgm:cxn modelId="{8949AB8A-1FE6-46C0-9A59-78EE048968FB}" srcId="{4826C14E-D4A1-43F8-816D-BBAD27B6582A}" destId="{F876B76A-60D9-4966-8BAC-AB8399430F5C}" srcOrd="0" destOrd="0" parTransId="{6150F310-68B8-4424-A4BA-4225C93363A7}" sibTransId="{7ACD860E-2B1B-4D67-A5A1-D7E5607DEC7D}"/>
    <dgm:cxn modelId="{90EFED59-8021-4023-A33D-819A4FCC268A}" srcId="{60899221-9D11-4231-B83D-7C0DC36984F1}" destId="{5CDCDA09-041C-4443-88B0-640811635E32}" srcOrd="0" destOrd="0" parTransId="{0B64B96E-F33F-457F-8A96-92BF5DE904DB}" sibTransId="{6EE115EA-461A-4E2F-996B-B9E0858E9F36}"/>
    <dgm:cxn modelId="{BE8DA900-5A3F-4730-8465-C3DC92224113}" type="presOf" srcId="{BAE7DFE6-A2B6-49EE-927A-F74A114EF485}" destId="{0CFEC025-24E3-420C-92CE-EEE49C7264C6}" srcOrd="0" destOrd="0" presId="urn:microsoft.com/office/officeart/2005/8/layout/matrix2"/>
    <dgm:cxn modelId="{5BFB2E7C-5379-4997-921E-C868F08B4ADE}" type="presOf" srcId="{22FEDA30-9F5E-40C5-889D-A8FD0F69E72C}" destId="{D00057D2-566B-49E8-A60A-B3DE055EA948}" srcOrd="0" destOrd="4" presId="urn:microsoft.com/office/officeart/2005/8/layout/matrix2"/>
    <dgm:cxn modelId="{C7CE9859-B2DF-4B3E-80E7-B9AD3BE85DAD}" type="presOf" srcId="{83EFD0E1-0374-40EB-9793-6B675357DE4F}" destId="{9AE9E64B-E2E5-41A3-85CC-BCDDD62667F7}" srcOrd="0" destOrd="0" presId="urn:microsoft.com/office/officeart/2005/8/layout/matrix2"/>
    <dgm:cxn modelId="{BC340EA6-05F2-428C-89CF-3C9DFD0FABD6}" srcId="{4826C14E-D4A1-43F8-816D-BBAD27B6582A}" destId="{3E31A728-CCDD-44C7-94F8-580E794A4D67}" srcOrd="5" destOrd="0" parTransId="{2185EC40-6FB3-4CCD-AF4E-36DA78E412E9}" sibTransId="{37F03D9A-F158-473E-BA57-CCA71071335A}"/>
    <dgm:cxn modelId="{850F9AD8-6DE5-4B9B-9ECD-8F5E317F86E7}" srcId="{A0377FCE-7B90-478B-BF0F-11557C840C18}" destId="{D6C98283-606F-47DD-B53C-7FD7FD72A297}" srcOrd="2" destOrd="0" parTransId="{69CCCFC6-72C2-4F47-8275-A6F377BF595A}" sibTransId="{A0E95700-F2FA-473B-A1F9-5C0D856BE431}"/>
    <dgm:cxn modelId="{509DA07B-2A6D-4F61-8D8D-A6DDBE12CD47}" type="presOf" srcId="{A0377FCE-7B90-478B-BF0F-11557C840C18}" destId="{27E9BA30-AEB0-4F0F-819F-963268C55C6C}" srcOrd="0" destOrd="0" presId="urn:microsoft.com/office/officeart/2005/8/layout/matrix2"/>
    <dgm:cxn modelId="{43B61D76-3E0B-4513-884D-7D78FF70F8D4}" srcId="{83EFD0E1-0374-40EB-9793-6B675357DE4F}" destId="{60899221-9D11-4231-B83D-7C0DC36984F1}" srcOrd="2" destOrd="0" parTransId="{EAD7EF99-9E02-4C65-87FB-25B0B81DBC5D}" sibTransId="{3E5C72AA-7202-49C0-9D84-FC5024ACF5F8}"/>
    <dgm:cxn modelId="{26C70A9C-FF4C-4335-B16C-AE045357E9FB}" srcId="{4826C14E-D4A1-43F8-816D-BBAD27B6582A}" destId="{B7E5EE25-66A7-48E9-A84E-9EA16D692DF2}" srcOrd="1" destOrd="0" parTransId="{502722C0-27AF-4AF9-B3D7-B55DB8B4E158}" sibTransId="{38C1B357-99AA-4E43-A2EC-F2E19C6C9256}"/>
    <dgm:cxn modelId="{248DB726-A2EF-4AB4-9D0A-17185F288AAE}" srcId="{A0377FCE-7B90-478B-BF0F-11557C840C18}" destId="{216D7E7C-CEC9-4E8E-BC81-1FF05C0A653A}" srcOrd="1" destOrd="0" parTransId="{181FD424-B045-4347-B391-5BFEA519C20B}" sibTransId="{FB559B74-CB9D-4794-AE5F-ACD65368BFE2}"/>
    <dgm:cxn modelId="{6EA21FE8-4086-4B7E-BF93-C9B5A88E533E}" type="presOf" srcId="{D6C98283-606F-47DD-B53C-7FD7FD72A297}" destId="{27E9BA30-AEB0-4F0F-819F-963268C55C6C}" srcOrd="0" destOrd="3" presId="urn:microsoft.com/office/officeart/2005/8/layout/matrix2"/>
    <dgm:cxn modelId="{0D41A2A3-C669-4488-92BC-F66A4FF4EC49}" type="presOf" srcId="{FC5A713C-D6F8-4FFB-A208-28B1B25DDD95}" destId="{0CFEC025-24E3-420C-92CE-EEE49C7264C6}" srcOrd="0" destOrd="3" presId="urn:microsoft.com/office/officeart/2005/8/layout/matrix2"/>
    <dgm:cxn modelId="{BDECD990-B53D-42F1-920D-1176104E3AA2}" srcId="{4826C14E-D4A1-43F8-816D-BBAD27B6582A}" destId="{22FEDA30-9F5E-40C5-889D-A8FD0F69E72C}" srcOrd="2" destOrd="0" parTransId="{4BB8AEB2-37DD-424B-BC26-CEA279AE8BD9}" sibTransId="{754A1A0A-961D-4940-9827-FDF6C4B7FD41}"/>
    <dgm:cxn modelId="{0EF7DA88-6B77-4062-80E7-B762DF40AC68}" type="presOf" srcId="{5BB07931-251D-4AE8-9360-6F9F4738C2B2}" destId="{D00057D2-566B-49E8-A60A-B3DE055EA948}" srcOrd="0" destOrd="0" presId="urn:microsoft.com/office/officeart/2005/8/layout/matrix2"/>
    <dgm:cxn modelId="{8DDA02E7-0EF4-4EB8-BF4E-2BB221CCB046}" srcId="{BAE7DFE6-A2B6-49EE-927A-F74A114EF485}" destId="{FC5A713C-D6F8-4FFB-A208-28B1B25DDD95}" srcOrd="2" destOrd="0" parTransId="{B8BEBD84-92BB-4134-97C2-1018A024F38F}" sibTransId="{F8899A16-E267-4F82-8AA2-0EA7CEEB2F6D}"/>
    <dgm:cxn modelId="{AC42E1A4-F8F2-4253-AD5E-FA8126EEABEC}" srcId="{5BB07931-251D-4AE8-9360-6F9F4738C2B2}" destId="{4826C14E-D4A1-43F8-816D-BBAD27B6582A}" srcOrd="0" destOrd="0" parTransId="{19C5030E-F02D-427A-9E81-6756EA49C964}" sibTransId="{09346384-1E13-4E92-9F22-D94F8AA04CE7}"/>
    <dgm:cxn modelId="{582C39BB-CEDD-4FAA-8642-0272C38A994B}" type="presOf" srcId="{99084EEF-8EBA-4E90-9A1B-397E01B3CB1B}" destId="{0CFEC025-24E3-420C-92CE-EEE49C7264C6}" srcOrd="0" destOrd="1" presId="urn:microsoft.com/office/officeart/2005/8/layout/matrix2"/>
    <dgm:cxn modelId="{EC24B0D6-C344-41ED-B625-D4344625111D}" type="presOf" srcId="{3DD3D0CA-61DB-4579-AA45-ED52E58D638E}" destId="{0CFEC025-24E3-420C-92CE-EEE49C7264C6}" srcOrd="0" destOrd="4" presId="urn:microsoft.com/office/officeart/2005/8/layout/matrix2"/>
    <dgm:cxn modelId="{392F9D14-E966-4276-A350-F9C95A8A58B4}" type="presOf" srcId="{146DF2C9-3A18-41ED-B246-A134F56D0CEE}" destId="{D00057D2-566B-49E8-A60A-B3DE055EA948}" srcOrd="0" destOrd="5" presId="urn:microsoft.com/office/officeart/2005/8/layout/matrix2"/>
    <dgm:cxn modelId="{8F841CFF-6754-4C2F-8E3B-3D716ECAC011}" type="presOf" srcId="{585AD70C-BEBD-4C47-B169-C2CE161B5179}" destId="{D00057D2-566B-49E8-A60A-B3DE055EA948}" srcOrd="0" destOrd="6" presId="urn:microsoft.com/office/officeart/2005/8/layout/matrix2"/>
    <dgm:cxn modelId="{CAE3C2CD-B65F-470C-834F-1C56774C5ED9}" type="presOf" srcId="{5123A29B-36A3-4421-A5B8-094E61C027F8}" destId="{0CFEC025-24E3-420C-92CE-EEE49C7264C6}" srcOrd="0" destOrd="2" presId="urn:microsoft.com/office/officeart/2005/8/layout/matrix2"/>
    <dgm:cxn modelId="{B6CB7E43-D7D8-44AE-A8F7-270034C7482E}" type="presParOf" srcId="{9AE9E64B-E2E5-41A3-85CC-BCDDD62667F7}" destId="{1768EB5D-5F00-4849-8725-473425E0794E}" srcOrd="0" destOrd="0" presId="urn:microsoft.com/office/officeart/2005/8/layout/matrix2"/>
    <dgm:cxn modelId="{214EB4D7-19FF-4A89-9D42-61AF38AC6EE2}" type="presParOf" srcId="{9AE9E64B-E2E5-41A3-85CC-BCDDD62667F7}" destId="{27E9BA30-AEB0-4F0F-819F-963268C55C6C}" srcOrd="1" destOrd="0" presId="urn:microsoft.com/office/officeart/2005/8/layout/matrix2"/>
    <dgm:cxn modelId="{FE42C13C-D5E0-44F0-BEA5-79858103A3F6}" type="presParOf" srcId="{9AE9E64B-E2E5-41A3-85CC-BCDDD62667F7}" destId="{0CFEC025-24E3-420C-92CE-EEE49C7264C6}" srcOrd="2" destOrd="0" presId="urn:microsoft.com/office/officeart/2005/8/layout/matrix2"/>
    <dgm:cxn modelId="{6F86FE5C-E49E-4204-B92E-2AD42F634736}" type="presParOf" srcId="{9AE9E64B-E2E5-41A3-85CC-BCDDD62667F7}" destId="{3360300B-5625-4AC6-9C52-D76CA1705744}" srcOrd="3" destOrd="0" presId="urn:microsoft.com/office/officeart/2005/8/layout/matrix2"/>
    <dgm:cxn modelId="{4543B2A7-E9A8-4F3D-B2EB-358C2070F980}" type="presParOf" srcId="{9AE9E64B-E2E5-41A3-85CC-BCDDD62667F7}" destId="{D00057D2-566B-49E8-A60A-B3DE055EA94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8EB5D-5F00-4849-8725-473425E0794E}">
      <dsp:nvSpPr>
        <dsp:cNvPr id="0" name=""/>
        <dsp:cNvSpPr/>
      </dsp:nvSpPr>
      <dsp:spPr>
        <a:xfrm>
          <a:off x="408356" y="0"/>
          <a:ext cx="10991286" cy="6876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9BA30-AEB0-4F0F-819F-963268C55C6C}">
      <dsp:nvSpPr>
        <dsp:cNvPr id="0" name=""/>
        <dsp:cNvSpPr/>
      </dsp:nvSpPr>
      <dsp:spPr>
        <a:xfrm>
          <a:off x="1415127" y="304799"/>
          <a:ext cx="4286608" cy="29053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Research Question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/>
            <a:t>What is Neural Response Generation </a:t>
          </a:r>
          <a:r>
            <a:rPr lang="en-IN" sz="1600" kern="1200" dirty="0" smtClean="0"/>
            <a:t>(NRG)?</a:t>
          </a:r>
          <a:endParaRPr lang="en-IN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How </a:t>
          </a:r>
          <a:r>
            <a:rPr lang="en-IN" sz="1600" kern="1200" dirty="0"/>
            <a:t>can </a:t>
          </a:r>
          <a:r>
            <a:rPr lang="en-IN" sz="1600" kern="1200" dirty="0" smtClean="0"/>
            <a:t>it be </a:t>
          </a:r>
          <a:r>
            <a:rPr lang="en-IN" sz="1600" kern="1200" dirty="0"/>
            <a:t>of aid amidst the COVID-19 pandemic?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How can an existing NRG model can be used for interactive </a:t>
          </a:r>
          <a:r>
            <a:rPr lang="en-IN" sz="1600" kern="1200" dirty="0" err="1" smtClean="0"/>
            <a:t>chatbot</a:t>
          </a:r>
          <a:r>
            <a:rPr lang="en-IN" sz="1600" kern="1200" dirty="0" smtClean="0"/>
            <a:t> FAQs?</a:t>
          </a:r>
          <a:endParaRPr lang="en-IN" sz="1600" kern="1200" dirty="0"/>
        </a:p>
      </dsp:txBody>
      <dsp:txXfrm>
        <a:off x="1556955" y="446627"/>
        <a:ext cx="4002952" cy="2621701"/>
      </dsp:txXfrm>
    </dsp:sp>
    <dsp:sp modelId="{0CFEC025-24E3-420C-92CE-EEE49C7264C6}">
      <dsp:nvSpPr>
        <dsp:cNvPr id="0" name=""/>
        <dsp:cNvSpPr/>
      </dsp:nvSpPr>
      <dsp:spPr>
        <a:xfrm>
          <a:off x="6115437" y="295530"/>
          <a:ext cx="4656124" cy="292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Methodology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Applied </a:t>
          </a:r>
          <a:r>
            <a:rPr lang="en-IN" sz="1600" kern="1200" dirty="0" err="1" smtClean="0"/>
            <a:t>DialoGPT</a:t>
          </a:r>
          <a:r>
            <a:rPr lang="en-IN" sz="1600" kern="1200" dirty="0" smtClean="0"/>
            <a:t>–small  model for creating goal-oriented interactive FAQ </a:t>
          </a:r>
          <a:r>
            <a:rPr lang="en-IN" sz="1600" kern="1200" dirty="0" err="1" smtClean="0"/>
            <a:t>chatbot</a:t>
          </a:r>
          <a:endParaRPr lang="en-IN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Trained, Validated and Tested on different datasets</a:t>
          </a:r>
          <a:endParaRPr lang="en-IN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Metrics collected </a:t>
          </a:r>
          <a:r>
            <a:rPr lang="en-IN" sz="1600" kern="1200" dirty="0"/>
            <a:t>on </a:t>
          </a:r>
          <a:r>
            <a:rPr lang="en-IN" sz="1600" kern="1200" dirty="0" smtClean="0"/>
            <a:t>the test data</a:t>
          </a:r>
          <a:endParaRPr lang="en-IN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/>
            <a:t>Top-P sampling </a:t>
          </a:r>
          <a:r>
            <a:rPr lang="en-IN" sz="1600" kern="1200" dirty="0" smtClean="0"/>
            <a:t>method used </a:t>
          </a:r>
          <a:r>
            <a:rPr lang="en-IN" sz="1600" kern="1200" dirty="0"/>
            <a:t>for interactive </a:t>
          </a:r>
          <a:r>
            <a:rPr lang="en-IN" sz="1600" kern="1200" dirty="0" smtClean="0"/>
            <a:t>chat</a:t>
          </a:r>
          <a:endParaRPr lang="en-IN" sz="1600" kern="1200" dirty="0"/>
        </a:p>
      </dsp:txBody>
      <dsp:txXfrm>
        <a:off x="6258167" y="438260"/>
        <a:ext cx="4370664" cy="2638380"/>
      </dsp:txXfrm>
    </dsp:sp>
    <dsp:sp modelId="{3360300B-5625-4AC6-9C52-D76CA1705744}">
      <dsp:nvSpPr>
        <dsp:cNvPr id="0" name=""/>
        <dsp:cNvSpPr/>
      </dsp:nvSpPr>
      <dsp:spPr>
        <a:xfrm>
          <a:off x="1295058" y="3633058"/>
          <a:ext cx="4378939" cy="30633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Interpretations and Conclusions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Our </a:t>
          </a:r>
          <a:r>
            <a:rPr lang="en-US" sz="1400" kern="1200" dirty="0" smtClean="0"/>
            <a:t>model did not respond with high accuracy</a:t>
          </a: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Training the model for longer or using a larger model (</a:t>
          </a:r>
          <a:r>
            <a:rPr lang="en-US" sz="1400" kern="1200" dirty="0" err="1" smtClean="0"/>
            <a:t>DialogGPT</a:t>
          </a:r>
          <a:r>
            <a:rPr lang="en-US" sz="1400" kern="1200" dirty="0" smtClean="0"/>
            <a:t>-medium, </a:t>
          </a:r>
          <a:r>
            <a:rPr lang="en-US" sz="1400" kern="1200" dirty="0" err="1" smtClean="0"/>
            <a:t>DialogGPT</a:t>
          </a:r>
          <a:r>
            <a:rPr lang="en-US" sz="1400" kern="1200" dirty="0" smtClean="0"/>
            <a:t>-large) instead of </a:t>
          </a:r>
          <a:r>
            <a:rPr lang="en-US" sz="1400" kern="1200" dirty="0" err="1" smtClean="0"/>
            <a:t>DialogGPT</a:t>
          </a:r>
          <a:r>
            <a:rPr lang="en-US" sz="1400" kern="1200" dirty="0" smtClean="0"/>
            <a:t>-small will improve results</a:t>
          </a: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Due to Google </a:t>
          </a:r>
          <a:r>
            <a:rPr lang="en-US" sz="1400" kern="1200" dirty="0" err="1" smtClean="0"/>
            <a:t>Colab</a:t>
          </a:r>
          <a:r>
            <a:rPr lang="en-US" sz="1400" kern="1200" dirty="0" smtClean="0"/>
            <a:t> storage limitations, we were unable to experiment with these (received ‘</a:t>
          </a:r>
          <a:r>
            <a:rPr lang="en-US" sz="1400" kern="1200" dirty="0" err="1" smtClean="0"/>
            <a:t>RuntimeError</a:t>
          </a:r>
          <a:r>
            <a:rPr lang="en-US" sz="1400" kern="1200" dirty="0" smtClean="0"/>
            <a:t>: CUDA out of memory’)</a:t>
          </a: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This can be overcome by </a:t>
          </a:r>
          <a:r>
            <a:rPr lang="en-IN" sz="1400" kern="1200" dirty="0"/>
            <a:t>using Multiple high grade GPUs </a:t>
          </a:r>
        </a:p>
      </dsp:txBody>
      <dsp:txXfrm>
        <a:off x="1444598" y="3782598"/>
        <a:ext cx="4079859" cy="2764260"/>
      </dsp:txXfrm>
    </dsp:sp>
    <dsp:sp modelId="{D00057D2-566B-49E8-A60A-B3DE055EA948}">
      <dsp:nvSpPr>
        <dsp:cNvPr id="0" name=""/>
        <dsp:cNvSpPr/>
      </dsp:nvSpPr>
      <dsp:spPr>
        <a:xfrm>
          <a:off x="6143216" y="3568423"/>
          <a:ext cx="4711462" cy="30448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Data Analysis and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Calculated metrics: </a:t>
          </a:r>
          <a:endParaRPr lang="en-IN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perplexity = tensor(31.3668)</a:t>
          </a:r>
          <a:endParaRPr lang="en-IN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bleu_2 gram = </a:t>
          </a:r>
          <a:r>
            <a:rPr lang="en-US" sz="1600" b="0" i="0" kern="1200" dirty="0" smtClean="0"/>
            <a:t>0.19839271170682926</a:t>
          </a:r>
          <a:endParaRPr lang="en-IN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bleu_4 gram = </a:t>
          </a:r>
          <a:r>
            <a:rPr lang="en-US" sz="1600" b="0" i="0" kern="1200" dirty="0" smtClean="0"/>
            <a:t> 0.10828142236313851</a:t>
          </a:r>
          <a:endParaRPr lang="en-IN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Meteor = </a:t>
          </a:r>
          <a:r>
            <a:rPr lang="en-US" sz="1600" b="0" i="0" kern="1200" dirty="0" smtClean="0"/>
            <a:t> 0.25214973918223405, </a:t>
          </a:r>
          <a:endParaRPr lang="en-IN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nist_2 gram = </a:t>
          </a:r>
          <a:r>
            <a:rPr lang="en-US" sz="1600" b="0" i="0" kern="1200" dirty="0" smtClean="0"/>
            <a:t>1.0000990479021044</a:t>
          </a:r>
          <a:endParaRPr lang="en-IN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nist</a:t>
          </a:r>
          <a:r>
            <a:rPr lang="en-US" sz="1600" b="0" kern="1200" dirty="0" smtClean="0"/>
            <a:t>_4 gram = </a:t>
          </a:r>
          <a:r>
            <a:rPr lang="en-US" sz="1600" b="0" i="0" kern="1200" dirty="0" smtClean="0"/>
            <a:t> 1.040979825507883</a:t>
          </a:r>
          <a:endParaRPr lang="en-IN" sz="1600" kern="1200" dirty="0"/>
        </a:p>
      </dsp:txBody>
      <dsp:txXfrm>
        <a:off x="6291854" y="3717061"/>
        <a:ext cx="4414186" cy="2747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0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37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1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22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799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59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0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3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02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6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0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0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2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7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186C-F900-4EFD-A2C4-6495ECA1827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E16AD6-49E9-41CC-8625-27ED2A86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491" y="2099734"/>
            <a:ext cx="9254835" cy="1646302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ECE-GY 6143 Final Project - Spring </a:t>
            </a:r>
            <a:r>
              <a:rPr lang="en-US" sz="3600" dirty="0" smtClean="0">
                <a:solidFill>
                  <a:schemeClr val="tx1"/>
                </a:solidFill>
              </a:rPr>
              <a:t>2021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(Application of Deep Learning: Neural Response Generation - COVID19 FAQ </a:t>
            </a:r>
            <a:r>
              <a:rPr lang="en-US" sz="3200" dirty="0" err="1">
                <a:solidFill>
                  <a:schemeClr val="tx1"/>
                </a:solidFill>
              </a:rPr>
              <a:t>Chatbot</a:t>
            </a:r>
            <a:r>
              <a:rPr lang="en-US" sz="32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945" y="4198615"/>
            <a:ext cx="8248767" cy="10968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/>
              <a:t> </a:t>
            </a:r>
            <a:r>
              <a:rPr lang="en-US" sz="2000" b="1" dirty="0"/>
              <a:t>Harini Appansrinivasan </a:t>
            </a:r>
            <a:r>
              <a:rPr lang="en-US" sz="2000" dirty="0"/>
              <a:t>(ha1642) &amp; </a:t>
            </a:r>
            <a:r>
              <a:rPr lang="en-US" sz="2000" b="1" dirty="0"/>
              <a:t>Mohan Ramakrishnan </a:t>
            </a:r>
            <a:r>
              <a:rPr lang="en-US" sz="2000" dirty="0"/>
              <a:t>(mr5910) </a:t>
            </a:r>
          </a:p>
        </p:txBody>
      </p:sp>
    </p:spTree>
    <p:extLst>
      <p:ext uri="{BB962C8B-B14F-4D97-AF65-F5344CB8AC3E}">
        <p14:creationId xmlns:p14="http://schemas.microsoft.com/office/powerpoint/2010/main" val="149541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806" y="563417"/>
            <a:ext cx="8596668" cy="6557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Project overview: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443" y="1413162"/>
            <a:ext cx="8596668" cy="47752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Our </a:t>
            </a:r>
            <a:r>
              <a:rPr lang="en-US" dirty="0"/>
              <a:t>‘COVID19 FAQ </a:t>
            </a:r>
            <a:r>
              <a:rPr lang="en-US" dirty="0" err="1"/>
              <a:t>Chatbot</a:t>
            </a:r>
            <a:r>
              <a:rPr lang="en-US" dirty="0"/>
              <a:t>’ uses Microsoft’s </a:t>
            </a:r>
            <a:r>
              <a:rPr lang="en-US" dirty="0" err="1"/>
              <a:t>DialoGPT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DialoGPT</a:t>
            </a:r>
            <a:r>
              <a:rPr lang="en-US" b="1" dirty="0"/>
              <a:t> 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Was trained </a:t>
            </a:r>
            <a:r>
              <a:rPr lang="en-US" dirty="0"/>
              <a:t>and modelled to generate conversational responses not specific to any predefined  on source-target </a:t>
            </a:r>
            <a:r>
              <a:rPr lang="en-US" dirty="0" smtClean="0"/>
              <a:t>pairs</a:t>
            </a:r>
          </a:p>
          <a:p>
            <a:r>
              <a:rPr lang="en-US" dirty="0" smtClean="0"/>
              <a:t>Originally </a:t>
            </a:r>
            <a:r>
              <a:rPr lang="en-US" dirty="0"/>
              <a:t>built on </a:t>
            </a:r>
            <a:r>
              <a:rPr lang="en-US" dirty="0" err="1"/>
              <a:t>Reddit</a:t>
            </a:r>
            <a:r>
              <a:rPr lang="en-US" dirty="0"/>
              <a:t> discussions, that can be naturally expanded as tree-structured reply chains, where each path was extracted from the root to the leaf node as a training instance containing multiple turns of dialogue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leverage grounding </a:t>
            </a:r>
            <a:r>
              <a:rPr lang="en-US" dirty="0" smtClean="0"/>
              <a:t>information</a:t>
            </a:r>
          </a:p>
          <a:p>
            <a:r>
              <a:rPr lang="en-US" dirty="0"/>
              <a:t>L</a:t>
            </a:r>
            <a:r>
              <a:rPr lang="en-US" dirty="0" smtClean="0"/>
              <a:t>earns </a:t>
            </a:r>
            <a:r>
              <a:rPr lang="en-US" dirty="0"/>
              <a:t>background information during pre-training and is unhindered by the lack of a grounding document</a:t>
            </a:r>
          </a:p>
          <a:p>
            <a:r>
              <a:rPr lang="en-US" dirty="0"/>
              <a:t>C</a:t>
            </a:r>
            <a:r>
              <a:rPr lang="en-US" dirty="0" smtClean="0"/>
              <a:t>reates </a:t>
            </a:r>
            <a:r>
              <a:rPr lang="en-US" dirty="0"/>
              <a:t>responses that does not have to be premade to very specific questions or commands or </a:t>
            </a:r>
            <a:r>
              <a:rPr lang="en-US" dirty="0" smtClean="0"/>
              <a:t>topic</a:t>
            </a:r>
          </a:p>
          <a:p>
            <a:r>
              <a:rPr lang="en-US" dirty="0" smtClean="0"/>
              <a:t>Replies </a:t>
            </a:r>
            <a:r>
              <a:rPr lang="en-US" dirty="0"/>
              <a:t>are based on n number of conversation history stored in the cache by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806" y="563417"/>
            <a:ext cx="8596668" cy="6557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Project overview: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443" y="1413163"/>
            <a:ext cx="8596668" cy="4461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Our model : </a:t>
            </a:r>
          </a:p>
          <a:p>
            <a:r>
              <a:rPr lang="en-US" dirty="0"/>
              <a:t>E</a:t>
            </a:r>
            <a:r>
              <a:rPr lang="en-US" dirty="0" smtClean="0"/>
              <a:t>xperimented </a:t>
            </a:r>
            <a:r>
              <a:rPr lang="en-US" dirty="0" err="1"/>
              <a:t>DialoGPT</a:t>
            </a:r>
            <a:r>
              <a:rPr lang="en-US" dirty="0"/>
              <a:t> for developing goal-oriented </a:t>
            </a:r>
            <a:r>
              <a:rPr lang="en-US" dirty="0" smtClean="0"/>
              <a:t>FAQs</a:t>
            </a:r>
          </a:p>
          <a:p>
            <a:r>
              <a:rPr lang="en-US" dirty="0" smtClean="0"/>
              <a:t>Explored </a:t>
            </a:r>
            <a:r>
              <a:rPr lang="en-US" dirty="0"/>
              <a:t>how it can be trained to respond to specific questions on specific topics, </a:t>
            </a:r>
            <a:r>
              <a:rPr lang="en-US" dirty="0" err="1"/>
              <a:t>ie</a:t>
            </a:r>
            <a:r>
              <a:rPr lang="en-US" dirty="0"/>
              <a:t>, learn to leverage grounding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 smtClean="0"/>
              <a:t>Used </a:t>
            </a:r>
            <a:r>
              <a:rPr lang="en-US" dirty="0"/>
              <a:t>use one-to-one Q&amp;As collected from multiple data </a:t>
            </a:r>
            <a:r>
              <a:rPr lang="en-US" dirty="0" smtClean="0"/>
              <a:t>sources </a:t>
            </a:r>
            <a:r>
              <a:rPr lang="en-US" dirty="0"/>
              <a:t>to create train, test and validate FAQ JSON </a:t>
            </a:r>
            <a:r>
              <a:rPr lang="en-US" dirty="0" smtClean="0"/>
              <a:t>inputs</a:t>
            </a:r>
            <a:endParaRPr lang="en-US" dirty="0"/>
          </a:p>
          <a:p>
            <a:r>
              <a:rPr lang="en-US" dirty="0" smtClean="0"/>
              <a:t>Implemented additional </a:t>
            </a:r>
            <a:r>
              <a:rPr lang="en-US" dirty="0"/>
              <a:t>metrics such as BLUE and NIST, METEOR along with perplexity to evaluate the performance of our model on validation and test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2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E5863E3-3B22-4726-A2FD-C71DCF256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733068"/>
              </p:ext>
            </p:extLst>
          </p:nvPr>
        </p:nvGraphicFramePr>
        <p:xfrm>
          <a:off x="192000" y="0"/>
          <a:ext cx="11808000" cy="687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7854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995</TotalTime>
  <Words>401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  ECE-GY 6143 Final Project - Spring 2021   (Application of Deep Learning: Neural Response Generation - COVID19 FAQ Chatbot) </vt:lpstr>
      <vt:lpstr>Project overview:</vt:lpstr>
      <vt:lpstr>Project overview: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Mohana Krishnan</dc:creator>
  <cp:lastModifiedBy>Harini Appansrinivasan</cp:lastModifiedBy>
  <cp:revision>21</cp:revision>
  <dcterms:created xsi:type="dcterms:W3CDTF">2021-05-20T11:34:56Z</dcterms:created>
  <dcterms:modified xsi:type="dcterms:W3CDTF">2021-05-22T22:14:11Z</dcterms:modified>
</cp:coreProperties>
</file>