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pXA/UldNejOL0FtDktF7aoF7w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ae63c5a1a_0_4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ae63c5a1a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ae63c5a1a_0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ae63c5a1a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ae63c5a1a_0_4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ae63c5a1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b07c0dcb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b07c0dc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b07c0dcb8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b07c0dc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b07c0dcb8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b07c0dcb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t4i2ZUqZT_8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www.youtube.com/watch?v=Bva8LSMGHDQ" TargetMode="External"/><Relationship Id="rId6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vaibhav117/HPML-project" TargetMode="External"/><Relationship Id="rId4" Type="http://schemas.openxmlformats.org/officeDocument/2006/relationships/hyperlink" Target="https://arxiv.org/abs/2103.03230" TargetMode="External"/><Relationship Id="rId10" Type="http://schemas.openxmlformats.org/officeDocument/2006/relationships/hyperlink" Target="https://arxiv.org/abs/2011.10566" TargetMode="External"/><Relationship Id="rId9" Type="http://schemas.openxmlformats.org/officeDocument/2006/relationships/hyperlink" Target="https://arxiv.org/abs/1911.05722" TargetMode="External"/><Relationship Id="rId5" Type="http://schemas.openxmlformats.org/officeDocument/2006/relationships/hyperlink" Target="https://arxiv.org/abs/2203.06173" TargetMode="External"/><Relationship Id="rId6" Type="http://schemas.openxmlformats.org/officeDocument/2006/relationships/hyperlink" Target="https://arxiv.org/abs/2002.05709" TargetMode="External"/><Relationship Id="rId7" Type="http://schemas.openxmlformats.org/officeDocument/2006/relationships/hyperlink" Target="https://arxiv.org/abs/2105.04906" TargetMode="External"/><Relationship Id="rId8" Type="http://schemas.openxmlformats.org/officeDocument/2006/relationships/hyperlink" Target="https://arxiv.org/abs/2006.0773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2105.04906" TargetMode="External"/><Relationship Id="rId4" Type="http://schemas.openxmlformats.org/officeDocument/2006/relationships/hyperlink" Target="https://arxiv.org/abs/2103.03230" TargetMode="External"/><Relationship Id="rId5" Type="http://schemas.openxmlformats.org/officeDocument/2006/relationships/hyperlink" Target="https://arxiv.org/abs/2002.05709" TargetMode="External"/><Relationship Id="rId6" Type="http://schemas.openxmlformats.org/officeDocument/2006/relationships/hyperlink" Target="https://arxiv.org/abs/2006.07733" TargetMode="External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28225" y="512775"/>
            <a:ext cx="10864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Font typeface="Calibri"/>
              <a:buNone/>
            </a:pPr>
            <a:r>
              <a:rPr lang="en-US"/>
              <a:t>Distributed Self-Supervised Learning </a:t>
            </a:r>
            <a:r>
              <a:rPr lang="en-US" sz="5333"/>
              <a:t>for the generation of Image Embeddings</a:t>
            </a:r>
            <a:endParaRPr sz="5333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9068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ECE-GY-9143: HPML, Spring ’22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FINAL PROJECT REPORT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Harini Appansrinivasan (ha1642) and Vaibhav Mathur (vm2134)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ae63c5a1a_0_461"/>
          <p:cNvSpPr txBox="1"/>
          <p:nvPr>
            <p:ph type="title"/>
          </p:nvPr>
        </p:nvSpPr>
        <p:spPr>
          <a:xfrm>
            <a:off x="608225" y="1445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Downstream task performance- RL</a:t>
            </a:r>
            <a:endParaRPr sz="3500"/>
          </a:p>
        </p:txBody>
      </p:sp>
      <p:sp>
        <p:nvSpPr>
          <p:cNvPr id="157" name="Google Shape;157;g12ae63c5a1a_0_461"/>
          <p:cNvSpPr txBox="1"/>
          <p:nvPr/>
        </p:nvSpPr>
        <p:spPr>
          <a:xfrm>
            <a:off x="454025" y="4830700"/>
            <a:ext cx="45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Feature Extractor trained using Supervised Learning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2ae63c5a1a_0_461"/>
          <p:cNvSpPr txBox="1"/>
          <p:nvPr/>
        </p:nvSpPr>
        <p:spPr>
          <a:xfrm>
            <a:off x="6990600" y="4737363"/>
            <a:ext cx="452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Feature Extractor trained using Self-Supervised Learning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ae63c5a1a_0_461"/>
          <p:cNvSpPr txBox="1"/>
          <p:nvPr/>
        </p:nvSpPr>
        <p:spPr>
          <a:xfrm>
            <a:off x="454025" y="5351800"/>
            <a:ext cx="1066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We see that the features captured by the Supervised method are not rich enough to allow the RL policy to extract useful info from it.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Whereas, the features captured by the Self-supervised method provide the RL policy the useful feature set, allowing it to learn the task.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2ae63c5a1a_0_461" title="using supervised learning backbon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075" y="1361687"/>
            <a:ext cx="4299250" cy="32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2ae63c5a1a_0_461" title="using self supervised feature extractor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3067" y="1315550"/>
            <a:ext cx="4360758" cy="32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ae63c5a1a_0_477"/>
          <p:cNvSpPr txBox="1"/>
          <p:nvPr>
            <p:ph type="title"/>
          </p:nvPr>
        </p:nvSpPr>
        <p:spPr>
          <a:xfrm>
            <a:off x="608225" y="1445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Downstream task performance- Image Classification</a:t>
            </a:r>
            <a:endParaRPr sz="3500"/>
          </a:p>
        </p:txBody>
      </p:sp>
      <p:sp>
        <p:nvSpPr>
          <p:cNvPr id="167" name="Google Shape;167;g12ae63c5a1a_0_477"/>
          <p:cNvSpPr txBox="1"/>
          <p:nvPr>
            <p:ph idx="1" type="body"/>
          </p:nvPr>
        </p:nvSpPr>
        <p:spPr>
          <a:xfrm>
            <a:off x="255025" y="4063650"/>
            <a:ext cx="62259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Accuracy attained by Supervised Learning: </a:t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(</a:t>
            </a:r>
            <a:r>
              <a:rPr lang="en-US" sz="2100"/>
              <a:t>pre-trained ResNet50 using CIFAR10 dataset)</a:t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96 % in 200 epochs</a:t>
            </a:r>
            <a:endParaRPr sz="2100"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68" name="Google Shape;168;g12ae63c5a1a_0_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4750"/>
            <a:ext cx="6099651" cy="25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2ae63c5a1a_0_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750" y="1250998"/>
            <a:ext cx="5913249" cy="256965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ae63c5a1a_0_477"/>
          <p:cNvSpPr txBox="1"/>
          <p:nvPr/>
        </p:nvSpPr>
        <p:spPr>
          <a:xfrm>
            <a:off x="2035775" y="3856350"/>
            <a:ext cx="1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Supervised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ae63c5a1a_0_477"/>
          <p:cNvSpPr txBox="1"/>
          <p:nvPr/>
        </p:nvSpPr>
        <p:spPr>
          <a:xfrm>
            <a:off x="8287225" y="3780450"/>
            <a:ext cx="1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Self-s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upervised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ae63c5a1a_0_477"/>
          <p:cNvSpPr txBox="1"/>
          <p:nvPr>
            <p:ph idx="1" type="body"/>
          </p:nvPr>
        </p:nvSpPr>
        <p:spPr>
          <a:xfrm>
            <a:off x="5947675" y="4139850"/>
            <a:ext cx="62259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Accuracy attained by Self-Supervised Learning: </a:t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96.2 % in 1500 self-supervised epochs epochs and 50 supervised epochs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457200" y="-9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Observations / Conclusion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381000" y="1170997"/>
            <a:ext cx="105156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Self-supervised such as Vicreg and Burlow twins can reliably train Feature extractors and prevent Mode Collapses.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Self-Supervised methods successfully learn on smaller images as well.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features captured by the Self-supervised methods are much richer than the features captured by Supervised methods.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Self-Supervised methods are much better for a wider range of downstream tasks.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Self-Supervised methods such as ours are much better suited for scaling as intra-batch based Covariance and Variance are much more accurate.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457200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 / Limitations</a:t>
            </a:r>
            <a:endParaRPr/>
          </a:p>
        </p:txBody>
      </p:sp>
      <p:sp>
        <p:nvSpPr>
          <p:cNvPr id="184" name="Google Shape;184;p4"/>
          <p:cNvSpPr txBox="1"/>
          <p:nvPr>
            <p:ph idx="1" type="body"/>
          </p:nvPr>
        </p:nvSpPr>
        <p:spPr>
          <a:xfrm>
            <a:off x="413100" y="732050"/>
            <a:ext cx="11061000" cy="5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Getting r</a:t>
            </a:r>
            <a:r>
              <a:rPr lang="en-US" sz="2200"/>
              <a:t>esource allocation on NYU Greene was a challenge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NYU HPC resource management has a timeout policy of 2 hours post which our session got disconnected with a low usage of GPU warning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Due to the above reasons, we were unable to experiment with different models such as VGG, ResNet101, which have a higher training time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725635" y="592614"/>
            <a:ext cx="105120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Link: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https://github.com/vaibhav117/HPML-project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Burlow Twins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MVP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SimCLR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VicReg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BYOL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MoCo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SimSiam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533400" y="-244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533400" y="987425"/>
            <a:ext cx="11434200" cy="5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Motivation:</a:t>
            </a:r>
            <a:endParaRPr b="1" sz="20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Producing a dataset with clean labels is expensive</a:t>
            </a:r>
            <a:endParaRPr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Abundant unlabeled data gets generated everyday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Image Segmentation on high resolution images has a few challenges: not memory friendly, increased complexity</a:t>
            </a:r>
            <a:endParaRPr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Why not use low resolution images?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Self-supervised learning</a:t>
            </a:r>
            <a:r>
              <a:rPr lang="en-US" sz="2000"/>
              <a:t>:</a:t>
            </a:r>
            <a:endParaRPr sz="20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</a:t>
            </a:r>
            <a:r>
              <a:rPr lang="en-US" sz="2000"/>
              <a:t> </a:t>
            </a:r>
            <a:r>
              <a:rPr lang="en-US" sz="2000"/>
              <a:t>method to generate the labels for unlabelled data and train unsupervised dataset in a supervised manner 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Widely used in language modeling, such as in BERT to predict the next word given the past sequence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For Image tasks, can p</a:t>
            </a:r>
            <a:r>
              <a:rPr lang="en-US" sz="2000"/>
              <a:t>roduce better feature embeddings as they attempt to truly capture the inherent information in the image, thus create a much better feature set for the downstream tasks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Goal:</a:t>
            </a:r>
            <a:endParaRPr b="1" sz="20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Experiment with Self-supervised learning using low resolution images 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 Distributed Deep Learning model to create the Image Embeddings in a self-supervised manner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Test it on downstream tasks such as Image classification and RL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3125" y="0"/>
            <a:ext cx="105156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00725" y="1001475"/>
            <a:ext cx="109008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For our self-supervised learning, we </a:t>
            </a:r>
            <a:r>
              <a:rPr lang="en-US" sz="1700"/>
              <a:t>have</a:t>
            </a:r>
            <a:r>
              <a:rPr lang="en-US" sz="1700"/>
              <a:t> adopted the methods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Vicreg</a:t>
            </a:r>
            <a:r>
              <a:rPr lang="en-US" sz="1700"/>
              <a:t> and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Burlow Twins</a:t>
            </a:r>
            <a:r>
              <a:rPr lang="en-US" sz="1700"/>
              <a:t>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These methods have the </a:t>
            </a:r>
            <a:r>
              <a:rPr lang="en-US" sz="1700"/>
              <a:t>advantage</a:t>
            </a:r>
            <a:r>
              <a:rPr lang="en-US" sz="1700"/>
              <a:t> of not requiring memory banks as is required by Contrastive methods such as </a:t>
            </a:r>
            <a:r>
              <a:rPr lang="en-US" sz="1700" u="sng">
                <a:solidFill>
                  <a:schemeClr val="hlink"/>
                </a:solidFill>
                <a:hlinkClick r:id="rId5"/>
              </a:rPr>
              <a:t>SimCLR</a:t>
            </a:r>
            <a:r>
              <a:rPr lang="en-US" sz="1700"/>
              <a:t> and is also </a:t>
            </a:r>
            <a:r>
              <a:rPr lang="en-US" sz="1700"/>
              <a:t>theoretically</a:t>
            </a:r>
            <a:r>
              <a:rPr lang="en-US" sz="1700"/>
              <a:t> more sound </a:t>
            </a:r>
            <a:r>
              <a:rPr lang="en-US" sz="1700"/>
              <a:t>than</a:t>
            </a:r>
            <a:r>
              <a:rPr lang="en-US" sz="1700"/>
              <a:t> methods such as </a:t>
            </a:r>
            <a:r>
              <a:rPr lang="en-US" sz="1700" u="sng">
                <a:solidFill>
                  <a:schemeClr val="hlink"/>
                </a:solidFill>
                <a:hlinkClick r:id="rId6"/>
              </a:rPr>
              <a:t>BYOL</a:t>
            </a:r>
            <a:r>
              <a:rPr lang="en-US" sz="1700"/>
              <a:t>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loss function comprises of 3 parts-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Invariance (s): Mean Square Distance between the 2 embedding vectors. This brings them closer.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Variance (v):  Hinge loss to maintain the standard deviation (over a batch) of each variable of the embedding above a given threshold. This term forces the embedding vectors of samples within a batch to be different.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Covariance (c):  Covariances (over a batch) between every pair of the embedding vectors. This term decorrelates the variables of each embedding and prevents an informational collapse.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Both branches share the weights in our implementation, i.e- we do 2 passes of the same network to get Y and Y’.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 Projector consisting of a </a:t>
            </a:r>
            <a:r>
              <a:rPr lang="en-US" sz="1700"/>
              <a:t>single fully connected layer, a batch norm layer and a relu activation is recommended to bring about numerical stability while learning from the loss function. It is removed after training.</a:t>
            </a:r>
            <a:endParaRPr sz="17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4125" y="3961950"/>
            <a:ext cx="95535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490400" y="-228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Details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490400" y="858800"/>
            <a:ext cx="11350200" cy="54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Self-supervised Distributed Data Parallel model for Image Embeddings: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Datasets: CIFAR10 and tinyImageNet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Low resolution and small datasets compared to ImageNet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Image Augmentations: 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GaussianBlur, Solarization, Normalization, RandomCrop, RandomHorizontalFlip, ColorJitter, Random grayscale conversion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Hardware: RTX3080, V100, RTX8000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Number of GPUs: 2, 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Number of workers: 2, 10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Model: ResNet50 backbone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Batch sizes: 32, 128, 1024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Base learning rates: 0.3, 0.2, 0.15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Learning rate adjustment</a:t>
            </a:r>
            <a:r>
              <a:rPr lang="en-US" sz="2000"/>
              <a:t>: CosineAnnealingLR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Optimizer: LARS</a:t>
            </a:r>
            <a:r>
              <a:rPr lang="en-US" sz="2000"/>
              <a:t> (with weight decay) for training, SGD for evaluation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Final ResNet50 model trained at 1500 epochs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396850" y="-16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results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278025" y="1349575"/>
            <a:ext cx="11412000" cy="5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Self-Supervised DDL model performance </a:t>
            </a:r>
            <a:r>
              <a:rPr lang="en-US" sz="2000"/>
              <a:t>comparison</a:t>
            </a:r>
            <a:r>
              <a:rPr lang="en-US" sz="2000"/>
              <a:t> with different: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Hardware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Number of GPUs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Number of workers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Batch sizes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Base learning rates</a:t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Downstream Tasks Performance: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Comparison of Self-Supervised with Supervised Learning 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Image Classification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RL</a:t>
            </a:r>
            <a:endParaRPr sz="2000"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ae63c5a1a_0_472"/>
          <p:cNvSpPr txBox="1"/>
          <p:nvPr>
            <p:ph type="title"/>
          </p:nvPr>
        </p:nvSpPr>
        <p:spPr>
          <a:xfrm>
            <a:off x="608225" y="1445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Self-Supervised DDL Model Accuracy</a:t>
            </a:r>
            <a:endParaRPr sz="3500"/>
          </a:p>
        </p:txBody>
      </p:sp>
      <p:sp>
        <p:nvSpPr>
          <p:cNvPr id="116" name="Google Shape;116;g12ae63c5a1a_0_472"/>
          <p:cNvSpPr txBox="1"/>
          <p:nvPr>
            <p:ph idx="1" type="body"/>
          </p:nvPr>
        </p:nvSpPr>
        <p:spPr>
          <a:xfrm>
            <a:off x="608225" y="4767900"/>
            <a:ext cx="105156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While training our model </a:t>
            </a:r>
            <a:r>
              <a:rPr lang="en-US" sz="2000"/>
              <a:t>plateaus</a:t>
            </a:r>
            <a:r>
              <a:rPr lang="en-US" sz="2000"/>
              <a:t> at </a:t>
            </a:r>
            <a:r>
              <a:rPr b="1" lang="en-US" sz="2000"/>
              <a:t>82% estimated accuracy.</a:t>
            </a:r>
            <a:endParaRPr b="1" sz="2000"/>
          </a:p>
          <a:p>
            <a:pPr indent="-355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After finetuning for </a:t>
            </a:r>
            <a:r>
              <a:rPr b="1" lang="en-US" sz="2000"/>
              <a:t>50 epochs</a:t>
            </a:r>
            <a:r>
              <a:rPr lang="en-US" sz="2000"/>
              <a:t>, the model attains a </a:t>
            </a:r>
            <a:r>
              <a:rPr b="1" lang="en-US" sz="2000"/>
              <a:t>92.4% accuracy.</a:t>
            </a:r>
            <a:endParaRPr sz="2000"/>
          </a:p>
        </p:txBody>
      </p:sp>
      <p:pic>
        <p:nvPicPr>
          <p:cNvPr id="117" name="Google Shape;117;g12ae63c5a1a_0_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554" y="1524800"/>
            <a:ext cx="5016973" cy="32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b07c0dcb8_0_11"/>
          <p:cNvSpPr txBox="1"/>
          <p:nvPr>
            <p:ph type="title"/>
          </p:nvPr>
        </p:nvSpPr>
        <p:spPr>
          <a:xfrm>
            <a:off x="757525" y="-959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Self-Supervised DDL Model Runtime Performance</a:t>
            </a:r>
            <a:endParaRPr/>
          </a:p>
        </p:txBody>
      </p:sp>
      <p:sp>
        <p:nvSpPr>
          <p:cNvPr id="123" name="Google Shape;123;g12b07c0dcb8_0_11"/>
          <p:cNvSpPr txBox="1"/>
          <p:nvPr>
            <p:ph idx="1" type="body"/>
          </p:nvPr>
        </p:nvSpPr>
        <p:spPr>
          <a:xfrm>
            <a:off x="65225" y="5809800"/>
            <a:ext cx="2874000" cy="10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US" sz="1200"/>
              <a:t>Legend-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US" sz="1200">
                <a:solidFill>
                  <a:srgbClr val="FF0000"/>
                </a:solidFill>
              </a:rPr>
              <a:t>Red: </a:t>
            </a:r>
            <a:r>
              <a:rPr lang="en-US" sz="1200">
                <a:solidFill>
                  <a:srgbClr val="FF0000"/>
                </a:solidFill>
              </a:rPr>
              <a:t>batch</a:t>
            </a:r>
            <a:r>
              <a:rPr lang="en-US" sz="1200">
                <a:solidFill>
                  <a:srgbClr val="FF0000"/>
                </a:solidFill>
              </a:rPr>
              <a:t>-size=32, 1 GPU (RTX3080)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US" sz="1200">
                <a:solidFill>
                  <a:schemeClr val="accent6"/>
                </a:solidFill>
              </a:rPr>
              <a:t>Green</a:t>
            </a:r>
            <a:r>
              <a:rPr lang="en-US" sz="1200">
                <a:solidFill>
                  <a:schemeClr val="accent6"/>
                </a:solidFill>
              </a:rPr>
              <a:t>: batch-size=128, 4 GPUs (Titax X)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200">
                <a:solidFill>
                  <a:srgbClr val="FF00FF"/>
                </a:solidFill>
              </a:rPr>
              <a:t>Pink: batch-size=1024, 2 GPUs (RTX8000)</a:t>
            </a:r>
            <a:endParaRPr sz="12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00"/>
          </a:p>
        </p:txBody>
      </p:sp>
      <p:pic>
        <p:nvPicPr>
          <p:cNvPr id="124" name="Google Shape;124;g12b07c0dcb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650" y="922850"/>
            <a:ext cx="4052725" cy="26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2b07c0dcb8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922850"/>
            <a:ext cx="3508526" cy="26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2b07c0dcb8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500" y="922850"/>
            <a:ext cx="3797000" cy="26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2b07c0dcb8_0_11"/>
          <p:cNvSpPr txBox="1"/>
          <p:nvPr/>
        </p:nvSpPr>
        <p:spPr>
          <a:xfrm>
            <a:off x="-150" y="3712150"/>
            <a:ext cx="350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Backbone-Loss vs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Drops much sharply with time for the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bigger batch sizes.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Suggests that increasing the batch size had a net positive effect till 1024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2b07c0dcb8_0_11"/>
          <p:cNvSpPr txBox="1"/>
          <p:nvPr/>
        </p:nvSpPr>
        <p:spPr>
          <a:xfrm>
            <a:off x="3853650" y="3712150"/>
            <a:ext cx="405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Training-Accuracy vs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Batch-Size of 1024 shows a much better growth in terms of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Significant variation in batch sizes of 128 and 32. It suggests that higher number of per epoch updates for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batch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size of 32 for a fewer epochs are able to match the fewer per epoch updates but higher number of epochs for batch size of 128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2b07c0dcb8_0_11"/>
          <p:cNvSpPr txBox="1"/>
          <p:nvPr/>
        </p:nvSpPr>
        <p:spPr>
          <a:xfrm>
            <a:off x="8123650" y="3712150"/>
            <a:ext cx="405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-Loss vs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run Eval loops after every 20 epochs to update the Head.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Bigger batch sizes show much better progression of Head-Loss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primary cause behind this would be the bigger variation in the self-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supervised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backbone due to higher per epoch update for smaller batches, making their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optimization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 much more difficult task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b07c0dcb8_0_24"/>
          <p:cNvSpPr txBox="1"/>
          <p:nvPr>
            <p:ph type="title"/>
          </p:nvPr>
        </p:nvSpPr>
        <p:spPr>
          <a:xfrm>
            <a:off x="780575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Self-Supervised DDL Model Epoch Performance</a:t>
            </a:r>
            <a:endParaRPr/>
          </a:p>
        </p:txBody>
      </p:sp>
      <p:pic>
        <p:nvPicPr>
          <p:cNvPr id="135" name="Google Shape;135;g12b07c0dcb8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25" y="1040100"/>
            <a:ext cx="38857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2b07c0dcb8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40100"/>
            <a:ext cx="3937093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2b07c0dcb8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7588" y="1040100"/>
            <a:ext cx="39371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b07c0dcb8_0_24"/>
          <p:cNvSpPr txBox="1"/>
          <p:nvPr/>
        </p:nvSpPr>
        <p:spPr>
          <a:xfrm>
            <a:off x="-50" y="3331775"/>
            <a:ext cx="3937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Backbone Loss vs Epoch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Even with fewer updates bigger batches perform much better.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is primarily because of the loss function we used. Since, our loss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calculates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Covariance and Variance on the per batch basis, a bigger batch yields much better estimates.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goes to show that with bigger batches the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unsupervised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learning approach will get much better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b07c0dcb8_0_24"/>
          <p:cNvSpPr txBox="1"/>
          <p:nvPr/>
        </p:nvSpPr>
        <p:spPr>
          <a:xfrm>
            <a:off x="4097550" y="3331775"/>
            <a:ext cx="393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vs epoch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Despite much better loss performance of the backbone, the estimated accuracy is better with batch size of 32.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is primarily because smaller batch sizes are much better suited for the supervised classification Head.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b07c0dcb8_0_24"/>
          <p:cNvSpPr txBox="1"/>
          <p:nvPr>
            <p:ph idx="1" type="body"/>
          </p:nvPr>
        </p:nvSpPr>
        <p:spPr>
          <a:xfrm>
            <a:off x="111325" y="5733600"/>
            <a:ext cx="2874000" cy="10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US" sz="1200"/>
              <a:t>Legend-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US" sz="1200">
                <a:solidFill>
                  <a:srgbClr val="FF0000"/>
                </a:solidFill>
              </a:rPr>
              <a:t>Red: batch-size=32, 1 GPU (RTX3080)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US" sz="1200">
                <a:solidFill>
                  <a:schemeClr val="accent6"/>
                </a:solidFill>
              </a:rPr>
              <a:t>Green: batch-size=128, 4 GPUs (Titax X)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US" sz="1200">
                <a:solidFill>
                  <a:srgbClr val="FF00FF"/>
                </a:solidFill>
              </a:rPr>
              <a:t>Pink: batch-size=1024, 2 GPUs (RTX8000)</a:t>
            </a:r>
            <a:endParaRPr sz="12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00"/>
          </a:p>
        </p:txBody>
      </p:sp>
      <p:sp>
        <p:nvSpPr>
          <p:cNvPr id="141" name="Google Shape;141;g12b07c0dcb8_0_24"/>
          <p:cNvSpPr txBox="1"/>
          <p:nvPr/>
        </p:nvSpPr>
        <p:spPr>
          <a:xfrm>
            <a:off x="8195150" y="3262625"/>
            <a:ext cx="393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 Loss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vs epoch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Despite slightly better accuracy, the Head Loss is much higher in batch size of 32.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suggests that the Head for higher batch sizes are more conservative in their classification estimates.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b07c0dcb8_1_1"/>
          <p:cNvSpPr txBox="1"/>
          <p:nvPr>
            <p:ph type="title"/>
          </p:nvPr>
        </p:nvSpPr>
        <p:spPr>
          <a:xfrm>
            <a:off x="780575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Self-Supervised DDL Model Performance- varying Base lr</a:t>
            </a:r>
            <a:endParaRPr/>
          </a:p>
        </p:txBody>
      </p:sp>
      <p:sp>
        <p:nvSpPr>
          <p:cNvPr id="147" name="Google Shape;147;g12b07c0dcb8_1_1"/>
          <p:cNvSpPr txBox="1"/>
          <p:nvPr>
            <p:ph idx="1" type="body"/>
          </p:nvPr>
        </p:nvSpPr>
        <p:spPr>
          <a:xfrm>
            <a:off x="2936550" y="4729700"/>
            <a:ext cx="6260700" cy="122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As we decrease learning rate from 0.3 to 0.2: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Train Accuracy increases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Backbone and Head Loss decreases</a:t>
            </a:r>
            <a:endParaRPr sz="2100"/>
          </a:p>
        </p:txBody>
      </p:sp>
      <p:pic>
        <p:nvPicPr>
          <p:cNvPr id="148" name="Google Shape;148;g12b07c0dcb8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50" y="1264050"/>
            <a:ext cx="2931275" cy="32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2b07c0dcb8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576" y="1264043"/>
            <a:ext cx="2931275" cy="322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2b07c0dcb8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4599" y="1312263"/>
            <a:ext cx="2843700" cy="31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2b07c0dcb8_1_1"/>
          <p:cNvSpPr txBox="1"/>
          <p:nvPr>
            <p:ph idx="1" type="body"/>
          </p:nvPr>
        </p:nvSpPr>
        <p:spPr>
          <a:xfrm>
            <a:off x="60604" y="6056050"/>
            <a:ext cx="3722700" cy="10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US" sz="1200"/>
              <a:t>Legend-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200">
                <a:solidFill>
                  <a:srgbClr val="FF00FF"/>
                </a:solidFill>
              </a:rPr>
              <a:t>Pink: batch-size=32, num_workers=2, lr=0.3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US" sz="1200">
                <a:solidFill>
                  <a:srgbClr val="FF0000"/>
                </a:solidFill>
              </a:rPr>
              <a:t>Red: batch-size=32, num_workers=2, lr=0.2</a:t>
            </a:r>
            <a:endParaRPr sz="12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2022-05-15T04:36:20Z</dcterms:created>
  <dc:creator>Harini Appansrinivasan</dc:creator>
</cp:coreProperties>
</file>