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71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Libre Baskerville" panose="020B0604020202020204" charset="0"/>
      <p:regular r:id="rId21"/>
    </p:embeddedFont>
    <p:embeddedFont>
      <p:font typeface="Yeseva One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1B1B"/>
    <a:srgbClr val="E6B9B8"/>
    <a:srgbClr val="BDB551"/>
    <a:srgbClr val="271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22" autoAdjust="0"/>
  </p:normalViewPr>
  <p:slideViewPr>
    <p:cSldViewPr>
      <p:cViewPr>
        <p:scale>
          <a:sx n="50" d="100"/>
          <a:sy n="50" d="100"/>
        </p:scale>
        <p:origin x="97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niasokkumar@gmail.com" userId="da005da4a500282a" providerId="LiveId" clId="{EC53EFD6-57EC-4328-87C1-969AA3353A2A}"/>
    <pc:docChg chg="modSld">
      <pc:chgData name="hariniasokkumar@gmail.com" userId="da005da4a500282a" providerId="LiveId" clId="{EC53EFD6-57EC-4328-87C1-969AA3353A2A}" dt="2024-06-19T04:24:57.639" v="6" actId="1076"/>
      <pc:docMkLst>
        <pc:docMk/>
      </pc:docMkLst>
      <pc:sldChg chg="modSp mod">
        <pc:chgData name="hariniasokkumar@gmail.com" userId="da005da4a500282a" providerId="LiveId" clId="{EC53EFD6-57EC-4328-87C1-969AA3353A2A}" dt="2024-06-19T04:24:57.639" v="6" actId="1076"/>
        <pc:sldMkLst>
          <pc:docMk/>
          <pc:sldMk cId="0" sldId="256"/>
        </pc:sldMkLst>
        <pc:spChg chg="mod">
          <ac:chgData name="hariniasokkumar@gmail.com" userId="da005da4a500282a" providerId="LiveId" clId="{EC53EFD6-57EC-4328-87C1-969AA3353A2A}" dt="2024-06-19T04:24:49.558" v="5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hariniasokkumar@gmail.com" userId="da005da4a500282a" providerId="LiveId" clId="{EC53EFD6-57EC-4328-87C1-969AA3353A2A}" dt="2024-06-19T04:24:37.836" v="1" actId="14100"/>
          <ac:spMkLst>
            <pc:docMk/>
            <pc:sldMk cId="0" sldId="256"/>
            <ac:spMk id="4" creationId="{00000000-0000-0000-0000-000000000000}"/>
          </ac:spMkLst>
        </pc:spChg>
        <pc:picChg chg="mod">
          <ac:chgData name="hariniasokkumar@gmail.com" userId="da005da4a500282a" providerId="LiveId" clId="{EC53EFD6-57EC-4328-87C1-969AA3353A2A}" dt="2024-06-19T04:24:57.639" v="6" actId="1076"/>
          <ac:picMkLst>
            <pc:docMk/>
            <pc:sldMk cId="0" sldId="256"/>
            <ac:picMk id="16" creationId="{3B37795C-CE85-4146-A996-4B0E4D55830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392ED-65E7-4146-B9AB-A5266383F528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03407-81C4-48D7-A98D-5A6D9848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447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03407-81C4-48D7-A98D-5A6D984839C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732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667010" y="3499718"/>
            <a:ext cx="14242818" cy="15092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00"/>
              </a:lnSpc>
            </a:pPr>
            <a:r>
              <a:rPr lang="en-US" sz="9600" dirty="0">
                <a:solidFill>
                  <a:schemeClr val="accent2">
                    <a:lumMod val="75000"/>
                  </a:schemeClr>
                </a:solidFill>
                <a:latin typeface="Yeseva One"/>
              </a:rPr>
              <a:t>CONSUMER GOODS</a:t>
            </a:r>
          </a:p>
        </p:txBody>
      </p:sp>
      <p:sp>
        <p:nvSpPr>
          <p:cNvPr id="3" name="Freeform 3"/>
          <p:cNvSpPr/>
          <p:nvPr/>
        </p:nvSpPr>
        <p:spPr>
          <a:xfrm>
            <a:off x="13335000" y="374976"/>
            <a:ext cx="4712192" cy="3221663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sp>
      <p:sp>
        <p:nvSpPr>
          <p:cNvPr id="4" name="Freeform 4"/>
          <p:cNvSpPr/>
          <p:nvPr/>
        </p:nvSpPr>
        <p:spPr>
          <a:xfrm rot="-1266137">
            <a:off x="546781" y="6486441"/>
            <a:ext cx="2579369" cy="3254866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283182" y="8858250"/>
            <a:ext cx="11721636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dirty="0">
                <a:solidFill>
                  <a:srgbClr val="000000"/>
                </a:solidFill>
                <a:latin typeface="Libre Baskerville"/>
              </a:rPr>
              <a:t>Presented by Harini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E0A25F-DF1B-46F6-96C1-890A743AB040}"/>
              </a:ext>
            </a:extLst>
          </p:cNvPr>
          <p:cNvSpPr txBox="1"/>
          <p:nvPr/>
        </p:nvSpPr>
        <p:spPr>
          <a:xfrm>
            <a:off x="-904670" y="4575927"/>
            <a:ext cx="11540612" cy="1524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2500"/>
              </a:lnSpc>
            </a:pPr>
            <a:r>
              <a:rPr lang="en-US" sz="7200" dirty="0">
                <a:solidFill>
                  <a:schemeClr val="accent1">
                    <a:lumMod val="75000"/>
                  </a:schemeClr>
                </a:solidFill>
                <a:latin typeface="Yeseva One"/>
              </a:rPr>
              <a:t>Ad-hoc insights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FF0CB3-17CB-4AD0-83C4-737501917C7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03302"/>
            <a:ext cx="1446132" cy="14151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B69E33-26A1-4023-B977-6C6FDC24A9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817" y="397836"/>
            <a:ext cx="1415143" cy="1415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37795C-CE85-4146-A996-4B0E4D5583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39110" y="5270292"/>
            <a:ext cx="5408082" cy="488471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3684DB-4BB3-4E4E-960D-0EF81F0D83E8}"/>
              </a:ext>
            </a:extLst>
          </p:cNvPr>
          <p:cNvSpPr txBox="1"/>
          <p:nvPr/>
        </p:nvSpPr>
        <p:spPr>
          <a:xfrm>
            <a:off x="0" y="266700"/>
            <a:ext cx="18059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ctr">
              <a:buAutoNum type="arabicPeriod" startAt="7"/>
            </a:pPr>
            <a:r>
              <a:rPr lang="en-US" sz="3200" dirty="0"/>
              <a:t>Get the complete report of the Gross sales amount for the customer “</a:t>
            </a:r>
            <a:r>
              <a:rPr lang="en-US" sz="3200" dirty="0" err="1"/>
              <a:t>Atliq</a:t>
            </a:r>
            <a:r>
              <a:rPr lang="en-US" sz="3200" dirty="0"/>
              <a:t> Exclusive” for each month.               This analysis helps to get an idea of low and high-performing months and take strategic decisions. </a:t>
            </a:r>
          </a:p>
          <a:p>
            <a:pPr algn="ctr"/>
            <a:r>
              <a:rPr lang="en-US" sz="3200" dirty="0"/>
              <a:t>The final report contains these columns: Month, Year, Gross sales Amount.</a:t>
            </a:r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9D9847-B22B-4181-91B7-399C9C21D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9791"/>
            <a:ext cx="9474403" cy="28956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1B59D92-A353-4D2B-8841-BA5C4C0C95EA}"/>
              </a:ext>
            </a:extLst>
          </p:cNvPr>
          <p:cNvGrpSpPr/>
          <p:nvPr/>
        </p:nvGrpSpPr>
        <p:grpSpPr>
          <a:xfrm>
            <a:off x="13030200" y="2933700"/>
            <a:ext cx="4267226" cy="6681668"/>
            <a:chOff x="12320588" y="2335155"/>
            <a:chExt cx="4267226" cy="668166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CE7E372-D8FD-44FA-9CE3-5A88059A4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20588" y="6043756"/>
              <a:ext cx="4267226" cy="297306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0A5AF71-E967-485D-B7B8-818D700A7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20588" y="2335155"/>
              <a:ext cx="4267226" cy="3623755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627377D-CAEC-4D67-9B7D-892B0E85592A}"/>
              </a:ext>
            </a:extLst>
          </p:cNvPr>
          <p:cNvSpPr txBox="1"/>
          <p:nvPr/>
        </p:nvSpPr>
        <p:spPr>
          <a:xfrm>
            <a:off x="13013182" y="2066626"/>
            <a:ext cx="16934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Output</a:t>
            </a:r>
            <a:r>
              <a:rPr lang="en-US" sz="1800" b="1" dirty="0">
                <a:solidFill>
                  <a:srgbClr val="002060"/>
                </a:solidFill>
              </a:rPr>
              <a:t>: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CBCBD-2B0A-4518-B30F-CC5C195C4817}"/>
              </a:ext>
            </a:extLst>
          </p:cNvPr>
          <p:cNvSpPr txBox="1"/>
          <p:nvPr/>
        </p:nvSpPr>
        <p:spPr>
          <a:xfrm>
            <a:off x="838200" y="5838822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>
                <a:solidFill>
                  <a:srgbClr val="271EE0"/>
                </a:solidFill>
              </a:rPr>
              <a:t>Insights</a:t>
            </a:r>
            <a:endParaRPr lang="en-IN" sz="5400" i="1" dirty="0">
              <a:solidFill>
                <a:srgbClr val="271EE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D61B1E-9521-42C8-9CDA-D665FEDD7380}"/>
              </a:ext>
            </a:extLst>
          </p:cNvPr>
          <p:cNvSpPr txBox="1"/>
          <p:nvPr/>
        </p:nvSpPr>
        <p:spPr>
          <a:xfrm>
            <a:off x="533400" y="7048500"/>
            <a:ext cx="963691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2"/>
                </a:solidFill>
              </a:rPr>
              <a:t>The lowest Gross sales total for both fiscal years is in March(2020). 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accent2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2"/>
                </a:solidFill>
              </a:rPr>
              <a:t>The highest Gross sales total for both fiscal years is in November (2020)</a:t>
            </a:r>
            <a:endParaRPr lang="en-IN" sz="3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5EEC1C-66D8-4421-B1EF-E866D4ABBD85}"/>
              </a:ext>
            </a:extLst>
          </p:cNvPr>
          <p:cNvSpPr txBox="1"/>
          <p:nvPr/>
        </p:nvSpPr>
        <p:spPr>
          <a:xfrm>
            <a:off x="381000" y="342901"/>
            <a:ext cx="176022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8.  In which quarter of 2020, got the maximum </a:t>
            </a:r>
            <a:r>
              <a:rPr lang="en-US" sz="3200" dirty="0" err="1"/>
              <a:t>total_sold_quantity</a:t>
            </a:r>
            <a:r>
              <a:rPr lang="en-US" sz="3200" dirty="0"/>
              <a:t>? The final output contains these fields sorted by the </a:t>
            </a:r>
            <a:r>
              <a:rPr lang="en-US" sz="3200" dirty="0" err="1"/>
              <a:t>total_sold_quantity</a:t>
            </a:r>
            <a:r>
              <a:rPr lang="en-US" sz="3200" dirty="0"/>
              <a:t>, Quarter </a:t>
            </a:r>
            <a:r>
              <a:rPr lang="en-US" sz="3200" dirty="0" err="1"/>
              <a:t>total_sold_quantity</a:t>
            </a:r>
            <a:r>
              <a:rPr lang="en-US" sz="3200" dirty="0"/>
              <a:t> 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905AD3-151E-41AD-86B2-382ED21E6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95499"/>
            <a:ext cx="8686800" cy="4167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F20823-FEE5-4E19-9B63-E664ACEF4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181768"/>
            <a:ext cx="5148983" cy="27623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E7F1F6-8B4E-441F-A403-9878E47ADD63}"/>
              </a:ext>
            </a:extLst>
          </p:cNvPr>
          <p:cNvSpPr txBox="1"/>
          <p:nvPr/>
        </p:nvSpPr>
        <p:spPr>
          <a:xfrm>
            <a:off x="744982" y="6478369"/>
            <a:ext cx="16934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Output</a:t>
            </a:r>
            <a:r>
              <a:rPr lang="en-US" sz="1800" b="1" dirty="0">
                <a:solidFill>
                  <a:srgbClr val="002060"/>
                </a:solidFill>
              </a:rPr>
              <a:t>: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C343A9-7E9F-41DC-95C4-3C06D56B2A92}"/>
              </a:ext>
            </a:extLst>
          </p:cNvPr>
          <p:cNvSpPr txBox="1"/>
          <p:nvPr/>
        </p:nvSpPr>
        <p:spPr>
          <a:xfrm>
            <a:off x="11963400" y="5559801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>
                <a:solidFill>
                  <a:srgbClr val="271EE0"/>
                </a:solidFill>
              </a:rPr>
              <a:t>Insights</a:t>
            </a:r>
            <a:endParaRPr lang="en-IN" sz="5400" i="1" dirty="0">
              <a:solidFill>
                <a:srgbClr val="271EE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F2126C-CAAA-4811-82E0-B30BADB20D19}"/>
              </a:ext>
            </a:extLst>
          </p:cNvPr>
          <p:cNvSpPr txBox="1"/>
          <p:nvPr/>
        </p:nvSpPr>
        <p:spPr>
          <a:xfrm>
            <a:off x="9753600" y="7581900"/>
            <a:ext cx="8229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2"/>
                </a:solidFill>
              </a:rPr>
              <a:t>The highest total sold quantity is in </a:t>
            </a:r>
            <a:r>
              <a:rPr lang="en-US" sz="3600" b="1" dirty="0">
                <a:solidFill>
                  <a:schemeClr val="accent2"/>
                </a:solidFill>
              </a:rPr>
              <a:t>Q1</a:t>
            </a:r>
            <a:r>
              <a:rPr lang="en-US" sz="3600" dirty="0">
                <a:solidFill>
                  <a:schemeClr val="accent2"/>
                </a:solidFill>
              </a:rPr>
              <a:t> with 7,005,619 units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072CCB-7356-4B28-9B40-EAA418EED0C0}"/>
              </a:ext>
            </a:extLst>
          </p:cNvPr>
          <p:cNvSpPr txBox="1"/>
          <p:nvPr/>
        </p:nvSpPr>
        <p:spPr>
          <a:xfrm>
            <a:off x="457200" y="180976"/>
            <a:ext cx="176022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9.  Which channel helped to bring more gross sales in the fiscal year 2021 and the percentage of contribution? The final output contains these fields:  channel, </a:t>
            </a:r>
            <a:r>
              <a:rPr lang="en-US" sz="3200" dirty="0" err="1"/>
              <a:t>gross_sales_mln</a:t>
            </a:r>
            <a:r>
              <a:rPr lang="en-US" sz="3200" dirty="0"/>
              <a:t>, percentage. 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E34A3-9D07-4C57-87A7-2C96D620A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4" y="2324100"/>
            <a:ext cx="10029826" cy="3635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CB31FB-A4F7-49C4-A16B-CE39021C9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581900"/>
            <a:ext cx="5876113" cy="22193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BE928F-B27C-412B-B1F4-64F8ED1DD9AA}"/>
              </a:ext>
            </a:extLst>
          </p:cNvPr>
          <p:cNvSpPr txBox="1"/>
          <p:nvPr/>
        </p:nvSpPr>
        <p:spPr>
          <a:xfrm>
            <a:off x="744982" y="6478369"/>
            <a:ext cx="16934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Output</a:t>
            </a:r>
            <a:r>
              <a:rPr lang="en-US" sz="1800" b="1" dirty="0">
                <a:solidFill>
                  <a:srgbClr val="002060"/>
                </a:solidFill>
              </a:rPr>
              <a:t>: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219A25-2FC9-4B84-85ED-599E26218B29}"/>
              </a:ext>
            </a:extLst>
          </p:cNvPr>
          <p:cNvSpPr txBox="1"/>
          <p:nvPr/>
        </p:nvSpPr>
        <p:spPr>
          <a:xfrm>
            <a:off x="13106400" y="5429222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>
                <a:solidFill>
                  <a:srgbClr val="271EE0"/>
                </a:solidFill>
              </a:rPr>
              <a:t>Insights</a:t>
            </a:r>
            <a:endParaRPr lang="en-IN" sz="5400" i="1" dirty="0">
              <a:solidFill>
                <a:srgbClr val="271EE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656306-3C93-421C-A260-B1EC3DEBC96D}"/>
              </a:ext>
            </a:extLst>
          </p:cNvPr>
          <p:cNvSpPr txBox="1"/>
          <p:nvPr/>
        </p:nvSpPr>
        <p:spPr>
          <a:xfrm>
            <a:off x="9829800" y="7077075"/>
            <a:ext cx="81248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2"/>
                </a:solidFill>
              </a:rPr>
              <a:t>The </a:t>
            </a:r>
            <a:r>
              <a:rPr lang="en-US" sz="3600" b="1" dirty="0">
                <a:solidFill>
                  <a:schemeClr val="accent2"/>
                </a:solidFill>
              </a:rPr>
              <a:t>"Retailer" </a:t>
            </a:r>
            <a:r>
              <a:rPr lang="en-US" sz="3600" dirty="0">
                <a:solidFill>
                  <a:schemeClr val="accent2"/>
                </a:solidFill>
              </a:rPr>
              <a:t>channel has contributed the highest of about 73.22% of gross sales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CDC56E-7120-4CF7-BB66-8CF6C855FE59}"/>
              </a:ext>
            </a:extLst>
          </p:cNvPr>
          <p:cNvSpPr txBox="1"/>
          <p:nvPr/>
        </p:nvSpPr>
        <p:spPr>
          <a:xfrm>
            <a:off x="304800" y="342901"/>
            <a:ext cx="176022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10.  Get the Top 3 products in each division that have a high </a:t>
            </a:r>
            <a:r>
              <a:rPr lang="en-US" dirty="0" err="1"/>
              <a:t>total_sold_quantity</a:t>
            </a:r>
            <a:r>
              <a:rPr lang="en-US" dirty="0"/>
              <a:t> in the </a:t>
            </a:r>
            <a:r>
              <a:rPr lang="en-US" dirty="0" err="1"/>
              <a:t>fiscal_year</a:t>
            </a:r>
            <a:r>
              <a:rPr lang="en-US" dirty="0"/>
              <a:t> 2021? The final output contains these fields:  division, </a:t>
            </a:r>
            <a:r>
              <a:rPr lang="en-US" dirty="0" err="1"/>
              <a:t>product_code</a:t>
            </a:r>
            <a:r>
              <a:rPr lang="en-US" dirty="0"/>
              <a:t>, product, </a:t>
            </a:r>
            <a:r>
              <a:rPr lang="en-US" dirty="0" err="1"/>
              <a:t>total_sold_quantity</a:t>
            </a:r>
            <a:r>
              <a:rPr lang="en-US" dirty="0"/>
              <a:t>, </a:t>
            </a:r>
            <a:r>
              <a:rPr lang="en-US" dirty="0" err="1"/>
              <a:t>rank_order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31C71B-D125-4477-BB10-460F217BC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06" y="1788596"/>
            <a:ext cx="10120390" cy="38121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E2A337-4704-4D00-A798-D5493A672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19899"/>
            <a:ext cx="8406662" cy="3124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DCAD3C-2463-415C-ABD5-E9945F748F89}"/>
              </a:ext>
            </a:extLst>
          </p:cNvPr>
          <p:cNvSpPr txBox="1"/>
          <p:nvPr/>
        </p:nvSpPr>
        <p:spPr>
          <a:xfrm>
            <a:off x="885825" y="6057900"/>
            <a:ext cx="16934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Output</a:t>
            </a:r>
            <a:r>
              <a:rPr lang="en-US" sz="1800" b="1" dirty="0">
                <a:solidFill>
                  <a:srgbClr val="002060"/>
                </a:solidFill>
              </a:rPr>
              <a:t>: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AABC2-D45B-4E6B-9E14-C7DC13D4564D}"/>
              </a:ext>
            </a:extLst>
          </p:cNvPr>
          <p:cNvSpPr txBox="1"/>
          <p:nvPr/>
        </p:nvSpPr>
        <p:spPr>
          <a:xfrm>
            <a:off x="12649200" y="2100099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>
                <a:solidFill>
                  <a:srgbClr val="271EE0"/>
                </a:solidFill>
              </a:rPr>
              <a:t>Insights</a:t>
            </a:r>
            <a:endParaRPr lang="en-IN" sz="5400" i="1" dirty="0">
              <a:solidFill>
                <a:srgbClr val="271EE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D5BE1A-4946-4A7F-AD0B-A25E326F1EA5}"/>
              </a:ext>
            </a:extLst>
          </p:cNvPr>
          <p:cNvSpPr txBox="1"/>
          <p:nvPr/>
        </p:nvSpPr>
        <p:spPr>
          <a:xfrm>
            <a:off x="10896600" y="3314700"/>
            <a:ext cx="70866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3600" dirty="0">
                <a:solidFill>
                  <a:schemeClr val="accent2"/>
                </a:solidFill>
              </a:rPr>
              <a:t>The top 3 selling products in N&amp;S were pen drives, which were around 7 lakh in quantity.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IN" sz="3600" dirty="0">
              <a:solidFill>
                <a:schemeClr val="accent2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3600" dirty="0">
                <a:solidFill>
                  <a:schemeClr val="accent2"/>
                </a:solidFill>
              </a:rPr>
              <a:t>The top 3 selling products in P&amp;A were mouse, which were around 4 lakh in quantity.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IN" sz="3600" dirty="0">
              <a:solidFill>
                <a:schemeClr val="accent2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3600" dirty="0">
                <a:solidFill>
                  <a:schemeClr val="accent2"/>
                </a:solidFill>
              </a:rPr>
              <a:t>The top 3 selling products in PC were personal laptops, which were around 17000 in quantity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6637EA-8533-4FB4-82D5-420150BAB687}"/>
              </a:ext>
            </a:extLst>
          </p:cNvPr>
          <p:cNvSpPr txBox="1"/>
          <p:nvPr/>
        </p:nvSpPr>
        <p:spPr>
          <a:xfrm>
            <a:off x="1143000" y="3390900"/>
            <a:ext cx="929640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300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IN" sz="123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89377E-E42D-4710-801A-3F2DEE9695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03302"/>
            <a:ext cx="1446132" cy="1415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6FC8D4-3182-41A2-B882-BA4114C6B7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8" y="8724900"/>
            <a:ext cx="1415143" cy="1415143"/>
          </a:xfrm>
          <a:prstGeom prst="rect">
            <a:avLst/>
          </a:prstGeom>
        </p:spPr>
      </p:pic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C42145F4-78B3-4AFB-85F2-B73AFE71433D}"/>
              </a:ext>
            </a:extLst>
          </p:cNvPr>
          <p:cNvSpPr/>
          <p:nvPr/>
        </p:nvSpPr>
        <p:spPr>
          <a:xfrm>
            <a:off x="13030200" y="346417"/>
            <a:ext cx="4114800" cy="205388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RESUME PROJECT </a:t>
            </a:r>
          </a:p>
          <a:p>
            <a:pPr algn="ctr"/>
            <a:r>
              <a:rPr lang="en-US" sz="3200" b="1" dirty="0">
                <a:solidFill>
                  <a:srgbClr val="C00000"/>
                </a:solidFill>
              </a:rPr>
              <a:t>CHANLLENGE # 4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9017F-ED8C-4B2B-98F1-CA6068D24162}"/>
              </a:ext>
            </a:extLst>
          </p:cNvPr>
          <p:cNvSpPr txBox="1"/>
          <p:nvPr/>
        </p:nvSpPr>
        <p:spPr>
          <a:xfrm>
            <a:off x="10515600" y="8480859"/>
            <a:ext cx="9144000" cy="488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200" dirty="0">
                <a:solidFill>
                  <a:srgbClr val="000000"/>
                </a:solidFill>
                <a:latin typeface="Libre Baskerville"/>
              </a:rPr>
              <a:t>Presented by Harini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7372BC-7818-45A1-B132-550E2311073D}"/>
              </a:ext>
            </a:extLst>
          </p:cNvPr>
          <p:cNvSpPr txBox="1"/>
          <p:nvPr/>
        </p:nvSpPr>
        <p:spPr>
          <a:xfrm>
            <a:off x="1046559" y="1122156"/>
            <a:ext cx="2895600" cy="76944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4400" b="1" i="0" dirty="0">
                <a:solidFill>
                  <a:srgbClr val="911B1B"/>
                </a:solidFill>
                <a:effectLst/>
                <a:latin typeface="-apple-system"/>
              </a:rPr>
              <a:t>Overview:</a:t>
            </a:r>
            <a:endParaRPr lang="en-US" sz="4400" b="0" i="0" dirty="0">
              <a:solidFill>
                <a:srgbClr val="911B1B"/>
              </a:solidFill>
              <a:effectLst/>
              <a:latin typeface="-apple-syste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54D3A0-7957-4AA1-91AA-EAE4686F260C}"/>
              </a:ext>
            </a:extLst>
          </p:cNvPr>
          <p:cNvSpPr txBox="1"/>
          <p:nvPr/>
        </p:nvSpPr>
        <p:spPr>
          <a:xfrm>
            <a:off x="5924550" y="1098344"/>
            <a:ext cx="5276850" cy="769441"/>
          </a:xfrm>
          <a:prstGeom prst="rect">
            <a:avLst/>
          </a:prstGeom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911B1B"/>
                </a:solidFill>
                <a:latin typeface="-apple-system"/>
              </a:rPr>
              <a:t>Problem Statement:</a:t>
            </a:r>
            <a:r>
              <a:rPr lang="en-US" sz="4400" dirty="0">
                <a:solidFill>
                  <a:srgbClr val="1F2328"/>
                </a:solidFill>
                <a:latin typeface="-apple-system"/>
              </a:rPr>
              <a:t>   </a:t>
            </a:r>
            <a:endParaRPr lang="en-US" sz="44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4CE57E-BF9A-4F36-BE4B-63CE5369EB96}"/>
              </a:ext>
            </a:extLst>
          </p:cNvPr>
          <p:cNvSpPr txBox="1"/>
          <p:nvPr/>
        </p:nvSpPr>
        <p:spPr>
          <a:xfrm>
            <a:off x="12192000" y="2661136"/>
            <a:ext cx="54864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1F2328"/>
                </a:solidFill>
                <a:latin typeface="-apple-system"/>
              </a:rPr>
              <a:t>Reviewed the ‘ad-hoc-requests.pdf’ document containing 10 specific business queries requiring insights.</a:t>
            </a:r>
            <a:endParaRPr lang="en-IN" sz="3200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0EE566-BFA7-4919-A2FB-4EF20E3616C8}"/>
              </a:ext>
            </a:extLst>
          </p:cNvPr>
          <p:cNvSpPr txBox="1"/>
          <p:nvPr/>
        </p:nvSpPr>
        <p:spPr>
          <a:xfrm>
            <a:off x="12192000" y="5549596"/>
            <a:ext cx="54864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1F2328"/>
                </a:solidFill>
                <a:latin typeface="-apple-system"/>
              </a:rPr>
              <a:t>Developed and executed SQL queries to extract relevant data and provide answers to each of the ad hoc requests.</a:t>
            </a:r>
            <a:endParaRPr lang="en-IN" sz="3200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D334A8-131C-4816-A165-F52C75C94857}"/>
              </a:ext>
            </a:extLst>
          </p:cNvPr>
          <p:cNvSpPr txBox="1"/>
          <p:nvPr/>
        </p:nvSpPr>
        <p:spPr>
          <a:xfrm>
            <a:off x="609600" y="2457300"/>
            <a:ext cx="376951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err="1">
                <a:solidFill>
                  <a:srgbClr val="1F2328"/>
                </a:solidFill>
                <a:latin typeface="-apple-system"/>
              </a:rPr>
              <a:t>Atliq</a:t>
            </a:r>
            <a:r>
              <a:rPr lang="en-US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sz="3200" dirty="0" err="1">
                <a:solidFill>
                  <a:srgbClr val="1F2328"/>
                </a:solidFill>
                <a:latin typeface="-apple-system"/>
              </a:rPr>
              <a:t>Hardwares</a:t>
            </a:r>
            <a:r>
              <a:rPr lang="en-US" sz="3200" dirty="0">
                <a:solidFill>
                  <a:srgbClr val="1F2328"/>
                </a:solidFill>
                <a:latin typeface="-apple-system"/>
              </a:rPr>
              <a:t>, a leading computer hardware producer in India, seeks to improve its data analytics for better decision-making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-apple-system"/>
              </a:rPr>
              <a:t>.</a:t>
            </a:r>
            <a:endParaRPr lang="en-IN" sz="3200" dirty="0">
              <a:solidFill>
                <a:schemeClr val="tx2">
                  <a:lumMod val="75000"/>
                </a:schemeClr>
              </a:solidFill>
              <a:latin typeface="-apple-syste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164E0B-64CE-4F8E-8BEC-4B7901FD2A30}"/>
              </a:ext>
            </a:extLst>
          </p:cNvPr>
          <p:cNvSpPr txBox="1"/>
          <p:nvPr/>
        </p:nvSpPr>
        <p:spPr>
          <a:xfrm>
            <a:off x="6229350" y="2543025"/>
            <a:ext cx="466725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1F2328"/>
                </a:solidFill>
                <a:latin typeface="-apple-system"/>
              </a:rPr>
              <a:t>The management identified a need for more actionable insights to support swift and informed decisions. Tony Sharma, Director of Data Analytics, aimed to hire skilled junior analysts through a SQL challenge addressing 10 specific business queries</a:t>
            </a:r>
            <a:endParaRPr lang="en-IN" sz="3200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D88B8C-04FD-40F0-9D00-27653749FF0D}"/>
              </a:ext>
            </a:extLst>
          </p:cNvPr>
          <p:cNvSpPr txBox="1"/>
          <p:nvPr/>
        </p:nvSpPr>
        <p:spPr>
          <a:xfrm>
            <a:off x="12801600" y="1098344"/>
            <a:ext cx="2590800" cy="76944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4400" b="1" dirty="0">
                <a:solidFill>
                  <a:srgbClr val="911B1B"/>
                </a:solidFill>
                <a:latin typeface="-apple-system"/>
              </a:rPr>
              <a:t>Approach</a:t>
            </a:r>
            <a:endParaRPr lang="en-US" sz="4400" b="0" i="0" dirty="0">
              <a:solidFill>
                <a:srgbClr val="911B1B"/>
              </a:solidFill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7FD664-EBEB-464B-A112-E2E69E07CBA9}"/>
              </a:ext>
            </a:extLst>
          </p:cNvPr>
          <p:cNvSpPr txBox="1"/>
          <p:nvPr/>
        </p:nvSpPr>
        <p:spPr>
          <a:xfrm>
            <a:off x="1295400" y="290333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DATASET</a:t>
            </a:r>
            <a:endParaRPr lang="en-IN" sz="7200" dirty="0"/>
          </a:p>
        </p:txBody>
      </p:sp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84180CEE-635A-4194-9EEC-BE1D787CD85B}"/>
              </a:ext>
            </a:extLst>
          </p:cNvPr>
          <p:cNvSpPr/>
          <p:nvPr/>
        </p:nvSpPr>
        <p:spPr>
          <a:xfrm>
            <a:off x="5760206" y="2160596"/>
            <a:ext cx="3048000" cy="1200329"/>
          </a:xfrm>
          <a:prstGeom prst="snip1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TABLES</a:t>
            </a:r>
            <a:endParaRPr lang="en-IN" sz="4400" dirty="0">
              <a:noFill/>
            </a:endParaRPr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798D067B-ACBB-4A76-8D99-24BACAE1B474}"/>
              </a:ext>
            </a:extLst>
          </p:cNvPr>
          <p:cNvSpPr/>
          <p:nvPr/>
        </p:nvSpPr>
        <p:spPr>
          <a:xfrm>
            <a:off x="11584745" y="3360925"/>
            <a:ext cx="3790949" cy="812236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ln w="0"/>
                <a:solidFill>
                  <a:srgbClr val="911B1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dim_product</a:t>
            </a:r>
            <a:endParaRPr lang="en-IN" sz="4000" dirty="0">
              <a:ln w="0"/>
              <a:solidFill>
                <a:srgbClr val="911B1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B665A3DF-575A-467D-8C86-35453DDFD508}"/>
              </a:ext>
            </a:extLst>
          </p:cNvPr>
          <p:cNvSpPr/>
          <p:nvPr/>
        </p:nvSpPr>
        <p:spPr>
          <a:xfrm>
            <a:off x="11584745" y="4716894"/>
            <a:ext cx="3790949" cy="90725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ln w="0"/>
                <a:solidFill>
                  <a:srgbClr val="911B1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Fact_gross_price</a:t>
            </a:r>
            <a:endParaRPr lang="en-IN" sz="4000" dirty="0">
              <a:ln w="0"/>
              <a:solidFill>
                <a:srgbClr val="911B1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F795D37C-D196-4C0C-8AD1-2E950E383BF1}"/>
              </a:ext>
            </a:extLst>
          </p:cNvPr>
          <p:cNvSpPr/>
          <p:nvPr/>
        </p:nvSpPr>
        <p:spPr>
          <a:xfrm>
            <a:off x="11603780" y="6121831"/>
            <a:ext cx="4333873" cy="90725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ln w="0"/>
                <a:solidFill>
                  <a:srgbClr val="911B1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Fact_sales_monthly</a:t>
            </a:r>
            <a:endParaRPr lang="en-IN" sz="4000" dirty="0">
              <a:ln w="0"/>
              <a:solidFill>
                <a:srgbClr val="911B1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D06D40CC-3A43-4897-B101-4918162E5D07}"/>
              </a:ext>
            </a:extLst>
          </p:cNvPr>
          <p:cNvSpPr/>
          <p:nvPr/>
        </p:nvSpPr>
        <p:spPr>
          <a:xfrm>
            <a:off x="11603780" y="7521833"/>
            <a:ext cx="5553073" cy="88052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ln w="0"/>
                <a:solidFill>
                  <a:srgbClr val="911B1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Fact_manufacturing_cost</a:t>
            </a:r>
            <a:endParaRPr lang="en-IN" sz="4000" dirty="0">
              <a:ln w="0"/>
              <a:solidFill>
                <a:srgbClr val="911B1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B8649B77-F98E-4BE2-9C69-83F97C26BBA6}"/>
              </a:ext>
            </a:extLst>
          </p:cNvPr>
          <p:cNvSpPr/>
          <p:nvPr/>
        </p:nvSpPr>
        <p:spPr>
          <a:xfrm>
            <a:off x="11603780" y="8899867"/>
            <a:ext cx="5910263" cy="1042480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ln w="0"/>
                <a:solidFill>
                  <a:srgbClr val="911B1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Fact_pre_invoice_reducion</a:t>
            </a:r>
            <a:endParaRPr lang="en-IN" sz="4000" dirty="0">
              <a:ln w="0"/>
              <a:solidFill>
                <a:srgbClr val="911B1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734BD4A0-22FC-4376-9A00-696E96D015BA}"/>
              </a:ext>
            </a:extLst>
          </p:cNvPr>
          <p:cNvSpPr/>
          <p:nvPr/>
        </p:nvSpPr>
        <p:spPr>
          <a:xfrm>
            <a:off x="11577611" y="1964966"/>
            <a:ext cx="3790949" cy="897471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ln w="0"/>
                <a:solidFill>
                  <a:srgbClr val="911B1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dim_customer</a:t>
            </a:r>
            <a:endParaRPr lang="en-IN" sz="4000" dirty="0">
              <a:ln w="0"/>
              <a:solidFill>
                <a:srgbClr val="911B1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C52524B0-350E-4C28-85B9-217B42B1FE45}"/>
              </a:ext>
            </a:extLst>
          </p:cNvPr>
          <p:cNvSpPr/>
          <p:nvPr/>
        </p:nvSpPr>
        <p:spPr>
          <a:xfrm>
            <a:off x="1066800" y="1964529"/>
            <a:ext cx="3048000" cy="1439200"/>
          </a:xfrm>
          <a:prstGeom prst="snip1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DATABASE</a:t>
            </a:r>
          </a:p>
          <a:p>
            <a:pPr algn="ctr"/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gdb023</a:t>
            </a:r>
            <a:endParaRPr lang="en-IN" sz="4400" dirty="0">
              <a:noFill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F8B4629-7569-48D6-AF72-76107C0256CC}"/>
              </a:ext>
            </a:extLst>
          </p:cNvPr>
          <p:cNvSpPr/>
          <p:nvPr/>
        </p:nvSpPr>
        <p:spPr>
          <a:xfrm>
            <a:off x="4343400" y="2520003"/>
            <a:ext cx="838200" cy="328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030F298-1CFB-43F5-81BA-0E880017A670}"/>
              </a:ext>
            </a:extLst>
          </p:cNvPr>
          <p:cNvSpPr/>
          <p:nvPr/>
        </p:nvSpPr>
        <p:spPr>
          <a:xfrm>
            <a:off x="9732207" y="2602353"/>
            <a:ext cx="838200" cy="328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05E651-F186-4FF3-8682-2E7C8B4014A7}"/>
              </a:ext>
            </a:extLst>
          </p:cNvPr>
          <p:cNvCxnSpPr>
            <a:cxnSpLocks/>
          </p:cNvCxnSpPr>
          <p:nvPr/>
        </p:nvCxnSpPr>
        <p:spPr>
          <a:xfrm>
            <a:off x="11049000" y="1964529"/>
            <a:ext cx="0" cy="7977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27D66F-9D70-4DEC-911B-99A7A2A25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522466"/>
            <a:ext cx="9936628" cy="12003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C01400-DE87-491E-AE18-CA72E52526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524500"/>
            <a:ext cx="2659267" cy="3048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382FCE-7CB2-4E2D-819E-952E06A9E2CE}"/>
              </a:ext>
            </a:extLst>
          </p:cNvPr>
          <p:cNvSpPr txBox="1"/>
          <p:nvPr/>
        </p:nvSpPr>
        <p:spPr>
          <a:xfrm>
            <a:off x="-228600" y="446139"/>
            <a:ext cx="18440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     1.     Provide the list of markets in which customer "</a:t>
            </a:r>
            <a:r>
              <a:rPr lang="en-US" sz="3200" dirty="0" err="1"/>
              <a:t>Atliq</a:t>
            </a:r>
            <a:r>
              <a:rPr lang="en-US" sz="3200" dirty="0"/>
              <a:t> Exclusive" operates its business in the APAC region.</a:t>
            </a:r>
            <a:endParaRPr lang="en-IN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746B5E-1583-4DB5-9BC1-C5C0091867A9}"/>
              </a:ext>
            </a:extLst>
          </p:cNvPr>
          <p:cNvSpPr txBox="1"/>
          <p:nvPr/>
        </p:nvSpPr>
        <p:spPr>
          <a:xfrm>
            <a:off x="1147762" y="4554319"/>
            <a:ext cx="2273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Output:</a:t>
            </a:r>
            <a:endParaRPr lang="en-IN" sz="3600" b="1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0E16B6-3D38-4DB3-9382-FEB86C62CBFF}"/>
              </a:ext>
            </a:extLst>
          </p:cNvPr>
          <p:cNvSpPr txBox="1"/>
          <p:nvPr/>
        </p:nvSpPr>
        <p:spPr>
          <a:xfrm>
            <a:off x="8686800" y="6448368"/>
            <a:ext cx="88318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2"/>
                </a:solidFill>
              </a:rPr>
              <a:t>In the Asia Pacific Region, “</a:t>
            </a:r>
            <a:r>
              <a:rPr lang="en-US" sz="3600" dirty="0" err="1">
                <a:solidFill>
                  <a:schemeClr val="accent2"/>
                </a:solidFill>
              </a:rPr>
              <a:t>Atliq</a:t>
            </a:r>
            <a:r>
              <a:rPr lang="en-US" sz="3600" dirty="0">
                <a:solidFill>
                  <a:schemeClr val="accent2"/>
                </a:solidFill>
              </a:rPr>
              <a:t> Exclusive” operates in 8 countries</a:t>
            </a:r>
            <a:endParaRPr lang="en-IN" sz="36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B33DF-3BFF-4C3D-A05B-FCF6C92DBD8B}"/>
              </a:ext>
            </a:extLst>
          </p:cNvPr>
          <p:cNvSpPr txBox="1"/>
          <p:nvPr/>
        </p:nvSpPr>
        <p:spPr>
          <a:xfrm>
            <a:off x="11430000" y="4562922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>
                <a:solidFill>
                  <a:srgbClr val="271EE0"/>
                </a:solidFill>
              </a:rPr>
              <a:t>Insights</a:t>
            </a:r>
            <a:endParaRPr lang="en-IN" sz="5400" i="1" dirty="0">
              <a:solidFill>
                <a:srgbClr val="271EE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826F27-E4A9-4D20-9D63-0A9A274D6A88}"/>
              </a:ext>
            </a:extLst>
          </p:cNvPr>
          <p:cNvSpPr txBox="1"/>
          <p:nvPr/>
        </p:nvSpPr>
        <p:spPr>
          <a:xfrm>
            <a:off x="0" y="266700"/>
            <a:ext cx="181356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2.  What is the percentage of unique product increase in 2021 vs. 2020? The final output contains these fields</a:t>
            </a:r>
            <a:r>
              <a:rPr lang="en-US" dirty="0"/>
              <a:t>,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80630-D1D0-419E-A410-EEB570835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2332111"/>
            <a:ext cx="9372600" cy="28421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3FF86C-019C-4395-AE48-FC79D569A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93" y="7206109"/>
            <a:ext cx="8599485" cy="10772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9C6584-7A37-4E0E-9DA7-FE66EFA4287A}"/>
              </a:ext>
            </a:extLst>
          </p:cNvPr>
          <p:cNvSpPr txBox="1"/>
          <p:nvPr/>
        </p:nvSpPr>
        <p:spPr>
          <a:xfrm>
            <a:off x="622793" y="6162419"/>
            <a:ext cx="1968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Output: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734385-3E44-4608-99DE-93EE82AA7B6E}"/>
              </a:ext>
            </a:extLst>
          </p:cNvPr>
          <p:cNvSpPr txBox="1"/>
          <p:nvPr/>
        </p:nvSpPr>
        <p:spPr>
          <a:xfrm>
            <a:off x="10287000" y="4640434"/>
            <a:ext cx="7467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2"/>
                </a:solidFill>
              </a:rPr>
              <a:t>There was a significant increase in unique products, with 334 in 2021 compared to 245 in 2020. marking a substantial growth rate of 36.33%</a:t>
            </a:r>
            <a:endParaRPr lang="en-IN" sz="36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402F2F-4131-4D2B-997B-255BAB0C01B4}"/>
              </a:ext>
            </a:extLst>
          </p:cNvPr>
          <p:cNvSpPr txBox="1"/>
          <p:nvPr/>
        </p:nvSpPr>
        <p:spPr>
          <a:xfrm>
            <a:off x="12954000" y="30099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>
                <a:solidFill>
                  <a:srgbClr val="271EE0"/>
                </a:solidFill>
              </a:rPr>
              <a:t>Insights</a:t>
            </a:r>
            <a:endParaRPr lang="en-IN" sz="5400" i="1" dirty="0">
              <a:solidFill>
                <a:srgbClr val="271EE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8BF812-EE58-4DD8-B71B-FB3204811E3B}"/>
              </a:ext>
            </a:extLst>
          </p:cNvPr>
          <p:cNvSpPr txBox="1"/>
          <p:nvPr/>
        </p:nvSpPr>
        <p:spPr>
          <a:xfrm>
            <a:off x="381000" y="190500"/>
            <a:ext cx="174498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3.  Provide a report with all the unique product counts for each segment and sort them in descending order of product counts. The final output contains 2 fields, segment and </a:t>
            </a:r>
            <a:r>
              <a:rPr lang="en-US" sz="3200" dirty="0" err="1"/>
              <a:t>product_count</a:t>
            </a:r>
            <a:r>
              <a:rPr lang="en-US" sz="3200" dirty="0"/>
              <a:t> 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E169E3-31A4-4B6C-B990-311ACF389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00300"/>
            <a:ext cx="10165079" cy="2209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DC0E6B-EA60-414C-82F1-D1E503286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71" y="6515100"/>
            <a:ext cx="4495800" cy="34142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6011EB-A5CB-42FF-ACDD-3564FD711C96}"/>
              </a:ext>
            </a:extLst>
          </p:cNvPr>
          <p:cNvSpPr txBox="1"/>
          <p:nvPr/>
        </p:nvSpPr>
        <p:spPr>
          <a:xfrm>
            <a:off x="707923" y="5390868"/>
            <a:ext cx="205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Output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93DFC3-EFFA-405C-AC52-6813377B051A}"/>
              </a:ext>
            </a:extLst>
          </p:cNvPr>
          <p:cNvSpPr txBox="1"/>
          <p:nvPr/>
        </p:nvSpPr>
        <p:spPr>
          <a:xfrm>
            <a:off x="11468100" y="4929203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>
                <a:solidFill>
                  <a:srgbClr val="271EE0"/>
                </a:solidFill>
              </a:rPr>
              <a:t>Insights</a:t>
            </a:r>
            <a:endParaRPr lang="en-IN" sz="5400" i="1" dirty="0">
              <a:solidFill>
                <a:srgbClr val="271EE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4FD3B2-9F41-4784-8535-71C00EB0C551}"/>
              </a:ext>
            </a:extLst>
          </p:cNvPr>
          <p:cNvSpPr txBox="1"/>
          <p:nvPr/>
        </p:nvSpPr>
        <p:spPr>
          <a:xfrm>
            <a:off x="8305800" y="6288558"/>
            <a:ext cx="8763000" cy="3414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2"/>
                </a:solidFill>
              </a:rPr>
              <a:t>The </a:t>
            </a:r>
            <a:r>
              <a:rPr lang="en-US" sz="3600" b="1" dirty="0">
                <a:solidFill>
                  <a:schemeClr val="accent2"/>
                </a:solidFill>
              </a:rPr>
              <a:t>"Notebook" </a:t>
            </a:r>
            <a:r>
              <a:rPr lang="en-US" sz="3600" dirty="0">
                <a:solidFill>
                  <a:schemeClr val="accent2"/>
                </a:solidFill>
              </a:rPr>
              <a:t>segment has the highest product count, with 129 products.</a:t>
            </a:r>
          </a:p>
          <a:p>
            <a:r>
              <a:rPr lang="en-US" sz="3600" dirty="0">
                <a:solidFill>
                  <a:schemeClr val="accent2"/>
                </a:solidFill>
              </a:rPr>
              <a:t> </a:t>
            </a:r>
          </a:p>
          <a:p>
            <a:pPr marL="742950" indent="-74295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2"/>
                </a:solidFill>
              </a:rPr>
              <a:t>The </a:t>
            </a:r>
            <a:r>
              <a:rPr lang="en-US" sz="3600" b="1" dirty="0">
                <a:solidFill>
                  <a:schemeClr val="accent2"/>
                </a:solidFill>
              </a:rPr>
              <a:t>"Networking" </a:t>
            </a:r>
            <a:r>
              <a:rPr lang="en-US" sz="3600" dirty="0">
                <a:solidFill>
                  <a:schemeClr val="accent2"/>
                </a:solidFill>
              </a:rPr>
              <a:t>segment has the smallest product count with only 9 products.</a:t>
            </a:r>
            <a:endParaRPr lang="en-IN" sz="3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3F458B3-AD72-461F-AB78-E3463D8B0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90700"/>
            <a:ext cx="10105716" cy="449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2E8785-2338-4C86-BF64-AD737CBCB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07" y="7457291"/>
            <a:ext cx="8682680" cy="2590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F98B14-6E82-43E0-B750-8E4E69BC8D9A}"/>
              </a:ext>
            </a:extLst>
          </p:cNvPr>
          <p:cNvSpPr txBox="1"/>
          <p:nvPr/>
        </p:nvSpPr>
        <p:spPr>
          <a:xfrm>
            <a:off x="228600" y="238909"/>
            <a:ext cx="17221200" cy="1094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4.  Which segment had the most increase in unique products in 2021 vs 2020? The final output contains these fields, segment, product_count_2020, product_count_2021 difference</a:t>
            </a:r>
            <a:endParaRPr lang="en-IN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179059-DBEC-48EE-9976-05CA8FB2C5DB}"/>
              </a:ext>
            </a:extLst>
          </p:cNvPr>
          <p:cNvSpPr txBox="1"/>
          <p:nvPr/>
        </p:nvSpPr>
        <p:spPr>
          <a:xfrm>
            <a:off x="475607" y="6639708"/>
            <a:ext cx="16934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Output</a:t>
            </a:r>
            <a:r>
              <a:rPr lang="en-US" sz="1800" b="1" dirty="0">
                <a:solidFill>
                  <a:srgbClr val="002060"/>
                </a:solidFill>
              </a:rPr>
              <a:t>: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092328-FFF7-43C5-B844-6F1BAB352658}"/>
              </a:ext>
            </a:extLst>
          </p:cNvPr>
          <p:cNvSpPr txBox="1"/>
          <p:nvPr/>
        </p:nvSpPr>
        <p:spPr>
          <a:xfrm>
            <a:off x="12801600" y="46101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>
                <a:solidFill>
                  <a:srgbClr val="271EE0"/>
                </a:solidFill>
              </a:rPr>
              <a:t>Insights</a:t>
            </a:r>
            <a:endParaRPr lang="en-IN" sz="5400" i="1" dirty="0">
              <a:solidFill>
                <a:srgbClr val="271EE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C51E89-2AA9-4AF6-BC78-EA752FC73118}"/>
              </a:ext>
            </a:extLst>
          </p:cNvPr>
          <p:cNvSpPr txBox="1"/>
          <p:nvPr/>
        </p:nvSpPr>
        <p:spPr>
          <a:xfrm>
            <a:off x="11335393" y="6998365"/>
            <a:ext cx="6477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2"/>
                </a:solidFill>
              </a:rPr>
              <a:t>The</a:t>
            </a:r>
            <a:r>
              <a:rPr lang="en-US" sz="3600" b="1" dirty="0">
                <a:solidFill>
                  <a:schemeClr val="accent2"/>
                </a:solidFill>
              </a:rPr>
              <a:t> Accessories </a:t>
            </a:r>
            <a:r>
              <a:rPr lang="en-US" sz="3600" dirty="0">
                <a:solidFill>
                  <a:schemeClr val="accent2"/>
                </a:solidFill>
              </a:rPr>
              <a:t>segment has introduced 34 new unique products in the year 2021.</a:t>
            </a:r>
            <a:endParaRPr lang="en-IN" sz="3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AEB506-794B-47CC-A5BE-342F64BFBD24}"/>
              </a:ext>
            </a:extLst>
          </p:cNvPr>
          <p:cNvSpPr txBox="1"/>
          <p:nvPr/>
        </p:nvSpPr>
        <p:spPr>
          <a:xfrm>
            <a:off x="381000" y="190500"/>
            <a:ext cx="176022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5.  Get the products that have the highest and lowest manufacturing costs. The final output should contain these fields: </a:t>
            </a:r>
            <a:r>
              <a:rPr lang="en-US" sz="3200" dirty="0" err="1"/>
              <a:t>product_code</a:t>
            </a:r>
            <a:r>
              <a:rPr lang="en-US" sz="3200" dirty="0"/>
              <a:t>, product, </a:t>
            </a:r>
            <a:r>
              <a:rPr lang="en-US" sz="3200" dirty="0" err="1"/>
              <a:t>manufacturing_cos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AC068E-14B0-4995-97D3-08A6CBE74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90700"/>
            <a:ext cx="7924800" cy="3820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BD3F9B-18E7-406D-A601-292F987C8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581900"/>
            <a:ext cx="6293920" cy="1143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A89C49-FCA7-4B2C-9547-E9F3157FAD79}"/>
              </a:ext>
            </a:extLst>
          </p:cNvPr>
          <p:cNvSpPr txBox="1"/>
          <p:nvPr/>
        </p:nvSpPr>
        <p:spPr>
          <a:xfrm>
            <a:off x="647700" y="6743700"/>
            <a:ext cx="16934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Output</a:t>
            </a:r>
            <a:r>
              <a:rPr lang="en-US" sz="1800" b="1" dirty="0">
                <a:solidFill>
                  <a:srgbClr val="002060"/>
                </a:solidFill>
              </a:rPr>
              <a:t>: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28ECAF-0DF9-4A3A-943F-217B4C792F13}"/>
              </a:ext>
            </a:extLst>
          </p:cNvPr>
          <p:cNvSpPr txBox="1"/>
          <p:nvPr/>
        </p:nvSpPr>
        <p:spPr>
          <a:xfrm>
            <a:off x="11811000" y="3843635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>
                <a:solidFill>
                  <a:srgbClr val="271EE0"/>
                </a:solidFill>
              </a:rPr>
              <a:t>Insights</a:t>
            </a:r>
            <a:endParaRPr lang="en-IN" sz="5400" i="1" dirty="0">
              <a:solidFill>
                <a:srgbClr val="271EE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A3CC0C-5809-4BE6-80C8-3C7DB4A73114}"/>
              </a:ext>
            </a:extLst>
          </p:cNvPr>
          <p:cNvSpPr txBox="1"/>
          <p:nvPr/>
        </p:nvSpPr>
        <p:spPr>
          <a:xfrm>
            <a:off x="8880987" y="5635704"/>
            <a:ext cx="9067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2"/>
                </a:solidFill>
              </a:rPr>
              <a:t>The product </a:t>
            </a:r>
            <a:r>
              <a:rPr lang="en-US" sz="3600" b="1" dirty="0">
                <a:solidFill>
                  <a:schemeClr val="accent2"/>
                </a:solidFill>
              </a:rPr>
              <a:t>“AQ HOME All in 1 Gen 2” </a:t>
            </a:r>
            <a:r>
              <a:rPr lang="en-US" sz="3600" dirty="0">
                <a:solidFill>
                  <a:schemeClr val="accent2"/>
                </a:solidFill>
              </a:rPr>
              <a:t>has the </a:t>
            </a:r>
            <a:r>
              <a:rPr lang="en-US" sz="3600" i="1" u="sng" dirty="0">
                <a:solidFill>
                  <a:schemeClr val="accent5"/>
                </a:solidFill>
              </a:rPr>
              <a:t>highest</a:t>
            </a:r>
            <a:r>
              <a:rPr lang="en-US" sz="3600" dirty="0">
                <a:solidFill>
                  <a:schemeClr val="accent5"/>
                </a:solidFill>
              </a:rPr>
              <a:t> </a:t>
            </a:r>
            <a:r>
              <a:rPr lang="en-US" sz="3600" dirty="0">
                <a:solidFill>
                  <a:schemeClr val="accent2"/>
                </a:solidFill>
              </a:rPr>
              <a:t> manufacturing cost.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accent2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2"/>
                </a:solidFill>
              </a:rPr>
              <a:t>The product </a:t>
            </a:r>
            <a:r>
              <a:rPr lang="en-US" sz="3600" b="1" dirty="0">
                <a:solidFill>
                  <a:schemeClr val="accent2"/>
                </a:solidFill>
              </a:rPr>
              <a:t>“AQ Master Wired x1 MS”</a:t>
            </a:r>
            <a:r>
              <a:rPr lang="en-US" sz="3600" dirty="0">
                <a:solidFill>
                  <a:schemeClr val="accent2"/>
                </a:solidFill>
              </a:rPr>
              <a:t> has the</a:t>
            </a:r>
            <a:r>
              <a:rPr lang="en-US" sz="3600" i="1" dirty="0">
                <a:solidFill>
                  <a:schemeClr val="accent2"/>
                </a:solidFill>
              </a:rPr>
              <a:t> </a:t>
            </a:r>
            <a:r>
              <a:rPr lang="en-US" sz="3600" i="1" dirty="0">
                <a:solidFill>
                  <a:schemeClr val="accent5"/>
                </a:solidFill>
              </a:rPr>
              <a:t> </a:t>
            </a:r>
            <a:r>
              <a:rPr lang="en-US" sz="3600" i="1" u="sng" dirty="0">
                <a:solidFill>
                  <a:schemeClr val="accent5"/>
                </a:solidFill>
              </a:rPr>
              <a:t>lowest </a:t>
            </a:r>
            <a:r>
              <a:rPr lang="en-US" sz="3600" i="1" dirty="0">
                <a:solidFill>
                  <a:schemeClr val="accent5"/>
                </a:solidFill>
              </a:rPr>
              <a:t>  </a:t>
            </a:r>
            <a:r>
              <a:rPr lang="en-US" sz="3600" dirty="0">
                <a:solidFill>
                  <a:schemeClr val="accent2"/>
                </a:solidFill>
              </a:rPr>
              <a:t>manufacturing cost. </a:t>
            </a:r>
            <a:endParaRPr lang="en-IN" sz="3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87CDD1-DFE3-46C2-B713-44EB925247F8}"/>
              </a:ext>
            </a:extLst>
          </p:cNvPr>
          <p:cNvSpPr txBox="1"/>
          <p:nvPr/>
        </p:nvSpPr>
        <p:spPr>
          <a:xfrm>
            <a:off x="381000" y="190500"/>
            <a:ext cx="17602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 6.  Generate a report which contains the top 5 customers who received an average high                    </a:t>
            </a:r>
            <a:r>
              <a:rPr lang="en-US" sz="3200" dirty="0" err="1"/>
              <a:t>pre_invoice_discount_pct</a:t>
            </a:r>
            <a:r>
              <a:rPr lang="en-US" sz="3200" dirty="0"/>
              <a:t> for the fiscal year 2021 and in the Indian market. The final output contains these fields: </a:t>
            </a:r>
            <a:r>
              <a:rPr lang="en-US" sz="3200" dirty="0" err="1"/>
              <a:t>customer_code</a:t>
            </a:r>
            <a:r>
              <a:rPr lang="en-US" sz="3200" dirty="0"/>
              <a:t>, customer, </a:t>
            </a:r>
            <a:r>
              <a:rPr lang="en-US" sz="3200" dirty="0" err="1"/>
              <a:t>average_discount_percentage</a:t>
            </a:r>
            <a:r>
              <a:rPr lang="en-US" sz="3200" dirty="0"/>
              <a:t>. 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BB2CB-8029-4C43-8113-772D59954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971084"/>
            <a:ext cx="11338509" cy="23953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75490B-921B-4269-A5F0-BBDC980CC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7025639"/>
            <a:ext cx="5993658" cy="26421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A70D82-ABAC-44E0-A81C-9C2DFE1B9ADE}"/>
              </a:ext>
            </a:extLst>
          </p:cNvPr>
          <p:cNvSpPr txBox="1"/>
          <p:nvPr/>
        </p:nvSpPr>
        <p:spPr>
          <a:xfrm>
            <a:off x="668782" y="6210300"/>
            <a:ext cx="16934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Output</a:t>
            </a:r>
            <a:r>
              <a:rPr lang="en-US" sz="1800" b="1" dirty="0">
                <a:solidFill>
                  <a:srgbClr val="002060"/>
                </a:solidFill>
              </a:rPr>
              <a:t>: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D26AF2-BAC7-461D-B4EC-13B9716B9647}"/>
              </a:ext>
            </a:extLst>
          </p:cNvPr>
          <p:cNvSpPr txBox="1"/>
          <p:nvPr/>
        </p:nvSpPr>
        <p:spPr>
          <a:xfrm>
            <a:off x="8610600" y="7234178"/>
            <a:ext cx="100679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chemeClr val="accent2"/>
                </a:solidFill>
              </a:rPr>
              <a:t>Flipkart</a:t>
            </a:r>
            <a:r>
              <a:rPr lang="en-US" sz="3600" dirty="0">
                <a:solidFill>
                  <a:schemeClr val="accent2"/>
                </a:solidFill>
              </a:rPr>
              <a:t> has the highest average discount percentage of 30.83 %.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accent2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chemeClr val="accent2"/>
                </a:solidFill>
              </a:rPr>
              <a:t>Amazon</a:t>
            </a:r>
            <a:r>
              <a:rPr lang="en-US" sz="3600" dirty="0">
                <a:solidFill>
                  <a:schemeClr val="accent2"/>
                </a:solidFill>
              </a:rPr>
              <a:t> with the lowest average discount percentage of 29.33 %. </a:t>
            </a:r>
            <a:endParaRPr lang="en-IN" sz="36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360898-5DA3-49F1-B2DB-43E18B832615}"/>
              </a:ext>
            </a:extLst>
          </p:cNvPr>
          <p:cNvSpPr txBox="1"/>
          <p:nvPr/>
        </p:nvSpPr>
        <p:spPr>
          <a:xfrm>
            <a:off x="11430000" y="60718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>
                <a:solidFill>
                  <a:srgbClr val="271EE0"/>
                </a:solidFill>
              </a:rPr>
              <a:t>Insights</a:t>
            </a:r>
            <a:endParaRPr lang="en-IN" sz="5400" i="1" dirty="0">
              <a:solidFill>
                <a:srgbClr val="271EE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819</Words>
  <Application>Microsoft Office PowerPoint</Application>
  <PresentationFormat>Custom</PresentationFormat>
  <Paragraphs>79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Wingdings</vt:lpstr>
      <vt:lpstr>Libre Baskerville</vt:lpstr>
      <vt:lpstr>Arial</vt:lpstr>
      <vt:lpstr>-apple-system</vt:lpstr>
      <vt:lpstr>Yeseva One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Sand Minimalist Modern Thesis Defense Presentation</dc:title>
  <dc:creator>Dell</dc:creator>
  <cp:lastModifiedBy>hariniasokkumar@gmail.com</cp:lastModifiedBy>
  <cp:revision>28</cp:revision>
  <dcterms:created xsi:type="dcterms:W3CDTF">2006-08-16T00:00:00Z</dcterms:created>
  <dcterms:modified xsi:type="dcterms:W3CDTF">2024-06-19T04:25:32Z</dcterms:modified>
  <dc:identifier>DAGIZ4DnakQ</dc:identifier>
</cp:coreProperties>
</file>