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14_5AC8021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8" r:id="rId2"/>
    <p:sldId id="259" r:id="rId3"/>
    <p:sldId id="262" r:id="rId4"/>
    <p:sldId id="260" r:id="rId5"/>
    <p:sldId id="261" r:id="rId6"/>
    <p:sldId id="263" r:id="rId7"/>
    <p:sldId id="264" r:id="rId8"/>
    <p:sldId id="265" r:id="rId9"/>
    <p:sldId id="266" r:id="rId10"/>
    <p:sldId id="267" r:id="rId11"/>
    <p:sldId id="268" r:id="rId12"/>
    <p:sldId id="269" r:id="rId13"/>
    <p:sldId id="270" r:id="rId14"/>
    <p:sldId id="272" r:id="rId15"/>
    <p:sldId id="277" r:id="rId16"/>
    <p:sldId id="271" r:id="rId17"/>
    <p:sldId id="273"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077495-48E4-4060-9BBC-801044F05946}">
          <p14:sldIdLst>
            <p14:sldId id="258"/>
            <p14:sldId id="259"/>
            <p14:sldId id="262"/>
            <p14:sldId id="260"/>
            <p14:sldId id="261"/>
            <p14:sldId id="263"/>
            <p14:sldId id="264"/>
            <p14:sldId id="265"/>
            <p14:sldId id="266"/>
            <p14:sldId id="267"/>
            <p14:sldId id="268"/>
            <p14:sldId id="269"/>
            <p14:sldId id="270"/>
            <p14:sldId id="272"/>
            <p14:sldId id="277"/>
            <p14:sldId id="271"/>
            <p14:sldId id="273"/>
            <p14:sldId id="274"/>
            <p14:sldId id="275"/>
          </p14:sldIdLst>
        </p14:section>
        <p14:section name="Untitled Section" id="{BD87D2CD-A212-482B-A000-4BF1A6B6A5E7}">
          <p14:sldIdLst>
            <p14:sldId id="276"/>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CEB929-8D94-BD2C-06CB-80E2DE93C9CD}" name="DHANUSHREE JOTHIMANI" initials="DJ" userId="77f99fec1c5d8a7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42" d="100"/>
          <a:sy n="42" d="100"/>
        </p:scale>
        <p:origin x="76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comments/modernComment_114_5AC8021C.xml><?xml version="1.0" encoding="utf-8"?>
<p188:cmLst xmlns:a="http://schemas.openxmlformats.org/drawingml/2006/main" xmlns:r="http://schemas.openxmlformats.org/officeDocument/2006/relationships" xmlns:p188="http://schemas.microsoft.com/office/powerpoint/2018/8/main">
  <p188:cm id="{767847C8-25D3-437D-AE28-FA6C2AEB8D2A}" authorId="{43CEB929-8D94-BD2C-06CB-80E2DE93C9CD}" created="2024-05-30T21:04:49.227">
    <pc:sldMkLst xmlns:pc="http://schemas.microsoft.com/office/powerpoint/2013/main/command">
      <pc:docMk/>
      <pc:sldMk cId="1523057180" sldId="276"/>
    </pc:sldMkLst>
    <p188:txBody>
      <a:bodyPr/>
      <a:lstStyle/>
      <a:p>
        <a:r>
          <a:rPr lang="en-US"/>
          <a:t>K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272821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8832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9BD89A-AD9A-47C6-8A3D-A7A99360CDE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4120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226C60-EFDD-4910-B279-E53BEBD493C5}"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3796677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226C60-EFDD-4910-B279-E53BEBD493C5}"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D89A-AD9A-47C6-8A3D-A7A99360CDE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675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226C60-EFDD-4910-B279-E53BEBD493C5}"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142368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319353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166338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31976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26C60-EFDD-4910-B279-E53BEBD493C5}"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142646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26C60-EFDD-4910-B279-E53BEBD493C5}"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141967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26C60-EFDD-4910-B279-E53BEBD493C5}"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21022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226C60-EFDD-4910-B279-E53BEBD493C5}"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229437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26C60-EFDD-4910-B279-E53BEBD493C5}"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409926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26C60-EFDD-4910-B279-E53BEBD493C5}"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378710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26C60-EFDD-4910-B279-E53BEBD493C5}"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9BD89A-AD9A-47C6-8A3D-A7A99360CDEE}" type="slidenum">
              <a:rPr lang="en-IN" smtClean="0"/>
              <a:t>‹#›</a:t>
            </a:fld>
            <a:endParaRPr lang="en-IN"/>
          </a:p>
        </p:txBody>
      </p:sp>
    </p:spTree>
    <p:extLst>
      <p:ext uri="{BB962C8B-B14F-4D97-AF65-F5344CB8AC3E}">
        <p14:creationId xmlns:p14="http://schemas.microsoft.com/office/powerpoint/2010/main" val="121918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226C60-EFDD-4910-B279-E53BEBD493C5}" type="datetimeFigureOut">
              <a:rPr lang="en-IN" smtClean="0"/>
              <a:t>25-08-2024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9BD89A-AD9A-47C6-8A3D-A7A99360CDEE}" type="slidenum">
              <a:rPr lang="en-IN" smtClean="0"/>
              <a:t>‹#›</a:t>
            </a:fld>
            <a:endParaRPr lang="en-IN"/>
          </a:p>
        </p:txBody>
      </p:sp>
    </p:spTree>
    <p:extLst>
      <p:ext uri="{BB962C8B-B14F-4D97-AF65-F5344CB8AC3E}">
        <p14:creationId xmlns:p14="http://schemas.microsoft.com/office/powerpoint/2010/main" val="23223873"/>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4_5AC8021C.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Bookman Old Style" panose="02050604050505020204" pitchFamily="18" charset="0"/>
              </a:rPr>
              <a:t>LAPTOP DATASET</a:t>
            </a:r>
            <a:endParaRPr lang="en-IN" dirty="0">
              <a:latin typeface="Bookman Old Style" panose="02050604050505020204" pitchFamily="18" charset="0"/>
            </a:endParaRPr>
          </a:p>
        </p:txBody>
      </p:sp>
      <p:sp>
        <p:nvSpPr>
          <p:cNvPr id="3" name="TextBox 2"/>
          <p:cNvSpPr txBox="1"/>
          <p:nvPr/>
        </p:nvSpPr>
        <p:spPr>
          <a:xfrm>
            <a:off x="2768958" y="2562896"/>
            <a:ext cx="4855336" cy="1785104"/>
          </a:xfrm>
          <a:prstGeom prst="rect">
            <a:avLst/>
          </a:prstGeom>
          <a:noFill/>
        </p:spPr>
        <p:txBody>
          <a:bodyPr wrap="square" rtlCol="0">
            <a:spAutoFit/>
          </a:bodyPr>
          <a:lstStyle/>
          <a:p>
            <a:r>
              <a:rPr lang="en-US" sz="2000" b="1" i="1" dirty="0"/>
              <a:t>PROJECT WORKFLOW:</a:t>
            </a:r>
          </a:p>
          <a:p>
            <a:r>
              <a:rPr lang="en-US" dirty="0"/>
              <a:t>            </a:t>
            </a:r>
          </a:p>
          <a:p>
            <a:pPr marL="285750" indent="-285750">
              <a:buFont typeface="Wingdings" panose="05000000000000000000" pitchFamily="2" charset="2"/>
              <a:buChar char="v"/>
            </a:pPr>
            <a:r>
              <a:rPr lang="en-US" dirty="0">
                <a:latin typeface="Bookman Old Style" panose="02050604050505020204" pitchFamily="18" charset="0"/>
              </a:rPr>
              <a:t>DATA UNDERSTANDING</a:t>
            </a:r>
          </a:p>
          <a:p>
            <a:pPr marL="285750" indent="-285750">
              <a:buFont typeface="Wingdings" panose="05000000000000000000" pitchFamily="2" charset="2"/>
              <a:buChar char="v"/>
            </a:pPr>
            <a:r>
              <a:rPr lang="en-US" dirty="0">
                <a:latin typeface="Bookman Old Style" panose="02050604050505020204" pitchFamily="18" charset="0"/>
              </a:rPr>
              <a:t>DATA CLEANING</a:t>
            </a:r>
          </a:p>
          <a:p>
            <a:pPr marL="285750" indent="-285750">
              <a:buFont typeface="Wingdings" panose="05000000000000000000" pitchFamily="2" charset="2"/>
              <a:buChar char="v"/>
            </a:pPr>
            <a:r>
              <a:rPr lang="en-US" dirty="0">
                <a:latin typeface="Bookman Old Style" panose="02050604050505020204" pitchFamily="18" charset="0"/>
              </a:rPr>
              <a:t>OUTLIERS</a:t>
            </a:r>
          </a:p>
          <a:p>
            <a:pPr marL="285750" indent="-285750">
              <a:buFont typeface="Wingdings" panose="05000000000000000000" pitchFamily="2" charset="2"/>
              <a:buChar char="v"/>
            </a:pPr>
            <a:r>
              <a:rPr lang="en-US" dirty="0">
                <a:latin typeface="Bookman Old Style" panose="02050604050505020204" pitchFamily="18" charset="0"/>
              </a:rPr>
              <a:t> EDA[EXPLORATORY DATA ANALYSIS]</a:t>
            </a:r>
            <a:endParaRPr lang="en-IN" dirty="0"/>
          </a:p>
        </p:txBody>
      </p:sp>
      <p:sp>
        <p:nvSpPr>
          <p:cNvPr id="4" name="TextBox 3"/>
          <p:cNvSpPr txBox="1"/>
          <p:nvPr/>
        </p:nvSpPr>
        <p:spPr>
          <a:xfrm>
            <a:off x="8693240" y="5022761"/>
            <a:ext cx="2511380" cy="1200329"/>
          </a:xfrm>
          <a:prstGeom prst="rect">
            <a:avLst/>
          </a:prstGeom>
          <a:noFill/>
        </p:spPr>
        <p:txBody>
          <a:bodyPr wrap="square" rtlCol="0">
            <a:spAutoFit/>
          </a:bodyPr>
          <a:lstStyle/>
          <a:p>
            <a:r>
              <a:rPr lang="en-US" dirty="0"/>
              <a:t>         HARINI B</a:t>
            </a:r>
          </a:p>
          <a:p>
            <a:r>
              <a:rPr lang="en-US" dirty="0"/>
              <a:t>     DATA ANALYST</a:t>
            </a:r>
          </a:p>
          <a:p>
            <a:r>
              <a:rPr lang="en-US" dirty="0"/>
              <a:t>      MILESTONE – 1</a:t>
            </a:r>
          </a:p>
          <a:p>
            <a:r>
              <a:rPr lang="en-US" dirty="0"/>
              <a:t>        31.05.2024</a:t>
            </a:r>
            <a:endParaRPr lang="en-IN" dirty="0"/>
          </a:p>
        </p:txBody>
      </p:sp>
    </p:spTree>
    <p:extLst>
      <p:ext uri="{BB962C8B-B14F-4D97-AF65-F5344CB8AC3E}">
        <p14:creationId xmlns:p14="http://schemas.microsoft.com/office/powerpoint/2010/main" val="403502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DA1EE4-C4C4-4AE3-215E-5FFF34763A9A}"/>
              </a:ext>
            </a:extLst>
          </p:cNvPr>
          <p:cNvPicPr>
            <a:picLocks noGrp="1" noChangeAspect="1"/>
          </p:cNvPicPr>
          <p:nvPr>
            <p:ph idx="1"/>
          </p:nvPr>
        </p:nvPicPr>
        <p:blipFill rotWithShape="1">
          <a:blip r:embed="rId2"/>
          <a:srcRect l="4005" t="36488" r="65735" b="25756"/>
          <a:stretch/>
        </p:blipFill>
        <p:spPr>
          <a:xfrm>
            <a:off x="1178258" y="2241645"/>
            <a:ext cx="4804012" cy="3507474"/>
          </a:xfrm>
        </p:spPr>
      </p:pic>
      <p:pic>
        <p:nvPicPr>
          <p:cNvPr id="7" name="Picture 6">
            <a:extLst>
              <a:ext uri="{FF2B5EF4-FFF2-40B4-BE49-F238E27FC236}">
                <a16:creationId xmlns:a16="http://schemas.microsoft.com/office/drawing/2014/main" id="{62304C98-9BAE-21C3-2A67-27B89F8FAEE8}"/>
              </a:ext>
            </a:extLst>
          </p:cNvPr>
          <p:cNvPicPr>
            <a:picLocks noChangeAspect="1"/>
          </p:cNvPicPr>
          <p:nvPr/>
        </p:nvPicPr>
        <p:blipFill rotWithShape="1">
          <a:blip r:embed="rId3"/>
          <a:srcRect l="7500" t="26441" r="56903" b="63390"/>
          <a:stretch/>
        </p:blipFill>
        <p:spPr>
          <a:xfrm>
            <a:off x="6209731" y="2241645"/>
            <a:ext cx="5165377" cy="1022223"/>
          </a:xfrm>
          <a:prstGeom prst="rect">
            <a:avLst/>
          </a:prstGeom>
        </p:spPr>
      </p:pic>
      <p:pic>
        <p:nvPicPr>
          <p:cNvPr id="9" name="Picture 8">
            <a:extLst>
              <a:ext uri="{FF2B5EF4-FFF2-40B4-BE49-F238E27FC236}">
                <a16:creationId xmlns:a16="http://schemas.microsoft.com/office/drawing/2014/main" id="{2910E1D9-7B43-B9E1-0106-9998BE0DA025}"/>
              </a:ext>
            </a:extLst>
          </p:cNvPr>
          <p:cNvPicPr>
            <a:picLocks noChangeAspect="1"/>
          </p:cNvPicPr>
          <p:nvPr/>
        </p:nvPicPr>
        <p:blipFill rotWithShape="1">
          <a:blip r:embed="rId4"/>
          <a:srcRect l="6701" t="32678" r="59814" b="64186"/>
          <a:stretch/>
        </p:blipFill>
        <p:spPr>
          <a:xfrm>
            <a:off x="6209730" y="3414807"/>
            <a:ext cx="5165377" cy="271957"/>
          </a:xfrm>
          <a:prstGeom prst="rect">
            <a:avLst/>
          </a:prstGeom>
        </p:spPr>
      </p:pic>
      <p:pic>
        <p:nvPicPr>
          <p:cNvPr id="11" name="Picture 10">
            <a:extLst>
              <a:ext uri="{FF2B5EF4-FFF2-40B4-BE49-F238E27FC236}">
                <a16:creationId xmlns:a16="http://schemas.microsoft.com/office/drawing/2014/main" id="{BC74DA4A-EDDA-71FA-8E53-171A5A242E20}"/>
              </a:ext>
            </a:extLst>
          </p:cNvPr>
          <p:cNvPicPr>
            <a:picLocks noChangeAspect="1"/>
          </p:cNvPicPr>
          <p:nvPr/>
        </p:nvPicPr>
        <p:blipFill rotWithShape="1">
          <a:blip r:embed="rId5"/>
          <a:srcRect l="6700" t="25262" r="64627" b="62195"/>
          <a:stretch/>
        </p:blipFill>
        <p:spPr>
          <a:xfrm>
            <a:off x="6209730" y="3842696"/>
            <a:ext cx="5294882" cy="1149824"/>
          </a:xfrm>
          <a:prstGeom prst="rect">
            <a:avLst/>
          </a:prstGeom>
        </p:spPr>
      </p:pic>
      <p:pic>
        <p:nvPicPr>
          <p:cNvPr id="13" name="Picture 12">
            <a:extLst>
              <a:ext uri="{FF2B5EF4-FFF2-40B4-BE49-F238E27FC236}">
                <a16:creationId xmlns:a16="http://schemas.microsoft.com/office/drawing/2014/main" id="{9F937500-EF76-BA6B-D6F5-0004BC4C89F2}"/>
              </a:ext>
            </a:extLst>
          </p:cNvPr>
          <p:cNvPicPr>
            <a:picLocks noChangeAspect="1"/>
          </p:cNvPicPr>
          <p:nvPr/>
        </p:nvPicPr>
        <p:blipFill rotWithShape="1">
          <a:blip r:embed="rId6"/>
          <a:srcRect l="7612" t="41984" r="64291" b="52411"/>
          <a:stretch/>
        </p:blipFill>
        <p:spPr>
          <a:xfrm>
            <a:off x="6209730" y="5201564"/>
            <a:ext cx="5294882" cy="591910"/>
          </a:xfrm>
          <a:prstGeom prst="rect">
            <a:avLst/>
          </a:prstGeom>
        </p:spPr>
      </p:pic>
    </p:spTree>
    <p:extLst>
      <p:ext uri="{BB962C8B-B14F-4D97-AF65-F5344CB8AC3E}">
        <p14:creationId xmlns:p14="http://schemas.microsoft.com/office/powerpoint/2010/main" val="138035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6B00-7A33-4979-C9AA-B819982778CB}"/>
              </a:ext>
            </a:extLst>
          </p:cNvPr>
          <p:cNvSpPr>
            <a:spLocks noGrp="1"/>
          </p:cNvSpPr>
          <p:nvPr>
            <p:ph type="title"/>
          </p:nvPr>
        </p:nvSpPr>
        <p:spPr/>
        <p:txBody>
          <a:bodyPr/>
          <a:lstStyle/>
          <a:p>
            <a:r>
              <a:rPr lang="en-IN" dirty="0"/>
              <a:t>Shape of the dataset</a:t>
            </a:r>
            <a:endParaRPr lang="en-US" dirty="0"/>
          </a:p>
        </p:txBody>
      </p:sp>
      <p:sp>
        <p:nvSpPr>
          <p:cNvPr id="12" name="Content Placeholder 11">
            <a:extLst>
              <a:ext uri="{FF2B5EF4-FFF2-40B4-BE49-F238E27FC236}">
                <a16:creationId xmlns:a16="http://schemas.microsoft.com/office/drawing/2014/main" id="{342BD83D-15BC-4178-609F-40CDDCEC8FEA}"/>
              </a:ext>
            </a:extLst>
          </p:cNvPr>
          <p:cNvSpPr>
            <a:spLocks noGrp="1"/>
          </p:cNvSpPr>
          <p:nvPr>
            <p:ph idx="1"/>
          </p:nvPr>
        </p:nvSpPr>
        <p:spPr>
          <a:xfrm>
            <a:off x="1638300" y="1905000"/>
            <a:ext cx="8915400" cy="3777622"/>
          </a:xfrm>
        </p:spPr>
        <p:txBody>
          <a:bodyPr/>
          <a:lstStyle/>
          <a:p>
            <a:r>
              <a:rPr lang="en-IN" dirty="0"/>
              <a:t>Drop rows with missing values </a:t>
            </a:r>
          </a:p>
          <a:p>
            <a:r>
              <a:rPr lang="en-IN" dirty="0"/>
              <a:t>Drop columns with missing values      </a:t>
            </a:r>
          </a:p>
          <a:p>
            <a:r>
              <a:rPr lang="en-IN" dirty="0"/>
              <a:t>SHAPE OF THE DATASET (Before Cleaning) : (1303,12)</a:t>
            </a:r>
          </a:p>
          <a:p>
            <a:r>
              <a:rPr lang="en-IN" dirty="0"/>
              <a:t>SHAPE OF THE DATASET  (After Cleaning) : (1259,11)</a:t>
            </a:r>
          </a:p>
          <a:p>
            <a:pPr marL="0" indent="0">
              <a:buNone/>
            </a:pPr>
            <a:endParaRPr lang="en-US" dirty="0"/>
          </a:p>
        </p:txBody>
      </p:sp>
    </p:spTree>
    <p:extLst>
      <p:ext uri="{BB962C8B-B14F-4D97-AF65-F5344CB8AC3E}">
        <p14:creationId xmlns:p14="http://schemas.microsoft.com/office/powerpoint/2010/main" val="370777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1888-4090-3D81-7D49-F14EC728B16F}"/>
              </a:ext>
            </a:extLst>
          </p:cNvPr>
          <p:cNvSpPr>
            <a:spLocks noGrp="1"/>
          </p:cNvSpPr>
          <p:nvPr>
            <p:ph type="title"/>
          </p:nvPr>
        </p:nvSpPr>
        <p:spPr/>
        <p:txBody>
          <a:bodyPr/>
          <a:lstStyle/>
          <a:p>
            <a:r>
              <a:rPr lang="en-IN" dirty="0"/>
              <a:t>OUTLIERS HANDLING</a:t>
            </a:r>
            <a:endParaRPr lang="en-US" dirty="0"/>
          </a:p>
        </p:txBody>
      </p:sp>
      <p:sp>
        <p:nvSpPr>
          <p:cNvPr id="5" name="Content Placeholder 4">
            <a:extLst>
              <a:ext uri="{FF2B5EF4-FFF2-40B4-BE49-F238E27FC236}">
                <a16:creationId xmlns:a16="http://schemas.microsoft.com/office/drawing/2014/main" id="{FB5564F1-D461-F92B-678B-8230F1BD3E55}"/>
              </a:ext>
            </a:extLst>
          </p:cNvPr>
          <p:cNvSpPr>
            <a:spLocks noGrp="1"/>
          </p:cNvSpPr>
          <p:nvPr>
            <p:ph idx="1"/>
          </p:nvPr>
        </p:nvSpPr>
        <p:spPr/>
        <p:txBody>
          <a:bodyPr/>
          <a:lstStyle/>
          <a:p>
            <a:r>
              <a:rPr lang="en-IN" dirty="0"/>
              <a:t>Identifying and handling outliers is a crucial step in data processing for a laptop dataset project</a:t>
            </a:r>
          </a:p>
          <a:p>
            <a:r>
              <a:rPr lang="en-IN" dirty="0"/>
              <a:t>Identifying outliers using IQR method</a:t>
            </a:r>
          </a:p>
        </p:txBody>
      </p:sp>
      <p:pic>
        <p:nvPicPr>
          <p:cNvPr id="7" name="Picture 6">
            <a:extLst>
              <a:ext uri="{FF2B5EF4-FFF2-40B4-BE49-F238E27FC236}">
                <a16:creationId xmlns:a16="http://schemas.microsoft.com/office/drawing/2014/main" id="{92A51019-9A38-5413-DA38-7F58EB0A9784}"/>
              </a:ext>
            </a:extLst>
          </p:cNvPr>
          <p:cNvPicPr>
            <a:picLocks noChangeAspect="1"/>
          </p:cNvPicPr>
          <p:nvPr/>
        </p:nvPicPr>
        <p:blipFill rotWithShape="1">
          <a:blip r:embed="rId2"/>
          <a:srcRect l="7388" t="32827" r="52761" b="48486"/>
          <a:stretch/>
        </p:blipFill>
        <p:spPr>
          <a:xfrm>
            <a:off x="2748092" y="3429000"/>
            <a:ext cx="6695815" cy="2145377"/>
          </a:xfrm>
          <a:prstGeom prst="rect">
            <a:avLst/>
          </a:prstGeom>
        </p:spPr>
      </p:pic>
    </p:spTree>
    <p:extLst>
      <p:ext uri="{BB962C8B-B14F-4D97-AF65-F5344CB8AC3E}">
        <p14:creationId xmlns:p14="http://schemas.microsoft.com/office/powerpoint/2010/main" val="51004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701647-A5A4-6E8F-68A0-7BCB66593D3A}"/>
              </a:ext>
            </a:extLst>
          </p:cNvPr>
          <p:cNvPicPr>
            <a:picLocks noGrp="1" noChangeAspect="1"/>
          </p:cNvPicPr>
          <p:nvPr>
            <p:ph idx="1"/>
          </p:nvPr>
        </p:nvPicPr>
        <p:blipFill rotWithShape="1">
          <a:blip r:embed="rId2"/>
          <a:srcRect l="5861" t="25165" b="14151"/>
          <a:stretch/>
        </p:blipFill>
        <p:spPr>
          <a:xfrm>
            <a:off x="341194" y="1296538"/>
            <a:ext cx="11850806" cy="5438632"/>
          </a:xfrm>
        </p:spPr>
      </p:pic>
    </p:spTree>
    <p:extLst>
      <p:ext uri="{BB962C8B-B14F-4D97-AF65-F5344CB8AC3E}">
        <p14:creationId xmlns:p14="http://schemas.microsoft.com/office/powerpoint/2010/main" val="420510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E3D8-100A-DCCB-C7BE-9ED71E81D2FB}"/>
              </a:ext>
            </a:extLst>
          </p:cNvPr>
          <p:cNvSpPr>
            <a:spLocks noGrp="1"/>
          </p:cNvSpPr>
          <p:nvPr>
            <p:ph type="title"/>
          </p:nvPr>
        </p:nvSpPr>
        <p:spPr/>
        <p:txBody>
          <a:bodyPr/>
          <a:lstStyle/>
          <a:p>
            <a:r>
              <a:rPr lang="en-IN" dirty="0"/>
              <a:t>DERIVED METRICES</a:t>
            </a:r>
            <a:endParaRPr lang="en-US" dirty="0"/>
          </a:p>
        </p:txBody>
      </p:sp>
      <p:sp>
        <p:nvSpPr>
          <p:cNvPr id="3" name="Content Placeholder 2">
            <a:extLst>
              <a:ext uri="{FF2B5EF4-FFF2-40B4-BE49-F238E27FC236}">
                <a16:creationId xmlns:a16="http://schemas.microsoft.com/office/drawing/2014/main" id="{20A2A18F-C081-366F-2546-FF74888F62E0}"/>
              </a:ext>
            </a:extLst>
          </p:cNvPr>
          <p:cNvSpPr>
            <a:spLocks noGrp="1"/>
          </p:cNvSpPr>
          <p:nvPr>
            <p:ph idx="1"/>
          </p:nvPr>
        </p:nvSpPr>
        <p:spPr>
          <a:xfrm>
            <a:off x="2220722" y="1540189"/>
            <a:ext cx="8915400" cy="3777622"/>
          </a:xfrm>
        </p:spPr>
        <p:txBody>
          <a:bodyPr/>
          <a:lstStyle/>
          <a:p>
            <a:r>
              <a:rPr lang="en-IN" dirty="0"/>
              <a:t>Derives new columns such as “</a:t>
            </a:r>
            <a:r>
              <a:rPr lang="en-IN" dirty="0" err="1"/>
              <a:t>screenheight</a:t>
            </a:r>
            <a:r>
              <a:rPr lang="en-IN" dirty="0"/>
              <a:t>”, ” memory “, ”</a:t>
            </a:r>
            <a:r>
              <a:rPr lang="en-IN" dirty="0" err="1"/>
              <a:t>Screenwidth</a:t>
            </a:r>
            <a:r>
              <a:rPr lang="en-IN" dirty="0"/>
              <a:t>”,”</a:t>
            </a:r>
            <a:r>
              <a:rPr lang="en-IN" dirty="0" err="1"/>
              <a:t>cpu</a:t>
            </a:r>
            <a:r>
              <a:rPr lang="en-IN" dirty="0"/>
              <a:t> frequency”,”</a:t>
            </a:r>
            <a:r>
              <a:rPr lang="en-IN" dirty="0" err="1"/>
              <a:t>gpu</a:t>
            </a:r>
            <a:r>
              <a:rPr lang="en-IN" dirty="0"/>
              <a:t> frequency</a:t>
            </a:r>
            <a:endParaRPr lang="en-US" dirty="0"/>
          </a:p>
        </p:txBody>
      </p:sp>
      <p:pic>
        <p:nvPicPr>
          <p:cNvPr id="6" name="Picture 5">
            <a:extLst>
              <a:ext uri="{FF2B5EF4-FFF2-40B4-BE49-F238E27FC236}">
                <a16:creationId xmlns:a16="http://schemas.microsoft.com/office/drawing/2014/main" id="{B217C16B-953B-61DB-2B8C-59A2DC1C6E9E}"/>
              </a:ext>
            </a:extLst>
          </p:cNvPr>
          <p:cNvPicPr>
            <a:picLocks noChangeAspect="1"/>
          </p:cNvPicPr>
          <p:nvPr/>
        </p:nvPicPr>
        <p:blipFill rotWithShape="1">
          <a:blip r:embed="rId2"/>
          <a:srcRect l="5933" t="54118" r="3731" b="20403"/>
          <a:stretch/>
        </p:blipFill>
        <p:spPr>
          <a:xfrm>
            <a:off x="313899" y="2579427"/>
            <a:ext cx="11755271" cy="2902157"/>
          </a:xfrm>
          <a:prstGeom prst="rect">
            <a:avLst/>
          </a:prstGeom>
        </p:spPr>
      </p:pic>
    </p:spTree>
    <p:extLst>
      <p:ext uri="{BB962C8B-B14F-4D97-AF65-F5344CB8AC3E}">
        <p14:creationId xmlns:p14="http://schemas.microsoft.com/office/powerpoint/2010/main" val="383769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AB15-FCB3-E2DB-7FBA-08E48C929667}"/>
              </a:ext>
            </a:extLst>
          </p:cNvPr>
          <p:cNvSpPr>
            <a:spLocks noGrp="1"/>
          </p:cNvSpPr>
          <p:nvPr>
            <p:ph type="title"/>
          </p:nvPr>
        </p:nvSpPr>
        <p:spPr/>
        <p:txBody>
          <a:bodyPr/>
          <a:lstStyle/>
          <a:p>
            <a:r>
              <a:rPr lang="en-IN" dirty="0"/>
              <a:t>EDA</a:t>
            </a:r>
            <a:endParaRPr lang="en-US" dirty="0"/>
          </a:p>
        </p:txBody>
      </p:sp>
      <p:pic>
        <p:nvPicPr>
          <p:cNvPr id="4" name="Content Placeholder 3">
            <a:extLst>
              <a:ext uri="{FF2B5EF4-FFF2-40B4-BE49-F238E27FC236}">
                <a16:creationId xmlns:a16="http://schemas.microsoft.com/office/drawing/2014/main" id="{B2D66375-DB06-B9B6-BEF3-C034735FBD17}"/>
              </a:ext>
            </a:extLst>
          </p:cNvPr>
          <p:cNvPicPr>
            <a:picLocks noGrp="1" noChangeAspect="1"/>
          </p:cNvPicPr>
          <p:nvPr>
            <p:ph idx="1"/>
          </p:nvPr>
        </p:nvPicPr>
        <p:blipFill>
          <a:blip r:embed="rId2"/>
          <a:stretch>
            <a:fillRect/>
          </a:stretch>
        </p:blipFill>
        <p:spPr>
          <a:xfrm>
            <a:off x="2727390" y="1912099"/>
            <a:ext cx="8445637" cy="4321791"/>
          </a:xfrm>
          <a:prstGeom prst="rect">
            <a:avLst/>
          </a:prstGeom>
        </p:spPr>
      </p:pic>
    </p:spTree>
    <p:extLst>
      <p:ext uri="{BB962C8B-B14F-4D97-AF65-F5344CB8AC3E}">
        <p14:creationId xmlns:p14="http://schemas.microsoft.com/office/powerpoint/2010/main" val="144141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408E-1603-CD6B-FD9A-5A5B2B83F868}"/>
              </a:ext>
            </a:extLst>
          </p:cNvPr>
          <p:cNvSpPr>
            <a:spLocks noGrp="1"/>
          </p:cNvSpPr>
          <p:nvPr>
            <p:ph type="title"/>
          </p:nvPr>
        </p:nvSpPr>
        <p:spPr>
          <a:xfrm>
            <a:off x="2592925" y="624110"/>
            <a:ext cx="8911687" cy="1040917"/>
          </a:xfrm>
        </p:spPr>
        <p:txBody>
          <a:bodyPr/>
          <a:lstStyle/>
          <a:p>
            <a:r>
              <a:rPr lang="en-IN" dirty="0"/>
              <a:t>Univariate analysis </a:t>
            </a:r>
            <a:endParaRPr lang="en-US" dirty="0"/>
          </a:p>
        </p:txBody>
      </p:sp>
      <p:pic>
        <p:nvPicPr>
          <p:cNvPr id="5" name="Content Placeholder 4">
            <a:extLst>
              <a:ext uri="{FF2B5EF4-FFF2-40B4-BE49-F238E27FC236}">
                <a16:creationId xmlns:a16="http://schemas.microsoft.com/office/drawing/2014/main" id="{797A4A1D-67F9-0E9D-6BF3-A16059E75B41}"/>
              </a:ext>
            </a:extLst>
          </p:cNvPr>
          <p:cNvPicPr>
            <a:picLocks noGrp="1" noChangeAspect="1"/>
          </p:cNvPicPr>
          <p:nvPr>
            <p:ph idx="1"/>
          </p:nvPr>
        </p:nvPicPr>
        <p:blipFill rotWithShape="1">
          <a:blip r:embed="rId2"/>
          <a:srcRect l="3076" t="31781" r="57787" b="7648"/>
          <a:stretch/>
        </p:blipFill>
        <p:spPr>
          <a:xfrm>
            <a:off x="2413097" y="1768522"/>
            <a:ext cx="8736674" cy="4618630"/>
          </a:xfrm>
        </p:spPr>
      </p:pic>
    </p:spTree>
    <p:extLst>
      <p:ext uri="{BB962C8B-B14F-4D97-AF65-F5344CB8AC3E}">
        <p14:creationId xmlns:p14="http://schemas.microsoft.com/office/powerpoint/2010/main" val="227212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EF0A-CA7D-E496-E27D-E758532A939C}"/>
              </a:ext>
            </a:extLst>
          </p:cNvPr>
          <p:cNvSpPr>
            <a:spLocks noGrp="1"/>
          </p:cNvSpPr>
          <p:nvPr>
            <p:ph type="title"/>
          </p:nvPr>
        </p:nvSpPr>
        <p:spPr/>
        <p:txBody>
          <a:bodyPr/>
          <a:lstStyle/>
          <a:p>
            <a:r>
              <a:rPr lang="en-IN" dirty="0"/>
              <a:t>Segmented univariate analysis</a:t>
            </a:r>
            <a:endParaRPr lang="en-US" dirty="0"/>
          </a:p>
        </p:txBody>
      </p:sp>
      <p:pic>
        <p:nvPicPr>
          <p:cNvPr id="5" name="Content Placeholder 4">
            <a:extLst>
              <a:ext uri="{FF2B5EF4-FFF2-40B4-BE49-F238E27FC236}">
                <a16:creationId xmlns:a16="http://schemas.microsoft.com/office/drawing/2014/main" id="{B64F0AF2-C0F6-E65E-0B2E-DC4FFE6675CF}"/>
              </a:ext>
            </a:extLst>
          </p:cNvPr>
          <p:cNvPicPr>
            <a:picLocks noGrp="1" noChangeAspect="1"/>
          </p:cNvPicPr>
          <p:nvPr>
            <p:ph idx="1"/>
          </p:nvPr>
        </p:nvPicPr>
        <p:blipFill rotWithShape="1">
          <a:blip r:embed="rId2"/>
          <a:srcRect l="3221" t="28777" r="44789" b="9455"/>
          <a:stretch/>
        </p:blipFill>
        <p:spPr>
          <a:xfrm>
            <a:off x="1028583" y="1384023"/>
            <a:ext cx="10626606" cy="5296556"/>
          </a:xfrm>
        </p:spPr>
      </p:pic>
    </p:spTree>
    <p:extLst>
      <p:ext uri="{BB962C8B-B14F-4D97-AF65-F5344CB8AC3E}">
        <p14:creationId xmlns:p14="http://schemas.microsoft.com/office/powerpoint/2010/main" val="2847964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235C-A2CE-E112-18E3-832DB048AE52}"/>
              </a:ext>
            </a:extLst>
          </p:cNvPr>
          <p:cNvSpPr>
            <a:spLocks noGrp="1"/>
          </p:cNvSpPr>
          <p:nvPr>
            <p:ph type="title"/>
          </p:nvPr>
        </p:nvSpPr>
        <p:spPr>
          <a:xfrm>
            <a:off x="1808209" y="797011"/>
            <a:ext cx="8915400" cy="566738"/>
          </a:xfrm>
        </p:spPr>
        <p:txBody>
          <a:bodyPr>
            <a:noAutofit/>
          </a:bodyPr>
          <a:lstStyle/>
          <a:p>
            <a:r>
              <a:rPr lang="en-IN" sz="3600" dirty="0"/>
              <a:t>Bivariate analysis</a:t>
            </a:r>
            <a:endParaRPr lang="en-US" sz="3600" dirty="0"/>
          </a:p>
        </p:txBody>
      </p:sp>
      <p:pic>
        <p:nvPicPr>
          <p:cNvPr id="5" name="Content Placeholder 4">
            <a:extLst>
              <a:ext uri="{FF2B5EF4-FFF2-40B4-BE49-F238E27FC236}">
                <a16:creationId xmlns:a16="http://schemas.microsoft.com/office/drawing/2014/main" id="{CEA39ED9-AA0A-74A4-87B4-5EB826A25D5B}"/>
              </a:ext>
            </a:extLst>
          </p:cNvPr>
          <p:cNvPicPr>
            <a:picLocks noGrp="1" noChangeAspect="1"/>
          </p:cNvPicPr>
          <p:nvPr>
            <p:ph type="pic" idx="1"/>
          </p:nvPr>
        </p:nvPicPr>
        <p:blipFill rotWithShape="1">
          <a:blip r:embed="rId2"/>
          <a:srcRect l="5861" t="26109" r="59390" b="11551"/>
          <a:stretch/>
        </p:blipFill>
        <p:spPr>
          <a:xfrm>
            <a:off x="1808209" y="1456991"/>
            <a:ext cx="7695962" cy="4379262"/>
          </a:xfrm>
        </p:spPr>
      </p:pic>
      <p:sp>
        <p:nvSpPr>
          <p:cNvPr id="3" name="Text Placeholder 2">
            <a:extLst>
              <a:ext uri="{FF2B5EF4-FFF2-40B4-BE49-F238E27FC236}">
                <a16:creationId xmlns:a16="http://schemas.microsoft.com/office/drawing/2014/main" id="{BA63A814-D988-1FD8-B143-540DC2F2DD5C}"/>
              </a:ext>
            </a:extLst>
          </p:cNvPr>
          <p:cNvSpPr>
            <a:spLocks noGrp="1"/>
          </p:cNvSpPr>
          <p:nvPr>
            <p:ph type="body" sz="half" idx="2"/>
          </p:nvPr>
        </p:nvSpPr>
        <p:spPr>
          <a:xfrm>
            <a:off x="1934121" y="5929495"/>
            <a:ext cx="8915400" cy="760508"/>
          </a:xfrm>
        </p:spPr>
        <p:txBody>
          <a:bodyPr>
            <a:normAutofit fontScale="62500" lnSpcReduction="20000"/>
          </a:bodyPr>
          <a:lstStyle/>
          <a:p>
            <a:r>
              <a:rPr lang="en-IN" sz="3300" dirty="0"/>
              <a:t>Inference – Price and Ram are highly corelated </a:t>
            </a:r>
          </a:p>
          <a:p>
            <a:r>
              <a:rPr lang="en-IN" sz="3300" dirty="0"/>
              <a:t> </a:t>
            </a:r>
            <a:r>
              <a:rPr lang="en-IN" sz="3300" dirty="0" err="1"/>
              <a:t>screenheight</a:t>
            </a:r>
            <a:r>
              <a:rPr lang="en-IN" sz="3300" dirty="0"/>
              <a:t> and </a:t>
            </a:r>
            <a:r>
              <a:rPr lang="en-IN" sz="3300" dirty="0" err="1"/>
              <a:t>screenwidth</a:t>
            </a:r>
            <a:r>
              <a:rPr lang="en-IN" sz="3300" dirty="0"/>
              <a:t> with price are slightly corelated</a:t>
            </a:r>
          </a:p>
          <a:p>
            <a:endParaRPr lang="en-US" dirty="0"/>
          </a:p>
        </p:txBody>
      </p:sp>
    </p:spTree>
    <p:extLst>
      <p:ext uri="{BB962C8B-B14F-4D97-AF65-F5344CB8AC3E}">
        <p14:creationId xmlns:p14="http://schemas.microsoft.com/office/powerpoint/2010/main" val="785313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EE7E-F3E6-4A18-30FC-DFCB37507F97}"/>
              </a:ext>
            </a:extLst>
          </p:cNvPr>
          <p:cNvSpPr>
            <a:spLocks noGrp="1"/>
          </p:cNvSpPr>
          <p:nvPr>
            <p:ph type="title"/>
          </p:nvPr>
        </p:nvSpPr>
        <p:spPr/>
        <p:txBody>
          <a:bodyPr/>
          <a:lstStyle/>
          <a:p>
            <a:r>
              <a:rPr lang="en-IN" dirty="0"/>
              <a:t>Multivariate analysis(</a:t>
            </a:r>
            <a:r>
              <a:rPr lang="en-IN" dirty="0" err="1"/>
              <a:t>Anova</a:t>
            </a:r>
            <a:r>
              <a:rPr lang="en-IN" dirty="0"/>
              <a:t> Test)</a:t>
            </a:r>
            <a:endParaRPr lang="en-US" dirty="0"/>
          </a:p>
        </p:txBody>
      </p:sp>
      <p:pic>
        <p:nvPicPr>
          <p:cNvPr id="11" name="Picture 10">
            <a:extLst>
              <a:ext uri="{FF2B5EF4-FFF2-40B4-BE49-F238E27FC236}">
                <a16:creationId xmlns:a16="http://schemas.microsoft.com/office/drawing/2014/main" id="{0A3AE637-610A-5859-1DD8-18F6A3B6C880}"/>
              </a:ext>
            </a:extLst>
          </p:cNvPr>
          <p:cNvPicPr>
            <a:picLocks noChangeAspect="1"/>
          </p:cNvPicPr>
          <p:nvPr/>
        </p:nvPicPr>
        <p:blipFill rotWithShape="1">
          <a:blip r:embed="rId2"/>
          <a:srcRect l="3868" t="38144" r="27929" b="9055"/>
          <a:stretch/>
        </p:blipFill>
        <p:spPr>
          <a:xfrm>
            <a:off x="687388" y="1500188"/>
            <a:ext cx="11104173" cy="5157787"/>
          </a:xfrm>
          <a:prstGeom prst="rect">
            <a:avLst/>
          </a:prstGeom>
        </p:spPr>
      </p:pic>
    </p:spTree>
    <p:extLst>
      <p:ext uri="{BB962C8B-B14F-4D97-AF65-F5344CB8AC3E}">
        <p14:creationId xmlns:p14="http://schemas.microsoft.com/office/powerpoint/2010/main" val="154281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endParaRPr lang="en-IN" dirty="0"/>
          </a:p>
        </p:txBody>
      </p:sp>
      <p:sp>
        <p:nvSpPr>
          <p:cNvPr id="3" name="Content Placeholder 2"/>
          <p:cNvSpPr>
            <a:spLocks noGrp="1"/>
          </p:cNvSpPr>
          <p:nvPr>
            <p:ph idx="1"/>
          </p:nvPr>
        </p:nvSpPr>
        <p:spPr>
          <a:xfrm>
            <a:off x="2302609" y="1905000"/>
            <a:ext cx="8915400" cy="3777622"/>
          </a:xfrm>
        </p:spPr>
        <p:txBody>
          <a:bodyPr/>
          <a:lstStyle/>
          <a:p>
            <a:r>
              <a:rPr lang="en-US" dirty="0">
                <a:latin typeface="Bookman Old Style" panose="02050604050505020204" pitchFamily="18" charset="0"/>
              </a:rPr>
              <a:t>The objective of the laptop project </a:t>
            </a:r>
            <a:r>
              <a:rPr lang="en-US" b="1" dirty="0">
                <a:latin typeface="Bookman Old Style" panose="02050604050505020204" pitchFamily="18" charset="0"/>
              </a:rPr>
              <a:t>is to analyze a dataset </a:t>
            </a:r>
            <a:r>
              <a:rPr lang="en-US" dirty="0">
                <a:latin typeface="Bookman Old Style" panose="02050604050505020204" pitchFamily="18" charset="0"/>
              </a:rPr>
              <a:t>containing information about Laptop. </a:t>
            </a:r>
          </a:p>
          <a:p>
            <a:r>
              <a:rPr lang="en-US" dirty="0">
                <a:latin typeface="Bookman Old Style" panose="02050604050505020204" pitchFamily="18" charset="0"/>
              </a:rPr>
              <a:t>Derive insights that can be useful for various purposes such as company, type name, or inches factors influencing property values.</a:t>
            </a:r>
          </a:p>
          <a:p>
            <a:r>
              <a:rPr lang="en-US" dirty="0">
                <a:latin typeface="Bookman Old Style" panose="02050604050505020204" pitchFamily="18" charset="0"/>
              </a:rPr>
              <a:t>The dataset contains information about various attributes of Laptop.</a:t>
            </a:r>
          </a:p>
          <a:p>
            <a:r>
              <a:rPr lang="en-US" dirty="0">
                <a:latin typeface="Bookman Old Style" panose="02050604050505020204" pitchFamily="18" charset="0"/>
              </a:rPr>
              <a:t>COMPANY: Laptop company brands.</a:t>
            </a:r>
          </a:p>
          <a:p>
            <a:r>
              <a:rPr lang="en-US" dirty="0">
                <a:latin typeface="Bookman Old Style" panose="02050604050505020204" pitchFamily="18" charset="0"/>
              </a:rPr>
              <a:t>TYPENAME: Types of </a:t>
            </a:r>
            <a:r>
              <a:rPr lang="en-US" dirty="0" err="1">
                <a:latin typeface="Bookman Old Style" panose="02050604050505020204" pitchFamily="18" charset="0"/>
              </a:rPr>
              <a:t>ultrabook</a:t>
            </a:r>
            <a:r>
              <a:rPr lang="en-US" dirty="0">
                <a:latin typeface="Bookman Old Style" panose="02050604050505020204" pitchFamily="18" charset="0"/>
              </a:rPr>
              <a:t> ,notebook and touchscreen.</a:t>
            </a:r>
          </a:p>
          <a:p>
            <a:r>
              <a:rPr lang="en-US" dirty="0">
                <a:latin typeface="Bookman Old Style" panose="02050604050505020204" pitchFamily="18" charset="0"/>
              </a:rPr>
              <a:t>SCREEN RESOLUTION: Screen resolution of the laptop</a:t>
            </a:r>
          </a:p>
          <a:p>
            <a:r>
              <a:rPr lang="en-US" dirty="0">
                <a:latin typeface="Bookman Old Style" panose="02050604050505020204" pitchFamily="18" charset="0"/>
              </a:rPr>
              <a:t>PRICE: Price of laptop.</a:t>
            </a:r>
          </a:p>
          <a:p>
            <a:r>
              <a:rPr lang="en-US" dirty="0">
                <a:latin typeface="Bookman Old Style" panose="02050604050505020204" pitchFamily="18" charset="0"/>
              </a:rPr>
              <a:t>OPERATING SYSTEM: consist of the OS of the system </a:t>
            </a:r>
          </a:p>
          <a:p>
            <a:endParaRPr lang="en-IN" dirty="0"/>
          </a:p>
        </p:txBody>
      </p:sp>
    </p:spTree>
    <p:extLst>
      <p:ext uri="{BB962C8B-B14F-4D97-AF65-F5344CB8AC3E}">
        <p14:creationId xmlns:p14="http://schemas.microsoft.com/office/powerpoint/2010/main" val="33263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3FB7-AA42-A9CF-6DD0-7867A6E7049A}"/>
              </a:ext>
            </a:extLst>
          </p:cNvPr>
          <p:cNvSpPr>
            <a:spLocks noGrp="1"/>
          </p:cNvSpPr>
          <p:nvPr>
            <p:ph type="title"/>
          </p:nvPr>
        </p:nvSpPr>
        <p:spPr/>
        <p:txBody>
          <a:bodyPr/>
          <a:lstStyle/>
          <a:p>
            <a:r>
              <a:rPr lang="en-IN" dirty="0"/>
              <a:t>insights</a:t>
            </a:r>
            <a:endParaRPr lang="en-US" dirty="0"/>
          </a:p>
        </p:txBody>
      </p:sp>
      <p:sp>
        <p:nvSpPr>
          <p:cNvPr id="3" name="Content Placeholder 2">
            <a:extLst>
              <a:ext uri="{FF2B5EF4-FFF2-40B4-BE49-F238E27FC236}">
                <a16:creationId xmlns:a16="http://schemas.microsoft.com/office/drawing/2014/main" id="{B98B3B5A-B40A-EF62-547C-220421CBBE47}"/>
              </a:ext>
            </a:extLst>
          </p:cNvPr>
          <p:cNvSpPr>
            <a:spLocks noGrp="1"/>
          </p:cNvSpPr>
          <p:nvPr>
            <p:ph idx="1"/>
          </p:nvPr>
        </p:nvSpPr>
        <p:spPr/>
        <p:txBody>
          <a:bodyPr>
            <a:normAutofit fontScale="85000" lnSpcReduction="10000"/>
          </a:bodyPr>
          <a:lstStyle/>
          <a:p>
            <a:r>
              <a:rPr lang="en-IN" dirty="0"/>
              <a:t>Insights obtained from univariate analysis</a:t>
            </a:r>
          </a:p>
          <a:p>
            <a:pPr marL="0" indent="0">
              <a:buNone/>
            </a:pPr>
            <a:r>
              <a:rPr lang="en-IN" dirty="0"/>
              <a:t>               Laptop price is mostly between 25000 – 50000</a:t>
            </a:r>
          </a:p>
          <a:p>
            <a:r>
              <a:rPr lang="en-IN" dirty="0"/>
              <a:t>Insights obtained from segmented univariate analysis</a:t>
            </a:r>
          </a:p>
          <a:p>
            <a:pPr marL="0" indent="0">
              <a:buNone/>
            </a:pPr>
            <a:r>
              <a:rPr lang="en-IN" dirty="0"/>
              <a:t>               8.0GB ram is mostly manufactured with the cost around 50000 – 75000</a:t>
            </a:r>
          </a:p>
          <a:p>
            <a:r>
              <a:rPr lang="en-IN" dirty="0"/>
              <a:t>Insights obtained from bivariate analysis</a:t>
            </a:r>
          </a:p>
          <a:p>
            <a:pPr marL="0" indent="0">
              <a:buNone/>
            </a:pPr>
            <a:r>
              <a:rPr lang="en-IN" dirty="0"/>
              <a:t>             </a:t>
            </a:r>
            <a:r>
              <a:rPr lang="en-IN" sz="1800" dirty="0"/>
              <a:t>Price and Ram are highly corelated </a:t>
            </a:r>
          </a:p>
          <a:p>
            <a:pPr marL="0" indent="0">
              <a:buNone/>
            </a:pPr>
            <a:r>
              <a:rPr lang="en-IN" dirty="0"/>
              <a:t>             </a:t>
            </a:r>
            <a:r>
              <a:rPr lang="en-IN" sz="1800" dirty="0" err="1"/>
              <a:t>screenheight</a:t>
            </a:r>
            <a:r>
              <a:rPr lang="en-IN" sz="1800" dirty="0"/>
              <a:t> and </a:t>
            </a:r>
            <a:r>
              <a:rPr lang="en-IN" sz="1800" dirty="0" err="1"/>
              <a:t>screenwidth</a:t>
            </a:r>
            <a:r>
              <a:rPr lang="en-IN" sz="1800" dirty="0"/>
              <a:t> with price are slightly corelated.</a:t>
            </a:r>
          </a:p>
          <a:p>
            <a:r>
              <a:rPr lang="en-IN" dirty="0"/>
              <a:t>Insights obtained from Multivariate analysis using </a:t>
            </a:r>
            <a:r>
              <a:rPr lang="en-IN" dirty="0" err="1"/>
              <a:t>anova</a:t>
            </a:r>
            <a:r>
              <a:rPr lang="en-IN" dirty="0"/>
              <a:t> test </a:t>
            </a:r>
          </a:p>
          <a:p>
            <a:pPr marL="0" indent="0">
              <a:buNone/>
            </a:pPr>
            <a:r>
              <a:rPr lang="en-IN" dirty="0"/>
              <a:t>              Ram , Weight, CPU Frequency and their price are highly </a:t>
            </a:r>
            <a:r>
              <a:rPr lang="en-IN" dirty="0" err="1"/>
              <a:t>correalted</a:t>
            </a:r>
            <a:r>
              <a:rPr lang="en-IN" dirty="0"/>
              <a:t> and dependent</a:t>
            </a:r>
          </a:p>
          <a:p>
            <a:endParaRPr lang="en-IN" dirty="0"/>
          </a:p>
          <a:p>
            <a:pPr marL="0" indent="0">
              <a:buNone/>
            </a:pPr>
            <a:r>
              <a:rPr lang="en-IN" dirty="0"/>
              <a:t>               </a:t>
            </a:r>
          </a:p>
          <a:p>
            <a:pPr marL="0" indent="0">
              <a:buNone/>
            </a:pPr>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523057180"/>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A7F6-957D-8973-2C0E-3EDF7BAD0B77}"/>
              </a:ext>
            </a:extLst>
          </p:cNvPr>
          <p:cNvSpPr>
            <a:spLocks noGrp="1"/>
          </p:cNvSpPr>
          <p:nvPr>
            <p:ph type="title"/>
          </p:nvPr>
        </p:nvSpPr>
        <p:spPr>
          <a:xfrm>
            <a:off x="1855946" y="692349"/>
            <a:ext cx="8911687" cy="1280890"/>
          </a:xfrm>
        </p:spPr>
        <p:txBody>
          <a:bodyPr/>
          <a:lstStyle/>
          <a:p>
            <a:r>
              <a:rPr lang="en-IN" dirty="0" err="1"/>
              <a:t>Recomendations</a:t>
            </a:r>
            <a:r>
              <a:rPr lang="en-IN" dirty="0"/>
              <a:t>:</a:t>
            </a:r>
            <a:endParaRPr lang="en-US" dirty="0"/>
          </a:p>
        </p:txBody>
      </p:sp>
      <p:sp>
        <p:nvSpPr>
          <p:cNvPr id="3" name="Rectangle 1">
            <a:extLst>
              <a:ext uri="{FF2B5EF4-FFF2-40B4-BE49-F238E27FC236}">
                <a16:creationId xmlns:a16="http://schemas.microsoft.com/office/drawing/2014/main" id="{665707DE-FC42-EC22-6F92-617C5025621C}"/>
              </a:ext>
            </a:extLst>
          </p:cNvPr>
          <p:cNvSpPr>
            <a:spLocks noGrp="1" noChangeArrowheads="1"/>
          </p:cNvSpPr>
          <p:nvPr>
            <p:ph idx="1"/>
          </p:nvPr>
        </p:nvSpPr>
        <p:spPr bwMode="auto">
          <a:xfrm>
            <a:off x="1424367" y="1619703"/>
            <a:ext cx="103346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Product Pricing: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Since the majority of laptop prices fall between 25000 – 50000, consider focusing on offering competitive pricing within this range. Ensure that your product lineup includes a variety of laptops with different specifications and features to cater to various consumer preferences within this price bracket.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RAM Configuration: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Given that laptops with 8.0GB RAM are associated with higher price categories (around 50000 – 75000), consider emphasizing the value proposition of higher RAM configurations in your marketing efforts. Highlight the performance benefits of 8.0GB RAM and position these laptops as premium options for consumers who prioritize performance and multitasking capabilities.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Font typeface="Arial" panose="020B0604020202020204" pitchFamily="34" charset="0"/>
              <a:buChar char="•"/>
            </a:pPr>
            <a:r>
              <a:rPr lang="en-US" b="1" dirty="0"/>
              <a:t>Product Differentiation</a:t>
            </a:r>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anose="020B0604020202020204" pitchFamily="34" charset="0"/>
                <a:cs typeface="Arial" panose="020B0604020202020204" pitchFamily="34" charset="0"/>
              </a:rPr>
              <a:t>Differentiate your product offerings based on RAM configurations, weight, CPU frequency, and other factors identified as significant predictors of price. Develop unique selling points and features that set your laptops apart from competitors and appeal to target consumers in specific market segments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09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857" y="1774210"/>
            <a:ext cx="11664286" cy="3835019"/>
          </a:xfrm>
          <a:prstGeom prst="rect">
            <a:avLst/>
          </a:prstGeom>
        </p:spPr>
      </p:pic>
    </p:spTree>
    <p:extLst>
      <p:ext uri="{BB962C8B-B14F-4D97-AF65-F5344CB8AC3E}">
        <p14:creationId xmlns:p14="http://schemas.microsoft.com/office/powerpoint/2010/main" val="370082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normAutofit/>
          </a:bodyPr>
          <a:lstStyle/>
          <a:p>
            <a:pPr algn="ctr"/>
            <a:r>
              <a:rPr lang="en-US" sz="3200" dirty="0"/>
              <a:t>IMPORTANCE OF ANALYSIS</a:t>
            </a:r>
            <a:endParaRPr lang="en-IN" sz="3200" dirty="0"/>
          </a:p>
        </p:txBody>
      </p:sp>
      <p:sp>
        <p:nvSpPr>
          <p:cNvPr id="3" name="Content Placeholder 2"/>
          <p:cNvSpPr>
            <a:spLocks noGrp="1"/>
          </p:cNvSpPr>
          <p:nvPr>
            <p:ph idx="1"/>
          </p:nvPr>
        </p:nvSpPr>
        <p:spPr>
          <a:xfrm>
            <a:off x="2486181" y="1824507"/>
            <a:ext cx="8915400" cy="3777622"/>
          </a:xfrm>
        </p:spPr>
        <p:txBody>
          <a:bodyPr/>
          <a:lstStyle/>
          <a:p>
            <a:pPr marL="285750" indent="-285750">
              <a:buFont typeface="Wingdings" panose="05000000000000000000" pitchFamily="2" charset="2"/>
              <a:buChar char="Ø"/>
            </a:pPr>
            <a:r>
              <a:rPr lang="en-US" dirty="0">
                <a:latin typeface="Bookman Old Style" panose="02050604050505020204" pitchFamily="18" charset="0"/>
              </a:rPr>
              <a:t>Understanding the data helps in identifying which features are important for predicting laptop prices.</a:t>
            </a:r>
          </a:p>
          <a:p>
            <a:pPr marL="285750" indent="-285750">
              <a:buFont typeface="Wingdings" panose="05000000000000000000" pitchFamily="2" charset="2"/>
              <a:buChar char="Ø"/>
            </a:pPr>
            <a:r>
              <a:rPr lang="en-US" dirty="0">
                <a:latin typeface="Bookman Old Style" panose="02050604050505020204" pitchFamily="18" charset="0"/>
              </a:rPr>
              <a:t>Involves correlation between the float and integer.</a:t>
            </a:r>
          </a:p>
          <a:p>
            <a:pPr marL="285750" indent="-285750">
              <a:buFont typeface="Wingdings" panose="05000000000000000000" pitchFamily="2" charset="2"/>
              <a:buChar char="Ø"/>
            </a:pPr>
            <a:r>
              <a:rPr lang="en-US" dirty="0">
                <a:latin typeface="Bookman Old Style" panose="02050604050505020204" pitchFamily="18" charset="0"/>
              </a:rPr>
              <a:t>Handling Missing values.</a:t>
            </a:r>
          </a:p>
          <a:p>
            <a:pPr marL="285750" indent="-285750">
              <a:buFont typeface="Wingdings" panose="05000000000000000000" pitchFamily="2" charset="2"/>
              <a:buChar char="Ø"/>
            </a:pPr>
            <a:r>
              <a:rPr lang="en-US" dirty="0">
                <a:latin typeface="Bookman Old Style" panose="02050604050505020204" pitchFamily="18" charset="0"/>
              </a:rPr>
              <a:t>Dealing with Outliers.</a:t>
            </a:r>
          </a:p>
          <a:p>
            <a:pPr marL="285750" indent="-285750">
              <a:buFont typeface="Wingdings" panose="05000000000000000000" pitchFamily="2" charset="2"/>
              <a:buChar char="Ø"/>
            </a:pPr>
            <a:r>
              <a:rPr lang="en-US" dirty="0">
                <a:latin typeface="Bookman Old Style" panose="02050604050505020204" pitchFamily="18" charset="0"/>
              </a:rPr>
              <a:t>Data Visualization (DV):</a:t>
            </a:r>
          </a:p>
          <a:p>
            <a:r>
              <a:rPr lang="en-US" dirty="0">
                <a:latin typeface="Bookman Old Style" panose="02050604050505020204" pitchFamily="18" charset="0"/>
              </a:rPr>
              <a:t>         DV is needed to transform raw data into easily understandable visual representation.</a:t>
            </a:r>
          </a:p>
          <a:p>
            <a:r>
              <a:rPr lang="en-US" dirty="0">
                <a:latin typeface="Bookman Old Style" panose="02050604050505020204" pitchFamily="18" charset="0"/>
              </a:rPr>
              <a:t>         Using charts, graphs and maps</a:t>
            </a:r>
            <a:r>
              <a:rPr lang="en-US" dirty="0"/>
              <a:t>.</a:t>
            </a:r>
            <a:endParaRPr lang="en-IN" dirty="0"/>
          </a:p>
        </p:txBody>
      </p:sp>
    </p:spTree>
    <p:extLst>
      <p:ext uri="{BB962C8B-B14F-4D97-AF65-F5344CB8AC3E}">
        <p14:creationId xmlns:p14="http://schemas.microsoft.com/office/powerpoint/2010/main" val="298418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45433" y="1017431"/>
            <a:ext cx="6355390" cy="4834578"/>
          </a:xfrm>
          <a:prstGeom prst="rect">
            <a:avLst/>
          </a:prstGeom>
        </p:spPr>
      </p:pic>
    </p:spTree>
    <p:extLst>
      <p:ext uri="{BB962C8B-B14F-4D97-AF65-F5344CB8AC3E}">
        <p14:creationId xmlns:p14="http://schemas.microsoft.com/office/powerpoint/2010/main" val="250858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ix Steps of Data Analysis Process - GeeksforGeeks">
            <a:extLst>
              <a:ext uri="{FF2B5EF4-FFF2-40B4-BE49-F238E27FC236}">
                <a16:creationId xmlns:a16="http://schemas.microsoft.com/office/drawing/2014/main" id="{178D377B-E9E6-D257-6EE5-E8B551522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8" y="396240"/>
            <a:ext cx="9708518" cy="27684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20948" y="3163081"/>
            <a:ext cx="9487998" cy="3416320"/>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Bookman Old Style" panose="02050604050505020204" pitchFamily="18" charset="0"/>
              </a:rPr>
              <a:t>Understanding the data </a:t>
            </a:r>
            <a:r>
              <a:rPr lang="en-US" dirty="0">
                <a:latin typeface="Bookman Old Style" panose="02050604050505020204" pitchFamily="18" charset="0"/>
              </a:rPr>
              <a:t>is a critical step in any data science project, as it lays the foundation for all subsequent </a:t>
            </a:r>
            <a:r>
              <a:rPr lang="en-US" dirty="0" err="1">
                <a:latin typeface="Bookman Old Style" panose="02050604050505020204" pitchFamily="18" charset="0"/>
              </a:rPr>
              <a:t>methods.In</a:t>
            </a:r>
            <a:r>
              <a:rPr lang="en-US" dirty="0">
                <a:latin typeface="Bookman Old Style" panose="02050604050505020204" pitchFamily="18" charset="0"/>
              </a:rPr>
              <a:t> the laptop data, data understanding involves examining the structure, contents, and relationship within the dataset. </a:t>
            </a:r>
          </a:p>
          <a:p>
            <a:endParaRPr lang="en-US" dirty="0">
              <a:latin typeface="Bookman Old Style" panose="02050604050505020204" pitchFamily="18" charset="0"/>
            </a:endParaRPr>
          </a:p>
          <a:p>
            <a:pPr marL="285750" indent="-285750">
              <a:buFont typeface="Wingdings" panose="05000000000000000000" pitchFamily="2" charset="2"/>
              <a:buChar char="v"/>
            </a:pPr>
            <a:r>
              <a:rPr lang="en-US" b="1" dirty="0">
                <a:latin typeface="Bookman Old Style" panose="02050604050505020204" pitchFamily="18" charset="0"/>
              </a:rPr>
              <a:t>Import Required Function</a:t>
            </a:r>
            <a:r>
              <a:rPr lang="en-US" dirty="0">
                <a:latin typeface="Bookman Old Style" panose="02050604050505020204" pitchFamily="18" charset="0"/>
              </a:rPr>
              <a:t>:</a:t>
            </a:r>
          </a:p>
          <a:p>
            <a:r>
              <a:rPr lang="en-US" dirty="0">
                <a:latin typeface="Bookman Old Style" panose="02050604050505020204" pitchFamily="18" charset="0"/>
              </a:rPr>
              <a:t>                  import pandas as </a:t>
            </a:r>
            <a:r>
              <a:rPr lang="en-US" dirty="0" err="1">
                <a:latin typeface="Bookman Old Style" panose="02050604050505020204" pitchFamily="18" charset="0"/>
              </a:rPr>
              <a:t>pd</a:t>
            </a:r>
            <a:endParaRPr lang="en-US" dirty="0">
              <a:latin typeface="Bookman Old Style" panose="02050604050505020204" pitchFamily="18" charset="0"/>
            </a:endParaRPr>
          </a:p>
          <a:p>
            <a:r>
              <a:rPr lang="en-US" dirty="0">
                <a:latin typeface="Bookman Old Style" panose="02050604050505020204" pitchFamily="18" charset="0"/>
              </a:rPr>
              <a:t>                  import </a:t>
            </a:r>
            <a:r>
              <a:rPr lang="en-US" dirty="0" err="1">
                <a:latin typeface="Bookman Old Style" panose="02050604050505020204" pitchFamily="18" charset="0"/>
              </a:rPr>
              <a:t>numpy</a:t>
            </a:r>
            <a:r>
              <a:rPr lang="en-US" dirty="0">
                <a:latin typeface="Bookman Old Style" panose="02050604050505020204" pitchFamily="18" charset="0"/>
              </a:rPr>
              <a:t> as </a:t>
            </a:r>
            <a:r>
              <a:rPr lang="en-US" dirty="0" err="1">
                <a:latin typeface="Bookman Old Style" panose="02050604050505020204" pitchFamily="18" charset="0"/>
              </a:rPr>
              <a:t>np</a:t>
            </a:r>
            <a:endParaRPr lang="en-US" dirty="0">
              <a:latin typeface="Bookman Old Style" panose="02050604050505020204" pitchFamily="18" charset="0"/>
            </a:endParaRPr>
          </a:p>
          <a:p>
            <a:r>
              <a:rPr lang="en-US" dirty="0">
                <a:latin typeface="Bookman Old Style" panose="02050604050505020204" pitchFamily="18" charset="0"/>
              </a:rPr>
              <a:t>                  import </a:t>
            </a:r>
            <a:r>
              <a:rPr lang="en-US" dirty="0" err="1">
                <a:latin typeface="Bookman Old Style" panose="02050604050505020204" pitchFamily="18" charset="0"/>
              </a:rPr>
              <a:t>matplotlib.pyplot</a:t>
            </a:r>
            <a:r>
              <a:rPr lang="en-US" dirty="0">
                <a:latin typeface="Bookman Old Style" panose="02050604050505020204" pitchFamily="18" charset="0"/>
              </a:rPr>
              <a:t> as </a:t>
            </a:r>
            <a:r>
              <a:rPr lang="en-US" dirty="0" err="1">
                <a:latin typeface="Bookman Old Style" panose="02050604050505020204" pitchFamily="18" charset="0"/>
              </a:rPr>
              <a:t>plt</a:t>
            </a:r>
            <a:endParaRPr lang="en-US" dirty="0">
              <a:latin typeface="Bookman Old Style" panose="02050604050505020204" pitchFamily="18" charset="0"/>
            </a:endParaRPr>
          </a:p>
          <a:p>
            <a:r>
              <a:rPr lang="en-US" dirty="0">
                <a:latin typeface="Bookman Old Style" panose="02050604050505020204" pitchFamily="18" charset="0"/>
              </a:rPr>
              <a:t>                  import </a:t>
            </a:r>
            <a:r>
              <a:rPr lang="en-US" dirty="0" err="1">
                <a:latin typeface="Bookman Old Style" panose="02050604050505020204" pitchFamily="18" charset="0"/>
              </a:rPr>
              <a:t>seaborn</a:t>
            </a:r>
            <a:r>
              <a:rPr lang="en-US" dirty="0">
                <a:latin typeface="Bookman Old Style" panose="02050604050505020204" pitchFamily="18" charset="0"/>
              </a:rPr>
              <a:t> as </a:t>
            </a:r>
            <a:r>
              <a:rPr lang="en-US" dirty="0" err="1">
                <a:latin typeface="Bookman Old Style" panose="02050604050505020204" pitchFamily="18" charset="0"/>
              </a:rPr>
              <a:t>sns</a:t>
            </a:r>
            <a:endParaRPr lang="en-US" dirty="0">
              <a:latin typeface="Bookman Old Style" panose="02050604050505020204" pitchFamily="18" charset="0"/>
            </a:endParaRPr>
          </a:p>
          <a:p>
            <a:r>
              <a:rPr lang="en-US" dirty="0">
                <a:latin typeface="Bookman Old Style" panose="02050604050505020204" pitchFamily="18" charset="0"/>
              </a:rPr>
              <a:t>                  </a:t>
            </a:r>
          </a:p>
          <a:p>
            <a:endParaRPr lang="en-IN" dirty="0"/>
          </a:p>
        </p:txBody>
      </p:sp>
    </p:spTree>
    <p:extLst>
      <p:ext uri="{BB962C8B-B14F-4D97-AF65-F5344CB8AC3E}">
        <p14:creationId xmlns:p14="http://schemas.microsoft.com/office/powerpoint/2010/main" val="267720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1" y="699556"/>
            <a:ext cx="8911687" cy="871398"/>
          </a:xfrm>
        </p:spPr>
        <p:txBody>
          <a:bodyPr>
            <a:normAutofit/>
          </a:bodyPr>
          <a:lstStyle/>
          <a:p>
            <a:pPr algn="ctr"/>
            <a:r>
              <a:rPr lang="en-US" sz="2800" dirty="0"/>
              <a:t>DATA UNDERSTANDING</a:t>
            </a:r>
            <a:endParaRPr lang="en-IN" sz="2800" dirty="0"/>
          </a:p>
        </p:txBody>
      </p:sp>
      <p:sp>
        <p:nvSpPr>
          <p:cNvPr id="3" name="TextBox 2"/>
          <p:cNvSpPr txBox="1"/>
          <p:nvPr/>
        </p:nvSpPr>
        <p:spPr>
          <a:xfrm>
            <a:off x="1746914" y="1686060"/>
            <a:ext cx="5877380" cy="3600986"/>
          </a:xfrm>
          <a:prstGeom prst="rect">
            <a:avLst/>
          </a:prstGeom>
          <a:noFill/>
        </p:spPr>
        <p:txBody>
          <a:bodyPr wrap="square" rtlCol="0">
            <a:spAutoFit/>
          </a:bodyPr>
          <a:lstStyle/>
          <a:p>
            <a:pPr>
              <a:buFont typeface="Wingdings" panose="05000000000000000000" pitchFamily="2" charset="2"/>
              <a:buChar char="v"/>
            </a:pPr>
            <a:r>
              <a:rPr lang="en-US" dirty="0">
                <a:latin typeface="Bookman Old Style" panose="02050604050505020204" pitchFamily="18" charset="0"/>
              </a:rPr>
              <a:t>Dataset Structure has number of rows and columns.</a:t>
            </a:r>
          </a:p>
          <a:p>
            <a:r>
              <a:rPr lang="en-US" dirty="0">
                <a:latin typeface="Bookman Old Style" panose="02050604050505020204" pitchFamily="18" charset="0"/>
              </a:rPr>
              <a:t>                </a:t>
            </a:r>
            <a:r>
              <a:rPr lang="en-US" sz="2400" dirty="0" err="1">
                <a:latin typeface="Bookman Old Style" panose="02050604050505020204" pitchFamily="18" charset="0"/>
              </a:rPr>
              <a:t>laptop.shape</a:t>
            </a:r>
            <a:r>
              <a:rPr lang="en-US" sz="2400" dirty="0">
                <a:latin typeface="Bookman Old Style" panose="02050604050505020204" pitchFamily="18" charset="0"/>
              </a:rPr>
              <a:t>(1303,12)</a:t>
            </a:r>
          </a:p>
          <a:p>
            <a:endParaRPr lang="en-US" sz="2400" dirty="0">
              <a:latin typeface="Bookman Old Style" panose="02050604050505020204" pitchFamily="18" charset="0"/>
            </a:endParaRPr>
          </a:p>
          <a:p>
            <a:pPr>
              <a:buFont typeface="Wingdings" panose="05000000000000000000" pitchFamily="2" charset="2"/>
              <a:buChar char="v"/>
            </a:pPr>
            <a:r>
              <a:rPr lang="en-US" dirty="0">
                <a:latin typeface="Bookman Old Style" panose="02050604050505020204" pitchFamily="18" charset="0"/>
              </a:rPr>
              <a:t>Information about the dataset.</a:t>
            </a:r>
            <a:r>
              <a:rPr lang="en-IN" dirty="0">
                <a:latin typeface="Bookman Old Style" panose="02050604050505020204" pitchFamily="18" charset="0"/>
              </a:rPr>
              <a:t>laptop.info()</a:t>
            </a:r>
          </a:p>
          <a:p>
            <a:pPr>
              <a:buFont typeface="Wingdings" panose="05000000000000000000" pitchFamily="2" charset="2"/>
              <a:buChar char="v"/>
            </a:pPr>
            <a:r>
              <a:rPr lang="en-IN" dirty="0">
                <a:latin typeface="Bookman Old Style" panose="02050604050505020204" pitchFamily="18" charset="0"/>
              </a:rPr>
              <a:t>Summary Statistics:(For numerical features)</a:t>
            </a:r>
          </a:p>
          <a:p>
            <a:pPr>
              <a:buFont typeface="Arial" panose="020B0604020202020204" pitchFamily="34" charset="0"/>
              <a:buChar char="•"/>
            </a:pPr>
            <a:r>
              <a:rPr lang="en-IN" dirty="0">
                <a:latin typeface="Bookman Old Style" panose="02050604050505020204" pitchFamily="18" charset="0"/>
              </a:rPr>
              <a:t>Mean</a:t>
            </a:r>
          </a:p>
          <a:p>
            <a:pPr>
              <a:buFont typeface="Arial" panose="020B0604020202020204" pitchFamily="34" charset="0"/>
              <a:buChar char="•"/>
            </a:pPr>
            <a:r>
              <a:rPr lang="en-IN" dirty="0">
                <a:latin typeface="Bookman Old Style" panose="02050604050505020204" pitchFamily="18" charset="0"/>
              </a:rPr>
              <a:t>Median</a:t>
            </a:r>
          </a:p>
          <a:p>
            <a:pPr>
              <a:buFont typeface="Arial" panose="020B0604020202020204" pitchFamily="34" charset="0"/>
              <a:buChar char="•"/>
            </a:pPr>
            <a:r>
              <a:rPr lang="en-IN" dirty="0">
                <a:latin typeface="Bookman Old Style" panose="02050604050505020204" pitchFamily="18" charset="0"/>
              </a:rPr>
              <a:t>Minimum</a:t>
            </a:r>
          </a:p>
          <a:p>
            <a:pPr>
              <a:buFont typeface="Arial" panose="020B0604020202020204" pitchFamily="34" charset="0"/>
              <a:buChar char="•"/>
            </a:pPr>
            <a:r>
              <a:rPr lang="en-IN" dirty="0">
                <a:latin typeface="Bookman Old Style" panose="02050604050505020204" pitchFamily="18" charset="0"/>
              </a:rPr>
              <a:t>Maximum</a:t>
            </a:r>
          </a:p>
          <a:p>
            <a:endParaRPr lang="en-IN" dirty="0">
              <a:latin typeface="Bookman Old Style" panose="02050604050505020204" pitchFamily="18" charset="0"/>
            </a:endParaRPr>
          </a:p>
          <a:p>
            <a:endParaRPr lang="en-IN" dirty="0"/>
          </a:p>
        </p:txBody>
      </p:sp>
      <p:pic>
        <p:nvPicPr>
          <p:cNvPr id="4" name="Picture 3"/>
          <p:cNvPicPr>
            <a:picLocks noChangeAspect="1"/>
          </p:cNvPicPr>
          <p:nvPr/>
        </p:nvPicPr>
        <p:blipFill>
          <a:blip r:embed="rId2"/>
          <a:stretch>
            <a:fillRect/>
          </a:stretch>
        </p:blipFill>
        <p:spPr>
          <a:xfrm>
            <a:off x="7858996" y="1686060"/>
            <a:ext cx="3953814" cy="3833191"/>
          </a:xfrm>
          <a:prstGeom prst="rect">
            <a:avLst/>
          </a:prstGeom>
        </p:spPr>
      </p:pic>
    </p:spTree>
    <p:extLst>
      <p:ext uri="{BB962C8B-B14F-4D97-AF65-F5344CB8AC3E}">
        <p14:creationId xmlns:p14="http://schemas.microsoft.com/office/powerpoint/2010/main" val="251621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normAutofit/>
          </a:bodyPr>
          <a:lstStyle/>
          <a:p>
            <a:pPr algn="ctr"/>
            <a:r>
              <a:rPr lang="en-US" sz="2800" dirty="0"/>
              <a:t>INITIAL EXPLORATION</a:t>
            </a:r>
            <a:endParaRPr lang="en-IN" sz="2800" dirty="0"/>
          </a:p>
        </p:txBody>
      </p:sp>
      <p:sp>
        <p:nvSpPr>
          <p:cNvPr id="3" name="Content Placeholder 2"/>
          <p:cNvSpPr>
            <a:spLocks noGrp="1"/>
          </p:cNvSpPr>
          <p:nvPr>
            <p:ph idx="1"/>
          </p:nvPr>
        </p:nvSpPr>
        <p:spPr/>
        <p:txBody>
          <a:bodyPr/>
          <a:lstStyle/>
          <a:p>
            <a:r>
              <a:rPr lang="en-US" dirty="0">
                <a:latin typeface="Bookman Old Style" panose="02050604050505020204" pitchFamily="18" charset="0"/>
              </a:rPr>
              <a:t>MISSING VALUES</a:t>
            </a:r>
          </a:p>
          <a:p>
            <a:r>
              <a:rPr lang="en-US" dirty="0">
                <a:latin typeface="Bookman Old Style" panose="02050604050505020204" pitchFamily="18" charset="0"/>
              </a:rPr>
              <a:t>OUTLIERS</a:t>
            </a:r>
          </a:p>
          <a:p>
            <a:r>
              <a:rPr lang="en-US" dirty="0">
                <a:latin typeface="Bookman Old Style" panose="02050604050505020204" pitchFamily="18" charset="0"/>
              </a:rPr>
              <a:t>DISTRIBUTIONS</a:t>
            </a:r>
          </a:p>
          <a:p>
            <a:r>
              <a:rPr lang="en-US" dirty="0">
                <a:latin typeface="Bookman Old Style" panose="02050604050505020204" pitchFamily="18" charset="0"/>
              </a:rPr>
              <a:t>CORRELATION</a:t>
            </a:r>
          </a:p>
          <a:p>
            <a:r>
              <a:rPr lang="en-US" dirty="0">
                <a:latin typeface="Bookman Old Style" panose="02050604050505020204" pitchFamily="18" charset="0"/>
              </a:rPr>
              <a:t>Based on the patterns the missing values is observed.</a:t>
            </a:r>
          </a:p>
          <a:p>
            <a:r>
              <a:rPr lang="en-US" dirty="0">
                <a:latin typeface="Bookman Old Style" panose="02050604050505020204" pitchFamily="18" charset="0"/>
              </a:rPr>
              <a:t>Identify columns with a </a:t>
            </a:r>
            <a:r>
              <a:rPr lang="en-US" b="1" dirty="0">
                <a:latin typeface="Bookman Old Style" panose="02050604050505020204" pitchFamily="18" charset="0"/>
              </a:rPr>
              <a:t>high percentage of missing values </a:t>
            </a:r>
            <a:r>
              <a:rPr lang="en-US" dirty="0">
                <a:latin typeface="Bookman Old Style" panose="02050604050505020204" pitchFamily="18" charset="0"/>
              </a:rPr>
              <a:t>that may need imputation or removal.</a:t>
            </a:r>
          </a:p>
          <a:p>
            <a:r>
              <a:rPr lang="en-US" dirty="0">
                <a:latin typeface="Bookman Old Style" panose="02050604050505020204" pitchFamily="18" charset="0"/>
              </a:rPr>
              <a:t>Identify the outliers using the box plots, </a:t>
            </a:r>
            <a:r>
              <a:rPr lang="en-US" b="1" dirty="0">
                <a:latin typeface="Bookman Old Style" panose="02050604050505020204" pitchFamily="18" charset="0"/>
              </a:rPr>
              <a:t>extremely high or low values </a:t>
            </a:r>
            <a:r>
              <a:rPr lang="en-US" dirty="0">
                <a:latin typeface="Bookman Old Style" panose="02050604050505020204" pitchFamily="18" charset="0"/>
              </a:rPr>
              <a:t>might be outliers.</a:t>
            </a:r>
            <a:endParaRPr lang="en-IN" dirty="0">
              <a:latin typeface="Bookman Old Style" panose="02050604050505020204" pitchFamily="18" charset="0"/>
            </a:endParaRPr>
          </a:p>
        </p:txBody>
      </p:sp>
    </p:spTree>
    <p:extLst>
      <p:ext uri="{BB962C8B-B14F-4D97-AF65-F5344CB8AC3E}">
        <p14:creationId xmlns:p14="http://schemas.microsoft.com/office/powerpoint/2010/main" val="429042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0920-26D6-025F-FBA7-55B3673DE202}"/>
              </a:ext>
            </a:extLst>
          </p:cNvPr>
          <p:cNvSpPr>
            <a:spLocks noGrp="1"/>
          </p:cNvSpPr>
          <p:nvPr>
            <p:ph type="title"/>
          </p:nvPr>
        </p:nvSpPr>
        <p:spPr/>
        <p:txBody>
          <a:bodyPr/>
          <a:lstStyle/>
          <a:p>
            <a:r>
              <a:rPr lang="en-IN" dirty="0"/>
              <a:t>MISSING VALUES HANDLING</a:t>
            </a:r>
            <a:endParaRPr lang="en-US" dirty="0"/>
          </a:p>
        </p:txBody>
      </p:sp>
      <p:sp>
        <p:nvSpPr>
          <p:cNvPr id="3" name="Content Placeholder 2">
            <a:extLst>
              <a:ext uri="{FF2B5EF4-FFF2-40B4-BE49-F238E27FC236}">
                <a16:creationId xmlns:a16="http://schemas.microsoft.com/office/drawing/2014/main" id="{2DD7A392-9FDB-BFC1-CC0A-BC2123F51522}"/>
              </a:ext>
            </a:extLst>
          </p:cNvPr>
          <p:cNvSpPr>
            <a:spLocks noGrp="1"/>
          </p:cNvSpPr>
          <p:nvPr>
            <p:ph idx="1"/>
          </p:nvPr>
        </p:nvSpPr>
        <p:spPr>
          <a:xfrm>
            <a:off x="1665027" y="1517450"/>
            <a:ext cx="9839585" cy="4965237"/>
          </a:xfrm>
        </p:spPr>
        <p:txBody>
          <a:bodyPr>
            <a:noAutofit/>
          </a:bodyPr>
          <a:lstStyle/>
          <a:p>
            <a:r>
              <a:rPr lang="en-US" sz="1600" dirty="0"/>
              <a:t>TECHNIQUES USED TO DETECT MISSING VALUES.</a:t>
            </a:r>
          </a:p>
          <a:p>
            <a:r>
              <a:rPr lang="en-US" sz="1600" dirty="0"/>
              <a:t>Checking for missing values with </a:t>
            </a:r>
            <a:r>
              <a:rPr lang="en-US" sz="1600" dirty="0" err="1"/>
              <a:t>isnull</a:t>
            </a:r>
            <a:r>
              <a:rPr lang="en-US" sz="1600" dirty="0"/>
              <a:t>() and sum():</a:t>
            </a:r>
          </a:p>
          <a:p>
            <a:r>
              <a:rPr lang="en-US" sz="1600" dirty="0"/>
              <a:t>Use </a:t>
            </a:r>
            <a:r>
              <a:rPr lang="en-US" sz="1600" dirty="0" err="1"/>
              <a:t>isnull</a:t>
            </a:r>
            <a:r>
              <a:rPr lang="en-US" sz="1600" dirty="0"/>
              <a:t>() to detect missing values.</a:t>
            </a:r>
          </a:p>
          <a:p>
            <a:r>
              <a:rPr lang="en-US" sz="1600" dirty="0"/>
              <a:t>Sum the missing values for each column to get an overview.</a:t>
            </a:r>
          </a:p>
          <a:p>
            <a:pPr marL="0" indent="0">
              <a:buNone/>
            </a:pPr>
            <a:r>
              <a:rPr lang="en-US" sz="1600" dirty="0"/>
              <a:t>                         import pandas as pd</a:t>
            </a:r>
          </a:p>
          <a:p>
            <a:pPr marL="0" indent="0">
              <a:buNone/>
            </a:pPr>
            <a:r>
              <a:rPr lang="en-US" sz="1600" dirty="0"/>
              <a:t># Load your dataset</a:t>
            </a:r>
          </a:p>
          <a:p>
            <a:pPr marL="0" indent="0">
              <a:buNone/>
            </a:pPr>
            <a:r>
              <a:rPr lang="en-US" sz="1600" dirty="0"/>
              <a:t>                         </a:t>
            </a:r>
            <a:r>
              <a:rPr lang="en-US" sz="1600" dirty="0" err="1"/>
              <a:t>df</a:t>
            </a:r>
            <a:r>
              <a:rPr lang="en-US" sz="1600" dirty="0"/>
              <a:t> = </a:t>
            </a:r>
            <a:r>
              <a:rPr lang="en-US" sz="1600" dirty="0" err="1"/>
              <a:t>pd.read_csv</a:t>
            </a:r>
            <a:r>
              <a:rPr lang="en-US" sz="1600" dirty="0"/>
              <a:t>(laptop.csv’)</a:t>
            </a:r>
          </a:p>
          <a:p>
            <a:pPr marL="0" indent="0">
              <a:buNone/>
            </a:pPr>
            <a:r>
              <a:rPr lang="en-US" sz="1600" dirty="0"/>
              <a:t>                         </a:t>
            </a:r>
            <a:r>
              <a:rPr lang="en-US" sz="1600" dirty="0" err="1"/>
              <a:t>laptop.isnull</a:t>
            </a:r>
            <a:r>
              <a:rPr lang="en-US" sz="1600" dirty="0"/>
              <a:t>().sum().sum()</a:t>
            </a:r>
          </a:p>
          <a:p>
            <a:endParaRPr lang="en-US" sz="1600" dirty="0"/>
          </a:p>
          <a:p>
            <a:pPr marL="0" indent="0">
              <a:buNone/>
            </a:pPr>
            <a:r>
              <a:rPr lang="en-US" sz="1600" dirty="0"/>
              <a:t>#Check for missing values</a:t>
            </a:r>
          </a:p>
          <a:p>
            <a:pPr marL="0" indent="0">
              <a:buNone/>
            </a:pPr>
            <a:r>
              <a:rPr lang="en-US" sz="1600" dirty="0"/>
              <a:t>                        </a:t>
            </a:r>
            <a:r>
              <a:rPr lang="en-US" sz="1600" dirty="0" err="1"/>
              <a:t>missing_values</a:t>
            </a:r>
            <a:r>
              <a:rPr lang="en-US" sz="1600" dirty="0"/>
              <a:t> = </a:t>
            </a:r>
            <a:r>
              <a:rPr lang="en-US" sz="1600" dirty="0" err="1"/>
              <a:t>df.isnull</a:t>
            </a:r>
            <a:r>
              <a:rPr lang="en-US" sz="1600" dirty="0"/>
              <a:t>().sum()</a:t>
            </a:r>
          </a:p>
          <a:p>
            <a:pPr marL="0" indent="0">
              <a:buNone/>
            </a:pPr>
            <a:r>
              <a:rPr lang="en-US" sz="1600" dirty="0"/>
              <a:t>                        print(</a:t>
            </a:r>
            <a:r>
              <a:rPr lang="en-US" sz="1600" dirty="0" err="1"/>
              <a:t>missing_values</a:t>
            </a:r>
            <a:r>
              <a:rPr lang="en-US" sz="1600" dirty="0"/>
              <a:t>)</a:t>
            </a:r>
          </a:p>
        </p:txBody>
      </p:sp>
    </p:spTree>
    <p:extLst>
      <p:ext uri="{BB962C8B-B14F-4D97-AF65-F5344CB8AC3E}">
        <p14:creationId xmlns:p14="http://schemas.microsoft.com/office/powerpoint/2010/main" val="15661483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359</TotalTime>
  <Words>788</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Century Gothic</vt:lpstr>
      <vt:lpstr>Wingdings</vt:lpstr>
      <vt:lpstr>Wingdings 3</vt:lpstr>
      <vt:lpstr>Wisp</vt:lpstr>
      <vt:lpstr>LAPTOP DATASET</vt:lpstr>
      <vt:lpstr>INTRODUCTION</vt:lpstr>
      <vt:lpstr>PowerPoint Presentation</vt:lpstr>
      <vt:lpstr>IMPORTANCE OF ANALYSIS</vt:lpstr>
      <vt:lpstr>PowerPoint Presentation</vt:lpstr>
      <vt:lpstr>PowerPoint Presentation</vt:lpstr>
      <vt:lpstr>DATA UNDERSTANDING</vt:lpstr>
      <vt:lpstr>INITIAL EXPLORATION</vt:lpstr>
      <vt:lpstr>MISSING VALUES HANDLING</vt:lpstr>
      <vt:lpstr>PowerPoint Presentation</vt:lpstr>
      <vt:lpstr>Shape of the dataset</vt:lpstr>
      <vt:lpstr>OUTLIERS HANDLING</vt:lpstr>
      <vt:lpstr>PowerPoint Presentation</vt:lpstr>
      <vt:lpstr>DERIVED METRICES</vt:lpstr>
      <vt:lpstr>EDA</vt:lpstr>
      <vt:lpstr>Univariate analysis </vt:lpstr>
      <vt:lpstr>Segmented univariate analysis</vt:lpstr>
      <vt:lpstr>Bivariate analysis</vt:lpstr>
      <vt:lpstr>Multivariate analysis(Anova Test)</vt:lpstr>
      <vt:lpstr>insights</vt:lpstr>
      <vt:lpstr>Recomendations: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DASET</dc:title>
  <dc:creator>HP</dc:creator>
  <cp:lastModifiedBy>DHANUSHREE JOTHIMANI</cp:lastModifiedBy>
  <cp:revision>17</cp:revision>
  <dcterms:created xsi:type="dcterms:W3CDTF">2024-05-30T16:12:41Z</dcterms:created>
  <dcterms:modified xsi:type="dcterms:W3CDTF">2024-08-26T06:52:15Z</dcterms:modified>
</cp:coreProperties>
</file>