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6" r:id="rId8"/>
    <p:sldId id="267" r:id="rId9"/>
    <p:sldId id="268" r:id="rId10"/>
    <p:sldId id="264" r:id="rId11"/>
    <p:sldId id="265" r:id="rId12"/>
    <p:sldId id="260"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8786FA70-B1D1-423B-9DCD-595541D0311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86FA70-B1D1-423B-9DCD-595541D0311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786FA70-B1D1-423B-9DCD-595541D031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786FA70-B1D1-423B-9DCD-595541D0311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6FA70-B1D1-423B-9DCD-595541D0311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6FA70-B1D1-423B-9DCD-595541D0311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86FA70-B1D1-423B-9DCD-595541D031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86FA70-B1D1-423B-9DCD-595541D0311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86FA70-B1D1-423B-9DCD-595541D03118}" type="datetimeFigureOut">
              <a:rPr lang="en-IN" smtClean="0"/>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7057395-124B-42C2-A547-A79B3509F5F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36000"/>
                <a:lumOff val="64000"/>
                <a:alpha val="88000"/>
              </a:schemeClr>
            </a:gs>
            <a:gs pos="100000">
              <a:schemeClr val="bg2">
                <a:lumMod val="90000"/>
              </a:schemeClr>
            </a:gs>
          </a:gsLst>
          <a:path path="circle"/>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895" y="548005"/>
            <a:ext cx="9278620" cy="2971800"/>
          </a:xfrm>
        </p:spPr>
        <p:txBody>
          <a:bodyPr>
            <a:normAutofit/>
          </a:bodyPr>
          <a:lstStyle/>
          <a:p>
            <a:pPr algn="ctr"/>
            <a:r>
              <a:rPr lang="en-IN" sz="4400" dirty="0">
                <a:latin typeface="Bradley Hand ITC" panose="03070402050302030203" charset="0"/>
                <a:cs typeface="Bradley Hand ITC" panose="03070402050302030203" charset="0"/>
              </a:rPr>
              <a:t>TNSDC –</a:t>
            </a:r>
            <a:r>
              <a:rPr lang="en-US" sz="4400" dirty="0">
                <a:latin typeface="Bradley Hand ITC" panose="03070402050302030203" charset="0"/>
                <a:cs typeface="Bradley Hand ITC" panose="03070402050302030203" charset="0"/>
              </a:rPr>
              <a:t>Generative AI FOR ENGINEERING</a:t>
            </a:r>
            <a:br>
              <a:rPr lang="en-US" sz="4400" dirty="0">
                <a:latin typeface="Bradley Hand ITC" panose="03070402050302030203" charset="0"/>
                <a:cs typeface="Bradley Hand ITC" panose="03070402050302030203" charset="0"/>
              </a:rPr>
            </a:br>
            <a:r>
              <a:rPr lang="en-US" sz="3600" dirty="0">
                <a:latin typeface="Bradley Hand ITC" panose="03070402050302030203" charset="0"/>
                <a:cs typeface="Bradley Hand ITC" panose="03070402050302030203" charset="0"/>
              </a:rPr>
              <a:t>FINAL PROJECT</a:t>
            </a:r>
            <a:endParaRPr lang="en-IN" sz="4400" dirty="0">
              <a:latin typeface="Bradley Hand ITC" panose="03070402050302030203" charset="0"/>
              <a:cs typeface="Bradley Hand ITC" panose="03070402050302030203" charset="0"/>
            </a:endParaRPr>
          </a:p>
        </p:txBody>
      </p:sp>
      <p:sp>
        <p:nvSpPr>
          <p:cNvPr id="3" name="Subtitle 2"/>
          <p:cNvSpPr>
            <a:spLocks noGrp="1"/>
          </p:cNvSpPr>
          <p:nvPr>
            <p:ph type="subTitle" idx="1"/>
          </p:nvPr>
        </p:nvSpPr>
        <p:spPr/>
        <p:txBody>
          <a:bodyPr/>
          <a:lstStyle/>
          <a:p>
            <a:r>
              <a:rPr lang="en-IN" dirty="0">
                <a:solidFill>
                  <a:schemeClr val="tx1"/>
                </a:solidFill>
                <a:latin typeface="Bahnschrift" panose="020B0502040204020203" charset="0"/>
                <a:cs typeface="Bahnschrift" panose="020B0502040204020203" charset="0"/>
              </a:rPr>
              <a:t>SUBMITTED BY:</a:t>
            </a:r>
            <a:endParaRPr lang="en-IN" dirty="0">
              <a:solidFill>
                <a:schemeClr val="tx1"/>
              </a:solidFill>
              <a:latin typeface="Bahnschrift" panose="020B0502040204020203" charset="0"/>
              <a:cs typeface="Bahnschrift" panose="020B0502040204020203" charset="0"/>
            </a:endParaRPr>
          </a:p>
          <a:p>
            <a:r>
              <a:rPr lang="en-US" altLang="en-IN" dirty="0">
                <a:solidFill>
                  <a:schemeClr val="tx1"/>
                </a:solidFill>
                <a:latin typeface="Bahnschrift" panose="020B0502040204020203" charset="0"/>
                <a:cs typeface="Bahnschrift" panose="020B0502040204020203" charset="0"/>
              </a:rPr>
              <a:t>K.HARINI</a:t>
            </a:r>
            <a:endParaRPr lang="en-US" altLang="en-IN" dirty="0">
              <a:solidFill>
                <a:schemeClr val="tx1"/>
              </a:solidFill>
              <a:latin typeface="Bahnschrift" panose="020B0502040204020203" charset="0"/>
              <a:cs typeface="Bahnschrift" panose="020B0502040204020203" charset="0"/>
            </a:endParaRPr>
          </a:p>
          <a:p>
            <a:r>
              <a:rPr lang="en-US" altLang="en-IN" dirty="0">
                <a:solidFill>
                  <a:schemeClr val="tx1"/>
                </a:solidFill>
                <a:latin typeface="Bahnschrift" panose="020B0502040204020203" charset="0"/>
                <a:cs typeface="Bahnschrift" panose="020B0502040204020203" charset="0"/>
              </a:rPr>
              <a:t>REG NO:311521104701</a:t>
            </a:r>
            <a:endParaRPr lang="en-IN" dirty="0">
              <a:solidFill>
                <a:schemeClr val="tx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solution</a:t>
            </a:r>
            <a:endParaRPr lang="en-IN" dirty="0"/>
          </a:p>
        </p:txBody>
      </p:sp>
      <p:sp>
        <p:nvSpPr>
          <p:cNvPr id="3" name="Content Placeholder 2"/>
          <p:cNvSpPr>
            <a:spLocks noGrp="1"/>
          </p:cNvSpPr>
          <p:nvPr>
            <p:ph idx="1"/>
          </p:nvPr>
        </p:nvSpPr>
        <p:spPr>
          <a:xfrm>
            <a:off x="684212" y="1381704"/>
            <a:ext cx="11173492" cy="4094592"/>
          </a:xfrm>
        </p:spPr>
        <p:txBody>
          <a:bodyPr>
            <a:normAutofit lnSpcReduction="10000"/>
          </a:bodyPr>
          <a:lstStyle/>
          <a:p>
            <a:r>
              <a:rPr lang="en-US" b="0" i="0" dirty="0">
                <a:solidFill>
                  <a:schemeClr val="tx1"/>
                </a:solidFill>
                <a:effectLst/>
                <a:cs typeface="+mn-lt"/>
              </a:rPr>
              <a:t>Our solution entails the development of a sophisticated LSTM-based music generation system. Leveraging deep learning techniques, we preprocess a diverse dataset of MIDI files to extract sequential patterns of musical notes and chords. Subsequently, we design and train an LSTM neural network architecture capable of learning these patterns and generating original compositions.</a:t>
            </a:r>
            <a:endParaRPr lang="en-US" b="0" i="0" dirty="0">
              <a:solidFill>
                <a:schemeClr val="tx1"/>
              </a:solidFill>
              <a:effectLst/>
              <a:cs typeface="+mn-lt"/>
            </a:endParaRPr>
          </a:p>
          <a:p>
            <a:endParaRPr lang="en-US" b="0" i="0" dirty="0">
              <a:solidFill>
                <a:schemeClr val="tx1"/>
              </a:solidFill>
              <a:effectLst/>
              <a:cs typeface="+mn-lt"/>
            </a:endParaRPr>
          </a:p>
          <a:p>
            <a:r>
              <a:rPr lang="en-US" b="0" i="0" dirty="0">
                <a:solidFill>
                  <a:schemeClr val="tx1"/>
                </a:solidFill>
                <a:effectLst/>
                <a:cs typeface="+mn-lt"/>
              </a:rPr>
              <a:t>Upon training the model, users can employ our intuitive interface to generate new musical sequences with ease. The system harnesses the learned patterns from the training data to produce coherent and stylistically consistent compositions. By offering adjustable parameters for creativity control, such as temperature sampling, users can tailor the generated music to suit their preferences. Additionally, our system provides real-time feedback on the generated compositions, enabling users to iterate and refine their creations effortlessly.</a:t>
            </a:r>
            <a:r>
              <a:rPr lang="en-US" b="0" i="0" dirty="0">
                <a:solidFill>
                  <a:schemeClr val="tx1"/>
                </a:solidFill>
                <a:effectLst/>
                <a:latin typeface="Söhne"/>
              </a:rPr>
              <a:t> </a:t>
            </a:r>
            <a:endParaRPr lang="en-IN"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Modelling</a:t>
            </a:r>
            <a:endParaRPr lang="en-IN" dirty="0"/>
          </a:p>
        </p:txBody>
      </p:sp>
      <p:sp>
        <p:nvSpPr>
          <p:cNvPr id="3" name="Content Placeholder 2"/>
          <p:cNvSpPr>
            <a:spLocks noGrp="1"/>
          </p:cNvSpPr>
          <p:nvPr>
            <p:ph idx="1"/>
          </p:nvPr>
        </p:nvSpPr>
        <p:spPr>
          <a:xfrm>
            <a:off x="683895" y="1569085"/>
            <a:ext cx="10635615" cy="5037455"/>
          </a:xfrm>
        </p:spPr>
        <p:txBody>
          <a:bodyPr>
            <a:normAutofit fontScale="25000"/>
          </a:bodyPr>
          <a:lstStyle/>
          <a:p>
            <a:r>
              <a:rPr lang="en-IN" sz="7200" dirty="0">
                <a:solidFill>
                  <a:schemeClr val="tx1"/>
                </a:solidFill>
                <a:cs typeface="+mn-lt"/>
              </a:rPr>
              <a:t>The modelling approach for </a:t>
            </a:r>
            <a:r>
              <a:rPr lang="en-US" altLang="en-IN" sz="7200" dirty="0">
                <a:solidFill>
                  <a:schemeClr val="tx1"/>
                </a:solidFill>
                <a:cs typeface="+mn-lt"/>
              </a:rPr>
              <a:t>Music Generation</a:t>
            </a:r>
            <a:r>
              <a:rPr lang="en-IN" sz="7200" dirty="0">
                <a:solidFill>
                  <a:schemeClr val="tx1"/>
                </a:solidFill>
                <a:cs typeface="+mn-lt"/>
              </a:rPr>
              <a:t> System is as follows:</a:t>
            </a:r>
            <a:endParaRPr lang="en-IN" sz="7200" dirty="0">
              <a:solidFill>
                <a:schemeClr val="tx1"/>
              </a:solidFill>
              <a:cs typeface="+mn-lt"/>
            </a:endParaRPr>
          </a:p>
          <a:p>
            <a:pPr marL="342900" indent="-342900">
              <a:lnSpc>
                <a:spcPct val="80000"/>
              </a:lnSpc>
              <a:buAutoNum type="arabicPeriod"/>
            </a:pPr>
            <a:r>
              <a:rPr lang="en-IN" sz="6000" dirty="0">
                <a:solidFill>
                  <a:schemeClr val="tx1"/>
                </a:solidFill>
                <a:cs typeface="+mn-lt"/>
              </a:rPr>
              <a:t>Data Preprocessing: Extract and preprocess MIDI data, converting it into a suitable format for model input. </a:t>
            </a:r>
            <a:endParaRPr lang="en-IN" sz="6000" dirty="0">
              <a:solidFill>
                <a:schemeClr val="tx1"/>
              </a:solidFill>
              <a:cs typeface="+mn-lt"/>
            </a:endParaRPr>
          </a:p>
          <a:p>
            <a:pPr marL="342900" indent="-342900">
              <a:lnSpc>
                <a:spcPct val="80000"/>
              </a:lnSpc>
              <a:buAutoNum type="arabicPeriod"/>
            </a:pPr>
            <a:endParaRPr lang="en-IN" sz="6000" dirty="0">
              <a:solidFill>
                <a:schemeClr val="tx1"/>
              </a:solidFill>
              <a:cs typeface="+mn-lt"/>
            </a:endParaRPr>
          </a:p>
          <a:p>
            <a:pPr marL="342900" indent="-342900">
              <a:lnSpc>
                <a:spcPct val="80000"/>
              </a:lnSpc>
              <a:buAutoNum type="arabicPeriod"/>
            </a:pPr>
            <a:r>
              <a:rPr lang="en-IN" sz="6000" dirty="0">
                <a:solidFill>
                  <a:schemeClr val="tx1"/>
                </a:solidFill>
                <a:cs typeface="+mn-lt"/>
              </a:rPr>
              <a:t>Model Architecture Design: Design an LSTM-based neural network architecture capable of learning sequential patterns from the preprocessed MIDI data. </a:t>
            </a:r>
            <a:endParaRPr lang="en-IN" sz="6000" dirty="0">
              <a:solidFill>
                <a:schemeClr val="tx1"/>
              </a:solidFill>
              <a:cs typeface="+mn-lt"/>
            </a:endParaRPr>
          </a:p>
          <a:p>
            <a:pPr marL="342900" indent="-342900">
              <a:lnSpc>
                <a:spcPct val="80000"/>
              </a:lnSpc>
              <a:buAutoNum type="arabicPeriod"/>
            </a:pPr>
            <a:endParaRPr lang="en-IN" sz="6000" dirty="0">
              <a:solidFill>
                <a:schemeClr val="tx1"/>
              </a:solidFill>
              <a:cs typeface="+mn-lt"/>
            </a:endParaRPr>
          </a:p>
          <a:p>
            <a:pPr marL="342900" indent="-342900">
              <a:lnSpc>
                <a:spcPct val="80000"/>
              </a:lnSpc>
              <a:buAutoNum type="arabicPeriod"/>
            </a:pPr>
            <a:r>
              <a:rPr lang="en-IN" sz="6000" dirty="0">
                <a:solidFill>
                  <a:schemeClr val="tx1"/>
                </a:solidFill>
                <a:cs typeface="+mn-lt"/>
              </a:rPr>
              <a:t>Training Data Split: Split the preprocessed MIDI dataset into training, validation, and testing sets to facilitate model training, validation, and evaluation.</a:t>
            </a:r>
            <a:endParaRPr lang="en-IN" sz="6000" dirty="0">
              <a:solidFill>
                <a:schemeClr val="tx1"/>
              </a:solidFill>
              <a:cs typeface="+mn-lt"/>
            </a:endParaRPr>
          </a:p>
          <a:p>
            <a:pPr marL="342900" indent="-342900">
              <a:lnSpc>
                <a:spcPct val="80000"/>
              </a:lnSpc>
              <a:buAutoNum type="arabicPeriod"/>
            </a:pPr>
            <a:endParaRPr lang="en-IN" sz="6000" dirty="0">
              <a:solidFill>
                <a:schemeClr val="tx1"/>
              </a:solidFill>
              <a:cs typeface="+mn-lt"/>
            </a:endParaRPr>
          </a:p>
          <a:p>
            <a:pPr marL="342900" indent="-342900">
              <a:lnSpc>
                <a:spcPct val="80000"/>
              </a:lnSpc>
              <a:buAutoNum type="arabicPeriod"/>
            </a:pPr>
            <a:r>
              <a:rPr lang="en-IN" sz="6000" dirty="0">
                <a:solidFill>
                  <a:schemeClr val="tx1"/>
                </a:solidFill>
                <a:cs typeface="+mn-lt"/>
              </a:rPr>
              <a:t>Model Training: Train the LSTM model on the training data using appropriate loss functions, optimizers, and training parameters. </a:t>
            </a:r>
            <a:endParaRPr lang="en-IN" sz="6000" dirty="0">
              <a:solidFill>
                <a:schemeClr val="tx1"/>
              </a:solidFill>
              <a:cs typeface="+mn-lt"/>
            </a:endParaRPr>
          </a:p>
          <a:p>
            <a:pPr marL="342900" indent="-342900">
              <a:lnSpc>
                <a:spcPct val="80000"/>
              </a:lnSpc>
              <a:buAutoNum type="arabicPeriod"/>
            </a:pPr>
            <a:r>
              <a:rPr lang="en-IN" sz="6000" dirty="0">
                <a:solidFill>
                  <a:schemeClr val="tx1"/>
                </a:solidFill>
                <a:cs typeface="+mn-lt"/>
              </a:rPr>
              <a:t>Music Generation: Implement a function to generate new musical sequences using the trained LSTM model. </a:t>
            </a:r>
            <a:endParaRPr lang="en-IN" sz="6000" dirty="0">
              <a:solidFill>
                <a:schemeClr val="tx1"/>
              </a:solidFill>
              <a:cs typeface="+mn-lt"/>
            </a:endParaRPr>
          </a:p>
          <a:p>
            <a:pPr marL="342900" indent="-342900">
              <a:lnSpc>
                <a:spcPct val="80000"/>
              </a:lnSpc>
              <a:buAutoNum type="arabicPeriod"/>
            </a:pPr>
            <a:r>
              <a:rPr lang="en-IN" sz="6000" dirty="0">
                <a:solidFill>
                  <a:schemeClr val="tx1"/>
                </a:solidFill>
                <a:cs typeface="+mn-lt"/>
              </a:rPr>
              <a:t>Evaluation: Evaluate the quality of the generated music using qualitative and quantitative metrics, including musicality, coherence, and similarity to the original dataset.</a:t>
            </a:r>
            <a:endParaRPr lang="en-IN" sz="6000" dirty="0">
              <a:solidFill>
                <a:schemeClr val="tx1"/>
              </a:solidFill>
              <a:cs typeface="+mn-lt"/>
            </a:endParaRPr>
          </a:p>
          <a:p>
            <a:pPr>
              <a:lnSpc>
                <a:spcPct val="80000"/>
              </a:lnSpc>
            </a:pPr>
            <a:endParaRPr lang="en-IN" sz="6000" dirty="0">
              <a:solidFill>
                <a:schemeClr val="tx1"/>
              </a:solidFill>
              <a:cs typeface="+mn-lt"/>
            </a:endParaRPr>
          </a:p>
          <a:p>
            <a:endParaRPr lang="en-IN" sz="6000" dirty="0">
              <a:solidFill>
                <a:schemeClr val="tx1"/>
              </a:solidFill>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results</a:t>
            </a:r>
            <a:endParaRPr lang="en-IN" dirty="0"/>
          </a:p>
        </p:txBody>
      </p:sp>
      <p:sp>
        <p:nvSpPr>
          <p:cNvPr id="3" name="Content Placeholder 2"/>
          <p:cNvSpPr>
            <a:spLocks noGrp="1"/>
          </p:cNvSpPr>
          <p:nvPr>
            <p:ph idx="1"/>
          </p:nvPr>
        </p:nvSpPr>
        <p:spPr>
          <a:xfrm>
            <a:off x="684212" y="1540933"/>
            <a:ext cx="10544228" cy="1507067"/>
          </a:xfrm>
        </p:spPr>
        <p:txBody>
          <a:bodyPr>
            <a:normAutofit lnSpcReduction="10000"/>
          </a:bodyPr>
          <a:lstStyle/>
          <a:p>
            <a:pPr marL="0" indent="0">
              <a:buNone/>
            </a:pPr>
            <a:r>
              <a:rPr lang="en-US" sz="1800" b="0" i="0" dirty="0">
                <a:solidFill>
                  <a:schemeClr val="tx1"/>
                </a:solidFill>
                <a:effectLst/>
                <a:latin typeface="Söhne"/>
              </a:rPr>
              <a:t>	</a:t>
            </a:r>
            <a:r>
              <a:rPr lang="en-US" sz="1800" b="0" i="0" dirty="0">
                <a:solidFill>
                  <a:schemeClr val="tx1"/>
                </a:solidFill>
                <a:effectLst/>
                <a:cs typeface="+mn-lt"/>
              </a:rPr>
              <a:t>The project culminates in a sophisticated LSTM-based music generation system capable of autonomously creating original MIDI compositions. The system successfully captures the stylistic elements and structural patterns present in the input dataset, producing diverse and coherent musical sequences that showcase the potential of AI in artistic expression.The sample output of the implementation is as follows:</a:t>
            </a:r>
            <a:endParaRPr lang="en-IN" sz="1800" dirty="0">
              <a:solidFill>
                <a:schemeClr val="tx1"/>
              </a:solidFill>
              <a:cs typeface="+mn-lt"/>
            </a:endParaRPr>
          </a:p>
        </p:txBody>
      </p:sp>
      <p:pic>
        <p:nvPicPr>
          <p:cNvPr id="4" name="Picture 3"/>
          <p:cNvPicPr>
            <a:picLocks noChangeAspect="1"/>
          </p:cNvPicPr>
          <p:nvPr/>
        </p:nvPicPr>
        <p:blipFill>
          <a:blip r:embed="rId1"/>
          <a:stretch>
            <a:fillRect/>
          </a:stretch>
        </p:blipFill>
        <p:spPr>
          <a:xfrm>
            <a:off x="1018540" y="3048000"/>
            <a:ext cx="9912350" cy="3383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186" y="2023806"/>
            <a:ext cx="8534400" cy="1507067"/>
          </a:xfrm>
        </p:spPr>
        <p:txBody>
          <a:bodyPr>
            <a:normAutofit/>
          </a:bodyPr>
          <a:lstStyle/>
          <a:p>
            <a:pPr algn="ctr"/>
            <a:r>
              <a:rPr lang="en-IN" sz="4000" dirty="0"/>
              <a:t>Thank you</a:t>
            </a:r>
            <a:endParaRPr lang="en-IN" sz="4000" dirty="0"/>
          </a:p>
        </p:txBody>
      </p:sp>
      <p:sp>
        <p:nvSpPr>
          <p:cNvPr id="3" name="Content Placeholder 2"/>
          <p:cNvSpPr>
            <a:spLocks noGrp="1"/>
          </p:cNvSpPr>
          <p:nvPr>
            <p:ph idx="1"/>
          </p:nvPr>
        </p:nvSpPr>
        <p:spPr>
          <a:xfrm>
            <a:off x="920186" y="5211097"/>
            <a:ext cx="10976846" cy="948268"/>
          </a:xfrm>
        </p:spPr>
        <p:txBody>
          <a:bodyPr>
            <a:normAutofit/>
          </a:bodyPr>
          <a:lstStyle/>
          <a:p>
            <a:pPr marL="0" indent="0">
              <a:buNone/>
            </a:pPr>
            <a:r>
              <a:rPr lang="en-IN" dirty="0">
                <a:solidFill>
                  <a:schemeClr val="tx1"/>
                </a:solidFill>
                <a:cs typeface="+mn-lt"/>
              </a:rPr>
              <a:t>Project link:</a:t>
            </a:r>
            <a:endParaRPr lang="en-IN" dirty="0">
              <a:solidFill>
                <a:schemeClr val="tx1"/>
              </a:solidFill>
              <a:cs typeface="+mn-lt"/>
            </a:endParaRPr>
          </a:p>
          <a:p>
            <a:pPr marL="0" indent="0">
              <a:buNone/>
            </a:pPr>
            <a:r>
              <a:rPr lang="en-US" altLang="en-IN" dirty="0">
                <a:solidFill>
                  <a:schemeClr val="tx1"/>
                </a:solidFill>
                <a:cs typeface="+mn-lt"/>
              </a:rPr>
              <a:t>https://github.com/HariniK0307/GenAINaanMudhalvan </a:t>
            </a:r>
            <a:endParaRPr lang="en-US" altLang="en-IN" dirty="0">
              <a:solidFill>
                <a:schemeClr val="tx1"/>
              </a:solidFill>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PROJECT TITLE:</a:t>
            </a:r>
            <a:endParaRPr lang="en-IN" dirty="0"/>
          </a:p>
        </p:txBody>
      </p:sp>
      <p:sp>
        <p:nvSpPr>
          <p:cNvPr id="3" name="Content Placeholder 2"/>
          <p:cNvSpPr>
            <a:spLocks noGrp="1"/>
          </p:cNvSpPr>
          <p:nvPr>
            <p:ph idx="1"/>
          </p:nvPr>
        </p:nvSpPr>
        <p:spPr>
          <a:xfrm>
            <a:off x="1175825" y="1789471"/>
            <a:ext cx="8410627" cy="2698409"/>
          </a:xfrm>
        </p:spPr>
        <p:txBody>
          <a:bodyPr>
            <a:normAutofit/>
          </a:bodyPr>
          <a:lstStyle/>
          <a:p>
            <a:pPr marL="0" indent="0">
              <a:buNone/>
            </a:pPr>
            <a:r>
              <a:rPr lang="en-IN" sz="3600" dirty="0">
                <a:solidFill>
                  <a:schemeClr val="tx1"/>
                </a:solidFill>
              </a:rPr>
              <a:t>“</a:t>
            </a:r>
            <a:r>
              <a:rPr lang="en-US" altLang="en-IN" sz="3600" dirty="0">
                <a:solidFill>
                  <a:schemeClr val="tx1"/>
                </a:solidFill>
              </a:rPr>
              <a:t>MUSIC GENERATION</a:t>
            </a:r>
            <a:r>
              <a:rPr lang="en-IN" sz="3600" dirty="0">
                <a:solidFill>
                  <a:schemeClr val="tx1"/>
                </a:solidFill>
              </a:rPr>
              <a:t> USING </a:t>
            </a:r>
            <a:r>
              <a:rPr lang="en-US" altLang="en-IN" sz="3600" dirty="0">
                <a:solidFill>
                  <a:schemeClr val="tx1"/>
                </a:solidFill>
              </a:rPr>
              <a:t>LSTM”</a:t>
            </a:r>
            <a:endParaRPr lang="en-US" altLang="en-IN" sz="3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agenda</a:t>
            </a:r>
            <a:endParaRPr lang="en-IN" dirty="0"/>
          </a:p>
        </p:txBody>
      </p:sp>
      <p:sp>
        <p:nvSpPr>
          <p:cNvPr id="3" name="Content Placeholder 2"/>
          <p:cNvSpPr>
            <a:spLocks noGrp="1"/>
          </p:cNvSpPr>
          <p:nvPr>
            <p:ph idx="1"/>
          </p:nvPr>
        </p:nvSpPr>
        <p:spPr>
          <a:xfrm>
            <a:off x="979179" y="1826341"/>
            <a:ext cx="8534400" cy="3615267"/>
          </a:xfrm>
        </p:spPr>
        <p:txBody>
          <a:bodyPr/>
          <a:lstStyle/>
          <a:p>
            <a:r>
              <a:rPr lang="en-IN" dirty="0">
                <a:solidFill>
                  <a:schemeClr val="tx1"/>
                </a:solidFill>
              </a:rPr>
              <a:t>Problem statement</a:t>
            </a:r>
            <a:endParaRPr lang="en-IN" dirty="0">
              <a:solidFill>
                <a:schemeClr val="tx1"/>
              </a:solidFill>
            </a:endParaRPr>
          </a:p>
          <a:p>
            <a:r>
              <a:rPr lang="en-IN" dirty="0">
                <a:solidFill>
                  <a:schemeClr val="tx1"/>
                </a:solidFill>
              </a:rPr>
              <a:t>Project overview</a:t>
            </a:r>
            <a:endParaRPr lang="en-IN" dirty="0">
              <a:solidFill>
                <a:schemeClr val="tx1"/>
              </a:solidFill>
            </a:endParaRPr>
          </a:p>
          <a:p>
            <a:r>
              <a:rPr lang="en-IN" dirty="0">
                <a:solidFill>
                  <a:schemeClr val="tx1"/>
                </a:solidFill>
              </a:rPr>
              <a:t>End users</a:t>
            </a:r>
            <a:endParaRPr lang="en-IN" dirty="0">
              <a:solidFill>
                <a:schemeClr val="tx1"/>
              </a:solidFill>
            </a:endParaRPr>
          </a:p>
          <a:p>
            <a:r>
              <a:rPr lang="en-IN" dirty="0">
                <a:solidFill>
                  <a:schemeClr val="tx1"/>
                </a:solidFill>
              </a:rPr>
              <a:t>Value proposition</a:t>
            </a:r>
            <a:endParaRPr lang="en-IN" dirty="0">
              <a:solidFill>
                <a:schemeClr val="tx1"/>
              </a:solidFill>
            </a:endParaRPr>
          </a:p>
          <a:p>
            <a:r>
              <a:rPr lang="en-IN" dirty="0">
                <a:solidFill>
                  <a:schemeClr val="tx1"/>
                </a:solidFill>
              </a:rPr>
              <a:t>Solution</a:t>
            </a:r>
            <a:endParaRPr lang="en-IN" dirty="0">
              <a:solidFill>
                <a:schemeClr val="tx1"/>
              </a:solidFill>
            </a:endParaRPr>
          </a:p>
          <a:p>
            <a:r>
              <a:rPr lang="en-IN" dirty="0">
                <a:solidFill>
                  <a:schemeClr val="tx1"/>
                </a:solidFill>
              </a:rPr>
              <a:t>Modelling</a:t>
            </a:r>
            <a:endParaRPr lang="en-IN" dirty="0">
              <a:solidFill>
                <a:schemeClr val="tx1"/>
              </a:solidFill>
            </a:endParaRPr>
          </a:p>
          <a:p>
            <a:r>
              <a:rPr lang="en-IN" dirty="0">
                <a:solidFill>
                  <a:schemeClr val="tx1"/>
                </a:solidFill>
              </a:rPr>
              <a:t>Results</a:t>
            </a: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Problem statement</a:t>
            </a:r>
            <a:endParaRPr lang="en-IN" dirty="0"/>
          </a:p>
        </p:txBody>
      </p:sp>
      <p:sp>
        <p:nvSpPr>
          <p:cNvPr id="3" name="Content Placeholder 2"/>
          <p:cNvSpPr>
            <a:spLocks noGrp="1"/>
          </p:cNvSpPr>
          <p:nvPr>
            <p:ph idx="1"/>
          </p:nvPr>
        </p:nvSpPr>
        <p:spPr>
          <a:xfrm>
            <a:off x="1146328" y="1531374"/>
            <a:ext cx="8534400" cy="3615267"/>
          </a:xfrm>
        </p:spPr>
        <p:txBody>
          <a:bodyPr/>
          <a:lstStyle/>
          <a:p>
            <a:r>
              <a:rPr lang="en-IN" dirty="0">
                <a:solidFill>
                  <a:schemeClr val="tx1"/>
                </a:solidFill>
              </a:rPr>
              <a:t>Develop an LSTM-based music generation system to create original MIDI compositions. Utilize a dataset of MIDI files, preprocess the data, and design an LSTM model capable of learning sequential patterns. Train the model, generate new musical sequences, and evaluate their quality. Iterate on the model architecture and generation techniques to enhance the creativity and coherence of the generated music.</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Project overview</a:t>
            </a:r>
            <a:endParaRPr lang="en-IN" dirty="0"/>
          </a:p>
        </p:txBody>
      </p:sp>
      <p:sp>
        <p:nvSpPr>
          <p:cNvPr id="3" name="Content Placeholder 2"/>
          <p:cNvSpPr>
            <a:spLocks noGrp="1"/>
          </p:cNvSpPr>
          <p:nvPr>
            <p:ph idx="1"/>
          </p:nvPr>
        </p:nvSpPr>
        <p:spPr>
          <a:xfrm>
            <a:off x="586105" y="1482090"/>
            <a:ext cx="10423525" cy="4989195"/>
          </a:xfrm>
        </p:spPr>
        <p:txBody>
          <a:bodyPr>
            <a:normAutofit lnSpcReduction="10000"/>
          </a:bodyPr>
          <a:lstStyle/>
          <a:p>
            <a:r>
              <a:rPr lang="en-US" b="0" i="0" dirty="0">
                <a:solidFill>
                  <a:schemeClr val="tx1"/>
                </a:solidFill>
                <a:effectLst/>
                <a:cs typeface="+mn-lt"/>
              </a:rPr>
              <a:t>Introduction: </a:t>
            </a:r>
            <a:endParaRPr lang="en-US" b="0" i="0" dirty="0">
              <a:solidFill>
                <a:schemeClr val="tx1"/>
              </a:solidFill>
              <a:effectLst/>
              <a:cs typeface="+mn-lt"/>
            </a:endParaRPr>
          </a:p>
          <a:p>
            <a:pPr marL="0" indent="0">
              <a:buNone/>
            </a:pPr>
            <a:r>
              <a:rPr lang="en-US" b="0" i="0" dirty="0">
                <a:solidFill>
                  <a:schemeClr val="tx1"/>
                </a:solidFill>
                <a:effectLst/>
                <a:cs typeface="+mn-lt"/>
              </a:rPr>
              <a:t>        In an era where AI intersects with creativity, the ability to generate                  music autonomously has captivated both musicians and technologists alike. Leveraging the power of LSTM neural networks, this project endeavors to explore the realm of AI-generated music, culminating in the creation of original compositions.</a:t>
            </a:r>
            <a:endParaRPr lang="en-US" b="0" i="0" dirty="0">
              <a:solidFill>
                <a:schemeClr val="tx1"/>
              </a:solidFill>
              <a:effectLst/>
              <a:cs typeface="+mn-lt"/>
            </a:endParaRPr>
          </a:p>
          <a:p>
            <a:endParaRPr lang="en-US" b="0" i="0" dirty="0">
              <a:solidFill>
                <a:schemeClr val="tx1"/>
              </a:solidFill>
              <a:effectLst/>
              <a:latin typeface="Söhne"/>
            </a:endParaRPr>
          </a:p>
          <a:p>
            <a:endParaRPr lang="en-US" b="0" i="0" dirty="0">
              <a:solidFill>
                <a:schemeClr val="tx1"/>
              </a:solidFill>
              <a:effectLst/>
              <a:latin typeface="Söhne"/>
            </a:endParaRPr>
          </a:p>
          <a:p>
            <a:endParaRPr lang="en-US" b="0" i="0" dirty="0">
              <a:solidFill>
                <a:schemeClr val="tx1"/>
              </a:solidFill>
              <a:effectLst/>
              <a:latin typeface="Söhne"/>
            </a:endParaRPr>
          </a:p>
          <a:p>
            <a:endParaRPr lang="en-US" b="0" i="0" dirty="0">
              <a:solidFill>
                <a:schemeClr val="tx1"/>
              </a:solidFill>
              <a:effectLst/>
              <a:latin typeface="Söhne"/>
            </a:endParaRPr>
          </a:p>
          <a:p>
            <a:endParaRPr lang="en-US" b="0" i="0" dirty="0">
              <a:solidFill>
                <a:schemeClr val="tx1"/>
              </a:solidFill>
              <a:effectLst/>
              <a:latin typeface="Söhne"/>
            </a:endParaRPr>
          </a:p>
          <a:p>
            <a:endParaRPr lang="en-US" b="0" i="0" dirty="0">
              <a:solidFill>
                <a:schemeClr val="tx1"/>
              </a:solidFill>
              <a:effectLst/>
              <a:latin typeface="Söhne"/>
            </a:endParaRPr>
          </a:p>
          <a:p>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Project overview</a:t>
            </a:r>
            <a:endParaRPr lang="en-IN" dirty="0"/>
          </a:p>
        </p:txBody>
      </p:sp>
      <p:sp>
        <p:nvSpPr>
          <p:cNvPr id="3" name="Content Placeholder 2"/>
          <p:cNvSpPr>
            <a:spLocks noGrp="1"/>
          </p:cNvSpPr>
          <p:nvPr>
            <p:ph idx="1"/>
          </p:nvPr>
        </p:nvSpPr>
        <p:spPr>
          <a:xfrm>
            <a:off x="802200" y="3045036"/>
            <a:ext cx="9295529" cy="3615267"/>
          </a:xfrm>
        </p:spPr>
        <p:txBody>
          <a:bodyPr>
            <a:normAutofit fontScale="25000"/>
          </a:bodyPr>
          <a:lstStyle/>
          <a:p>
            <a:pPr algn="l"/>
            <a:r>
              <a:rPr lang="en-US" sz="5600" b="0" i="0" dirty="0">
                <a:solidFill>
                  <a:schemeClr val="tx1"/>
                </a:solidFill>
                <a:effectLst/>
                <a:cs typeface="+mn-lt"/>
              </a:rPr>
              <a:t>Objectives:</a:t>
            </a:r>
            <a:endParaRPr lang="en-US" sz="5600" b="0" i="0" dirty="0">
              <a:solidFill>
                <a:schemeClr val="tx1"/>
              </a:solidFill>
              <a:effectLst/>
              <a:cs typeface="+mn-lt"/>
            </a:endParaRPr>
          </a:p>
          <a:p>
            <a:pPr lvl="1">
              <a:lnSpc>
                <a:spcPct val="70000"/>
              </a:lnSpc>
              <a:buFont typeface="+mj-lt"/>
              <a:buAutoNum type="arabicPeriod"/>
            </a:pPr>
            <a:r>
              <a:rPr lang="en-US" sz="4800" b="0" i="0" dirty="0">
                <a:solidFill>
                  <a:schemeClr val="tx1"/>
                </a:solidFill>
                <a:effectLst/>
                <a:cs typeface="+mn-lt"/>
              </a:rPr>
              <a:t>Data Collection: Gather a diverse dataset of MIDI files containing musical compositions across various genres and styles.</a:t>
            </a:r>
            <a:endParaRPr lang="en-US" sz="4800" b="0" i="0" dirty="0">
              <a:solidFill>
                <a:schemeClr val="tx1"/>
              </a:solidFill>
              <a:effectLst/>
              <a:cs typeface="+mn-lt"/>
            </a:endParaRPr>
          </a:p>
          <a:p>
            <a:pPr lvl="1">
              <a:lnSpc>
                <a:spcPct val="70000"/>
              </a:lnSpc>
              <a:buFont typeface="+mj-lt"/>
              <a:buAutoNum type="arabicPeriod"/>
            </a:pPr>
            <a:endParaRPr lang="en-US" sz="4800" b="0" i="0" dirty="0">
              <a:solidFill>
                <a:schemeClr val="tx1"/>
              </a:solidFill>
              <a:effectLst/>
              <a:cs typeface="+mn-lt"/>
            </a:endParaRPr>
          </a:p>
          <a:p>
            <a:pPr lvl="1">
              <a:lnSpc>
                <a:spcPct val="70000"/>
              </a:lnSpc>
              <a:buFont typeface="+mj-lt"/>
              <a:buAutoNum type="arabicPeriod"/>
            </a:pPr>
            <a:r>
              <a:rPr lang="en-US" sz="4800" b="0" i="0" dirty="0">
                <a:solidFill>
                  <a:schemeClr val="tx1"/>
                </a:solidFill>
                <a:effectLst/>
                <a:cs typeface="+mn-lt"/>
              </a:rPr>
              <a:t>Data Preprocessing: Extract meaningful sequences of musical notes and chords from the MIDI dataset, preparing it for model training.</a:t>
            </a:r>
            <a:endParaRPr lang="en-US" sz="4800" b="0" i="0" dirty="0">
              <a:solidFill>
                <a:schemeClr val="tx1"/>
              </a:solidFill>
              <a:effectLst/>
              <a:cs typeface="+mn-lt"/>
            </a:endParaRPr>
          </a:p>
          <a:p>
            <a:pPr lvl="1">
              <a:lnSpc>
                <a:spcPct val="70000"/>
              </a:lnSpc>
              <a:buFont typeface="+mj-lt"/>
              <a:buAutoNum type="arabicPeriod"/>
            </a:pPr>
            <a:endParaRPr lang="en-US" sz="4800" b="0" i="0" dirty="0">
              <a:solidFill>
                <a:schemeClr val="tx1"/>
              </a:solidFill>
              <a:effectLst/>
              <a:cs typeface="+mn-lt"/>
            </a:endParaRPr>
          </a:p>
          <a:p>
            <a:pPr lvl="1">
              <a:lnSpc>
                <a:spcPct val="70000"/>
              </a:lnSpc>
              <a:spcBef>
                <a:spcPts val="20"/>
              </a:spcBef>
              <a:spcAft>
                <a:spcPts val="0"/>
              </a:spcAft>
              <a:buFont typeface="+mj-lt"/>
              <a:buAutoNum type="arabicPeriod"/>
            </a:pPr>
            <a:r>
              <a:rPr lang="en-US" sz="4800" b="0" i="0" dirty="0">
                <a:solidFill>
                  <a:schemeClr val="tx1"/>
                </a:solidFill>
                <a:effectLst/>
                <a:cs typeface="+mn-lt"/>
              </a:rPr>
              <a:t>Model Design: Develop an LSTM-based neural network architecture capable of learning sequential patterns inherent in the MIDI data.</a:t>
            </a:r>
            <a:endParaRPr lang="en-US" sz="4800" b="0" i="0" dirty="0">
              <a:solidFill>
                <a:schemeClr val="tx1"/>
              </a:solidFill>
              <a:effectLst/>
              <a:cs typeface="+mn-lt"/>
            </a:endParaRPr>
          </a:p>
          <a:p>
            <a:pPr lvl="1">
              <a:lnSpc>
                <a:spcPct val="70000"/>
              </a:lnSpc>
              <a:buFont typeface="+mj-lt"/>
              <a:buAutoNum type="arabicPeriod"/>
            </a:pPr>
            <a:endParaRPr lang="en-US" sz="4800" b="0" i="0" dirty="0">
              <a:solidFill>
                <a:schemeClr val="tx1"/>
              </a:solidFill>
              <a:effectLst/>
              <a:cs typeface="+mn-lt"/>
            </a:endParaRPr>
          </a:p>
          <a:p>
            <a:pPr lvl="1">
              <a:lnSpc>
                <a:spcPct val="70000"/>
              </a:lnSpc>
              <a:buFont typeface="+mj-lt"/>
              <a:buAutoNum type="arabicPeriod"/>
            </a:pPr>
            <a:r>
              <a:rPr lang="en-US" sz="4800" b="0" i="0" dirty="0">
                <a:solidFill>
                  <a:schemeClr val="tx1"/>
                </a:solidFill>
                <a:effectLst/>
                <a:cs typeface="+mn-lt"/>
              </a:rPr>
              <a:t>Model Training: Train the LSTM model using the preprocessed MIDI dataset to learn the complex patterns and structures of musical compositions.</a:t>
            </a:r>
            <a:endParaRPr lang="en-US" sz="4800" b="0" i="0" dirty="0">
              <a:solidFill>
                <a:schemeClr val="tx1"/>
              </a:solidFill>
              <a:effectLst/>
              <a:cs typeface="+mn-lt"/>
            </a:endParaRPr>
          </a:p>
          <a:p>
            <a:pPr lvl="1">
              <a:lnSpc>
                <a:spcPct val="70000"/>
              </a:lnSpc>
              <a:buFont typeface="+mj-lt"/>
              <a:buAutoNum type="arabicPeriod"/>
            </a:pPr>
            <a:endParaRPr lang="en-US" sz="4800" b="0" i="0" dirty="0">
              <a:solidFill>
                <a:schemeClr val="tx1"/>
              </a:solidFill>
              <a:effectLst/>
              <a:cs typeface="+mn-lt"/>
            </a:endParaRPr>
          </a:p>
          <a:p>
            <a:pPr lvl="1">
              <a:lnSpc>
                <a:spcPct val="70000"/>
              </a:lnSpc>
              <a:buFont typeface="+mj-lt"/>
              <a:buAutoNum type="arabicPeriod"/>
            </a:pPr>
            <a:r>
              <a:rPr lang="en-US" sz="4800" b="0" i="0" dirty="0">
                <a:solidFill>
                  <a:schemeClr val="tx1"/>
                </a:solidFill>
                <a:effectLst/>
                <a:cs typeface="+mn-lt"/>
              </a:rPr>
              <a:t>Music Generation: Implement a function to generate new musical sequences using the trained LSTM model, allowing for the creation of original compositions.</a:t>
            </a:r>
            <a:endParaRPr lang="en-US" sz="4800" b="0" i="0" dirty="0">
              <a:solidFill>
                <a:schemeClr val="tx1"/>
              </a:solidFill>
              <a:effectLst/>
              <a:cs typeface="+mn-lt"/>
            </a:endParaRPr>
          </a:p>
          <a:p>
            <a:pPr lvl="1">
              <a:lnSpc>
                <a:spcPct val="70000"/>
              </a:lnSpc>
              <a:buFont typeface="+mj-lt"/>
              <a:buAutoNum type="arabicPeriod"/>
            </a:pPr>
            <a:endParaRPr lang="en-US" sz="4800" b="0" i="0" dirty="0">
              <a:solidFill>
                <a:schemeClr val="tx1"/>
              </a:solidFill>
              <a:effectLst/>
              <a:cs typeface="+mn-lt"/>
            </a:endParaRPr>
          </a:p>
          <a:p>
            <a:pPr lvl="1">
              <a:lnSpc>
                <a:spcPct val="70000"/>
              </a:lnSpc>
              <a:buFont typeface="+mj-lt"/>
              <a:buAutoNum type="arabicPeriod"/>
            </a:pPr>
            <a:r>
              <a:rPr lang="en-US" sz="4800" b="0" i="0" dirty="0">
                <a:solidFill>
                  <a:schemeClr val="tx1"/>
                </a:solidFill>
                <a:effectLst/>
                <a:cs typeface="+mn-lt"/>
              </a:rPr>
              <a:t>Evaluation: Assess the quality and creativity of the generated music using qualitative and quantitative metrics, comparing it to the original dataset.</a:t>
            </a:r>
            <a:endParaRPr lang="en-US" sz="4800" b="0" i="0" dirty="0">
              <a:solidFill>
                <a:schemeClr val="tx1"/>
              </a:solidFill>
              <a:effectLst/>
              <a:cs typeface="+mn-lt"/>
            </a:endParaRPr>
          </a:p>
          <a:p>
            <a:pPr lvl="1">
              <a:lnSpc>
                <a:spcPct val="70000"/>
              </a:lnSpc>
              <a:buFont typeface="+mj-lt"/>
              <a:buAutoNum type="arabicPeriod"/>
            </a:pPr>
            <a:endParaRPr lang="en-US" sz="4800" b="0" i="0" dirty="0">
              <a:solidFill>
                <a:schemeClr val="tx1"/>
              </a:solidFill>
              <a:effectLst/>
              <a:cs typeface="+mn-lt"/>
            </a:endParaRPr>
          </a:p>
          <a:p>
            <a:pPr lvl="1">
              <a:lnSpc>
                <a:spcPct val="70000"/>
              </a:lnSpc>
              <a:buFont typeface="+mj-lt"/>
              <a:buAutoNum type="arabicPeriod"/>
            </a:pPr>
            <a:r>
              <a:rPr lang="en-US" sz="4800" b="0" i="0" dirty="0">
                <a:solidFill>
                  <a:schemeClr val="tx1"/>
                </a:solidFill>
                <a:effectLst/>
                <a:cs typeface="+mn-lt"/>
              </a:rPr>
              <a:t>Refinement: Iterate on the model architecture, training process, and generation techniques based on evaluation feedback to enhance the quality and diversity of the generated music.</a:t>
            </a:r>
            <a:endParaRPr lang="en-US" sz="4800" b="0" i="0" dirty="0">
              <a:solidFill>
                <a:schemeClr val="tx1"/>
              </a:solidFill>
              <a:effectLst/>
              <a:cs typeface="+mn-lt"/>
            </a:endParaRPr>
          </a:p>
          <a:p>
            <a:pPr lvl="1">
              <a:buFont typeface="+mj-lt"/>
              <a:buAutoNum type="arabicPeriod"/>
            </a:pPr>
            <a:endParaRPr lang="en-US" sz="4800" b="0" i="0" dirty="0">
              <a:solidFill>
                <a:schemeClr val="tx1"/>
              </a:solidFill>
              <a:effectLst/>
              <a:latin typeface="Söhne"/>
            </a:endParaRPr>
          </a:p>
          <a:p>
            <a:pPr lvl="1">
              <a:buFont typeface="+mj-lt"/>
              <a:buAutoNum type="arabicPeriod"/>
            </a:pPr>
            <a:endParaRPr lang="en-US" sz="4800" b="0" i="0" dirty="0">
              <a:solidFill>
                <a:schemeClr val="tx1"/>
              </a:solidFill>
              <a:effectLst/>
              <a:latin typeface="Söhne"/>
            </a:endParaRPr>
          </a:p>
          <a:p>
            <a:pPr lvl="1">
              <a:buFont typeface="+mj-lt"/>
              <a:buAutoNum type="arabicPeriod"/>
            </a:pPr>
            <a:endParaRPr lang="en-US" sz="4800" b="0" i="0" dirty="0">
              <a:solidFill>
                <a:schemeClr val="tx1"/>
              </a:solidFill>
              <a:effectLst/>
              <a:latin typeface="Söhne"/>
            </a:endParaRPr>
          </a:p>
          <a:p>
            <a:pPr lvl="1">
              <a:buFont typeface="+mj-lt"/>
              <a:buAutoNum type="arabicPeriod"/>
            </a:pPr>
            <a:endParaRPr lang="en-US" sz="4800" b="0" i="0" dirty="0">
              <a:solidFill>
                <a:schemeClr val="tx1"/>
              </a:solidFill>
              <a:effectLst/>
              <a:latin typeface="Söhne"/>
            </a:endParaRPr>
          </a:p>
          <a:p>
            <a:pPr lvl="1">
              <a:buFont typeface="+mj-lt"/>
              <a:buAutoNum type="arabicPeriod"/>
            </a:pPr>
            <a:endParaRPr lang="en-US" b="0" i="0" dirty="0">
              <a:solidFill>
                <a:schemeClr val="tx1"/>
              </a:solidFill>
              <a:effectLst/>
              <a:latin typeface="Söhne"/>
            </a:endParaRPr>
          </a:p>
          <a:p>
            <a:pPr lvl="1">
              <a:buFont typeface="+mj-lt"/>
              <a:buAutoNum type="arabicPeriod"/>
            </a:pPr>
            <a:endParaRPr lang="en-US" b="0" i="0" dirty="0">
              <a:solidFill>
                <a:schemeClr val="tx1"/>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Project overview</a:t>
            </a:r>
            <a:endParaRPr lang="en-IN" dirty="0"/>
          </a:p>
        </p:txBody>
      </p:sp>
      <p:sp>
        <p:nvSpPr>
          <p:cNvPr id="3" name="Content Placeholder 2"/>
          <p:cNvSpPr>
            <a:spLocks noGrp="1"/>
          </p:cNvSpPr>
          <p:nvPr>
            <p:ph idx="1"/>
          </p:nvPr>
        </p:nvSpPr>
        <p:spPr>
          <a:xfrm>
            <a:off x="684212" y="1484671"/>
            <a:ext cx="9413517" cy="3144686"/>
          </a:xfrm>
        </p:spPr>
        <p:txBody>
          <a:bodyPr>
            <a:normAutofit/>
          </a:bodyPr>
          <a:lstStyle/>
          <a:p>
            <a:pPr algn="l"/>
            <a:r>
              <a:rPr lang="en-US" b="0" i="0" dirty="0">
                <a:solidFill>
                  <a:schemeClr val="tx1"/>
                </a:solidFill>
                <a:effectLst/>
                <a:cs typeface="+mn-lt"/>
              </a:rPr>
              <a:t>Expected Outcome:</a:t>
            </a:r>
            <a:endParaRPr lang="en-US" b="0" i="0" dirty="0">
              <a:solidFill>
                <a:schemeClr val="tx1"/>
              </a:solidFill>
              <a:effectLst/>
              <a:cs typeface="+mn-lt"/>
            </a:endParaRPr>
          </a:p>
          <a:p>
            <a:pPr marL="0" indent="0" algn="l">
              <a:buNone/>
            </a:pPr>
            <a:r>
              <a:rPr lang="en-US" b="0" i="0" dirty="0">
                <a:solidFill>
                  <a:schemeClr val="tx1"/>
                </a:solidFill>
                <a:effectLst/>
                <a:cs typeface="+mn-lt"/>
              </a:rPr>
              <a:t>	This project is a functional LSTM-based music generation system capable of autonomously creating original MIDI compositions. The generated music should exhibit creativity, coherence, and stylistic elements reflective of the input dataset, showcasing the potential of AI in artistic expression.</a:t>
            </a:r>
            <a:endParaRPr lang="en-US" b="0" i="0" dirty="0">
              <a:solidFill>
                <a:schemeClr val="tx1"/>
              </a:solidFill>
              <a:effectLs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Value proposition</a:t>
            </a:r>
            <a:endParaRPr lang="en-IN" dirty="0"/>
          </a:p>
        </p:txBody>
      </p:sp>
      <p:sp>
        <p:nvSpPr>
          <p:cNvPr id="3" name="Content Placeholder 2"/>
          <p:cNvSpPr>
            <a:spLocks noGrp="1"/>
          </p:cNvSpPr>
          <p:nvPr>
            <p:ph idx="1"/>
          </p:nvPr>
        </p:nvSpPr>
        <p:spPr>
          <a:xfrm>
            <a:off x="762635" y="1727835"/>
            <a:ext cx="9865995" cy="3890010"/>
          </a:xfrm>
        </p:spPr>
        <p:txBody>
          <a:bodyPr>
            <a:normAutofit fontScale="60000"/>
          </a:bodyPr>
          <a:lstStyle/>
          <a:p>
            <a:pPr marL="0" indent="0">
              <a:buNone/>
            </a:pPr>
            <a:r>
              <a:rPr lang="en-US" sz="2855" b="0" i="0" dirty="0">
                <a:solidFill>
                  <a:schemeClr val="tx1"/>
                </a:solidFill>
                <a:effectLst/>
                <a:cs typeface="+mn-lt"/>
              </a:rPr>
              <a:t>"Our project aims to democratize music creation by harnessing the power of artificial intelligence. By developing an LSTM-based music generation system, we provide musicians and enthusiasts with a tool to effortlessly produce original compositions. With its ability to learn from diverse musical styles and structures, our system offers a unique avenue for creative exploration, enabling users to unleash their artistic potential and push the boundaries of music composition</a:t>
            </a:r>
            <a:r>
              <a:rPr lang="en-US" b="0" i="0" dirty="0">
                <a:solidFill>
                  <a:schemeClr val="tx1"/>
                </a:solidFill>
                <a:effectLst/>
                <a:cs typeface="+mn-lt"/>
              </a:rPr>
              <a:t>.”</a:t>
            </a:r>
            <a:endParaRPr lang="en-US" b="0" i="0" dirty="0">
              <a:solidFill>
                <a:schemeClr val="tx1"/>
              </a:solidFill>
              <a:effectLst/>
              <a:cs typeface="+mn-lt"/>
            </a:endParaRPr>
          </a:p>
          <a:p>
            <a:pPr marL="0" indent="0">
              <a:buNone/>
            </a:pPr>
            <a:endParaRPr lang="en-US" b="0" i="0" dirty="0">
              <a:solidFill>
                <a:schemeClr val="tx1"/>
              </a:solidFill>
              <a:effectLst/>
              <a:latin typeface="Söhne"/>
            </a:endParaRPr>
          </a:p>
          <a:p>
            <a:pPr marL="0" indent="0">
              <a:buNone/>
            </a:pPr>
            <a:endParaRPr lang="en-US" b="0" i="0" dirty="0">
              <a:solidFill>
                <a:schemeClr val="tx1"/>
              </a:solidFill>
              <a:effectLst/>
              <a:latin typeface="Söhne"/>
            </a:endParaRPr>
          </a:p>
          <a:p>
            <a:pPr marL="0" indent="0">
              <a:buNone/>
            </a:pPr>
            <a:endParaRPr lang="en-US" b="0" i="0" dirty="0">
              <a:solidFill>
                <a:schemeClr val="tx1"/>
              </a:solidFill>
              <a:effectLst/>
              <a:latin typeface="Söhne"/>
            </a:endParaRPr>
          </a:p>
          <a:p>
            <a:pPr marL="0" indent="0">
              <a:buNone/>
            </a:pPr>
            <a:endParaRPr lang="en-US" b="0" i="0" dirty="0">
              <a:solidFill>
                <a:schemeClr val="tx1"/>
              </a:solidFill>
              <a:effectLst/>
              <a:latin typeface="Söhne"/>
            </a:endParaRPr>
          </a:p>
          <a:p>
            <a:pPr marL="0" indent="0">
              <a:buNone/>
            </a:pPr>
            <a:endParaRPr lang="en-US" b="0" i="0" dirty="0">
              <a:solidFill>
                <a:schemeClr val="tx1"/>
              </a:solidFill>
              <a:effectLst/>
              <a:latin typeface="Söhne"/>
            </a:endParaRPr>
          </a:p>
          <a:p>
            <a:pPr marL="0" indent="0">
              <a:buNone/>
            </a:pPr>
            <a:r>
              <a:rPr lang="en-US" b="0" i="0" dirty="0">
                <a:solidFill>
                  <a:schemeClr val="tx1"/>
                </a:solidFill>
                <a:effectLst/>
                <a:latin typeface="Söhne"/>
              </a:rPr>
              <a:t>"</a:t>
            </a: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5435"/>
            <a:ext cx="8534400" cy="1507067"/>
          </a:xfrm>
        </p:spPr>
        <p:txBody>
          <a:bodyPr/>
          <a:lstStyle/>
          <a:p>
            <a:r>
              <a:rPr lang="en-IN" dirty="0"/>
              <a:t>End users</a:t>
            </a:r>
            <a:endParaRPr lang="en-IN" dirty="0"/>
          </a:p>
        </p:txBody>
      </p:sp>
      <p:sp>
        <p:nvSpPr>
          <p:cNvPr id="3" name="Content Placeholder 2"/>
          <p:cNvSpPr>
            <a:spLocks noGrp="1"/>
          </p:cNvSpPr>
          <p:nvPr>
            <p:ph idx="1"/>
          </p:nvPr>
        </p:nvSpPr>
        <p:spPr>
          <a:xfrm>
            <a:off x="684212" y="1248968"/>
            <a:ext cx="10288588" cy="4335752"/>
          </a:xfrm>
        </p:spPr>
        <p:txBody>
          <a:bodyPr>
            <a:normAutofit/>
          </a:bodyPr>
          <a:lstStyle/>
          <a:p>
            <a:r>
              <a:rPr lang="en-US" b="0" i="0" dirty="0">
                <a:solidFill>
                  <a:schemeClr val="tx1"/>
                </a:solidFill>
                <a:effectLst/>
                <a:cs typeface="+mn-lt"/>
              </a:rPr>
              <a:t>The end users of the Music Generation System  are - </a:t>
            </a:r>
            <a:endParaRPr lang="en-US" b="0" i="0" dirty="0">
              <a:solidFill>
                <a:schemeClr val="tx1"/>
              </a:solidFill>
              <a:effectLst/>
              <a:cs typeface="+mn-lt"/>
            </a:endParaRPr>
          </a:p>
          <a:p>
            <a:pPr marL="457200" indent="-457200" algn="l">
              <a:buAutoNum type="arabicPeriod"/>
            </a:pPr>
            <a:r>
              <a:rPr lang="en-IN" dirty="0">
                <a:solidFill>
                  <a:schemeClr val="tx1"/>
                </a:solidFill>
                <a:cs typeface="+mn-lt"/>
              </a:rPr>
              <a:t>Musicians: Professional and amateur musicians seeking inspiration or assistance in composing new music.</a:t>
            </a:r>
            <a:endParaRPr lang="en-IN" dirty="0">
              <a:solidFill>
                <a:schemeClr val="tx1"/>
              </a:solidFill>
              <a:cs typeface="+mn-lt"/>
            </a:endParaRPr>
          </a:p>
          <a:p>
            <a:pPr marL="457200" indent="-457200" algn="l">
              <a:buAutoNum type="arabicPeriod"/>
            </a:pPr>
            <a:r>
              <a:rPr lang="en-IN" dirty="0">
                <a:solidFill>
                  <a:schemeClr val="tx1"/>
                </a:solidFill>
                <a:cs typeface="+mn-lt"/>
              </a:rPr>
              <a:t>Music Producers: Individuals involved in music production looking for innovative tools to enhance their creative process.</a:t>
            </a:r>
            <a:endParaRPr lang="en-IN" dirty="0">
              <a:solidFill>
                <a:schemeClr val="tx1"/>
              </a:solidFill>
              <a:cs typeface="+mn-lt"/>
            </a:endParaRPr>
          </a:p>
          <a:p>
            <a:pPr marL="457200" indent="-457200" algn="l">
              <a:buAutoNum type="arabicPeriod"/>
            </a:pPr>
            <a:r>
              <a:rPr lang="en-IN" dirty="0">
                <a:solidFill>
                  <a:schemeClr val="tx1"/>
                </a:solidFill>
                <a:cs typeface="+mn-lt"/>
              </a:rPr>
              <a:t>Educators: Music teachers and instructors interested in integrating AI-based music generation into their curriculum to engage students and explore new teaching methods.</a:t>
            </a:r>
            <a:endParaRPr lang="en-IN" dirty="0">
              <a:solidFill>
                <a:schemeClr val="tx1"/>
              </a:solidFill>
              <a:cs typeface="+mn-lt"/>
            </a:endParaRPr>
          </a:p>
          <a:p>
            <a:pPr marL="457200" indent="-457200" algn="l">
              <a:buAutoNum type="arabicPeriod"/>
            </a:pPr>
            <a:r>
              <a:rPr lang="en-IN" dirty="0">
                <a:solidFill>
                  <a:schemeClr val="tx1"/>
                </a:solidFill>
                <a:cs typeface="+mn-lt"/>
              </a:rPr>
              <a:t>Hobbyists: Enthusiasts passionate about music who enjoy experimenting with AI technology to create original compositions for personal enjoyment or sharing with others.</a:t>
            </a:r>
            <a:endParaRPr lang="en-IN" dirty="0">
              <a:solidFill>
                <a:schemeClr val="tx1"/>
              </a:solidFill>
              <a:cs typeface="+mn-lt"/>
            </a:endParaRPr>
          </a:p>
        </p:txBody>
      </p:sp>
    </p:spTree>
  </p:cSld>
  <p:clrMapOvr>
    <a:masterClrMapping/>
  </p:clrMapOvr>
</p:sld>
</file>

<file path=ppt/theme/theme1.xml><?xml version="1.0" encoding="utf-8"?>
<a:theme xmlns:a="http://schemas.openxmlformats.org/drawingml/2006/main" name="Sl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5794</Words>
  <Application>WPS Presentation</Application>
  <PresentationFormat>Widescreen</PresentationFormat>
  <Paragraphs>113</Paragraphs>
  <Slides>13</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13</vt:i4>
      </vt:variant>
    </vt:vector>
  </HeadingPairs>
  <TitlesOfParts>
    <vt:vector size="34" baseType="lpstr">
      <vt:lpstr>Arial</vt:lpstr>
      <vt:lpstr>SimSun</vt:lpstr>
      <vt:lpstr>Wingdings</vt:lpstr>
      <vt:lpstr>Wingdings 3</vt:lpstr>
      <vt:lpstr>Söhne</vt:lpstr>
      <vt:lpstr>Segoe Print</vt:lpstr>
      <vt:lpstr>Century Gothic</vt:lpstr>
      <vt:lpstr>Microsoft YaHei</vt:lpstr>
      <vt:lpstr>Arial Unicode MS</vt:lpstr>
      <vt:lpstr>Calibri</vt:lpstr>
      <vt:lpstr>Agency FB</vt:lpstr>
      <vt:lpstr>Bahnschrift Light</vt:lpstr>
      <vt:lpstr>Berlin Sans FB Demi</vt:lpstr>
      <vt:lpstr>Bodoni MT</vt:lpstr>
      <vt:lpstr>Britannic Bold</vt:lpstr>
      <vt:lpstr>Bradley Hand ITC</vt:lpstr>
      <vt:lpstr>Algerian</vt:lpstr>
      <vt:lpstr>Arial Black</vt:lpstr>
      <vt:lpstr>Arial Rounded MT Bold</vt:lpstr>
      <vt:lpstr>Bahnschrift</vt:lpstr>
      <vt:lpstr>Slice</vt:lpstr>
      <vt:lpstr>TNSDC –Generative AI FOR ENGINEERING FINAL PROJECT</vt:lpstr>
      <vt:lpstr>PROJECT TITLE:</vt:lpstr>
      <vt:lpstr>agenda</vt:lpstr>
      <vt:lpstr>Problem statement</vt:lpstr>
      <vt:lpstr>Project overview</vt:lpstr>
      <vt:lpstr>Project overview</vt:lpstr>
      <vt:lpstr>Project overview</vt:lpstr>
      <vt:lpstr>Value proposition</vt:lpstr>
      <vt:lpstr>End users</vt:lpstr>
      <vt:lpstr>solution</vt:lpstr>
      <vt:lpstr>Modelling</vt:lpstr>
      <vt:lpstr>results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–Generative AI FOR ENGINEERING FINAL PROJECT</dc:title>
  <dc:creator>Gowrishankar k j</dc:creator>
  <cp:lastModifiedBy>Admin</cp:lastModifiedBy>
  <cp:revision>5</cp:revision>
  <dcterms:created xsi:type="dcterms:W3CDTF">2024-03-31T08:19:00Z</dcterms:created>
  <dcterms:modified xsi:type="dcterms:W3CDTF">2024-04-01T05:31:18Z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D8117F275C4A40E089DD7EE4D63E29BA_13</vt:lpwstr>
  </property>
  <property fmtid="{D5CDD505-2E9C-101B-9397-08002B2CF9AE}" pid="3" name="KSOProductBuildVer">
    <vt:lpwstr>1033-12.2.0.13489</vt:lpwstr>
  </property>
</Properties>
</file>