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1"/>
  </p:notesMasterIdLst>
  <p:handoutMasterIdLst>
    <p:handoutMasterId r:id="rId22"/>
  </p:handoutMasterIdLst>
  <p:sldIdLst>
    <p:sldId id="257" r:id="rId2"/>
    <p:sldId id="258" r:id="rId3"/>
    <p:sldId id="260" r:id="rId4"/>
    <p:sldId id="262"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01ED75-0579-6B4D-0859-26C7F1F5C2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1A9FDCD-F3CB-9271-0A5E-E1B3307D32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C3E46A-E4F1-44CD-84AB-A778CC4E7C5A}" type="datetimeFigureOut">
              <a:rPr lang="en-US" smtClean="0"/>
              <a:t>8/25/2024</a:t>
            </a:fld>
            <a:endParaRPr lang="en-US"/>
          </a:p>
        </p:txBody>
      </p:sp>
      <p:sp>
        <p:nvSpPr>
          <p:cNvPr id="4" name="Footer Placeholder 3">
            <a:extLst>
              <a:ext uri="{FF2B5EF4-FFF2-40B4-BE49-F238E27FC236}">
                <a16:creationId xmlns:a16="http://schemas.microsoft.com/office/drawing/2014/main" id="{489B2336-17E3-CAB5-D267-250523682F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PRESENTED BY HARINI K N</a:t>
            </a:r>
          </a:p>
        </p:txBody>
      </p:sp>
      <p:sp>
        <p:nvSpPr>
          <p:cNvPr id="5" name="Slide Number Placeholder 4">
            <a:extLst>
              <a:ext uri="{FF2B5EF4-FFF2-40B4-BE49-F238E27FC236}">
                <a16:creationId xmlns:a16="http://schemas.microsoft.com/office/drawing/2014/main" id="{556E7DEC-0CD1-8F36-8563-B0E48455AE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336D92-C71D-4F38-8BB2-CADC5EE694B0}" type="slidenum">
              <a:rPr lang="en-US" smtClean="0"/>
              <a:t>‹#›</a:t>
            </a:fld>
            <a:endParaRPr lang="en-US"/>
          </a:p>
        </p:txBody>
      </p:sp>
    </p:spTree>
    <p:extLst>
      <p:ext uri="{BB962C8B-B14F-4D97-AF65-F5344CB8AC3E}">
        <p14:creationId xmlns:p14="http://schemas.microsoft.com/office/powerpoint/2010/main" val="39069717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6E787-7D26-4995-8E43-8EEE29B04786}" type="datetimeFigureOut">
              <a:rPr lang="en-US" smtClean="0"/>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PRESENTED BY HARINI K 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9E590-5756-4895-95C0-C719180C8341}" type="slidenum">
              <a:rPr lang="en-US" smtClean="0"/>
              <a:t>‹#›</a:t>
            </a:fld>
            <a:endParaRPr lang="en-US"/>
          </a:p>
        </p:txBody>
      </p:sp>
    </p:spTree>
    <p:extLst>
      <p:ext uri="{BB962C8B-B14F-4D97-AF65-F5344CB8AC3E}">
        <p14:creationId xmlns:p14="http://schemas.microsoft.com/office/powerpoint/2010/main" val="131354927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FAE9098-98E6-4E5A-BB21-638BB414B0CE}" type="datetime1">
              <a:rPr lang="en-US" smtClean="0"/>
              <a:t>8/25/2024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PRESENTED BY HARINI K N</a:t>
            </a:r>
          </a:p>
        </p:txBody>
      </p:sp>
      <p:sp>
        <p:nvSpPr>
          <p:cNvPr id="6" name="Slide Number Placeholder 5"/>
          <p:cNvSpPr>
            <a:spLocks noGrp="1"/>
          </p:cNvSpPr>
          <p:nvPr>
            <p:ph type="sldNum" sz="quarter" idx="12"/>
          </p:nvPr>
        </p:nvSpPr>
        <p:spPr>
          <a:xfrm>
            <a:off x="9896911" y="5410199"/>
            <a:ext cx="771089" cy="365125"/>
          </a:xfrm>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3773160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E1B5EF-40D6-4169-8A99-EB1F53356B44}" type="datetime1">
              <a:rPr lang="en-US" smtClean="0"/>
              <a:t>8/25/2024</a:t>
            </a:fld>
            <a:endParaRPr lang="en-US"/>
          </a:p>
        </p:txBody>
      </p:sp>
      <p:sp>
        <p:nvSpPr>
          <p:cNvPr id="6" name="Footer Placeholder 5"/>
          <p:cNvSpPr>
            <a:spLocks noGrp="1"/>
          </p:cNvSpPr>
          <p:nvPr>
            <p:ph type="ftr" sz="quarter" idx="11"/>
          </p:nvPr>
        </p:nvSpPr>
        <p:spPr/>
        <p:txBody>
          <a:bodyPr/>
          <a:lstStyle/>
          <a:p>
            <a:r>
              <a:rPr lang="en-US"/>
              <a:t>PRESENTED BY HARINI K N</a:t>
            </a:r>
          </a:p>
        </p:txBody>
      </p:sp>
      <p:sp>
        <p:nvSpPr>
          <p:cNvPr id="7" name="Slide Number Placeholder 6"/>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7325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0663AC-8F5B-46C3-B35F-582A7A429D1F}" type="datetime1">
              <a:rPr lang="en-US" smtClean="0"/>
              <a:t>8/25/2024</a:t>
            </a:fld>
            <a:endParaRPr lang="en-US"/>
          </a:p>
        </p:txBody>
      </p:sp>
      <p:sp>
        <p:nvSpPr>
          <p:cNvPr id="6" name="Footer Placeholder 5"/>
          <p:cNvSpPr>
            <a:spLocks noGrp="1"/>
          </p:cNvSpPr>
          <p:nvPr>
            <p:ph type="ftr" sz="quarter" idx="11"/>
          </p:nvPr>
        </p:nvSpPr>
        <p:spPr/>
        <p:txBody>
          <a:bodyPr/>
          <a:lstStyle/>
          <a:p>
            <a:r>
              <a:rPr lang="en-US"/>
              <a:t>PRESENTED BY HARINI K N</a:t>
            </a:r>
          </a:p>
        </p:txBody>
      </p:sp>
      <p:sp>
        <p:nvSpPr>
          <p:cNvPr id="7" name="Slide Number Placeholder 6"/>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3499019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36ACF2-95BC-42C6-BF1D-55690345A693}" type="datetime1">
              <a:rPr lang="en-US" smtClean="0"/>
              <a:t>8/25/2024</a:t>
            </a:fld>
            <a:endParaRPr lang="en-US"/>
          </a:p>
        </p:txBody>
      </p:sp>
      <p:sp>
        <p:nvSpPr>
          <p:cNvPr id="6" name="Footer Placeholder 5"/>
          <p:cNvSpPr>
            <a:spLocks noGrp="1"/>
          </p:cNvSpPr>
          <p:nvPr>
            <p:ph type="ftr" sz="quarter" idx="11"/>
          </p:nvPr>
        </p:nvSpPr>
        <p:spPr/>
        <p:txBody>
          <a:bodyPr/>
          <a:lstStyle/>
          <a:p>
            <a:r>
              <a:rPr lang="en-US"/>
              <a:t>PRESENTED BY HARINI K N</a:t>
            </a:r>
          </a:p>
        </p:txBody>
      </p:sp>
      <p:sp>
        <p:nvSpPr>
          <p:cNvPr id="7" name="Slide Number Placeholder 6"/>
          <p:cNvSpPr>
            <a:spLocks noGrp="1"/>
          </p:cNvSpPr>
          <p:nvPr>
            <p:ph type="sldNum" sz="quarter" idx="12"/>
          </p:nvPr>
        </p:nvSpPr>
        <p:spPr/>
        <p:txBody>
          <a:bodyPr/>
          <a:lstStyle/>
          <a:p>
            <a:fld id="{8920BB0D-0102-481E-A9B5-A4172F17FF2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7563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C16CA4-7557-42C8-930D-B3BC256600AD}" type="datetime1">
              <a:rPr lang="en-US" smtClean="0"/>
              <a:t>8/25/2024</a:t>
            </a:fld>
            <a:endParaRPr lang="en-US"/>
          </a:p>
        </p:txBody>
      </p:sp>
      <p:sp>
        <p:nvSpPr>
          <p:cNvPr id="6" name="Footer Placeholder 5"/>
          <p:cNvSpPr>
            <a:spLocks noGrp="1"/>
          </p:cNvSpPr>
          <p:nvPr>
            <p:ph type="ftr" sz="quarter" idx="11"/>
          </p:nvPr>
        </p:nvSpPr>
        <p:spPr/>
        <p:txBody>
          <a:bodyPr/>
          <a:lstStyle/>
          <a:p>
            <a:r>
              <a:rPr lang="en-US"/>
              <a:t>PRESENTED BY HARINI K N</a:t>
            </a:r>
          </a:p>
        </p:txBody>
      </p:sp>
      <p:sp>
        <p:nvSpPr>
          <p:cNvPr id="7" name="Slide Number Placeholder 6"/>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1049280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435246-1BF9-4E4C-B323-2C54ADBF7CF5}" type="datetime1">
              <a:rPr lang="en-US" smtClean="0"/>
              <a:t>8/25/2024</a:t>
            </a:fld>
            <a:endParaRPr lang="en-US"/>
          </a:p>
        </p:txBody>
      </p:sp>
      <p:sp>
        <p:nvSpPr>
          <p:cNvPr id="4" name="Footer Placeholder 3"/>
          <p:cNvSpPr>
            <a:spLocks noGrp="1"/>
          </p:cNvSpPr>
          <p:nvPr>
            <p:ph type="ftr" sz="quarter" idx="11"/>
          </p:nvPr>
        </p:nvSpPr>
        <p:spPr/>
        <p:txBody>
          <a:bodyPr/>
          <a:lstStyle/>
          <a:p>
            <a:r>
              <a:rPr lang="en-US"/>
              <a:t>PRESENTED BY HARINI K N</a:t>
            </a:r>
          </a:p>
        </p:txBody>
      </p:sp>
      <p:sp>
        <p:nvSpPr>
          <p:cNvPr id="5" name="Slide Number Placeholder 4"/>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4119237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0B5E69-A29E-4F88-B698-884AAF490BD7}" type="datetime1">
              <a:rPr lang="en-US" smtClean="0"/>
              <a:t>8/25/2024</a:t>
            </a:fld>
            <a:endParaRPr lang="en-US"/>
          </a:p>
        </p:txBody>
      </p:sp>
      <p:sp>
        <p:nvSpPr>
          <p:cNvPr id="4" name="Footer Placeholder 3"/>
          <p:cNvSpPr>
            <a:spLocks noGrp="1"/>
          </p:cNvSpPr>
          <p:nvPr>
            <p:ph type="ftr" sz="quarter" idx="11"/>
          </p:nvPr>
        </p:nvSpPr>
        <p:spPr/>
        <p:txBody>
          <a:bodyPr/>
          <a:lstStyle/>
          <a:p>
            <a:r>
              <a:rPr lang="en-US"/>
              <a:t>PRESENTED BY HARINI K N</a:t>
            </a:r>
          </a:p>
        </p:txBody>
      </p:sp>
      <p:sp>
        <p:nvSpPr>
          <p:cNvPr id="5" name="Slide Number Placeholder 4"/>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2043599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4118B-D328-4A3E-A2F5-7A33C169071C}" type="datetime1">
              <a:rPr lang="en-US" smtClean="0"/>
              <a:t>8/25/2024</a:t>
            </a:fld>
            <a:endParaRPr lang="en-US"/>
          </a:p>
        </p:txBody>
      </p:sp>
      <p:sp>
        <p:nvSpPr>
          <p:cNvPr id="5" name="Footer Placeholder 4"/>
          <p:cNvSpPr>
            <a:spLocks noGrp="1"/>
          </p:cNvSpPr>
          <p:nvPr>
            <p:ph type="ftr" sz="quarter" idx="11"/>
          </p:nvPr>
        </p:nvSpPr>
        <p:spPr/>
        <p:txBody>
          <a:bodyPr/>
          <a:lstStyle/>
          <a:p>
            <a:r>
              <a:rPr lang="en-US"/>
              <a:t>PRESENTED BY HARINI K N</a:t>
            </a:r>
          </a:p>
        </p:txBody>
      </p:sp>
      <p:sp>
        <p:nvSpPr>
          <p:cNvPr id="6" name="Slide Number Placeholder 5"/>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3003480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02CD8-94D2-4D58-8134-491F7B62D0C1}" type="datetime1">
              <a:rPr lang="en-US" smtClean="0"/>
              <a:t>8/25/2024</a:t>
            </a:fld>
            <a:endParaRPr lang="en-US"/>
          </a:p>
        </p:txBody>
      </p:sp>
      <p:sp>
        <p:nvSpPr>
          <p:cNvPr id="5" name="Footer Placeholder 4"/>
          <p:cNvSpPr>
            <a:spLocks noGrp="1"/>
          </p:cNvSpPr>
          <p:nvPr>
            <p:ph type="ftr" sz="quarter" idx="11"/>
          </p:nvPr>
        </p:nvSpPr>
        <p:spPr/>
        <p:txBody>
          <a:bodyPr/>
          <a:lstStyle/>
          <a:p>
            <a:r>
              <a:rPr lang="en-US"/>
              <a:t>PRESENTED BY HARINI K N</a:t>
            </a:r>
          </a:p>
        </p:txBody>
      </p:sp>
      <p:sp>
        <p:nvSpPr>
          <p:cNvPr id="6" name="Slide Number Placeholder 5"/>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45080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25697-38DB-4CEF-8FD6-A66883361F16}" type="datetime1">
              <a:rPr lang="en-US" smtClean="0"/>
              <a:t>8/25/2024</a:t>
            </a:fld>
            <a:endParaRPr lang="en-US"/>
          </a:p>
        </p:txBody>
      </p:sp>
      <p:sp>
        <p:nvSpPr>
          <p:cNvPr id="5" name="Footer Placeholder 4"/>
          <p:cNvSpPr>
            <a:spLocks noGrp="1"/>
          </p:cNvSpPr>
          <p:nvPr>
            <p:ph type="ftr" sz="quarter" idx="11"/>
          </p:nvPr>
        </p:nvSpPr>
        <p:spPr/>
        <p:txBody>
          <a:bodyPr/>
          <a:lstStyle/>
          <a:p>
            <a:r>
              <a:rPr lang="en-US"/>
              <a:t>PRESENTED BY HARINI K N</a:t>
            </a:r>
          </a:p>
        </p:txBody>
      </p:sp>
      <p:sp>
        <p:nvSpPr>
          <p:cNvPr id="6" name="Slide Number Placeholder 5"/>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254992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BA9B9-4282-4B27-886F-9C052F8025DB}" type="datetime1">
              <a:rPr lang="en-US" smtClean="0"/>
              <a:t>8/25/2024</a:t>
            </a:fld>
            <a:endParaRPr lang="en-US"/>
          </a:p>
        </p:txBody>
      </p:sp>
      <p:sp>
        <p:nvSpPr>
          <p:cNvPr id="5" name="Footer Placeholder 4"/>
          <p:cNvSpPr>
            <a:spLocks noGrp="1"/>
          </p:cNvSpPr>
          <p:nvPr>
            <p:ph type="ftr" sz="quarter" idx="11"/>
          </p:nvPr>
        </p:nvSpPr>
        <p:spPr/>
        <p:txBody>
          <a:bodyPr/>
          <a:lstStyle/>
          <a:p>
            <a:r>
              <a:rPr lang="en-US"/>
              <a:t>PRESENTED BY HARINI K N</a:t>
            </a:r>
          </a:p>
        </p:txBody>
      </p:sp>
      <p:sp>
        <p:nvSpPr>
          <p:cNvPr id="6" name="Slide Number Placeholder 5"/>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177364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E8B5B-68CC-41BA-9386-F23480C37E9F}" type="datetime1">
              <a:rPr lang="en-US" smtClean="0"/>
              <a:t>8/25/2024</a:t>
            </a:fld>
            <a:endParaRPr lang="en-US"/>
          </a:p>
        </p:txBody>
      </p:sp>
      <p:sp>
        <p:nvSpPr>
          <p:cNvPr id="6" name="Footer Placeholder 5"/>
          <p:cNvSpPr>
            <a:spLocks noGrp="1"/>
          </p:cNvSpPr>
          <p:nvPr>
            <p:ph type="ftr" sz="quarter" idx="11"/>
          </p:nvPr>
        </p:nvSpPr>
        <p:spPr/>
        <p:txBody>
          <a:bodyPr/>
          <a:lstStyle/>
          <a:p>
            <a:r>
              <a:rPr lang="en-US"/>
              <a:t>PRESENTED BY HARINI K N</a:t>
            </a:r>
          </a:p>
        </p:txBody>
      </p:sp>
      <p:sp>
        <p:nvSpPr>
          <p:cNvPr id="7" name="Slide Number Placeholder 6"/>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85939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C66E8B-CB02-495A-BCFA-2E570F8C765B}" type="datetime1">
              <a:rPr lang="en-US" smtClean="0"/>
              <a:t>8/25/2024</a:t>
            </a:fld>
            <a:endParaRPr lang="en-US"/>
          </a:p>
        </p:txBody>
      </p:sp>
      <p:sp>
        <p:nvSpPr>
          <p:cNvPr id="8" name="Footer Placeholder 7"/>
          <p:cNvSpPr>
            <a:spLocks noGrp="1"/>
          </p:cNvSpPr>
          <p:nvPr>
            <p:ph type="ftr" sz="quarter" idx="11"/>
          </p:nvPr>
        </p:nvSpPr>
        <p:spPr/>
        <p:txBody>
          <a:bodyPr/>
          <a:lstStyle/>
          <a:p>
            <a:r>
              <a:rPr lang="en-US"/>
              <a:t>PRESENTED BY HARINI K N</a:t>
            </a:r>
          </a:p>
        </p:txBody>
      </p:sp>
      <p:sp>
        <p:nvSpPr>
          <p:cNvPr id="9" name="Slide Number Placeholder 8"/>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152778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BBFC0E-2DD1-4A16-9116-1471902C82CB}" type="datetime1">
              <a:rPr lang="en-US" smtClean="0"/>
              <a:t>8/25/2024</a:t>
            </a:fld>
            <a:endParaRPr lang="en-US"/>
          </a:p>
        </p:txBody>
      </p:sp>
      <p:sp>
        <p:nvSpPr>
          <p:cNvPr id="4" name="Footer Placeholder 3"/>
          <p:cNvSpPr>
            <a:spLocks noGrp="1"/>
          </p:cNvSpPr>
          <p:nvPr>
            <p:ph type="ftr" sz="quarter" idx="11"/>
          </p:nvPr>
        </p:nvSpPr>
        <p:spPr/>
        <p:txBody>
          <a:bodyPr/>
          <a:lstStyle/>
          <a:p>
            <a:r>
              <a:rPr lang="en-US"/>
              <a:t>PRESENTED BY HARINI K N</a:t>
            </a:r>
          </a:p>
        </p:txBody>
      </p:sp>
      <p:sp>
        <p:nvSpPr>
          <p:cNvPr id="5" name="Slide Number Placeholder 4"/>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18657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B980A-C0CB-4EFF-9E5B-52B8CE8BF18A}" type="datetime1">
              <a:rPr lang="en-US" smtClean="0"/>
              <a:t>8/25/2024</a:t>
            </a:fld>
            <a:endParaRPr lang="en-US"/>
          </a:p>
        </p:txBody>
      </p:sp>
      <p:sp>
        <p:nvSpPr>
          <p:cNvPr id="3" name="Footer Placeholder 2"/>
          <p:cNvSpPr>
            <a:spLocks noGrp="1"/>
          </p:cNvSpPr>
          <p:nvPr>
            <p:ph type="ftr" sz="quarter" idx="11"/>
          </p:nvPr>
        </p:nvSpPr>
        <p:spPr/>
        <p:txBody>
          <a:bodyPr/>
          <a:lstStyle/>
          <a:p>
            <a:r>
              <a:rPr lang="en-US"/>
              <a:t>PRESENTED BY HARINI K N</a:t>
            </a:r>
          </a:p>
        </p:txBody>
      </p:sp>
      <p:sp>
        <p:nvSpPr>
          <p:cNvPr id="4" name="Slide Number Placeholder 3"/>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289568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6B038F-7D1E-48DE-9A3E-CDA6D67249E6}" type="datetime1">
              <a:rPr lang="en-US" smtClean="0"/>
              <a:t>8/25/2024</a:t>
            </a:fld>
            <a:endParaRPr lang="en-US"/>
          </a:p>
        </p:txBody>
      </p:sp>
      <p:sp>
        <p:nvSpPr>
          <p:cNvPr id="6" name="Footer Placeholder 5"/>
          <p:cNvSpPr>
            <a:spLocks noGrp="1"/>
          </p:cNvSpPr>
          <p:nvPr>
            <p:ph type="ftr" sz="quarter" idx="11"/>
          </p:nvPr>
        </p:nvSpPr>
        <p:spPr/>
        <p:txBody>
          <a:bodyPr/>
          <a:lstStyle/>
          <a:p>
            <a:r>
              <a:rPr lang="en-US"/>
              <a:t>PRESENTED BY HARINI K N</a:t>
            </a:r>
          </a:p>
        </p:txBody>
      </p:sp>
      <p:sp>
        <p:nvSpPr>
          <p:cNvPr id="7" name="Slide Number Placeholder 6"/>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168156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167ABB-AF3E-4AC7-8B6C-AA172EE59A13}" type="datetime1">
              <a:rPr lang="en-US" smtClean="0"/>
              <a:t>8/25/2024</a:t>
            </a:fld>
            <a:endParaRPr lang="en-US"/>
          </a:p>
        </p:txBody>
      </p:sp>
      <p:sp>
        <p:nvSpPr>
          <p:cNvPr id="6" name="Footer Placeholder 5"/>
          <p:cNvSpPr>
            <a:spLocks noGrp="1"/>
          </p:cNvSpPr>
          <p:nvPr>
            <p:ph type="ftr" sz="quarter" idx="11"/>
          </p:nvPr>
        </p:nvSpPr>
        <p:spPr/>
        <p:txBody>
          <a:bodyPr/>
          <a:lstStyle/>
          <a:p>
            <a:r>
              <a:rPr lang="en-US"/>
              <a:t>PRESENTED BY HARINI K N</a:t>
            </a:r>
          </a:p>
        </p:txBody>
      </p:sp>
      <p:sp>
        <p:nvSpPr>
          <p:cNvPr id="7" name="Slide Number Placeholder 6"/>
          <p:cNvSpPr>
            <a:spLocks noGrp="1"/>
          </p:cNvSpPr>
          <p:nvPr>
            <p:ph type="sldNum" sz="quarter" idx="12"/>
          </p:nvPr>
        </p:nvSpPr>
        <p:spPr/>
        <p:txBody>
          <a:bodyPr/>
          <a:lstStyle/>
          <a:p>
            <a:fld id="{8920BB0D-0102-481E-A9B5-A4172F17FF28}" type="slidenum">
              <a:rPr lang="en-US" smtClean="0"/>
              <a:t>‹#›</a:t>
            </a:fld>
            <a:endParaRPr lang="en-US"/>
          </a:p>
        </p:txBody>
      </p:sp>
    </p:spTree>
    <p:extLst>
      <p:ext uri="{BB962C8B-B14F-4D97-AF65-F5344CB8AC3E}">
        <p14:creationId xmlns:p14="http://schemas.microsoft.com/office/powerpoint/2010/main" val="143997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0191DC-863B-484A-8527-49431C56EFF3}" type="datetime1">
              <a:rPr lang="en-US" smtClean="0"/>
              <a:t>8/25/2024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PRESENTED BY HARINI K N</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20BB0D-0102-481E-A9B5-A4172F17FF28}" type="slidenum">
              <a:rPr lang="en-US" smtClean="0"/>
              <a:t>‹#›</a:t>
            </a:fld>
            <a:endParaRPr lang="en-US"/>
          </a:p>
        </p:txBody>
      </p:sp>
    </p:spTree>
    <p:extLst>
      <p:ext uri="{BB962C8B-B14F-4D97-AF65-F5344CB8AC3E}">
        <p14:creationId xmlns:p14="http://schemas.microsoft.com/office/powerpoint/2010/main" val="358645113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c/walmart-recruiting-store-sales-forecast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C0D42C-7CA2-C2A4-01B4-E286996A3CFE}"/>
              </a:ext>
            </a:extLst>
          </p:cNvPr>
          <p:cNvPicPr>
            <a:picLocks noChangeAspect="1"/>
          </p:cNvPicPr>
          <p:nvPr/>
        </p:nvPicPr>
        <p:blipFill>
          <a:blip r:embed="rId2"/>
          <a:stretch>
            <a:fillRect/>
          </a:stretch>
        </p:blipFill>
        <p:spPr>
          <a:xfrm>
            <a:off x="4859676" y="152545"/>
            <a:ext cx="2195711" cy="1176297"/>
          </a:xfrm>
          <a:prstGeom prst="rect">
            <a:avLst/>
          </a:prstGeom>
        </p:spPr>
      </p:pic>
      <p:sp>
        <p:nvSpPr>
          <p:cNvPr id="5" name="TextBox 4">
            <a:extLst>
              <a:ext uri="{FF2B5EF4-FFF2-40B4-BE49-F238E27FC236}">
                <a16:creationId xmlns:a16="http://schemas.microsoft.com/office/drawing/2014/main" id="{A4C04D11-6D2C-0E8C-CDD9-6C766957C300}"/>
              </a:ext>
            </a:extLst>
          </p:cNvPr>
          <p:cNvSpPr txBox="1"/>
          <p:nvPr/>
        </p:nvSpPr>
        <p:spPr>
          <a:xfrm>
            <a:off x="3388759" y="6370421"/>
            <a:ext cx="5414481" cy="369332"/>
          </a:xfrm>
          <a:prstGeom prst="rect">
            <a:avLst/>
          </a:prstGeom>
          <a:noFill/>
        </p:spPr>
        <p:txBody>
          <a:bodyPr wrap="square" rtlCol="0">
            <a:spAutoFit/>
          </a:bodyPr>
          <a:lstStyle/>
          <a:p>
            <a:pPr algn="ctr"/>
            <a:r>
              <a:rPr lang="en-US" dirty="0"/>
              <a:t>RESUME PROJECT#1</a:t>
            </a:r>
          </a:p>
        </p:txBody>
      </p:sp>
      <p:pic>
        <p:nvPicPr>
          <p:cNvPr id="16" name="Picture 15">
            <a:extLst>
              <a:ext uri="{FF2B5EF4-FFF2-40B4-BE49-F238E27FC236}">
                <a16:creationId xmlns:a16="http://schemas.microsoft.com/office/drawing/2014/main" id="{A8744942-D9E6-BB1D-8372-0759A3ECE789}"/>
              </a:ext>
            </a:extLst>
          </p:cNvPr>
          <p:cNvPicPr>
            <a:picLocks noChangeAspect="1"/>
          </p:cNvPicPr>
          <p:nvPr/>
        </p:nvPicPr>
        <p:blipFill>
          <a:blip r:embed="rId3"/>
          <a:stretch>
            <a:fillRect/>
          </a:stretch>
        </p:blipFill>
        <p:spPr>
          <a:xfrm>
            <a:off x="2797994" y="2373330"/>
            <a:ext cx="6596010" cy="3369924"/>
          </a:xfrm>
          <a:prstGeom prst="rect">
            <a:avLst/>
          </a:prstGeom>
        </p:spPr>
      </p:pic>
      <p:sp>
        <p:nvSpPr>
          <p:cNvPr id="17" name="TextBox 16">
            <a:extLst>
              <a:ext uri="{FF2B5EF4-FFF2-40B4-BE49-F238E27FC236}">
                <a16:creationId xmlns:a16="http://schemas.microsoft.com/office/drawing/2014/main" id="{F114B3E1-3276-B0F7-ABA0-38C56F803DE9}"/>
              </a:ext>
            </a:extLst>
          </p:cNvPr>
          <p:cNvSpPr txBox="1"/>
          <p:nvPr/>
        </p:nvSpPr>
        <p:spPr>
          <a:xfrm>
            <a:off x="1520575" y="1457806"/>
            <a:ext cx="9174823" cy="584775"/>
          </a:xfrm>
          <a:prstGeom prst="rect">
            <a:avLst/>
          </a:prstGeom>
          <a:noFill/>
        </p:spPr>
        <p:txBody>
          <a:bodyPr wrap="square" rtlCol="0">
            <a:spAutoFit/>
          </a:bodyPr>
          <a:lstStyle/>
          <a:p>
            <a:pPr algn="ctr"/>
            <a:r>
              <a:rPr lang="en-US" sz="3200" dirty="0">
                <a:latin typeface="Britannic Bold" panose="020B0903060703020204" pitchFamily="34" charset="0"/>
              </a:rPr>
              <a:t>WALMART SALES DATA ANALYTICS USING MYSQL</a:t>
            </a:r>
          </a:p>
        </p:txBody>
      </p:sp>
      <p:sp>
        <p:nvSpPr>
          <p:cNvPr id="2" name="Footer Placeholder 1">
            <a:extLst>
              <a:ext uri="{FF2B5EF4-FFF2-40B4-BE49-F238E27FC236}">
                <a16:creationId xmlns:a16="http://schemas.microsoft.com/office/drawing/2014/main" id="{906CEA53-918F-38FB-7B6C-AA5AFADCCED3}"/>
              </a:ext>
            </a:extLst>
          </p:cNvPr>
          <p:cNvSpPr>
            <a:spLocks noGrp="1"/>
          </p:cNvSpPr>
          <p:nvPr>
            <p:ph type="ftr" sz="quarter" idx="11"/>
          </p:nvPr>
        </p:nvSpPr>
        <p:spPr>
          <a:xfrm>
            <a:off x="5225731" y="6555087"/>
            <a:ext cx="6239309" cy="365125"/>
          </a:xfrm>
        </p:spPr>
        <p:txBody>
          <a:bodyPr/>
          <a:lstStyle/>
          <a:p>
            <a:r>
              <a:rPr lang="en-US" dirty="0"/>
              <a:t>PRESENTED BY HARINI K N</a:t>
            </a:r>
          </a:p>
        </p:txBody>
      </p:sp>
    </p:spTree>
    <p:extLst>
      <p:ext uri="{BB962C8B-B14F-4D97-AF65-F5344CB8AC3E}">
        <p14:creationId xmlns:p14="http://schemas.microsoft.com/office/powerpoint/2010/main" val="48804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AC9176-B6B6-1EB3-1EEC-75B7849736BB}"/>
              </a:ext>
            </a:extLst>
          </p:cNvPr>
          <p:cNvPicPr>
            <a:picLocks noChangeAspect="1"/>
          </p:cNvPicPr>
          <p:nvPr/>
        </p:nvPicPr>
        <p:blipFill>
          <a:blip r:embed="rId2"/>
          <a:stretch>
            <a:fillRect/>
          </a:stretch>
        </p:blipFill>
        <p:spPr>
          <a:xfrm>
            <a:off x="1222897" y="1468233"/>
            <a:ext cx="4009503" cy="1468008"/>
          </a:xfrm>
          <a:prstGeom prst="rect">
            <a:avLst/>
          </a:prstGeom>
        </p:spPr>
      </p:pic>
      <p:sp>
        <p:nvSpPr>
          <p:cNvPr id="4" name="TextBox 3">
            <a:extLst>
              <a:ext uri="{FF2B5EF4-FFF2-40B4-BE49-F238E27FC236}">
                <a16:creationId xmlns:a16="http://schemas.microsoft.com/office/drawing/2014/main" id="{2A05CF39-8C9F-DEB5-1D7B-119D9018D2D1}"/>
              </a:ext>
            </a:extLst>
          </p:cNvPr>
          <p:cNvSpPr txBox="1"/>
          <p:nvPr/>
        </p:nvSpPr>
        <p:spPr>
          <a:xfrm>
            <a:off x="3179545" y="267903"/>
            <a:ext cx="5832909" cy="830997"/>
          </a:xfrm>
          <a:prstGeom prst="rect">
            <a:avLst/>
          </a:prstGeom>
          <a:solidFill>
            <a:schemeClr val="tx1">
              <a:lumMod val="50000"/>
            </a:schemeClr>
          </a:solidFill>
        </p:spPr>
        <p:txBody>
          <a:bodyPr wrap="square" rtlCol="0">
            <a:spAutoFit/>
          </a:bodyPr>
          <a:lstStyle/>
          <a:p>
            <a:pPr algn="ctr"/>
            <a:r>
              <a:rPr lang="en-US" sz="4800" dirty="0"/>
              <a:t>QUERIES</a:t>
            </a:r>
          </a:p>
        </p:txBody>
      </p:sp>
      <p:sp>
        <p:nvSpPr>
          <p:cNvPr id="6" name="TextBox 5">
            <a:extLst>
              <a:ext uri="{FF2B5EF4-FFF2-40B4-BE49-F238E27FC236}">
                <a16:creationId xmlns:a16="http://schemas.microsoft.com/office/drawing/2014/main" id="{2B0D2A36-4C24-B0F2-19A7-2D59F4C3AD33}"/>
              </a:ext>
            </a:extLst>
          </p:cNvPr>
          <p:cNvSpPr txBox="1"/>
          <p:nvPr/>
        </p:nvSpPr>
        <p:spPr>
          <a:xfrm>
            <a:off x="1222896" y="1098900"/>
            <a:ext cx="6884783" cy="369332"/>
          </a:xfrm>
          <a:prstGeom prst="rect">
            <a:avLst/>
          </a:prstGeom>
          <a:noFill/>
        </p:spPr>
        <p:txBody>
          <a:bodyPr wrap="square">
            <a:spAutoFit/>
          </a:bodyPr>
          <a:lstStyle/>
          <a:p>
            <a:r>
              <a:rPr lang="en-US" dirty="0"/>
              <a:t>QN.5 Which day of the week has the best total sales per branch </a:t>
            </a:r>
          </a:p>
        </p:txBody>
      </p:sp>
      <p:pic>
        <p:nvPicPr>
          <p:cNvPr id="8" name="Picture 7">
            <a:extLst>
              <a:ext uri="{FF2B5EF4-FFF2-40B4-BE49-F238E27FC236}">
                <a16:creationId xmlns:a16="http://schemas.microsoft.com/office/drawing/2014/main" id="{4F55C8CF-B1D3-9135-9508-B22B0800832E}"/>
              </a:ext>
            </a:extLst>
          </p:cNvPr>
          <p:cNvPicPr>
            <a:picLocks noChangeAspect="1"/>
          </p:cNvPicPr>
          <p:nvPr/>
        </p:nvPicPr>
        <p:blipFill>
          <a:blip r:embed="rId3"/>
          <a:stretch>
            <a:fillRect/>
          </a:stretch>
        </p:blipFill>
        <p:spPr>
          <a:xfrm>
            <a:off x="5926923" y="1468232"/>
            <a:ext cx="3796197" cy="1468009"/>
          </a:xfrm>
          <a:prstGeom prst="rect">
            <a:avLst/>
          </a:prstGeom>
        </p:spPr>
      </p:pic>
      <p:pic>
        <p:nvPicPr>
          <p:cNvPr id="12" name="Picture 11">
            <a:extLst>
              <a:ext uri="{FF2B5EF4-FFF2-40B4-BE49-F238E27FC236}">
                <a16:creationId xmlns:a16="http://schemas.microsoft.com/office/drawing/2014/main" id="{496842D9-A158-E271-251E-150EE2A2B70F}"/>
              </a:ext>
            </a:extLst>
          </p:cNvPr>
          <p:cNvPicPr>
            <a:picLocks noChangeAspect="1"/>
          </p:cNvPicPr>
          <p:nvPr/>
        </p:nvPicPr>
        <p:blipFill>
          <a:blip r:embed="rId4"/>
          <a:stretch>
            <a:fillRect/>
          </a:stretch>
        </p:blipFill>
        <p:spPr>
          <a:xfrm>
            <a:off x="1222897" y="3058236"/>
            <a:ext cx="4009503" cy="1554403"/>
          </a:xfrm>
          <a:prstGeom prst="rect">
            <a:avLst/>
          </a:prstGeom>
        </p:spPr>
      </p:pic>
      <p:pic>
        <p:nvPicPr>
          <p:cNvPr id="14" name="Picture 13">
            <a:extLst>
              <a:ext uri="{FF2B5EF4-FFF2-40B4-BE49-F238E27FC236}">
                <a16:creationId xmlns:a16="http://schemas.microsoft.com/office/drawing/2014/main" id="{FC590CC1-190E-5BAE-3688-FFE9B2C86FCA}"/>
              </a:ext>
            </a:extLst>
          </p:cNvPr>
          <p:cNvPicPr>
            <a:picLocks noChangeAspect="1"/>
          </p:cNvPicPr>
          <p:nvPr/>
        </p:nvPicPr>
        <p:blipFill>
          <a:blip r:embed="rId5"/>
          <a:stretch>
            <a:fillRect/>
          </a:stretch>
        </p:blipFill>
        <p:spPr>
          <a:xfrm>
            <a:off x="5905009" y="3058237"/>
            <a:ext cx="3840023" cy="1249725"/>
          </a:xfrm>
          <a:prstGeom prst="rect">
            <a:avLst/>
          </a:prstGeom>
        </p:spPr>
      </p:pic>
      <p:pic>
        <p:nvPicPr>
          <p:cNvPr id="16" name="Picture 15">
            <a:extLst>
              <a:ext uri="{FF2B5EF4-FFF2-40B4-BE49-F238E27FC236}">
                <a16:creationId xmlns:a16="http://schemas.microsoft.com/office/drawing/2014/main" id="{6D803804-44C7-E3F0-22B3-D3A52ECF3EE7}"/>
              </a:ext>
            </a:extLst>
          </p:cNvPr>
          <p:cNvPicPr>
            <a:picLocks noChangeAspect="1"/>
          </p:cNvPicPr>
          <p:nvPr/>
        </p:nvPicPr>
        <p:blipFill>
          <a:blip r:embed="rId6"/>
          <a:stretch>
            <a:fillRect/>
          </a:stretch>
        </p:blipFill>
        <p:spPr>
          <a:xfrm>
            <a:off x="1222896" y="4776428"/>
            <a:ext cx="4022046" cy="1965343"/>
          </a:xfrm>
          <a:prstGeom prst="rect">
            <a:avLst/>
          </a:prstGeom>
        </p:spPr>
      </p:pic>
      <p:pic>
        <p:nvPicPr>
          <p:cNvPr id="18" name="Picture 17">
            <a:extLst>
              <a:ext uri="{FF2B5EF4-FFF2-40B4-BE49-F238E27FC236}">
                <a16:creationId xmlns:a16="http://schemas.microsoft.com/office/drawing/2014/main" id="{5C44EA68-6267-2DBC-3157-449B0102DFCA}"/>
              </a:ext>
            </a:extLst>
          </p:cNvPr>
          <p:cNvPicPr>
            <a:picLocks noChangeAspect="1"/>
          </p:cNvPicPr>
          <p:nvPr/>
        </p:nvPicPr>
        <p:blipFill>
          <a:blip r:embed="rId7"/>
          <a:stretch>
            <a:fillRect/>
          </a:stretch>
        </p:blipFill>
        <p:spPr>
          <a:xfrm>
            <a:off x="5905009" y="4416757"/>
            <a:ext cx="3840023" cy="1421835"/>
          </a:xfrm>
          <a:prstGeom prst="rect">
            <a:avLst/>
          </a:prstGeom>
        </p:spPr>
      </p:pic>
      <p:sp>
        <p:nvSpPr>
          <p:cNvPr id="19" name="Footer Placeholder 18">
            <a:extLst>
              <a:ext uri="{FF2B5EF4-FFF2-40B4-BE49-F238E27FC236}">
                <a16:creationId xmlns:a16="http://schemas.microsoft.com/office/drawing/2014/main" id="{29EC8041-CD20-E0D5-8621-D96533F8D744}"/>
              </a:ext>
            </a:extLst>
          </p:cNvPr>
          <p:cNvSpPr>
            <a:spLocks noGrp="1"/>
          </p:cNvSpPr>
          <p:nvPr>
            <p:ph type="ftr" sz="quarter" idx="11"/>
          </p:nvPr>
        </p:nvSpPr>
        <p:spPr>
          <a:xfrm>
            <a:off x="5642291" y="6376646"/>
            <a:ext cx="6239309" cy="365125"/>
          </a:xfrm>
        </p:spPr>
        <p:txBody>
          <a:bodyPr/>
          <a:lstStyle/>
          <a:p>
            <a:r>
              <a:rPr lang="en-US" dirty="0"/>
              <a:t>PRESENTED BY HARINI K N</a:t>
            </a:r>
          </a:p>
        </p:txBody>
      </p:sp>
    </p:spTree>
    <p:extLst>
      <p:ext uri="{BB962C8B-B14F-4D97-AF65-F5344CB8AC3E}">
        <p14:creationId xmlns:p14="http://schemas.microsoft.com/office/powerpoint/2010/main" val="19316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398343-2646-03BE-2F51-ED59E05FC42B}"/>
              </a:ext>
            </a:extLst>
          </p:cNvPr>
          <p:cNvSpPr txBox="1"/>
          <p:nvPr/>
        </p:nvSpPr>
        <p:spPr>
          <a:xfrm>
            <a:off x="6187440" y="1351340"/>
            <a:ext cx="4836160" cy="4801314"/>
          </a:xfrm>
          <a:prstGeom prst="rect">
            <a:avLst/>
          </a:prstGeom>
          <a:noFill/>
        </p:spPr>
        <p:txBody>
          <a:bodyPr wrap="square">
            <a:spAutoFit/>
          </a:bodyPr>
          <a:lstStyle/>
          <a:p>
            <a:r>
              <a:rPr lang="en-US" b="1" dirty="0">
                <a:solidFill>
                  <a:schemeClr val="bg1"/>
                </a:solidFill>
                <a:highlight>
                  <a:srgbClr val="FFFF00"/>
                </a:highlight>
              </a:rPr>
              <a:t>Business Improvement Strategies Based on Sales Data</a:t>
            </a:r>
          </a:p>
          <a:p>
            <a:endParaRPr lang="en-US" b="1" dirty="0">
              <a:solidFill>
                <a:schemeClr val="bg1"/>
              </a:solidFill>
            </a:endParaRPr>
          </a:p>
          <a:p>
            <a:pPr>
              <a:buFont typeface="Arial" panose="020B0604020202020204" pitchFamily="34" charset="0"/>
              <a:buChar char="•"/>
            </a:pPr>
            <a:r>
              <a:rPr lang="en-US" b="1" dirty="0"/>
              <a:t>Optimize staffing and resources:</a:t>
            </a:r>
            <a:r>
              <a:rPr lang="en-US" dirty="0"/>
              <a:t> Allocate resources based on peak sales days.</a:t>
            </a:r>
          </a:p>
          <a:p>
            <a:pPr>
              <a:buFont typeface="Arial" panose="020B0604020202020204" pitchFamily="34" charset="0"/>
              <a:buChar char="•"/>
            </a:pPr>
            <a:endParaRPr lang="en-US" dirty="0"/>
          </a:p>
          <a:p>
            <a:pPr>
              <a:buFont typeface="Arial" panose="020B0604020202020204" pitchFamily="34" charset="0"/>
              <a:buChar char="•"/>
            </a:pPr>
            <a:r>
              <a:rPr lang="en-US" b="1" dirty="0"/>
              <a:t>Leverage peak sales periods:</a:t>
            </a:r>
            <a:r>
              <a:rPr lang="en-US" dirty="0"/>
              <a:t> Promote offers and analyze customer behavior.</a:t>
            </a:r>
          </a:p>
          <a:p>
            <a:pPr>
              <a:buFont typeface="Arial" panose="020B0604020202020204" pitchFamily="34" charset="0"/>
              <a:buChar char="•"/>
            </a:pPr>
            <a:endParaRPr lang="en-US" dirty="0"/>
          </a:p>
          <a:p>
            <a:pPr>
              <a:buFont typeface="Arial" panose="020B0604020202020204" pitchFamily="34" charset="0"/>
              <a:buChar char="•"/>
            </a:pPr>
            <a:r>
              <a:rPr lang="en-US" b="1" dirty="0"/>
              <a:t>Identify underperforming days:</a:t>
            </a:r>
            <a:r>
              <a:rPr lang="en-US" dirty="0"/>
              <a:t> Analyze reasons and implement targeted strategies.</a:t>
            </a:r>
          </a:p>
          <a:p>
            <a:pPr>
              <a:buFont typeface="Arial" panose="020B0604020202020204" pitchFamily="34" charset="0"/>
              <a:buChar char="•"/>
            </a:pPr>
            <a:endParaRPr lang="en-US" dirty="0"/>
          </a:p>
          <a:p>
            <a:pPr>
              <a:buFont typeface="Arial" panose="020B0604020202020204" pitchFamily="34" charset="0"/>
              <a:buChar char="•"/>
            </a:pPr>
            <a:r>
              <a:rPr lang="en-US" b="1" dirty="0"/>
              <a:t>Evaluate branch performance:</a:t>
            </a:r>
            <a:r>
              <a:rPr lang="en-US" dirty="0"/>
              <a:t> Compare and share best practices.</a:t>
            </a:r>
          </a:p>
          <a:p>
            <a:pPr>
              <a:buFont typeface="Arial" panose="020B0604020202020204" pitchFamily="34" charset="0"/>
              <a:buChar char="•"/>
            </a:pPr>
            <a:endParaRPr lang="en-US" dirty="0"/>
          </a:p>
          <a:p>
            <a:pPr>
              <a:buFont typeface="Arial" panose="020B0604020202020204" pitchFamily="34" charset="0"/>
              <a:buChar char="•"/>
            </a:pPr>
            <a:r>
              <a:rPr lang="en-US" b="1" dirty="0"/>
              <a:t>Consider seasonal factors:</a:t>
            </a:r>
            <a:r>
              <a:rPr lang="en-US" dirty="0"/>
              <a:t> Analyze trends and adjust strategies accordingly.</a:t>
            </a:r>
          </a:p>
        </p:txBody>
      </p:sp>
      <p:sp>
        <p:nvSpPr>
          <p:cNvPr id="4" name="TextBox 3">
            <a:extLst>
              <a:ext uri="{FF2B5EF4-FFF2-40B4-BE49-F238E27FC236}">
                <a16:creationId xmlns:a16="http://schemas.microsoft.com/office/drawing/2014/main" id="{826E7404-2482-A140-9159-354B2EEE748D}"/>
              </a:ext>
            </a:extLst>
          </p:cNvPr>
          <p:cNvSpPr txBox="1"/>
          <p:nvPr/>
        </p:nvSpPr>
        <p:spPr>
          <a:xfrm>
            <a:off x="1497216" y="824580"/>
            <a:ext cx="6884783" cy="369332"/>
          </a:xfrm>
          <a:prstGeom prst="rect">
            <a:avLst/>
          </a:prstGeom>
          <a:noFill/>
        </p:spPr>
        <p:txBody>
          <a:bodyPr wrap="square">
            <a:spAutoFit/>
          </a:bodyPr>
          <a:lstStyle/>
          <a:p>
            <a:r>
              <a:rPr lang="en-US" dirty="0"/>
              <a:t>QN.5 Which day of the week has the best total sales per branch </a:t>
            </a:r>
          </a:p>
        </p:txBody>
      </p:sp>
      <p:pic>
        <p:nvPicPr>
          <p:cNvPr id="5" name="Picture 4">
            <a:extLst>
              <a:ext uri="{FF2B5EF4-FFF2-40B4-BE49-F238E27FC236}">
                <a16:creationId xmlns:a16="http://schemas.microsoft.com/office/drawing/2014/main" id="{1F0D05A7-1E45-8A56-7221-C6130FFCD6C4}"/>
              </a:ext>
            </a:extLst>
          </p:cNvPr>
          <p:cNvPicPr>
            <a:picLocks noChangeAspect="1"/>
          </p:cNvPicPr>
          <p:nvPr/>
        </p:nvPicPr>
        <p:blipFill>
          <a:blip r:embed="rId2"/>
          <a:stretch>
            <a:fillRect/>
          </a:stretch>
        </p:blipFill>
        <p:spPr>
          <a:xfrm>
            <a:off x="1830851" y="1530980"/>
            <a:ext cx="3796197" cy="1468009"/>
          </a:xfrm>
          <a:prstGeom prst="rect">
            <a:avLst/>
          </a:prstGeom>
        </p:spPr>
      </p:pic>
      <p:pic>
        <p:nvPicPr>
          <p:cNvPr id="6" name="Picture 5">
            <a:extLst>
              <a:ext uri="{FF2B5EF4-FFF2-40B4-BE49-F238E27FC236}">
                <a16:creationId xmlns:a16="http://schemas.microsoft.com/office/drawing/2014/main" id="{A73FCE50-1CFC-C5AA-DDDB-CEA9D6B6ECA3}"/>
              </a:ext>
            </a:extLst>
          </p:cNvPr>
          <p:cNvPicPr>
            <a:picLocks noChangeAspect="1"/>
          </p:cNvPicPr>
          <p:nvPr/>
        </p:nvPicPr>
        <p:blipFill>
          <a:blip r:embed="rId3"/>
          <a:stretch>
            <a:fillRect/>
          </a:stretch>
        </p:blipFill>
        <p:spPr>
          <a:xfrm>
            <a:off x="1808937" y="3120985"/>
            <a:ext cx="3840023" cy="1249725"/>
          </a:xfrm>
          <a:prstGeom prst="rect">
            <a:avLst/>
          </a:prstGeom>
        </p:spPr>
      </p:pic>
      <p:pic>
        <p:nvPicPr>
          <p:cNvPr id="7" name="Picture 6">
            <a:extLst>
              <a:ext uri="{FF2B5EF4-FFF2-40B4-BE49-F238E27FC236}">
                <a16:creationId xmlns:a16="http://schemas.microsoft.com/office/drawing/2014/main" id="{DCC71E13-E202-5039-3C55-A378D9652EFE}"/>
              </a:ext>
            </a:extLst>
          </p:cNvPr>
          <p:cNvPicPr>
            <a:picLocks noChangeAspect="1"/>
          </p:cNvPicPr>
          <p:nvPr/>
        </p:nvPicPr>
        <p:blipFill>
          <a:blip r:embed="rId4"/>
          <a:stretch>
            <a:fillRect/>
          </a:stretch>
        </p:blipFill>
        <p:spPr>
          <a:xfrm>
            <a:off x="1808937" y="4479505"/>
            <a:ext cx="3840023" cy="1421835"/>
          </a:xfrm>
          <a:prstGeom prst="rect">
            <a:avLst/>
          </a:prstGeom>
        </p:spPr>
      </p:pic>
      <p:sp>
        <p:nvSpPr>
          <p:cNvPr id="8" name="TextBox 7">
            <a:extLst>
              <a:ext uri="{FF2B5EF4-FFF2-40B4-BE49-F238E27FC236}">
                <a16:creationId xmlns:a16="http://schemas.microsoft.com/office/drawing/2014/main" id="{F76D8183-2896-749E-A338-ACAF62D82B4F}"/>
              </a:ext>
            </a:extLst>
          </p:cNvPr>
          <p:cNvSpPr txBox="1"/>
          <p:nvPr/>
        </p:nvSpPr>
        <p:spPr>
          <a:xfrm>
            <a:off x="3179545" y="-6417"/>
            <a:ext cx="5832909" cy="830997"/>
          </a:xfrm>
          <a:prstGeom prst="rect">
            <a:avLst/>
          </a:prstGeom>
          <a:solidFill>
            <a:schemeClr val="tx1">
              <a:lumMod val="50000"/>
            </a:schemeClr>
          </a:solidFill>
        </p:spPr>
        <p:txBody>
          <a:bodyPr wrap="square" rtlCol="0">
            <a:spAutoFit/>
          </a:bodyPr>
          <a:lstStyle/>
          <a:p>
            <a:pPr algn="ctr"/>
            <a:r>
              <a:rPr lang="en-US" sz="4800" dirty="0"/>
              <a:t>INSIGHTES</a:t>
            </a:r>
          </a:p>
        </p:txBody>
      </p:sp>
      <p:sp>
        <p:nvSpPr>
          <p:cNvPr id="9" name="Footer Placeholder 8">
            <a:extLst>
              <a:ext uri="{FF2B5EF4-FFF2-40B4-BE49-F238E27FC236}">
                <a16:creationId xmlns:a16="http://schemas.microsoft.com/office/drawing/2014/main" id="{53D84D55-3A09-6BBF-A558-1892D910EB0A}"/>
              </a:ext>
            </a:extLst>
          </p:cNvPr>
          <p:cNvSpPr>
            <a:spLocks noGrp="1"/>
          </p:cNvSpPr>
          <p:nvPr>
            <p:ph type="ftr" sz="quarter" idx="11"/>
          </p:nvPr>
        </p:nvSpPr>
        <p:spPr>
          <a:xfrm>
            <a:off x="5063171" y="6274650"/>
            <a:ext cx="6239309" cy="365125"/>
          </a:xfrm>
        </p:spPr>
        <p:txBody>
          <a:bodyPr/>
          <a:lstStyle/>
          <a:p>
            <a:r>
              <a:rPr lang="en-US" dirty="0"/>
              <a:t>PRESENTED BY HARINI K N</a:t>
            </a:r>
          </a:p>
        </p:txBody>
      </p:sp>
    </p:spTree>
    <p:extLst>
      <p:ext uri="{BB962C8B-B14F-4D97-AF65-F5344CB8AC3E}">
        <p14:creationId xmlns:p14="http://schemas.microsoft.com/office/powerpoint/2010/main" val="15172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D60D8-6E19-1FBB-E9A4-08C90B3783AE}"/>
              </a:ext>
            </a:extLst>
          </p:cNvPr>
          <p:cNvSpPr txBox="1"/>
          <p:nvPr/>
        </p:nvSpPr>
        <p:spPr>
          <a:xfrm>
            <a:off x="3179545" y="267903"/>
            <a:ext cx="5832909" cy="830997"/>
          </a:xfrm>
          <a:prstGeom prst="rect">
            <a:avLst/>
          </a:prstGeom>
          <a:solidFill>
            <a:schemeClr val="tx1">
              <a:lumMod val="50000"/>
            </a:schemeClr>
          </a:solidFill>
        </p:spPr>
        <p:txBody>
          <a:bodyPr wrap="square" rtlCol="0">
            <a:spAutoFit/>
          </a:bodyPr>
          <a:lstStyle/>
          <a:p>
            <a:pPr algn="ctr"/>
            <a:r>
              <a:rPr lang="en-US" sz="4800" dirty="0"/>
              <a:t>QUERIES</a:t>
            </a:r>
          </a:p>
        </p:txBody>
      </p:sp>
      <p:pic>
        <p:nvPicPr>
          <p:cNvPr id="4" name="Picture 3">
            <a:extLst>
              <a:ext uri="{FF2B5EF4-FFF2-40B4-BE49-F238E27FC236}">
                <a16:creationId xmlns:a16="http://schemas.microsoft.com/office/drawing/2014/main" id="{EEF90938-4EB9-68C3-C943-7DB73860A75A}"/>
              </a:ext>
            </a:extLst>
          </p:cNvPr>
          <p:cNvPicPr>
            <a:picLocks noChangeAspect="1"/>
          </p:cNvPicPr>
          <p:nvPr/>
        </p:nvPicPr>
        <p:blipFill>
          <a:blip r:embed="rId2"/>
          <a:stretch>
            <a:fillRect/>
          </a:stretch>
        </p:blipFill>
        <p:spPr>
          <a:xfrm>
            <a:off x="1080035" y="2193255"/>
            <a:ext cx="5219165" cy="2094265"/>
          </a:xfrm>
          <a:prstGeom prst="rect">
            <a:avLst/>
          </a:prstGeom>
        </p:spPr>
      </p:pic>
      <p:pic>
        <p:nvPicPr>
          <p:cNvPr id="6" name="Picture 5">
            <a:extLst>
              <a:ext uri="{FF2B5EF4-FFF2-40B4-BE49-F238E27FC236}">
                <a16:creationId xmlns:a16="http://schemas.microsoft.com/office/drawing/2014/main" id="{AEB99DFB-D0D5-1475-7E2F-C5912ED85B55}"/>
              </a:ext>
            </a:extLst>
          </p:cNvPr>
          <p:cNvPicPr>
            <a:picLocks noChangeAspect="1"/>
          </p:cNvPicPr>
          <p:nvPr/>
        </p:nvPicPr>
        <p:blipFill>
          <a:blip r:embed="rId3"/>
          <a:stretch>
            <a:fillRect/>
          </a:stretch>
        </p:blipFill>
        <p:spPr>
          <a:xfrm>
            <a:off x="1143235" y="4734861"/>
            <a:ext cx="5092764" cy="1586251"/>
          </a:xfrm>
          <a:prstGeom prst="rect">
            <a:avLst/>
          </a:prstGeom>
        </p:spPr>
      </p:pic>
      <p:sp>
        <p:nvSpPr>
          <p:cNvPr id="8" name="TextBox 7">
            <a:extLst>
              <a:ext uri="{FF2B5EF4-FFF2-40B4-BE49-F238E27FC236}">
                <a16:creationId xmlns:a16="http://schemas.microsoft.com/office/drawing/2014/main" id="{411724BD-E6B6-FB7F-A7D1-562AB231463E}"/>
              </a:ext>
            </a:extLst>
          </p:cNvPr>
          <p:cNvSpPr txBox="1"/>
          <p:nvPr/>
        </p:nvSpPr>
        <p:spPr>
          <a:xfrm>
            <a:off x="702278" y="1522201"/>
            <a:ext cx="6101080" cy="369332"/>
          </a:xfrm>
          <a:prstGeom prst="rect">
            <a:avLst/>
          </a:prstGeom>
          <a:noFill/>
        </p:spPr>
        <p:txBody>
          <a:bodyPr wrap="square">
            <a:spAutoFit/>
          </a:bodyPr>
          <a:lstStyle/>
          <a:p>
            <a:r>
              <a:rPr lang="en-US" dirty="0"/>
              <a:t>QN6. Which of the customer types brings the most revenue?</a:t>
            </a:r>
          </a:p>
        </p:txBody>
      </p:sp>
      <p:sp>
        <p:nvSpPr>
          <p:cNvPr id="10" name="TextBox 9">
            <a:extLst>
              <a:ext uri="{FF2B5EF4-FFF2-40B4-BE49-F238E27FC236}">
                <a16:creationId xmlns:a16="http://schemas.microsoft.com/office/drawing/2014/main" id="{D8CAE3C6-C829-8D6E-3B2E-A53159E5FB5D}"/>
              </a:ext>
            </a:extLst>
          </p:cNvPr>
          <p:cNvSpPr txBox="1"/>
          <p:nvPr/>
        </p:nvSpPr>
        <p:spPr>
          <a:xfrm>
            <a:off x="6360694" y="1098900"/>
            <a:ext cx="5422900" cy="5632311"/>
          </a:xfrm>
          <a:prstGeom prst="rect">
            <a:avLst/>
          </a:prstGeom>
          <a:noFill/>
        </p:spPr>
        <p:txBody>
          <a:bodyPr wrap="square">
            <a:spAutoFit/>
          </a:bodyPr>
          <a:lstStyle/>
          <a:p>
            <a:r>
              <a:rPr lang="en-US" b="1" dirty="0">
                <a:solidFill>
                  <a:schemeClr val="bg1"/>
                </a:solidFill>
                <a:highlight>
                  <a:srgbClr val="FFFF00"/>
                </a:highlight>
              </a:rPr>
              <a:t>Business</a:t>
            </a:r>
            <a:r>
              <a:rPr lang="en-US" b="1" dirty="0">
                <a:highlight>
                  <a:srgbClr val="FFFF00"/>
                </a:highlight>
              </a:rPr>
              <a:t> </a:t>
            </a:r>
            <a:r>
              <a:rPr lang="en-US" b="1" dirty="0">
                <a:solidFill>
                  <a:schemeClr val="bg1"/>
                </a:solidFill>
                <a:highlight>
                  <a:srgbClr val="FFFF00"/>
                </a:highlight>
              </a:rPr>
              <a:t>Implications</a:t>
            </a:r>
          </a:p>
          <a:p>
            <a:r>
              <a:rPr lang="en-US" dirty="0"/>
              <a:t>This insight suggests that the company's membership program is effective in driving revenue. Here are some potential business implications:</a:t>
            </a:r>
          </a:p>
          <a:p>
            <a:pPr>
              <a:buFont typeface="Arial" panose="020B0604020202020204" pitchFamily="34" charset="0"/>
              <a:buChar char="•"/>
            </a:pPr>
            <a:r>
              <a:rPr lang="en-US" b="1" dirty="0">
                <a:solidFill>
                  <a:schemeClr val="bg1"/>
                </a:solidFill>
                <a:highlight>
                  <a:srgbClr val="FFFF00"/>
                </a:highlight>
              </a:rPr>
              <a:t>Prioritize member acquisition and retention</a:t>
            </a:r>
            <a:r>
              <a:rPr lang="en-US" b="1" dirty="0"/>
              <a:t>:</a:t>
            </a:r>
            <a:r>
              <a:rPr lang="en-US" dirty="0"/>
              <a:t> Implement strategies to attract and retain more members.</a:t>
            </a:r>
          </a:p>
          <a:p>
            <a:pPr>
              <a:buFont typeface="Arial" panose="020B0604020202020204" pitchFamily="34" charset="0"/>
              <a:buChar char="•"/>
            </a:pPr>
            <a:r>
              <a:rPr lang="en-US" b="1" dirty="0"/>
              <a:t>Enhance member benefits:</a:t>
            </a:r>
            <a:r>
              <a:rPr lang="en-US" dirty="0"/>
              <a:t> Offer exclusive perks or discounts to encourage increased spending.</a:t>
            </a:r>
          </a:p>
          <a:p>
            <a:pPr>
              <a:buFont typeface="Arial" panose="020B0604020202020204" pitchFamily="34" charset="0"/>
              <a:buChar char="•"/>
            </a:pPr>
            <a:r>
              <a:rPr lang="en-US" b="1" dirty="0">
                <a:solidFill>
                  <a:schemeClr val="bg1"/>
                </a:solidFill>
                <a:highlight>
                  <a:srgbClr val="FFFF00"/>
                </a:highlight>
              </a:rPr>
              <a:t>Analyze member behavior</a:t>
            </a:r>
            <a:r>
              <a:rPr lang="en-US" b="1" dirty="0"/>
              <a:t>:</a:t>
            </a:r>
            <a:r>
              <a:rPr lang="en-US" dirty="0"/>
              <a:t> Identify patterns in member purchases to tailor marketing and product offerings.</a:t>
            </a:r>
          </a:p>
          <a:p>
            <a:pPr>
              <a:buFont typeface="Arial" panose="020B0604020202020204" pitchFamily="34" charset="0"/>
              <a:buChar char="•"/>
            </a:pPr>
            <a:r>
              <a:rPr lang="en-US" b="1" dirty="0">
                <a:solidFill>
                  <a:schemeClr val="bg1"/>
                </a:solidFill>
                <a:highlight>
                  <a:srgbClr val="FFFF00"/>
                </a:highlight>
              </a:rPr>
              <a:t>Evaluate membership program effectiveness</a:t>
            </a:r>
            <a:r>
              <a:rPr lang="en-US" b="1" dirty="0">
                <a:highlight>
                  <a:srgbClr val="FFFF00"/>
                </a:highlight>
              </a:rPr>
              <a:t>:</a:t>
            </a:r>
            <a:r>
              <a:rPr lang="en-US" dirty="0">
                <a:highlight>
                  <a:srgbClr val="FFFF00"/>
                </a:highlight>
              </a:rPr>
              <a:t> </a:t>
            </a:r>
            <a:r>
              <a:rPr lang="en-US" dirty="0"/>
              <a:t>Regularly assess the program's ROI and make necessary adjustments.</a:t>
            </a:r>
          </a:p>
          <a:p>
            <a:pPr>
              <a:buFont typeface="Arial" panose="020B0604020202020204" pitchFamily="34" charset="0"/>
              <a:buChar char="•"/>
            </a:pPr>
            <a:r>
              <a:rPr lang="en-US" b="1" dirty="0">
                <a:solidFill>
                  <a:schemeClr val="bg1"/>
                </a:solidFill>
                <a:highlight>
                  <a:srgbClr val="FFFF00"/>
                </a:highlight>
              </a:rPr>
              <a:t>Consider tiered membership levels</a:t>
            </a:r>
            <a:r>
              <a:rPr lang="en-US" b="1" dirty="0">
                <a:highlight>
                  <a:srgbClr val="FFFF00"/>
                </a:highlight>
              </a:rPr>
              <a:t>:</a:t>
            </a:r>
            <a:r>
              <a:rPr lang="en-US" dirty="0">
                <a:highlight>
                  <a:srgbClr val="FFFF00"/>
                </a:highlight>
              </a:rPr>
              <a:t> </a:t>
            </a:r>
            <a:r>
              <a:rPr lang="en-US" dirty="0"/>
              <a:t>Offer different levels of benefits to cater to various customer needs and budgets.</a:t>
            </a:r>
          </a:p>
          <a:p>
            <a:r>
              <a:rPr lang="en-US" dirty="0"/>
              <a:t>By focusing on member acquisition and retention, businesses can capitalize on the higher revenue potential of this customer segment.</a:t>
            </a:r>
          </a:p>
        </p:txBody>
      </p:sp>
      <p:sp>
        <p:nvSpPr>
          <p:cNvPr id="11" name="Footer Placeholder 10">
            <a:extLst>
              <a:ext uri="{FF2B5EF4-FFF2-40B4-BE49-F238E27FC236}">
                <a16:creationId xmlns:a16="http://schemas.microsoft.com/office/drawing/2014/main" id="{F7B2AB86-3CE9-146D-FABA-3F9FCE4D49D2}"/>
              </a:ext>
            </a:extLst>
          </p:cNvPr>
          <p:cNvSpPr>
            <a:spLocks noGrp="1"/>
          </p:cNvSpPr>
          <p:nvPr>
            <p:ph type="ftr" sz="quarter" idx="11"/>
          </p:nvPr>
        </p:nvSpPr>
        <p:spPr>
          <a:xfrm>
            <a:off x="9990771" y="6492875"/>
            <a:ext cx="6239309" cy="365125"/>
          </a:xfrm>
        </p:spPr>
        <p:txBody>
          <a:bodyPr/>
          <a:lstStyle/>
          <a:p>
            <a:r>
              <a:rPr lang="en-US"/>
              <a:t>PRESENTED BY HARINI K N</a:t>
            </a:r>
          </a:p>
        </p:txBody>
      </p:sp>
    </p:spTree>
    <p:extLst>
      <p:ext uri="{BB962C8B-B14F-4D97-AF65-F5344CB8AC3E}">
        <p14:creationId xmlns:p14="http://schemas.microsoft.com/office/powerpoint/2010/main" val="347426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0CF7D9-6083-9398-9B2D-E2EB4216F3BE}"/>
              </a:ext>
            </a:extLst>
          </p:cNvPr>
          <p:cNvPicPr>
            <a:picLocks noChangeAspect="1"/>
          </p:cNvPicPr>
          <p:nvPr/>
        </p:nvPicPr>
        <p:blipFill>
          <a:blip r:embed="rId2"/>
          <a:stretch>
            <a:fillRect/>
          </a:stretch>
        </p:blipFill>
        <p:spPr>
          <a:xfrm>
            <a:off x="1828752" y="1623660"/>
            <a:ext cx="3930852" cy="2084740"/>
          </a:xfrm>
          <a:prstGeom prst="rect">
            <a:avLst/>
          </a:prstGeom>
        </p:spPr>
      </p:pic>
      <p:pic>
        <p:nvPicPr>
          <p:cNvPr id="5" name="Picture 4">
            <a:extLst>
              <a:ext uri="{FF2B5EF4-FFF2-40B4-BE49-F238E27FC236}">
                <a16:creationId xmlns:a16="http://schemas.microsoft.com/office/drawing/2014/main" id="{AFA35727-B78A-4F28-ED38-87C75CE3DBF3}"/>
              </a:ext>
            </a:extLst>
          </p:cNvPr>
          <p:cNvPicPr>
            <a:picLocks noChangeAspect="1"/>
          </p:cNvPicPr>
          <p:nvPr/>
        </p:nvPicPr>
        <p:blipFill>
          <a:blip r:embed="rId3"/>
          <a:stretch>
            <a:fillRect/>
          </a:stretch>
        </p:blipFill>
        <p:spPr>
          <a:xfrm>
            <a:off x="1828752" y="3789078"/>
            <a:ext cx="3159807" cy="2600356"/>
          </a:xfrm>
          <a:prstGeom prst="rect">
            <a:avLst/>
          </a:prstGeom>
        </p:spPr>
      </p:pic>
      <p:sp>
        <p:nvSpPr>
          <p:cNvPr id="8" name="TextBox 7">
            <a:extLst>
              <a:ext uri="{FF2B5EF4-FFF2-40B4-BE49-F238E27FC236}">
                <a16:creationId xmlns:a16="http://schemas.microsoft.com/office/drawing/2014/main" id="{52B5F5C4-E589-AC30-6187-198B4A93435A}"/>
              </a:ext>
            </a:extLst>
          </p:cNvPr>
          <p:cNvSpPr txBox="1"/>
          <p:nvPr/>
        </p:nvSpPr>
        <p:spPr>
          <a:xfrm>
            <a:off x="3179545" y="267903"/>
            <a:ext cx="5832909" cy="830997"/>
          </a:xfrm>
          <a:prstGeom prst="rect">
            <a:avLst/>
          </a:prstGeom>
          <a:solidFill>
            <a:schemeClr val="tx1">
              <a:lumMod val="50000"/>
            </a:schemeClr>
          </a:solidFill>
        </p:spPr>
        <p:txBody>
          <a:bodyPr wrap="square" rtlCol="0">
            <a:spAutoFit/>
          </a:bodyPr>
          <a:lstStyle/>
          <a:p>
            <a:pPr algn="ctr"/>
            <a:r>
              <a:rPr lang="en-US" sz="4800" dirty="0"/>
              <a:t>QUERIES</a:t>
            </a:r>
          </a:p>
        </p:txBody>
      </p:sp>
      <p:sp>
        <p:nvSpPr>
          <p:cNvPr id="10" name="TextBox 9">
            <a:extLst>
              <a:ext uri="{FF2B5EF4-FFF2-40B4-BE49-F238E27FC236}">
                <a16:creationId xmlns:a16="http://schemas.microsoft.com/office/drawing/2014/main" id="{BA9B9CF2-A0D9-F131-9DA1-3CDF5D526548}"/>
              </a:ext>
            </a:extLst>
          </p:cNvPr>
          <p:cNvSpPr txBox="1"/>
          <p:nvPr/>
        </p:nvSpPr>
        <p:spPr>
          <a:xfrm>
            <a:off x="1628140" y="1173650"/>
            <a:ext cx="6101080" cy="369332"/>
          </a:xfrm>
          <a:prstGeom prst="rect">
            <a:avLst/>
          </a:prstGeom>
          <a:noFill/>
        </p:spPr>
        <p:txBody>
          <a:bodyPr wrap="square">
            <a:spAutoFit/>
          </a:bodyPr>
          <a:lstStyle/>
          <a:p>
            <a:r>
              <a:rPr lang="en-US" dirty="0"/>
              <a:t>QN7-- Which day for the week has the best avg ratings?</a:t>
            </a:r>
          </a:p>
        </p:txBody>
      </p:sp>
      <p:pic>
        <p:nvPicPr>
          <p:cNvPr id="12" name="Picture 11">
            <a:extLst>
              <a:ext uri="{FF2B5EF4-FFF2-40B4-BE49-F238E27FC236}">
                <a16:creationId xmlns:a16="http://schemas.microsoft.com/office/drawing/2014/main" id="{BF3D7A49-9B06-4C3A-BF56-F4E4D2896D35}"/>
              </a:ext>
            </a:extLst>
          </p:cNvPr>
          <p:cNvPicPr>
            <a:picLocks noChangeAspect="1"/>
          </p:cNvPicPr>
          <p:nvPr/>
        </p:nvPicPr>
        <p:blipFill>
          <a:blip r:embed="rId4"/>
          <a:stretch>
            <a:fillRect/>
          </a:stretch>
        </p:blipFill>
        <p:spPr>
          <a:xfrm>
            <a:off x="6095999" y="1927776"/>
            <a:ext cx="4686541" cy="4126377"/>
          </a:xfrm>
          <a:prstGeom prst="rect">
            <a:avLst/>
          </a:prstGeom>
        </p:spPr>
      </p:pic>
      <p:sp>
        <p:nvSpPr>
          <p:cNvPr id="13" name="Footer Placeholder 12">
            <a:extLst>
              <a:ext uri="{FF2B5EF4-FFF2-40B4-BE49-F238E27FC236}">
                <a16:creationId xmlns:a16="http://schemas.microsoft.com/office/drawing/2014/main" id="{E0C3361F-BF94-82FC-3E7D-7BB14CF87047}"/>
              </a:ext>
            </a:extLst>
          </p:cNvPr>
          <p:cNvSpPr>
            <a:spLocks noGrp="1"/>
          </p:cNvSpPr>
          <p:nvPr>
            <p:ph type="ftr" sz="quarter" idx="11"/>
          </p:nvPr>
        </p:nvSpPr>
        <p:spPr>
          <a:xfrm>
            <a:off x="5587287" y="6389434"/>
            <a:ext cx="6239309" cy="365125"/>
          </a:xfrm>
        </p:spPr>
        <p:txBody>
          <a:bodyPr/>
          <a:lstStyle/>
          <a:p>
            <a:r>
              <a:rPr lang="en-US" dirty="0"/>
              <a:t>PRESENTED BY HARINI K N</a:t>
            </a:r>
          </a:p>
        </p:txBody>
      </p:sp>
    </p:spTree>
    <p:extLst>
      <p:ext uri="{BB962C8B-B14F-4D97-AF65-F5344CB8AC3E}">
        <p14:creationId xmlns:p14="http://schemas.microsoft.com/office/powerpoint/2010/main" val="49888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9A1D5-93A1-5673-3B1C-F070B6661C0C}"/>
              </a:ext>
            </a:extLst>
          </p:cNvPr>
          <p:cNvSpPr txBox="1"/>
          <p:nvPr/>
        </p:nvSpPr>
        <p:spPr>
          <a:xfrm>
            <a:off x="1289785" y="257743"/>
            <a:ext cx="3536215" cy="830997"/>
          </a:xfrm>
          <a:prstGeom prst="rect">
            <a:avLst/>
          </a:prstGeom>
          <a:solidFill>
            <a:schemeClr val="tx1">
              <a:lumMod val="50000"/>
            </a:schemeClr>
          </a:solidFill>
        </p:spPr>
        <p:txBody>
          <a:bodyPr wrap="square" rtlCol="0">
            <a:spAutoFit/>
          </a:bodyPr>
          <a:lstStyle/>
          <a:p>
            <a:pPr algn="ctr"/>
            <a:r>
              <a:rPr lang="en-US" sz="4800" dirty="0"/>
              <a:t>INSIGHTES</a:t>
            </a:r>
          </a:p>
        </p:txBody>
      </p:sp>
      <p:pic>
        <p:nvPicPr>
          <p:cNvPr id="3" name="Picture 2">
            <a:extLst>
              <a:ext uri="{FF2B5EF4-FFF2-40B4-BE49-F238E27FC236}">
                <a16:creationId xmlns:a16="http://schemas.microsoft.com/office/drawing/2014/main" id="{D0E26E2E-78E4-0C9C-44FF-E2FC5636305D}"/>
              </a:ext>
            </a:extLst>
          </p:cNvPr>
          <p:cNvPicPr>
            <a:picLocks noChangeAspect="1"/>
          </p:cNvPicPr>
          <p:nvPr/>
        </p:nvPicPr>
        <p:blipFill>
          <a:blip r:embed="rId2"/>
          <a:stretch>
            <a:fillRect/>
          </a:stretch>
        </p:blipFill>
        <p:spPr>
          <a:xfrm>
            <a:off x="975359" y="1365811"/>
            <a:ext cx="3850641" cy="4126377"/>
          </a:xfrm>
          <a:prstGeom prst="rect">
            <a:avLst/>
          </a:prstGeom>
        </p:spPr>
      </p:pic>
      <p:sp>
        <p:nvSpPr>
          <p:cNvPr id="5" name="Rectangle 2">
            <a:extLst>
              <a:ext uri="{FF2B5EF4-FFF2-40B4-BE49-F238E27FC236}">
                <a16:creationId xmlns:a16="http://schemas.microsoft.com/office/drawing/2014/main" id="{E131C2BC-FDF2-5051-CD19-A4338F2CDAF7}"/>
              </a:ext>
            </a:extLst>
          </p:cNvPr>
          <p:cNvSpPr>
            <a:spLocks noChangeArrowheads="1"/>
          </p:cNvSpPr>
          <p:nvPr/>
        </p:nvSpPr>
        <p:spPr bwMode="auto">
          <a:xfrm>
            <a:off x="5009582" y="396243"/>
            <a:ext cx="6207059"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Monday has the highest average rating, followed closely by Friday and Tuesday.</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Business Implications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 are some potential business implications: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FFFF00"/>
                </a:highlight>
                <a:latin typeface="Arial" panose="020B0604020202020204" pitchFamily="34" charset="0"/>
              </a:rPr>
              <a:t>Analyze factors influencing ratings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Identify specific factors that contribute to higher ratings on these days (e.g., staffing levels, promotions, ambiance).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FFFF00"/>
                </a:highlight>
                <a:latin typeface="Arial" panose="020B0604020202020204" pitchFamily="34" charset="0"/>
              </a:rPr>
              <a:t>Optimize operations on less popular days</a:t>
            </a:r>
            <a:r>
              <a:rPr kumimoji="0" lang="en-US" altLang="en-US" sz="1800" b="1" i="0" u="none" strike="noStrike" cap="none" normalizeH="0" baseline="0" dirty="0">
                <a:ln>
                  <a:noFill/>
                </a:ln>
                <a:solidFill>
                  <a:schemeClr val="tx1"/>
                </a:solidFill>
                <a:effectLst/>
                <a:highlight>
                  <a:srgbClr val="FFFF00"/>
                </a:highlight>
                <a:latin typeface="Arial" panose="020B0604020202020204" pitchFamily="34" charset="0"/>
              </a:rPr>
              <a:t>:</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Implement strategies to improve customer experience on days with lower ratings (e.g., offer discounts, create special events).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FFFF00"/>
                </a:highlight>
                <a:latin typeface="Arial" panose="020B0604020202020204" pitchFamily="34" charset="0"/>
              </a:rPr>
              <a:t>Leverage peak rating days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Consider scheduling special events or promotions on Mondays, Fridays, and Tuesdays to attract more customers.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FFFF00"/>
                </a:highlight>
                <a:latin typeface="Arial" panose="020B0604020202020204" pitchFamily="34" charset="0"/>
              </a:rPr>
              <a:t>Monitor ratings over time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Track changes in ratings to identify trends and adjust strategies accordingly.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By understanding the relationship between day of the week and customer satisfaction, businesses can optimize their operations and marketing efforts to improve overall customer experience.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B62E72A-DD38-EAA7-DFD2-BEB98F8006C0}"/>
              </a:ext>
            </a:extLst>
          </p:cNvPr>
          <p:cNvSpPr txBox="1"/>
          <p:nvPr/>
        </p:nvSpPr>
        <p:spPr>
          <a:xfrm>
            <a:off x="822959" y="5436688"/>
            <a:ext cx="10027921"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This insight suggests that customers tend to have a more positive experience on Mondays,</a:t>
            </a:r>
            <a:r>
              <a:rPr kumimoji="0" lang="en-US" altLang="en-US" sz="4800" b="0" i="0" u="none" strike="noStrike" cap="none" normalizeH="0" baseline="0" dirty="0">
                <a:ln>
                  <a:noFill/>
                </a:ln>
                <a:solidFill>
                  <a:schemeClr val="accent2">
                    <a:lumMod val="75000"/>
                  </a:schemeClr>
                </a:solidFill>
                <a:effectLst/>
                <a:latin typeface="Arial" panose="020B0604020202020204" pitchFamily="34" charset="0"/>
              </a:rPr>
              <a:t> </a:t>
            </a:r>
          </a:p>
        </p:txBody>
      </p:sp>
      <p:sp>
        <p:nvSpPr>
          <p:cNvPr id="8" name="Footer Placeholder 7">
            <a:extLst>
              <a:ext uri="{FF2B5EF4-FFF2-40B4-BE49-F238E27FC236}">
                <a16:creationId xmlns:a16="http://schemas.microsoft.com/office/drawing/2014/main" id="{1D917040-D398-8975-3D0F-6CE0ED24EE05}"/>
              </a:ext>
            </a:extLst>
          </p:cNvPr>
          <p:cNvSpPr>
            <a:spLocks noGrp="1"/>
          </p:cNvSpPr>
          <p:nvPr>
            <p:ph type="ftr" sz="quarter" idx="11"/>
          </p:nvPr>
        </p:nvSpPr>
        <p:spPr>
          <a:xfrm>
            <a:off x="4826001" y="6307728"/>
            <a:ext cx="2032000" cy="438512"/>
          </a:xfrm>
        </p:spPr>
        <p:txBody>
          <a:bodyPr/>
          <a:lstStyle/>
          <a:p>
            <a:r>
              <a:rPr lang="en-US" dirty="0"/>
              <a:t>PRESENTED BY HARINI K N</a:t>
            </a:r>
          </a:p>
        </p:txBody>
      </p:sp>
    </p:spTree>
    <p:extLst>
      <p:ext uri="{BB962C8B-B14F-4D97-AF65-F5344CB8AC3E}">
        <p14:creationId xmlns:p14="http://schemas.microsoft.com/office/powerpoint/2010/main" val="166567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295ED6-94D9-D75B-09EA-A5DD14AF9F7A}"/>
              </a:ext>
            </a:extLst>
          </p:cNvPr>
          <p:cNvSpPr txBox="1"/>
          <p:nvPr/>
        </p:nvSpPr>
        <p:spPr>
          <a:xfrm>
            <a:off x="3179545" y="267903"/>
            <a:ext cx="5832909" cy="830997"/>
          </a:xfrm>
          <a:prstGeom prst="rect">
            <a:avLst/>
          </a:prstGeom>
          <a:solidFill>
            <a:schemeClr val="tx1">
              <a:lumMod val="50000"/>
            </a:schemeClr>
          </a:solidFill>
        </p:spPr>
        <p:txBody>
          <a:bodyPr wrap="square" rtlCol="0">
            <a:spAutoFit/>
          </a:bodyPr>
          <a:lstStyle/>
          <a:p>
            <a:pPr algn="ctr"/>
            <a:r>
              <a:rPr lang="en-US" sz="4800" dirty="0"/>
              <a:t>QUERIES</a:t>
            </a:r>
          </a:p>
        </p:txBody>
      </p:sp>
      <p:pic>
        <p:nvPicPr>
          <p:cNvPr id="4" name="Picture 3">
            <a:extLst>
              <a:ext uri="{FF2B5EF4-FFF2-40B4-BE49-F238E27FC236}">
                <a16:creationId xmlns:a16="http://schemas.microsoft.com/office/drawing/2014/main" id="{7AE3762B-8C91-59ED-6C78-681EA0868A4C}"/>
              </a:ext>
            </a:extLst>
          </p:cNvPr>
          <p:cNvPicPr>
            <a:picLocks noChangeAspect="1"/>
          </p:cNvPicPr>
          <p:nvPr/>
        </p:nvPicPr>
        <p:blipFill>
          <a:blip r:embed="rId2"/>
          <a:stretch>
            <a:fillRect/>
          </a:stretch>
        </p:blipFill>
        <p:spPr>
          <a:xfrm>
            <a:off x="5618481" y="1747143"/>
            <a:ext cx="5554320" cy="4485674"/>
          </a:xfrm>
          <a:prstGeom prst="rect">
            <a:avLst/>
          </a:prstGeom>
        </p:spPr>
      </p:pic>
      <p:pic>
        <p:nvPicPr>
          <p:cNvPr id="6" name="Picture 5">
            <a:extLst>
              <a:ext uri="{FF2B5EF4-FFF2-40B4-BE49-F238E27FC236}">
                <a16:creationId xmlns:a16="http://schemas.microsoft.com/office/drawing/2014/main" id="{8B23F9AA-3C72-EA97-F880-7CED25ADEA7B}"/>
              </a:ext>
            </a:extLst>
          </p:cNvPr>
          <p:cNvPicPr>
            <a:picLocks noChangeAspect="1"/>
          </p:cNvPicPr>
          <p:nvPr/>
        </p:nvPicPr>
        <p:blipFill>
          <a:blip r:embed="rId3"/>
          <a:stretch>
            <a:fillRect/>
          </a:stretch>
        </p:blipFill>
        <p:spPr>
          <a:xfrm>
            <a:off x="1435806" y="1747143"/>
            <a:ext cx="4000705" cy="2189514"/>
          </a:xfrm>
          <a:prstGeom prst="rect">
            <a:avLst/>
          </a:prstGeom>
        </p:spPr>
      </p:pic>
      <p:pic>
        <p:nvPicPr>
          <p:cNvPr id="8" name="Picture 7">
            <a:extLst>
              <a:ext uri="{FF2B5EF4-FFF2-40B4-BE49-F238E27FC236}">
                <a16:creationId xmlns:a16="http://schemas.microsoft.com/office/drawing/2014/main" id="{1CA616DC-7794-78C4-202B-ACA6FCA2020B}"/>
              </a:ext>
            </a:extLst>
          </p:cNvPr>
          <p:cNvPicPr>
            <a:picLocks noChangeAspect="1"/>
          </p:cNvPicPr>
          <p:nvPr/>
        </p:nvPicPr>
        <p:blipFill>
          <a:blip r:embed="rId4"/>
          <a:stretch>
            <a:fillRect/>
          </a:stretch>
        </p:blipFill>
        <p:spPr>
          <a:xfrm>
            <a:off x="1435806" y="4180497"/>
            <a:ext cx="3930709" cy="2141029"/>
          </a:xfrm>
          <a:prstGeom prst="rect">
            <a:avLst/>
          </a:prstGeom>
        </p:spPr>
      </p:pic>
      <p:sp>
        <p:nvSpPr>
          <p:cNvPr id="10" name="TextBox 9">
            <a:extLst>
              <a:ext uri="{FF2B5EF4-FFF2-40B4-BE49-F238E27FC236}">
                <a16:creationId xmlns:a16="http://schemas.microsoft.com/office/drawing/2014/main" id="{CD1C7382-DF68-A33C-A052-2FD8C1BC367A}"/>
              </a:ext>
            </a:extLst>
          </p:cNvPr>
          <p:cNvSpPr txBox="1"/>
          <p:nvPr/>
        </p:nvSpPr>
        <p:spPr>
          <a:xfrm>
            <a:off x="1597660" y="1238355"/>
            <a:ext cx="6101080" cy="369332"/>
          </a:xfrm>
          <a:prstGeom prst="rect">
            <a:avLst/>
          </a:prstGeom>
          <a:noFill/>
        </p:spPr>
        <p:txBody>
          <a:bodyPr wrap="square">
            <a:spAutoFit/>
          </a:bodyPr>
          <a:lstStyle/>
          <a:p>
            <a:r>
              <a:rPr lang="en-US" dirty="0"/>
              <a:t>Qn8.What product line had the largest revenue?</a:t>
            </a:r>
          </a:p>
        </p:txBody>
      </p:sp>
      <p:sp>
        <p:nvSpPr>
          <p:cNvPr id="12" name="Footer Placeholder 11">
            <a:extLst>
              <a:ext uri="{FF2B5EF4-FFF2-40B4-BE49-F238E27FC236}">
                <a16:creationId xmlns:a16="http://schemas.microsoft.com/office/drawing/2014/main" id="{93BD6BB0-F65C-17B1-7688-C96256D417BC}"/>
              </a:ext>
            </a:extLst>
          </p:cNvPr>
          <p:cNvSpPr>
            <a:spLocks noGrp="1"/>
          </p:cNvSpPr>
          <p:nvPr>
            <p:ph type="ftr" sz="quarter" idx="11"/>
          </p:nvPr>
        </p:nvSpPr>
        <p:spPr>
          <a:xfrm>
            <a:off x="5510211" y="6467132"/>
            <a:ext cx="6239309" cy="365125"/>
          </a:xfrm>
        </p:spPr>
        <p:txBody>
          <a:bodyPr/>
          <a:lstStyle/>
          <a:p>
            <a:r>
              <a:rPr lang="en-US" dirty="0"/>
              <a:t>PRESENTED BY HARINI K N</a:t>
            </a:r>
          </a:p>
        </p:txBody>
      </p:sp>
    </p:spTree>
    <p:extLst>
      <p:ext uri="{BB962C8B-B14F-4D97-AF65-F5344CB8AC3E}">
        <p14:creationId xmlns:p14="http://schemas.microsoft.com/office/powerpoint/2010/main" val="1975953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6E6624-3451-15FE-000B-7B40A38AA7F6}"/>
              </a:ext>
            </a:extLst>
          </p:cNvPr>
          <p:cNvSpPr>
            <a:spLocks noChangeArrowheads="1"/>
          </p:cNvSpPr>
          <p:nvPr/>
        </p:nvSpPr>
        <p:spPr bwMode="auto">
          <a:xfrm>
            <a:off x="6096000" y="1475725"/>
            <a:ext cx="555432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FFFF00"/>
                </a:highlight>
                <a:latin typeface="Arial" panose="020B0604020202020204" pitchFamily="34" charset="0"/>
              </a:rPr>
              <a:t>Leverage Top-Performing Product Line:</a:t>
            </a:r>
            <a:r>
              <a:rPr kumimoji="0" lang="en-US" altLang="en-US" sz="1800" b="0" i="0" u="none" strike="noStrike" cap="none" normalizeH="0" baseline="0" dirty="0">
                <a:ln>
                  <a:noFill/>
                </a:ln>
                <a:solidFill>
                  <a:schemeClr val="bg1"/>
                </a:solidFill>
                <a:effectLst/>
                <a:highlight>
                  <a:srgbClr val="FFFF00"/>
                </a:highligh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Expand offerings, promote cross-selling, analyze preferences.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FFFF00"/>
                </a:highlight>
                <a:latin typeface="Arial" panose="020B0604020202020204" pitchFamily="34" charset="0"/>
              </a:rPr>
              <a:t>Optimize Underperforming Product Lines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Identify reasons, revamp offerings or marketing, consider discontinuation.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FFFF00"/>
                </a:highlight>
                <a:latin typeface="Arial" panose="020B0604020202020204" pitchFamily="34" charset="0"/>
              </a:rPr>
              <a:t>Balance Product Portfolio:</a:t>
            </a:r>
            <a:r>
              <a:rPr kumimoji="0" lang="en-US" altLang="en-US" sz="1800" b="0" i="0" u="none" strike="noStrike" cap="none" normalizeH="0" baseline="0" dirty="0">
                <a:ln>
                  <a:noFill/>
                </a:ln>
                <a:solidFill>
                  <a:schemeClr val="bg1"/>
                </a:solidFill>
                <a:effectLst/>
                <a:highlight>
                  <a:srgbClr val="FFFF00"/>
                </a:highligh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Diversify product mix and customer base.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FFFF00"/>
                </a:highlight>
                <a:latin typeface="Arial" panose="020B0604020202020204" pitchFamily="34" charset="0"/>
              </a:rPr>
              <a:t>Enhance Customer Experience:</a:t>
            </a:r>
            <a:r>
              <a:rPr kumimoji="0" lang="en-US" altLang="en-US" sz="1800" b="0" i="0" u="none" strike="noStrike" cap="none" normalizeH="0" baseline="0" dirty="0">
                <a:ln>
                  <a:noFill/>
                </a:ln>
                <a:solidFill>
                  <a:schemeClr val="bg1"/>
                </a:solidFill>
                <a:effectLst/>
                <a:highlight>
                  <a:srgbClr val="FFFF00"/>
                </a:highligh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Gather feedback, provide excellent service, offer personalized recommendations.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FFFF00"/>
                </a:highlight>
                <a:latin typeface="Arial" panose="020B0604020202020204" pitchFamily="34" charset="0"/>
              </a:rPr>
              <a:t>Monitor Market Trends</a:t>
            </a:r>
            <a:r>
              <a:rPr kumimoji="0" lang="en-US" altLang="en-US" sz="1800" b="1" i="0" u="none" strike="noStrike" cap="none" normalizeH="0" baseline="0" dirty="0">
                <a:ln>
                  <a:noFill/>
                </a:ln>
                <a:solidFill>
                  <a:schemeClr val="tx1"/>
                </a:solidFill>
                <a:effectLst/>
                <a:highlight>
                  <a:srgbClr val="FFFF00"/>
                </a:highlight>
                <a:latin typeface="Arial" panose="020B0604020202020204" pitchFamily="34" charset="0"/>
              </a:rPr>
              <a:t>:</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Stay updated and adapt strategies accordingly. </a:t>
            </a:r>
          </a:p>
        </p:txBody>
      </p:sp>
      <p:pic>
        <p:nvPicPr>
          <p:cNvPr id="3" name="Picture 2">
            <a:extLst>
              <a:ext uri="{FF2B5EF4-FFF2-40B4-BE49-F238E27FC236}">
                <a16:creationId xmlns:a16="http://schemas.microsoft.com/office/drawing/2014/main" id="{DFAA7F80-44EC-F7AE-0F6F-3BE6DE5167AD}"/>
              </a:ext>
            </a:extLst>
          </p:cNvPr>
          <p:cNvPicPr>
            <a:picLocks noChangeAspect="1"/>
          </p:cNvPicPr>
          <p:nvPr/>
        </p:nvPicPr>
        <p:blipFill>
          <a:blip r:embed="rId2"/>
          <a:stretch>
            <a:fillRect/>
          </a:stretch>
        </p:blipFill>
        <p:spPr>
          <a:xfrm>
            <a:off x="297585" y="1475725"/>
            <a:ext cx="5554320" cy="4941237"/>
          </a:xfrm>
          <a:prstGeom prst="rect">
            <a:avLst/>
          </a:prstGeom>
        </p:spPr>
      </p:pic>
      <p:sp>
        <p:nvSpPr>
          <p:cNvPr id="5" name="TextBox 4">
            <a:extLst>
              <a:ext uri="{FF2B5EF4-FFF2-40B4-BE49-F238E27FC236}">
                <a16:creationId xmlns:a16="http://schemas.microsoft.com/office/drawing/2014/main" id="{8C85084D-7D9E-DD7F-3C20-DC50915D518F}"/>
              </a:ext>
            </a:extLst>
          </p:cNvPr>
          <p:cNvSpPr txBox="1"/>
          <p:nvPr/>
        </p:nvSpPr>
        <p:spPr>
          <a:xfrm>
            <a:off x="3074745" y="3964"/>
            <a:ext cx="5832909" cy="830997"/>
          </a:xfrm>
          <a:prstGeom prst="rect">
            <a:avLst/>
          </a:prstGeom>
          <a:solidFill>
            <a:schemeClr val="tx1">
              <a:lumMod val="50000"/>
            </a:schemeClr>
          </a:solidFill>
        </p:spPr>
        <p:txBody>
          <a:bodyPr wrap="square" rtlCol="0">
            <a:spAutoFit/>
          </a:bodyPr>
          <a:lstStyle/>
          <a:p>
            <a:pPr algn="ctr"/>
            <a:r>
              <a:rPr lang="en-US" sz="4800" dirty="0"/>
              <a:t>INSIGHTES</a:t>
            </a:r>
          </a:p>
        </p:txBody>
      </p:sp>
      <p:sp>
        <p:nvSpPr>
          <p:cNvPr id="7" name="TextBox 6">
            <a:extLst>
              <a:ext uri="{FF2B5EF4-FFF2-40B4-BE49-F238E27FC236}">
                <a16:creationId xmlns:a16="http://schemas.microsoft.com/office/drawing/2014/main" id="{97382A73-4FBA-29F1-0682-927C3F8567E3}"/>
              </a:ext>
            </a:extLst>
          </p:cNvPr>
          <p:cNvSpPr txBox="1"/>
          <p:nvPr/>
        </p:nvSpPr>
        <p:spPr>
          <a:xfrm>
            <a:off x="815340" y="970677"/>
            <a:ext cx="6101080" cy="369332"/>
          </a:xfrm>
          <a:prstGeom prst="rect">
            <a:avLst/>
          </a:prstGeom>
          <a:noFill/>
        </p:spPr>
        <p:txBody>
          <a:bodyPr wrap="square">
            <a:spAutoFit/>
          </a:bodyPr>
          <a:lstStyle/>
          <a:p>
            <a:r>
              <a:rPr lang="en-US" dirty="0"/>
              <a:t>Qn9.What product line had the largest revenue?</a:t>
            </a:r>
          </a:p>
        </p:txBody>
      </p:sp>
      <p:sp>
        <p:nvSpPr>
          <p:cNvPr id="8" name="Footer Placeholder 7">
            <a:extLst>
              <a:ext uri="{FF2B5EF4-FFF2-40B4-BE49-F238E27FC236}">
                <a16:creationId xmlns:a16="http://schemas.microsoft.com/office/drawing/2014/main" id="{DCC21D85-1D5C-2E1F-53FC-1155062F5D5C}"/>
              </a:ext>
            </a:extLst>
          </p:cNvPr>
          <p:cNvSpPr>
            <a:spLocks noGrp="1"/>
          </p:cNvSpPr>
          <p:nvPr>
            <p:ph type="ftr" sz="quarter" idx="11"/>
          </p:nvPr>
        </p:nvSpPr>
        <p:spPr>
          <a:xfrm>
            <a:off x="5632131" y="6416962"/>
            <a:ext cx="6239309" cy="365125"/>
          </a:xfrm>
        </p:spPr>
        <p:txBody>
          <a:bodyPr/>
          <a:lstStyle/>
          <a:p>
            <a:r>
              <a:rPr lang="en-US" dirty="0"/>
              <a:t>PRESENTED BY HARINI K N</a:t>
            </a:r>
          </a:p>
        </p:txBody>
      </p:sp>
    </p:spTree>
    <p:extLst>
      <p:ext uri="{BB962C8B-B14F-4D97-AF65-F5344CB8AC3E}">
        <p14:creationId xmlns:p14="http://schemas.microsoft.com/office/powerpoint/2010/main" val="4267962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90BF44-4A4A-6615-3026-CBD1D8D4DE27}"/>
              </a:ext>
            </a:extLst>
          </p:cNvPr>
          <p:cNvPicPr>
            <a:picLocks noChangeAspect="1"/>
          </p:cNvPicPr>
          <p:nvPr/>
        </p:nvPicPr>
        <p:blipFill>
          <a:blip r:embed="rId2"/>
          <a:stretch>
            <a:fillRect/>
          </a:stretch>
        </p:blipFill>
        <p:spPr>
          <a:xfrm>
            <a:off x="5791200" y="1690462"/>
            <a:ext cx="5641447" cy="4825999"/>
          </a:xfrm>
          <a:prstGeom prst="rect">
            <a:avLst/>
          </a:prstGeom>
        </p:spPr>
      </p:pic>
      <p:pic>
        <p:nvPicPr>
          <p:cNvPr id="5" name="Picture 4">
            <a:extLst>
              <a:ext uri="{FF2B5EF4-FFF2-40B4-BE49-F238E27FC236}">
                <a16:creationId xmlns:a16="http://schemas.microsoft.com/office/drawing/2014/main" id="{EEF12789-726A-1E76-A81F-AB44A767EFCF}"/>
              </a:ext>
            </a:extLst>
          </p:cNvPr>
          <p:cNvPicPr>
            <a:picLocks noChangeAspect="1"/>
          </p:cNvPicPr>
          <p:nvPr/>
        </p:nvPicPr>
        <p:blipFill>
          <a:blip r:embed="rId3"/>
          <a:stretch>
            <a:fillRect/>
          </a:stretch>
        </p:blipFill>
        <p:spPr>
          <a:xfrm>
            <a:off x="1230458" y="1690462"/>
            <a:ext cx="4171397" cy="3517941"/>
          </a:xfrm>
          <a:prstGeom prst="rect">
            <a:avLst/>
          </a:prstGeom>
        </p:spPr>
      </p:pic>
      <p:pic>
        <p:nvPicPr>
          <p:cNvPr id="7" name="Picture 6">
            <a:extLst>
              <a:ext uri="{FF2B5EF4-FFF2-40B4-BE49-F238E27FC236}">
                <a16:creationId xmlns:a16="http://schemas.microsoft.com/office/drawing/2014/main" id="{B215B9A3-C8ED-3572-6A5A-BF94A622C36C}"/>
              </a:ext>
            </a:extLst>
          </p:cNvPr>
          <p:cNvPicPr>
            <a:picLocks noChangeAspect="1"/>
          </p:cNvPicPr>
          <p:nvPr/>
        </p:nvPicPr>
        <p:blipFill>
          <a:blip r:embed="rId4"/>
          <a:stretch>
            <a:fillRect/>
          </a:stretch>
        </p:blipFill>
        <p:spPr>
          <a:xfrm>
            <a:off x="1346580" y="5335300"/>
            <a:ext cx="3665930" cy="1181161"/>
          </a:xfrm>
          <a:prstGeom prst="rect">
            <a:avLst/>
          </a:prstGeom>
        </p:spPr>
      </p:pic>
      <p:sp>
        <p:nvSpPr>
          <p:cNvPr id="8" name="TextBox 7">
            <a:extLst>
              <a:ext uri="{FF2B5EF4-FFF2-40B4-BE49-F238E27FC236}">
                <a16:creationId xmlns:a16="http://schemas.microsoft.com/office/drawing/2014/main" id="{663BC227-7CE5-C1D5-5BAC-B7C2041DC275}"/>
              </a:ext>
            </a:extLst>
          </p:cNvPr>
          <p:cNvSpPr txBox="1"/>
          <p:nvPr/>
        </p:nvSpPr>
        <p:spPr>
          <a:xfrm>
            <a:off x="3179545" y="267903"/>
            <a:ext cx="5832909" cy="830997"/>
          </a:xfrm>
          <a:prstGeom prst="rect">
            <a:avLst/>
          </a:prstGeom>
          <a:solidFill>
            <a:schemeClr val="tx1">
              <a:lumMod val="50000"/>
            </a:schemeClr>
          </a:solidFill>
        </p:spPr>
        <p:txBody>
          <a:bodyPr wrap="square" rtlCol="0">
            <a:spAutoFit/>
          </a:bodyPr>
          <a:lstStyle/>
          <a:p>
            <a:pPr algn="ctr"/>
            <a:r>
              <a:rPr lang="en-US" sz="4800" dirty="0"/>
              <a:t>QUERIES</a:t>
            </a:r>
          </a:p>
        </p:txBody>
      </p:sp>
      <p:sp>
        <p:nvSpPr>
          <p:cNvPr id="10" name="TextBox 9">
            <a:extLst>
              <a:ext uri="{FF2B5EF4-FFF2-40B4-BE49-F238E27FC236}">
                <a16:creationId xmlns:a16="http://schemas.microsoft.com/office/drawing/2014/main" id="{3F22B492-BC25-3DF8-3917-E187C6F310A2}"/>
              </a:ext>
            </a:extLst>
          </p:cNvPr>
          <p:cNvSpPr txBox="1"/>
          <p:nvPr/>
        </p:nvSpPr>
        <p:spPr>
          <a:xfrm>
            <a:off x="1099820" y="1194233"/>
            <a:ext cx="6101080" cy="369332"/>
          </a:xfrm>
          <a:prstGeom prst="rect">
            <a:avLst/>
          </a:prstGeom>
          <a:noFill/>
        </p:spPr>
        <p:txBody>
          <a:bodyPr wrap="square">
            <a:spAutoFit/>
          </a:bodyPr>
          <a:lstStyle/>
          <a:p>
            <a:r>
              <a:rPr lang="en-US" dirty="0"/>
              <a:t>Qn10.What is the city with the largest revenue?</a:t>
            </a:r>
          </a:p>
        </p:txBody>
      </p:sp>
      <p:sp>
        <p:nvSpPr>
          <p:cNvPr id="11" name="Footer Placeholder 10">
            <a:extLst>
              <a:ext uri="{FF2B5EF4-FFF2-40B4-BE49-F238E27FC236}">
                <a16:creationId xmlns:a16="http://schemas.microsoft.com/office/drawing/2014/main" id="{9004E027-417B-71CD-2D13-D367CDDB6F7E}"/>
              </a:ext>
            </a:extLst>
          </p:cNvPr>
          <p:cNvSpPr>
            <a:spLocks noGrp="1"/>
          </p:cNvSpPr>
          <p:nvPr>
            <p:ph type="ftr" sz="quarter" idx="11"/>
          </p:nvPr>
        </p:nvSpPr>
        <p:spPr>
          <a:xfrm>
            <a:off x="4880291" y="6492875"/>
            <a:ext cx="6239309" cy="365125"/>
          </a:xfrm>
        </p:spPr>
        <p:txBody>
          <a:bodyPr/>
          <a:lstStyle/>
          <a:p>
            <a:r>
              <a:rPr lang="en-US" dirty="0"/>
              <a:t>PRESENTED BY HARINI K N</a:t>
            </a:r>
          </a:p>
        </p:txBody>
      </p:sp>
    </p:spTree>
    <p:extLst>
      <p:ext uri="{BB962C8B-B14F-4D97-AF65-F5344CB8AC3E}">
        <p14:creationId xmlns:p14="http://schemas.microsoft.com/office/powerpoint/2010/main" val="427652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E3534A-F86D-88DB-3592-570AF72E2FB1}"/>
              </a:ext>
            </a:extLst>
          </p:cNvPr>
          <p:cNvSpPr txBox="1"/>
          <p:nvPr/>
        </p:nvSpPr>
        <p:spPr>
          <a:xfrm>
            <a:off x="3074745" y="3964"/>
            <a:ext cx="5832909" cy="830997"/>
          </a:xfrm>
          <a:prstGeom prst="rect">
            <a:avLst/>
          </a:prstGeom>
          <a:solidFill>
            <a:schemeClr val="tx1">
              <a:lumMod val="50000"/>
            </a:schemeClr>
          </a:solidFill>
        </p:spPr>
        <p:txBody>
          <a:bodyPr wrap="square" rtlCol="0">
            <a:spAutoFit/>
          </a:bodyPr>
          <a:lstStyle/>
          <a:p>
            <a:pPr algn="ctr"/>
            <a:r>
              <a:rPr lang="en-US" sz="4800" dirty="0"/>
              <a:t>INSIGHTES</a:t>
            </a:r>
          </a:p>
        </p:txBody>
      </p:sp>
      <p:pic>
        <p:nvPicPr>
          <p:cNvPr id="4" name="Picture 3">
            <a:extLst>
              <a:ext uri="{FF2B5EF4-FFF2-40B4-BE49-F238E27FC236}">
                <a16:creationId xmlns:a16="http://schemas.microsoft.com/office/drawing/2014/main" id="{76570400-2432-39F0-DF4C-2FE8B0900EA1}"/>
              </a:ext>
            </a:extLst>
          </p:cNvPr>
          <p:cNvPicPr>
            <a:picLocks noChangeAspect="1"/>
          </p:cNvPicPr>
          <p:nvPr/>
        </p:nvPicPr>
        <p:blipFill>
          <a:blip r:embed="rId2"/>
          <a:stretch>
            <a:fillRect/>
          </a:stretch>
        </p:blipFill>
        <p:spPr>
          <a:xfrm>
            <a:off x="1041928" y="1699001"/>
            <a:ext cx="5054071" cy="4427479"/>
          </a:xfrm>
          <a:prstGeom prst="rect">
            <a:avLst/>
          </a:prstGeom>
        </p:spPr>
      </p:pic>
      <p:sp>
        <p:nvSpPr>
          <p:cNvPr id="5" name="Rectangle 1">
            <a:extLst>
              <a:ext uri="{FF2B5EF4-FFF2-40B4-BE49-F238E27FC236}">
                <a16:creationId xmlns:a16="http://schemas.microsoft.com/office/drawing/2014/main" id="{89104B2E-695F-B7A8-39E0-FF9C4AC7E0D0}"/>
              </a:ext>
            </a:extLst>
          </p:cNvPr>
          <p:cNvSpPr>
            <a:spLocks noChangeArrowheads="1"/>
          </p:cNvSpPr>
          <p:nvPr/>
        </p:nvSpPr>
        <p:spPr bwMode="auto">
          <a:xfrm>
            <a:off x="6231701" y="1582340"/>
            <a:ext cx="535190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highlight>
                  <a:srgbClr val="FFFF00"/>
                </a:highlight>
                <a:latin typeface="Arial" panose="020B0604020202020204" pitchFamily="34" charset="0"/>
              </a:rPr>
              <a:t>Product Line Optimization</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 Leverage top-performing lines, optimize underperforming ones, balance product portfolio.</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highlight>
                  <a:srgbClr val="FFFF00"/>
                </a:highlight>
                <a:latin typeface="Arial" panose="020B0604020202020204" pitchFamily="34" charset="0"/>
              </a:rPr>
              <a:t>Branch and City Performance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 Identify high-performing areas, optimize underperforming ones, consider regional factors.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FFFF00"/>
                </a:highlight>
                <a:latin typeface="Arial" panose="020B0604020202020204" pitchFamily="34" charset="0"/>
              </a:rPr>
              <a:t>Customer Segmentation and Targeting</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Analyze customer behavior, tailor marketing and products.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FFFF00"/>
                </a:highlight>
                <a:latin typeface="Arial" panose="020B0604020202020204" pitchFamily="34" charset="0"/>
              </a:rPr>
              <a:t>Seasonal and Temporal Analysis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Identify trends, optimize operations and marketing.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FFFF00"/>
                </a:highlight>
                <a:latin typeface="Arial" panose="020B0604020202020204" pitchFamily="34" charset="0"/>
              </a:rPr>
              <a:t>Continuous Monitoring and Improvement:</a:t>
            </a:r>
            <a:r>
              <a:rPr kumimoji="0" lang="en-US" altLang="en-US" sz="1800" b="0" i="0" u="none" strike="noStrike" cap="none" normalizeH="0" baseline="0" dirty="0">
                <a:ln>
                  <a:noFill/>
                </a:ln>
                <a:solidFill>
                  <a:schemeClr val="bg1"/>
                </a:solidFill>
                <a:effectLst/>
                <a:highlight>
                  <a:srgbClr val="FFFF00"/>
                </a:highligh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Track KPIs, analyze data, implement changes. </a:t>
            </a:r>
          </a:p>
        </p:txBody>
      </p:sp>
      <p:sp>
        <p:nvSpPr>
          <p:cNvPr id="7" name="TextBox 6">
            <a:extLst>
              <a:ext uri="{FF2B5EF4-FFF2-40B4-BE49-F238E27FC236}">
                <a16:creationId xmlns:a16="http://schemas.microsoft.com/office/drawing/2014/main" id="{8287C973-7B39-D91B-D2E2-6D44A4A1EB03}"/>
              </a:ext>
            </a:extLst>
          </p:cNvPr>
          <p:cNvSpPr txBox="1"/>
          <p:nvPr/>
        </p:nvSpPr>
        <p:spPr>
          <a:xfrm>
            <a:off x="1041928" y="1082315"/>
            <a:ext cx="6101080" cy="369332"/>
          </a:xfrm>
          <a:prstGeom prst="rect">
            <a:avLst/>
          </a:prstGeom>
          <a:noFill/>
        </p:spPr>
        <p:txBody>
          <a:bodyPr wrap="square">
            <a:spAutoFit/>
          </a:bodyPr>
          <a:lstStyle/>
          <a:p>
            <a:r>
              <a:rPr lang="en-US" dirty="0"/>
              <a:t>QN10- What is the city with the largest revenue?</a:t>
            </a:r>
          </a:p>
        </p:txBody>
      </p:sp>
      <p:sp>
        <p:nvSpPr>
          <p:cNvPr id="8" name="Footer Placeholder 7">
            <a:extLst>
              <a:ext uri="{FF2B5EF4-FFF2-40B4-BE49-F238E27FC236}">
                <a16:creationId xmlns:a16="http://schemas.microsoft.com/office/drawing/2014/main" id="{F3EDD601-4796-871D-05AE-6080C0D1760F}"/>
              </a:ext>
            </a:extLst>
          </p:cNvPr>
          <p:cNvSpPr>
            <a:spLocks noGrp="1"/>
          </p:cNvSpPr>
          <p:nvPr>
            <p:ph type="ftr" sz="quarter" idx="11"/>
          </p:nvPr>
        </p:nvSpPr>
        <p:spPr>
          <a:xfrm>
            <a:off x="5113971" y="6373834"/>
            <a:ext cx="6239309" cy="365125"/>
          </a:xfrm>
        </p:spPr>
        <p:txBody>
          <a:bodyPr/>
          <a:lstStyle/>
          <a:p>
            <a:r>
              <a:rPr lang="en-US"/>
              <a:t>PRESENTED BY HARINI K N</a:t>
            </a:r>
          </a:p>
        </p:txBody>
      </p:sp>
    </p:spTree>
    <p:extLst>
      <p:ext uri="{BB962C8B-B14F-4D97-AF65-F5344CB8AC3E}">
        <p14:creationId xmlns:p14="http://schemas.microsoft.com/office/powerpoint/2010/main" val="3919119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56F777-63B6-CD99-9BC1-70E11C6F42F8}"/>
              </a:ext>
            </a:extLst>
          </p:cNvPr>
          <p:cNvSpPr>
            <a:spLocks noGrp="1"/>
          </p:cNvSpPr>
          <p:nvPr>
            <p:ph type="ftr" sz="quarter" idx="11"/>
          </p:nvPr>
        </p:nvSpPr>
        <p:spPr>
          <a:xfrm>
            <a:off x="5449251" y="6299835"/>
            <a:ext cx="6239309" cy="365125"/>
          </a:xfrm>
        </p:spPr>
        <p:txBody>
          <a:bodyPr/>
          <a:lstStyle/>
          <a:p>
            <a:r>
              <a:rPr lang="en-US" dirty="0"/>
              <a:t>PRESENTED BY HARINI K N</a:t>
            </a:r>
          </a:p>
        </p:txBody>
      </p:sp>
      <p:pic>
        <p:nvPicPr>
          <p:cNvPr id="4" name="Picture 3">
            <a:extLst>
              <a:ext uri="{FF2B5EF4-FFF2-40B4-BE49-F238E27FC236}">
                <a16:creationId xmlns:a16="http://schemas.microsoft.com/office/drawing/2014/main" id="{46033710-01B3-F9F3-8167-42C5C9864224}"/>
              </a:ext>
            </a:extLst>
          </p:cNvPr>
          <p:cNvPicPr>
            <a:picLocks noChangeAspect="1"/>
          </p:cNvPicPr>
          <p:nvPr/>
        </p:nvPicPr>
        <p:blipFill>
          <a:blip r:embed="rId2"/>
          <a:stretch>
            <a:fillRect/>
          </a:stretch>
        </p:blipFill>
        <p:spPr>
          <a:xfrm>
            <a:off x="2756172" y="1325203"/>
            <a:ext cx="6679656" cy="3856397"/>
          </a:xfrm>
          <a:prstGeom prst="rect">
            <a:avLst/>
          </a:prstGeom>
        </p:spPr>
      </p:pic>
    </p:spTree>
    <p:extLst>
      <p:ext uri="{BB962C8B-B14F-4D97-AF65-F5344CB8AC3E}">
        <p14:creationId xmlns:p14="http://schemas.microsoft.com/office/powerpoint/2010/main" val="26420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CBC569-41C5-096E-F104-F5AAD0BFBF07}"/>
              </a:ext>
            </a:extLst>
          </p:cNvPr>
          <p:cNvSpPr txBox="1"/>
          <p:nvPr/>
        </p:nvSpPr>
        <p:spPr>
          <a:xfrm>
            <a:off x="1767155" y="1610623"/>
            <a:ext cx="6102849" cy="954107"/>
          </a:xfrm>
          <a:prstGeom prst="rect">
            <a:avLst/>
          </a:prstGeom>
          <a:noFill/>
        </p:spPr>
        <p:txBody>
          <a:bodyPr wrap="square" rtlCol="0">
            <a:spAutoFit/>
          </a:bodyPr>
          <a:lstStyle/>
          <a:p>
            <a:r>
              <a:rPr lang="en-US" sz="2800" dirty="0"/>
              <a:t>1.PROBLEM</a:t>
            </a:r>
            <a:r>
              <a:rPr lang="en-US" sz="2400" dirty="0"/>
              <a:t> </a:t>
            </a:r>
            <a:r>
              <a:rPr lang="en-US" sz="2800" dirty="0"/>
              <a:t>STATEMENT AND PROJECT OVERVIEW</a:t>
            </a:r>
            <a:endParaRPr lang="en-US" sz="2400" dirty="0"/>
          </a:p>
        </p:txBody>
      </p:sp>
      <p:sp>
        <p:nvSpPr>
          <p:cNvPr id="6" name="TextBox 5">
            <a:extLst>
              <a:ext uri="{FF2B5EF4-FFF2-40B4-BE49-F238E27FC236}">
                <a16:creationId xmlns:a16="http://schemas.microsoft.com/office/drawing/2014/main" id="{16409954-41A0-4F10-EBBD-514E3C1FD42B}"/>
              </a:ext>
            </a:extLst>
          </p:cNvPr>
          <p:cNvSpPr txBox="1"/>
          <p:nvPr/>
        </p:nvSpPr>
        <p:spPr>
          <a:xfrm>
            <a:off x="1767155" y="3018425"/>
            <a:ext cx="4705564" cy="523220"/>
          </a:xfrm>
          <a:prstGeom prst="rect">
            <a:avLst/>
          </a:prstGeom>
          <a:noFill/>
        </p:spPr>
        <p:txBody>
          <a:bodyPr wrap="square" rtlCol="0">
            <a:spAutoFit/>
          </a:bodyPr>
          <a:lstStyle/>
          <a:p>
            <a:r>
              <a:rPr lang="en-US" sz="2800" dirty="0"/>
              <a:t>2.WALMART BUSINESS MODEL</a:t>
            </a:r>
          </a:p>
        </p:txBody>
      </p:sp>
      <p:sp>
        <p:nvSpPr>
          <p:cNvPr id="7" name="TextBox 6">
            <a:extLst>
              <a:ext uri="{FF2B5EF4-FFF2-40B4-BE49-F238E27FC236}">
                <a16:creationId xmlns:a16="http://schemas.microsoft.com/office/drawing/2014/main" id="{5E67CA2B-F3C8-D1D4-0F6D-2CD996F9F57C}"/>
              </a:ext>
            </a:extLst>
          </p:cNvPr>
          <p:cNvSpPr txBox="1"/>
          <p:nvPr/>
        </p:nvSpPr>
        <p:spPr>
          <a:xfrm>
            <a:off x="4493231" y="202822"/>
            <a:ext cx="3205537" cy="646331"/>
          </a:xfrm>
          <a:prstGeom prst="rect">
            <a:avLst/>
          </a:prstGeom>
          <a:noFill/>
        </p:spPr>
        <p:txBody>
          <a:bodyPr wrap="square" rtlCol="0">
            <a:spAutoFit/>
          </a:bodyPr>
          <a:lstStyle/>
          <a:p>
            <a:pPr algn="ctr"/>
            <a:r>
              <a:rPr lang="en-US" sz="3600" dirty="0">
                <a:latin typeface="Algerian" panose="04020705040A02060702" pitchFamily="82" charset="0"/>
              </a:rPr>
              <a:t>AGENDA</a:t>
            </a:r>
            <a:endParaRPr lang="en-US" dirty="0">
              <a:latin typeface="Algerian" panose="04020705040A02060702" pitchFamily="82" charset="0"/>
            </a:endParaRPr>
          </a:p>
        </p:txBody>
      </p:sp>
      <p:sp>
        <p:nvSpPr>
          <p:cNvPr id="8" name="TextBox 7">
            <a:extLst>
              <a:ext uri="{FF2B5EF4-FFF2-40B4-BE49-F238E27FC236}">
                <a16:creationId xmlns:a16="http://schemas.microsoft.com/office/drawing/2014/main" id="{B2B8CCDE-4075-B4C5-C3D0-C07CF06ECCB9}"/>
              </a:ext>
            </a:extLst>
          </p:cNvPr>
          <p:cNvSpPr txBox="1"/>
          <p:nvPr/>
        </p:nvSpPr>
        <p:spPr>
          <a:xfrm>
            <a:off x="1767155" y="5194258"/>
            <a:ext cx="4202130" cy="584775"/>
          </a:xfrm>
          <a:prstGeom prst="rect">
            <a:avLst/>
          </a:prstGeom>
          <a:noFill/>
        </p:spPr>
        <p:txBody>
          <a:bodyPr wrap="square" rtlCol="0">
            <a:spAutoFit/>
          </a:bodyPr>
          <a:lstStyle/>
          <a:p>
            <a:r>
              <a:rPr lang="en-US" sz="2800" dirty="0"/>
              <a:t>4.PROBLEM</a:t>
            </a:r>
            <a:r>
              <a:rPr lang="en-US" dirty="0"/>
              <a:t> </a:t>
            </a:r>
            <a:r>
              <a:rPr lang="en-US" sz="3200" dirty="0"/>
              <a:t>STATEMENT</a:t>
            </a:r>
            <a:endParaRPr lang="en-US" dirty="0"/>
          </a:p>
        </p:txBody>
      </p:sp>
      <p:sp>
        <p:nvSpPr>
          <p:cNvPr id="9" name="TextBox 8">
            <a:extLst>
              <a:ext uri="{FF2B5EF4-FFF2-40B4-BE49-F238E27FC236}">
                <a16:creationId xmlns:a16="http://schemas.microsoft.com/office/drawing/2014/main" id="{2E1696AB-2428-80E0-B8AA-65BC72A3EAE8}"/>
              </a:ext>
            </a:extLst>
          </p:cNvPr>
          <p:cNvSpPr txBox="1"/>
          <p:nvPr/>
        </p:nvSpPr>
        <p:spPr>
          <a:xfrm>
            <a:off x="1808251" y="4094233"/>
            <a:ext cx="3205537" cy="523220"/>
          </a:xfrm>
          <a:prstGeom prst="rect">
            <a:avLst/>
          </a:prstGeom>
          <a:noFill/>
        </p:spPr>
        <p:txBody>
          <a:bodyPr wrap="square" rtlCol="0">
            <a:spAutoFit/>
          </a:bodyPr>
          <a:lstStyle/>
          <a:p>
            <a:r>
              <a:rPr lang="en-US" sz="2800" dirty="0"/>
              <a:t>3.DATA-SET</a:t>
            </a:r>
            <a:endParaRPr lang="en-US" dirty="0"/>
          </a:p>
        </p:txBody>
      </p:sp>
      <p:sp>
        <p:nvSpPr>
          <p:cNvPr id="2" name="Footer Placeholder 1">
            <a:extLst>
              <a:ext uri="{FF2B5EF4-FFF2-40B4-BE49-F238E27FC236}">
                <a16:creationId xmlns:a16="http://schemas.microsoft.com/office/drawing/2014/main" id="{11E404F7-2288-C9A3-7594-3D3F83C99271}"/>
              </a:ext>
            </a:extLst>
          </p:cNvPr>
          <p:cNvSpPr>
            <a:spLocks noGrp="1"/>
          </p:cNvSpPr>
          <p:nvPr>
            <p:ph type="ftr" sz="quarter" idx="11"/>
          </p:nvPr>
        </p:nvSpPr>
        <p:spPr>
          <a:xfrm>
            <a:off x="5615739" y="6355838"/>
            <a:ext cx="6239309" cy="365125"/>
          </a:xfrm>
        </p:spPr>
        <p:txBody>
          <a:bodyPr/>
          <a:lstStyle/>
          <a:p>
            <a:r>
              <a:rPr lang="en-US" dirty="0"/>
              <a:t>PRESENTED BY HARINI K N</a:t>
            </a:r>
          </a:p>
        </p:txBody>
      </p:sp>
    </p:spTree>
    <p:extLst>
      <p:ext uri="{BB962C8B-B14F-4D97-AF65-F5344CB8AC3E}">
        <p14:creationId xmlns:p14="http://schemas.microsoft.com/office/powerpoint/2010/main" val="71805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13862B-610A-E464-69D0-595C8FEA02E1}"/>
              </a:ext>
            </a:extLst>
          </p:cNvPr>
          <p:cNvGraphicFramePr>
            <a:graphicFrameLocks noGrp="1"/>
          </p:cNvGraphicFramePr>
          <p:nvPr>
            <p:extLst>
              <p:ext uri="{D42A27DB-BD31-4B8C-83A1-F6EECF244321}">
                <p14:modId xmlns:p14="http://schemas.microsoft.com/office/powerpoint/2010/main" val="2557037188"/>
              </p:ext>
            </p:extLst>
          </p:nvPr>
        </p:nvGraphicFramePr>
        <p:xfrm>
          <a:off x="959438" y="1248647"/>
          <a:ext cx="10549569" cy="4682647"/>
        </p:xfrm>
        <a:graphic>
          <a:graphicData uri="http://schemas.openxmlformats.org/drawingml/2006/table">
            <a:tbl>
              <a:tblPr firstRow="1" bandRow="1">
                <a:tableStyleId>{21E4AEA4-8DFA-4A89-87EB-49C32662AFE0}</a:tableStyleId>
              </a:tblPr>
              <a:tblGrid>
                <a:gridCol w="3261688">
                  <a:extLst>
                    <a:ext uri="{9D8B030D-6E8A-4147-A177-3AD203B41FA5}">
                      <a16:colId xmlns:a16="http://schemas.microsoft.com/office/drawing/2014/main" val="2184831477"/>
                    </a:ext>
                  </a:extLst>
                </a:gridCol>
                <a:gridCol w="4104167">
                  <a:extLst>
                    <a:ext uri="{9D8B030D-6E8A-4147-A177-3AD203B41FA5}">
                      <a16:colId xmlns:a16="http://schemas.microsoft.com/office/drawing/2014/main" val="676237753"/>
                    </a:ext>
                  </a:extLst>
                </a:gridCol>
                <a:gridCol w="3183714">
                  <a:extLst>
                    <a:ext uri="{9D8B030D-6E8A-4147-A177-3AD203B41FA5}">
                      <a16:colId xmlns:a16="http://schemas.microsoft.com/office/drawing/2014/main" val="1390299048"/>
                    </a:ext>
                  </a:extLst>
                </a:gridCol>
              </a:tblGrid>
              <a:tr h="7792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ABOUT THE WALMART</a:t>
                      </a:r>
                    </a:p>
                    <a:p>
                      <a:endParaRPr lang="en-US" sz="1800" b="1" kern="1200" dirty="0">
                        <a:solidFill>
                          <a:schemeClr val="bg1"/>
                        </a:solidFill>
                        <a:latin typeface="+mn-lt"/>
                        <a:ea typeface="+mn-ea"/>
                        <a:cs typeface="+mn-cs"/>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Times New Roman" panose="02020603050405020304" pitchFamily="18" charset="0"/>
                          <a:cs typeface="Times New Roman" panose="02020603050405020304" pitchFamily="18" charset="0"/>
                        </a:rPr>
                        <a:t>PROBLEM</a:t>
                      </a:r>
                      <a:r>
                        <a:rPr lang="en-US"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STATEMENT </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latin typeface="Times New Roman" panose="02020603050405020304" pitchFamily="18" charset="0"/>
                          <a:cs typeface="Times New Roman" panose="02020603050405020304" pitchFamily="18" charset="0"/>
                        </a:rPr>
                        <a:t>PROJECT OVERVIEW</a:t>
                      </a:r>
                    </a:p>
                    <a:p>
                      <a:endParaRPr lang="en-US" dirty="0">
                        <a:ln>
                          <a:solidFill>
                            <a:sysClr val="windowText" lastClr="000000"/>
                          </a:solidFill>
                        </a:ln>
                      </a:endParaRPr>
                    </a:p>
                  </a:txBody>
                  <a:tcPr>
                    <a:solidFill>
                      <a:srgbClr val="FFFF00"/>
                    </a:solidFill>
                  </a:tcPr>
                </a:tc>
                <a:extLst>
                  <a:ext uri="{0D108BD9-81ED-4DB2-BD59-A6C34878D82A}">
                    <a16:rowId xmlns:a16="http://schemas.microsoft.com/office/drawing/2014/main" val="467667183"/>
                  </a:ext>
                </a:extLst>
              </a:tr>
              <a:tr h="2223877">
                <a:tc>
                  <a:txBody>
                    <a:bodyPr/>
                    <a:lstStyle/>
                    <a:p>
                      <a:pPr marL="285750" indent="-285750" algn="ctr">
                        <a:buFont typeface="Arial" panose="020B0604020202020204" pitchFamily="34" charset="0"/>
                        <a:buChar char="•"/>
                      </a:pPr>
                      <a:r>
                        <a:rPr kumimoji="0" lang="en-US" altLang="en-US" sz="1800" b="0" i="0"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rPr>
                        <a:t>Walmart is an American multinational retail corporation</a:t>
                      </a:r>
                    </a:p>
                    <a:p>
                      <a:pPr marL="0" indent="0" algn="ctr">
                        <a:buFont typeface="Arial" panose="020B0604020202020204" pitchFamily="34" charset="0"/>
                        <a:buNone/>
                      </a:pPr>
                      <a:endParaRPr kumimoji="0" lang="en-US" sz="1800" b="0" i="0"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endParaRPr>
                    </a:p>
                    <a:p>
                      <a:pPr marL="285750" marR="0" lvl="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rPr>
                        <a:t>It operates hypermarkets, discount department stores, and grocery stores</a:t>
                      </a:r>
                    </a:p>
                    <a:p>
                      <a:endParaRPr lang="en-US" dirty="0"/>
                    </a:p>
                  </a:txBody>
                  <a:tcPr/>
                </a:tc>
                <a:tc>
                  <a:txBody>
                    <a:bodyPr/>
                    <a:lstStyle/>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Analyze Walmart sales data to identify top-performing branches and products, understand sales trends, and examine customer behavior to optimize sales strategies.</a:t>
                      </a:r>
                    </a:p>
                    <a:p>
                      <a:endParaRPr lang="en-US" dirty="0"/>
                    </a:p>
                  </a:txBody>
                  <a:tcPr/>
                </a:tc>
                <a:tc>
                  <a:txBody>
                    <a:bodyPr/>
                    <a:lstStyle/>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I will be Working with a dataset related to sales transaction . The goal is to answer ten+ specific questions using SQL queries</a:t>
                      </a:r>
                    </a:p>
                  </a:txBody>
                  <a:tcPr/>
                </a:tc>
                <a:extLst>
                  <a:ext uri="{0D108BD9-81ED-4DB2-BD59-A6C34878D82A}">
                    <a16:rowId xmlns:a16="http://schemas.microsoft.com/office/drawing/2014/main" val="434307464"/>
                  </a:ext>
                </a:extLst>
              </a:tr>
              <a:tr h="1617365">
                <a:tc>
                  <a:txBody>
                    <a:bodyPr/>
                    <a:lstStyle/>
                    <a:p>
                      <a:pPr marL="285750" indent="-285750" algn="ctr">
                        <a:buFont typeface="Arial" panose="020B0604020202020204" pitchFamily="34" charset="0"/>
                        <a:buChar char="•"/>
                      </a:pPr>
                      <a:r>
                        <a:rPr kumimoji="0" lang="en-US" altLang="en-US" sz="1800" b="0" i="0" u="none" strike="noStrike" cap="none" normalizeH="0" baseline="0" dirty="0">
                          <a:ln>
                            <a:noFill/>
                          </a:ln>
                          <a:solidFill>
                            <a:sysClr val="windowText" lastClr="000000"/>
                          </a:solidFill>
                          <a:effectLst/>
                          <a:latin typeface="Times New Roman" panose="02020603050405020304" pitchFamily="18" charset="0"/>
                          <a:cs typeface="Times New Roman" panose="02020603050405020304" pitchFamily="18" charset="0"/>
                        </a:rPr>
                        <a:t>has locations in the United States and in 23 other countries</a:t>
                      </a:r>
                      <a:endParaRPr lang="en-US"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Sales Trends Analysis</a:t>
                      </a:r>
                      <a:r>
                        <a:rPr lang="en-US" dirty="0">
                          <a:latin typeface="Times New Roman" panose="02020603050405020304" pitchFamily="18" charset="0"/>
                          <a:cs typeface="Times New Roman" panose="02020603050405020304" pitchFamily="18" charset="0"/>
                        </a:rPr>
                        <a:t>: Examine product sales trends and customer behavior to optimize promotional strategies and inventory management</a:t>
                      </a:r>
                      <a:r>
                        <a:rPr lang="en-US" dirty="0"/>
                        <a:t>.</a:t>
                      </a:r>
                    </a:p>
                  </a:txBody>
                  <a:tcPr/>
                </a:tc>
                <a:tc>
                  <a:txBody>
                    <a:bodyPr/>
                    <a:lstStyle/>
                    <a:p>
                      <a:pPr marL="285750" indent="-285750" algn="ctr">
                        <a:buFont typeface="Arial" panose="020B0604020202020204" pitchFamily="34" charset="0"/>
                        <a:buChar char="•"/>
                      </a:pPr>
                      <a:r>
                        <a:rPr lang="en-US" sz="1800" b="0" i="0" kern="1200" dirty="0">
                          <a:solidFill>
                            <a:schemeClr val="dk1"/>
                          </a:solidFill>
                          <a:effectLst/>
                          <a:latin typeface="+mn-lt"/>
                          <a:ea typeface="+mn-ea"/>
                          <a:cs typeface="+mn-cs"/>
                        </a:rPr>
                        <a:t>The dataset was obtained from the </a:t>
                      </a:r>
                      <a:r>
                        <a:rPr lang="en-US" sz="1800" b="0" i="0" u="sng" kern="1200" dirty="0">
                          <a:solidFill>
                            <a:schemeClr val="accent2"/>
                          </a:solidFill>
                          <a:effectLst/>
                          <a:latin typeface="+mn-lt"/>
                          <a:ea typeface="+mn-ea"/>
                          <a:cs typeface="+mn-cs"/>
                          <a:hlinkClick r:id="rId2">
                            <a:extLst>
                              <a:ext uri="{A12FA001-AC4F-418D-AE19-62706E023703}">
                                <ahyp:hlinkClr xmlns:ahyp="http://schemas.microsoft.com/office/drawing/2018/hyperlinkcolor" val="tx"/>
                              </a:ext>
                            </a:extLst>
                          </a:hlinkClick>
                        </a:rPr>
                        <a:t>Kaggle Walmart Sales Forecasting Competition</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73598512"/>
                  </a:ext>
                </a:extLst>
              </a:tr>
            </a:tbl>
          </a:graphicData>
        </a:graphic>
      </p:graphicFrame>
      <p:pic>
        <p:nvPicPr>
          <p:cNvPr id="4" name="Picture 3">
            <a:extLst>
              <a:ext uri="{FF2B5EF4-FFF2-40B4-BE49-F238E27FC236}">
                <a16:creationId xmlns:a16="http://schemas.microsoft.com/office/drawing/2014/main" id="{DAFF7A7D-9A07-A8B5-865F-B8A7FE6E8AF9}"/>
              </a:ext>
            </a:extLst>
          </p:cNvPr>
          <p:cNvPicPr>
            <a:picLocks noChangeAspect="1"/>
          </p:cNvPicPr>
          <p:nvPr/>
        </p:nvPicPr>
        <p:blipFill>
          <a:blip r:embed="rId3"/>
          <a:stretch>
            <a:fillRect/>
          </a:stretch>
        </p:blipFill>
        <p:spPr>
          <a:xfrm>
            <a:off x="9393782" y="116957"/>
            <a:ext cx="2208191" cy="914401"/>
          </a:xfrm>
          <a:prstGeom prst="rect">
            <a:avLst/>
          </a:prstGeom>
        </p:spPr>
      </p:pic>
      <p:sp>
        <p:nvSpPr>
          <p:cNvPr id="3" name="Footer Placeholder 2">
            <a:extLst>
              <a:ext uri="{FF2B5EF4-FFF2-40B4-BE49-F238E27FC236}">
                <a16:creationId xmlns:a16="http://schemas.microsoft.com/office/drawing/2014/main" id="{BED6B966-CC9B-AD2C-E9C2-0655990CE2A6}"/>
              </a:ext>
            </a:extLst>
          </p:cNvPr>
          <p:cNvSpPr>
            <a:spLocks noGrp="1"/>
          </p:cNvSpPr>
          <p:nvPr>
            <p:ph type="ftr" sz="quarter" idx="11"/>
          </p:nvPr>
        </p:nvSpPr>
        <p:spPr>
          <a:xfrm>
            <a:off x="4971731" y="6375918"/>
            <a:ext cx="6239309" cy="365125"/>
          </a:xfrm>
        </p:spPr>
        <p:txBody>
          <a:bodyPr/>
          <a:lstStyle/>
          <a:p>
            <a:r>
              <a:rPr lang="en-US" dirty="0"/>
              <a:t>PRESENTED BY HARINI K N</a:t>
            </a:r>
          </a:p>
        </p:txBody>
      </p:sp>
    </p:spTree>
    <p:extLst>
      <p:ext uri="{BB962C8B-B14F-4D97-AF65-F5344CB8AC3E}">
        <p14:creationId xmlns:p14="http://schemas.microsoft.com/office/powerpoint/2010/main" val="68775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0159CC-3509-C380-9E34-DF1BBC2A1A73}"/>
              </a:ext>
            </a:extLst>
          </p:cNvPr>
          <p:cNvSpPr txBox="1"/>
          <p:nvPr/>
        </p:nvSpPr>
        <p:spPr>
          <a:xfrm>
            <a:off x="2978884" y="975610"/>
            <a:ext cx="10048775" cy="1477328"/>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COUNTRY :</a:t>
            </a:r>
            <a:r>
              <a:rPr lang="en-US" sz="3600" b="1" dirty="0">
                <a:solidFill>
                  <a:srgbClr val="FFFF00"/>
                </a:solidFill>
                <a:latin typeface="Times New Roman" panose="02020603050405020304" pitchFamily="18" charset="0"/>
                <a:cs typeface="Times New Roman" panose="02020603050405020304" pitchFamily="18" charset="0"/>
              </a:rPr>
              <a:t>MAYANMAR</a:t>
            </a:r>
          </a:p>
          <a:p>
            <a:endParaRPr lang="en-US" sz="3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9086238-208B-DD08-7B76-2E3FD7943EF7}"/>
              </a:ext>
            </a:extLst>
          </p:cNvPr>
          <p:cNvPicPr>
            <a:picLocks noChangeAspect="1"/>
          </p:cNvPicPr>
          <p:nvPr/>
        </p:nvPicPr>
        <p:blipFill>
          <a:blip r:embed="rId2"/>
          <a:stretch>
            <a:fillRect/>
          </a:stretch>
        </p:blipFill>
        <p:spPr>
          <a:xfrm>
            <a:off x="864088" y="2207177"/>
            <a:ext cx="3391584" cy="3830444"/>
          </a:xfrm>
          <a:prstGeom prst="rect">
            <a:avLst/>
          </a:prstGeom>
        </p:spPr>
      </p:pic>
      <p:sp>
        <p:nvSpPr>
          <p:cNvPr id="10" name="Teardrop 9">
            <a:extLst>
              <a:ext uri="{FF2B5EF4-FFF2-40B4-BE49-F238E27FC236}">
                <a16:creationId xmlns:a16="http://schemas.microsoft.com/office/drawing/2014/main" id="{1071913D-4E7A-9192-772E-6D6ADEDAEF49}"/>
              </a:ext>
            </a:extLst>
          </p:cNvPr>
          <p:cNvSpPr/>
          <p:nvPr/>
        </p:nvSpPr>
        <p:spPr>
          <a:xfrm rot="8389615">
            <a:off x="2438853" y="3231193"/>
            <a:ext cx="115327" cy="198718"/>
          </a:xfrm>
          <a:prstGeom prst="teardrop">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a:extLst>
              <a:ext uri="{FF2B5EF4-FFF2-40B4-BE49-F238E27FC236}">
                <a16:creationId xmlns:a16="http://schemas.microsoft.com/office/drawing/2014/main" id="{EB91F417-432B-AE1A-3876-D642137D4D66}"/>
              </a:ext>
            </a:extLst>
          </p:cNvPr>
          <p:cNvSpPr/>
          <p:nvPr/>
        </p:nvSpPr>
        <p:spPr>
          <a:xfrm rot="8389615">
            <a:off x="2010609" y="3893663"/>
            <a:ext cx="123445" cy="214181"/>
          </a:xfrm>
          <a:prstGeom prst="teardrop">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nvGrpSpPr>
          <p:cNvPr id="27" name="Group 26">
            <a:extLst>
              <a:ext uri="{FF2B5EF4-FFF2-40B4-BE49-F238E27FC236}">
                <a16:creationId xmlns:a16="http://schemas.microsoft.com/office/drawing/2014/main" id="{B892A2EE-CB9A-6860-F2AC-BA4E207B25AB}"/>
              </a:ext>
            </a:extLst>
          </p:cNvPr>
          <p:cNvGrpSpPr/>
          <p:nvPr/>
        </p:nvGrpSpPr>
        <p:grpSpPr>
          <a:xfrm>
            <a:off x="2252311" y="240631"/>
            <a:ext cx="7690584" cy="646331"/>
            <a:chOff x="2252311" y="240631"/>
            <a:chExt cx="7690584" cy="646331"/>
          </a:xfrm>
        </p:grpSpPr>
        <p:sp>
          <p:nvSpPr>
            <p:cNvPr id="2" name="TextBox 1">
              <a:extLst>
                <a:ext uri="{FF2B5EF4-FFF2-40B4-BE49-F238E27FC236}">
                  <a16:creationId xmlns:a16="http://schemas.microsoft.com/office/drawing/2014/main" id="{9074022A-1E7D-4071-9492-02CB3930B5EB}"/>
                </a:ext>
              </a:extLst>
            </p:cNvPr>
            <p:cNvSpPr txBox="1"/>
            <p:nvPr/>
          </p:nvSpPr>
          <p:spPr>
            <a:xfrm>
              <a:off x="2252311" y="240631"/>
              <a:ext cx="6978316" cy="646331"/>
            </a:xfrm>
            <a:prstGeom prst="rect">
              <a:avLst/>
            </a:prstGeom>
            <a:solidFill>
              <a:schemeClr val="accent2">
                <a:lumMod val="75000"/>
              </a:schemeClr>
            </a:solid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WALMART BUSINESS MODEL</a:t>
              </a:r>
            </a:p>
          </p:txBody>
        </p:sp>
        <p:pic>
          <p:nvPicPr>
            <p:cNvPr id="14" name="Picture 13">
              <a:extLst>
                <a:ext uri="{FF2B5EF4-FFF2-40B4-BE49-F238E27FC236}">
                  <a16:creationId xmlns:a16="http://schemas.microsoft.com/office/drawing/2014/main" id="{C9A41D7E-1B94-8B62-0F45-FA03E9C3272A}"/>
                </a:ext>
              </a:extLst>
            </p:cNvPr>
            <p:cNvPicPr>
              <a:picLocks noChangeAspect="1"/>
            </p:cNvPicPr>
            <p:nvPr/>
          </p:nvPicPr>
          <p:blipFill>
            <a:blip r:embed="rId3"/>
            <a:stretch>
              <a:fillRect/>
            </a:stretch>
          </p:blipFill>
          <p:spPr>
            <a:xfrm>
              <a:off x="9269127" y="240631"/>
              <a:ext cx="673768" cy="646331"/>
            </a:xfrm>
            <a:prstGeom prst="rect">
              <a:avLst/>
            </a:prstGeom>
          </p:spPr>
        </p:pic>
      </p:grpSp>
      <p:grpSp>
        <p:nvGrpSpPr>
          <p:cNvPr id="38" name="Group 37">
            <a:extLst>
              <a:ext uri="{FF2B5EF4-FFF2-40B4-BE49-F238E27FC236}">
                <a16:creationId xmlns:a16="http://schemas.microsoft.com/office/drawing/2014/main" id="{6715C7CB-5ECF-E1F6-4F96-2E34446FD366}"/>
              </a:ext>
            </a:extLst>
          </p:cNvPr>
          <p:cNvGrpSpPr/>
          <p:nvPr/>
        </p:nvGrpSpPr>
        <p:grpSpPr>
          <a:xfrm rot="19456346">
            <a:off x="4733489" y="2028039"/>
            <a:ext cx="3681886" cy="3912670"/>
            <a:chOff x="4451461" y="2414112"/>
            <a:chExt cx="4240152" cy="3912670"/>
          </a:xfrm>
        </p:grpSpPr>
        <p:grpSp>
          <p:nvGrpSpPr>
            <p:cNvPr id="25" name="Group 24">
              <a:extLst>
                <a:ext uri="{FF2B5EF4-FFF2-40B4-BE49-F238E27FC236}">
                  <a16:creationId xmlns:a16="http://schemas.microsoft.com/office/drawing/2014/main" id="{77138314-F183-1546-C5F0-72F59996A9F7}"/>
                </a:ext>
              </a:extLst>
            </p:cNvPr>
            <p:cNvGrpSpPr/>
            <p:nvPr/>
          </p:nvGrpSpPr>
          <p:grpSpPr>
            <a:xfrm>
              <a:off x="4451461" y="2414112"/>
              <a:ext cx="2295678" cy="3912670"/>
              <a:chOff x="7842471" y="1786832"/>
              <a:chExt cx="2527566" cy="4917333"/>
            </a:xfrm>
          </p:grpSpPr>
          <p:sp>
            <p:nvSpPr>
              <p:cNvPr id="18" name="Rectangle 17">
                <a:extLst>
                  <a:ext uri="{FF2B5EF4-FFF2-40B4-BE49-F238E27FC236}">
                    <a16:creationId xmlns:a16="http://schemas.microsoft.com/office/drawing/2014/main" id="{146E6670-DE7C-593B-6656-A6715261606D}"/>
                  </a:ext>
                </a:extLst>
              </p:cNvPr>
              <p:cNvSpPr/>
              <p:nvPr/>
            </p:nvSpPr>
            <p:spPr>
              <a:xfrm rot="2166350">
                <a:off x="9659211" y="1797711"/>
                <a:ext cx="93092" cy="490645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ardrop 18">
                <a:extLst>
                  <a:ext uri="{FF2B5EF4-FFF2-40B4-BE49-F238E27FC236}">
                    <a16:creationId xmlns:a16="http://schemas.microsoft.com/office/drawing/2014/main" id="{7AB6077A-63B9-930B-4D1A-56B4AD7BFB27}"/>
                  </a:ext>
                </a:extLst>
              </p:cNvPr>
              <p:cNvSpPr/>
              <p:nvPr/>
            </p:nvSpPr>
            <p:spPr>
              <a:xfrm rot="5054881">
                <a:off x="9600115" y="1831736"/>
                <a:ext cx="814825" cy="725018"/>
              </a:xfrm>
              <a:prstGeom prst="teardrop">
                <a:avLst>
                  <a:gd name="adj" fmla="val 171129"/>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ardrop 19">
                <a:extLst>
                  <a:ext uri="{FF2B5EF4-FFF2-40B4-BE49-F238E27FC236}">
                    <a16:creationId xmlns:a16="http://schemas.microsoft.com/office/drawing/2014/main" id="{E6315ED5-33AF-2F72-2CBD-E02BA1E90127}"/>
                  </a:ext>
                </a:extLst>
              </p:cNvPr>
              <p:cNvSpPr/>
              <p:nvPr/>
            </p:nvSpPr>
            <p:spPr>
              <a:xfrm rot="5054881">
                <a:off x="8710456" y="3079821"/>
                <a:ext cx="814825" cy="725018"/>
              </a:xfrm>
              <a:prstGeom prst="teardrop">
                <a:avLst>
                  <a:gd name="adj" fmla="val 171129"/>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ardrop 20">
                <a:extLst>
                  <a:ext uri="{FF2B5EF4-FFF2-40B4-BE49-F238E27FC236}">
                    <a16:creationId xmlns:a16="http://schemas.microsoft.com/office/drawing/2014/main" id="{3196DA0D-63F2-1B05-6CDF-2FE50D666EBE}"/>
                  </a:ext>
                </a:extLst>
              </p:cNvPr>
              <p:cNvSpPr/>
              <p:nvPr/>
            </p:nvSpPr>
            <p:spPr>
              <a:xfrm rot="5054881">
                <a:off x="7797567" y="4374646"/>
                <a:ext cx="814825" cy="725018"/>
              </a:xfrm>
              <a:prstGeom prst="teardrop">
                <a:avLst>
                  <a:gd name="adj" fmla="val 171129"/>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C715441-BA50-3E00-2C31-4AA19E7A66C7}"/>
                  </a:ext>
                </a:extLst>
              </p:cNvPr>
              <p:cNvSpPr/>
              <p:nvPr/>
            </p:nvSpPr>
            <p:spPr>
              <a:xfrm>
                <a:off x="8980371" y="3270039"/>
                <a:ext cx="375385" cy="448763"/>
              </a:xfrm>
              <a:prstGeom prst="ellipse">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99530FB-21B1-955E-B8AF-E72452F3252E}"/>
                  </a:ext>
                </a:extLst>
              </p:cNvPr>
              <p:cNvSpPr/>
              <p:nvPr/>
            </p:nvSpPr>
            <p:spPr>
              <a:xfrm>
                <a:off x="8075596" y="4576525"/>
                <a:ext cx="327259" cy="380486"/>
              </a:xfrm>
              <a:prstGeom prst="ellipse">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12AD655-FECB-AD46-46EF-88FF1C2F6C98}"/>
                  </a:ext>
                </a:extLst>
              </p:cNvPr>
              <p:cNvSpPr/>
              <p:nvPr/>
            </p:nvSpPr>
            <p:spPr>
              <a:xfrm>
                <a:off x="9867960" y="1999174"/>
                <a:ext cx="308010" cy="396304"/>
              </a:xfrm>
              <a:prstGeom prst="ellipse">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822ADDD9-5F9A-4EE4-07FB-46A6B75C5097}"/>
                </a:ext>
              </a:extLst>
            </p:cNvPr>
            <p:cNvSpPr txBox="1"/>
            <p:nvPr/>
          </p:nvSpPr>
          <p:spPr>
            <a:xfrm>
              <a:off x="6879963" y="3066993"/>
              <a:ext cx="1811650" cy="461665"/>
            </a:xfrm>
            <a:prstGeom prst="rect">
              <a:avLst/>
            </a:prstGeom>
            <a:solidFill>
              <a:srgbClr val="FFFF00"/>
            </a:solidFill>
          </p:spPr>
          <p:txBody>
            <a:bodyPr wrap="square">
              <a:spAutoFit/>
            </a:bodyPr>
            <a:lstStyle/>
            <a:p>
              <a:r>
                <a:rPr lang="en-US" sz="2400" dirty="0">
                  <a:solidFill>
                    <a:schemeClr val="bg1"/>
                  </a:solidFill>
                </a:rPr>
                <a:t>Mandalay</a:t>
              </a:r>
            </a:p>
          </p:txBody>
        </p:sp>
        <p:sp>
          <p:nvSpPr>
            <p:cNvPr id="33" name="TextBox 32">
              <a:extLst>
                <a:ext uri="{FF2B5EF4-FFF2-40B4-BE49-F238E27FC236}">
                  <a16:creationId xmlns:a16="http://schemas.microsoft.com/office/drawing/2014/main" id="{3994DE8E-B5DA-5CF5-ECD4-854E44EAC161}"/>
                </a:ext>
              </a:extLst>
            </p:cNvPr>
            <p:cNvSpPr txBox="1"/>
            <p:nvPr/>
          </p:nvSpPr>
          <p:spPr>
            <a:xfrm>
              <a:off x="6188381" y="4146751"/>
              <a:ext cx="1960081" cy="461665"/>
            </a:xfrm>
            <a:prstGeom prst="rect">
              <a:avLst/>
            </a:prstGeom>
            <a:solidFill>
              <a:srgbClr val="FFFF00"/>
            </a:solidFill>
          </p:spPr>
          <p:txBody>
            <a:bodyPr wrap="square">
              <a:spAutoFit/>
            </a:bodyPr>
            <a:lstStyle/>
            <a:p>
              <a:r>
                <a:rPr lang="en-US" sz="2400" dirty="0">
                  <a:solidFill>
                    <a:schemeClr val="bg1"/>
                  </a:solidFill>
                </a:rPr>
                <a:t>Naypyitaw</a:t>
              </a:r>
              <a:endParaRPr lang="en-US" dirty="0">
                <a:solidFill>
                  <a:schemeClr val="bg1"/>
                </a:solidFill>
              </a:endParaRPr>
            </a:p>
          </p:txBody>
        </p:sp>
        <p:sp>
          <p:nvSpPr>
            <p:cNvPr id="35" name="TextBox 34">
              <a:extLst>
                <a:ext uri="{FF2B5EF4-FFF2-40B4-BE49-F238E27FC236}">
                  <a16:creationId xmlns:a16="http://schemas.microsoft.com/office/drawing/2014/main" id="{FE20EE16-3603-7337-5D15-617B215768D6}"/>
                </a:ext>
              </a:extLst>
            </p:cNvPr>
            <p:cNvSpPr txBox="1"/>
            <p:nvPr/>
          </p:nvSpPr>
          <p:spPr>
            <a:xfrm>
              <a:off x="5484966" y="5161874"/>
              <a:ext cx="1474099" cy="523220"/>
            </a:xfrm>
            <a:prstGeom prst="rect">
              <a:avLst/>
            </a:prstGeom>
            <a:solidFill>
              <a:srgbClr val="FFFF00"/>
            </a:solidFill>
          </p:spPr>
          <p:txBody>
            <a:bodyPr wrap="square">
              <a:spAutoFit/>
            </a:bodyPr>
            <a:lstStyle/>
            <a:p>
              <a:r>
                <a:rPr lang="en-US" sz="2800" dirty="0">
                  <a:solidFill>
                    <a:schemeClr val="bg1"/>
                  </a:solidFill>
                </a:rPr>
                <a:t>Yangon</a:t>
              </a:r>
              <a:endParaRPr lang="en-US" sz="2000" dirty="0">
                <a:solidFill>
                  <a:schemeClr val="bg1"/>
                </a:solidFill>
              </a:endParaRPr>
            </a:p>
          </p:txBody>
        </p:sp>
      </p:grpSp>
      <p:sp>
        <p:nvSpPr>
          <p:cNvPr id="37" name="TextBox 36">
            <a:extLst>
              <a:ext uri="{FF2B5EF4-FFF2-40B4-BE49-F238E27FC236}">
                <a16:creationId xmlns:a16="http://schemas.microsoft.com/office/drawing/2014/main" id="{85169E7E-35CD-5D48-28ED-2AC74E4129C3}"/>
              </a:ext>
            </a:extLst>
          </p:cNvPr>
          <p:cNvSpPr txBox="1"/>
          <p:nvPr/>
        </p:nvSpPr>
        <p:spPr>
          <a:xfrm>
            <a:off x="8367693" y="2992589"/>
            <a:ext cx="3391583" cy="2308324"/>
          </a:xfrm>
          <a:prstGeom prst="rect">
            <a:avLst/>
          </a:prstGeom>
          <a:noFill/>
        </p:spPr>
        <p:txBody>
          <a:bodyPr wrap="square">
            <a:spAutoFit/>
          </a:bodyPr>
          <a:lstStyle/>
          <a:p>
            <a:pPr marL="285750" indent="-285750" rtl="0">
              <a:buFont typeface="Wingdings" panose="05000000000000000000" pitchFamily="2" charset="2"/>
              <a:buChar char="q"/>
            </a:pPr>
            <a:r>
              <a:rPr lang="en-US" sz="2400" dirty="0">
                <a:effectLst/>
                <a:latin typeface="Berlin Sans FB" panose="020E0602020502020306" pitchFamily="34" charset="0"/>
                <a:cs typeface="Times New Roman" panose="02020603050405020304" pitchFamily="18" charset="0"/>
              </a:rPr>
              <a:t>Electronic accessories</a:t>
            </a:r>
            <a:endParaRPr lang="en-US" sz="2400" dirty="0">
              <a:latin typeface="Berlin Sans FB" panose="020E0602020502020306" pitchFamily="34" charset="0"/>
              <a:cs typeface="Times New Roman" panose="02020603050405020304" pitchFamily="18" charset="0"/>
            </a:endParaRPr>
          </a:p>
          <a:p>
            <a:pPr marL="285750" indent="-285750" rtl="0">
              <a:buFont typeface="Wingdings" panose="05000000000000000000" pitchFamily="2" charset="2"/>
              <a:buChar char="q"/>
            </a:pPr>
            <a:r>
              <a:rPr lang="en-US" sz="2400" dirty="0">
                <a:effectLst/>
                <a:latin typeface="Berlin Sans FB" panose="020E0602020502020306" pitchFamily="34" charset="0"/>
                <a:cs typeface="Times New Roman" panose="02020603050405020304" pitchFamily="18" charset="0"/>
              </a:rPr>
              <a:t>Fashion accessories</a:t>
            </a:r>
            <a:endParaRPr lang="en-US" sz="2400" dirty="0">
              <a:latin typeface="Berlin Sans FB" panose="020E0602020502020306" pitchFamily="34" charset="0"/>
              <a:cs typeface="Times New Roman" panose="02020603050405020304" pitchFamily="18" charset="0"/>
            </a:endParaRPr>
          </a:p>
          <a:p>
            <a:pPr marL="285750" indent="-285750" rtl="0">
              <a:buFont typeface="Wingdings" panose="05000000000000000000" pitchFamily="2" charset="2"/>
              <a:buChar char="q"/>
            </a:pPr>
            <a:r>
              <a:rPr lang="en-US" sz="2400" dirty="0">
                <a:effectLst/>
                <a:latin typeface="Berlin Sans FB" panose="020E0602020502020306" pitchFamily="34" charset="0"/>
                <a:cs typeface="Times New Roman" panose="02020603050405020304" pitchFamily="18" charset="0"/>
              </a:rPr>
              <a:t>Food and beverages</a:t>
            </a:r>
            <a:endParaRPr lang="en-US" sz="2400" dirty="0">
              <a:latin typeface="Berlin Sans FB" panose="020E0602020502020306" pitchFamily="34" charset="0"/>
              <a:cs typeface="Times New Roman" panose="02020603050405020304" pitchFamily="18" charset="0"/>
            </a:endParaRPr>
          </a:p>
          <a:p>
            <a:pPr marL="285750" indent="-285750" rtl="0">
              <a:buFont typeface="Wingdings" panose="05000000000000000000" pitchFamily="2" charset="2"/>
              <a:buChar char="q"/>
            </a:pPr>
            <a:r>
              <a:rPr lang="en-US" sz="2400" dirty="0">
                <a:effectLst/>
                <a:latin typeface="Berlin Sans FB" panose="020E0602020502020306" pitchFamily="34" charset="0"/>
                <a:cs typeface="Times New Roman" panose="02020603050405020304" pitchFamily="18" charset="0"/>
              </a:rPr>
              <a:t>Health and beauty</a:t>
            </a:r>
            <a:endParaRPr lang="en-US" sz="2400" dirty="0">
              <a:latin typeface="Berlin Sans FB" panose="020E0602020502020306" pitchFamily="34" charset="0"/>
              <a:cs typeface="Times New Roman" panose="02020603050405020304" pitchFamily="18" charset="0"/>
            </a:endParaRPr>
          </a:p>
          <a:p>
            <a:pPr marL="285750" indent="-285750" rtl="0">
              <a:buFont typeface="Wingdings" panose="05000000000000000000" pitchFamily="2" charset="2"/>
              <a:buChar char="q"/>
            </a:pPr>
            <a:r>
              <a:rPr lang="en-US" sz="2400" dirty="0">
                <a:effectLst/>
                <a:latin typeface="Berlin Sans FB" panose="020E0602020502020306" pitchFamily="34" charset="0"/>
                <a:cs typeface="Times New Roman" panose="02020603050405020304" pitchFamily="18" charset="0"/>
              </a:rPr>
              <a:t>Home and lifestyle</a:t>
            </a:r>
            <a:endParaRPr lang="en-US" sz="2400" dirty="0">
              <a:latin typeface="Berlin Sans FB" panose="020E0602020502020306" pitchFamily="34" charset="0"/>
              <a:cs typeface="Times New Roman" panose="02020603050405020304" pitchFamily="18" charset="0"/>
            </a:endParaRPr>
          </a:p>
          <a:p>
            <a:pPr marL="285750" indent="-285750" rtl="0">
              <a:buFont typeface="Wingdings" panose="05000000000000000000" pitchFamily="2" charset="2"/>
              <a:buChar char="q"/>
            </a:pPr>
            <a:r>
              <a:rPr lang="en-US" sz="2400" dirty="0">
                <a:effectLst/>
                <a:latin typeface="Berlin Sans FB" panose="020E0602020502020306" pitchFamily="34" charset="0"/>
                <a:cs typeface="Times New Roman" panose="02020603050405020304" pitchFamily="18" charset="0"/>
              </a:rPr>
              <a:t>Sports and travel</a:t>
            </a:r>
            <a:endParaRPr lang="en-US" sz="2400" dirty="0">
              <a:latin typeface="Berlin Sans FB" panose="020E0602020502020306"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F2F53D73-752C-5A65-6AAC-1AC47083BC5D}"/>
              </a:ext>
            </a:extLst>
          </p:cNvPr>
          <p:cNvSpPr txBox="1"/>
          <p:nvPr/>
        </p:nvSpPr>
        <p:spPr>
          <a:xfrm>
            <a:off x="7846471" y="2468150"/>
            <a:ext cx="3912805" cy="461665"/>
          </a:xfrm>
          <a:prstGeom prst="rect">
            <a:avLst/>
          </a:prstGeom>
          <a:noFill/>
        </p:spPr>
        <p:txBody>
          <a:bodyPr wrap="square" rtlCol="0">
            <a:spAutoFit/>
          </a:bodyPr>
          <a:lstStyle/>
          <a:p>
            <a:pPr algn="ctr"/>
            <a:r>
              <a:rPr lang="en-US" sz="2400" dirty="0">
                <a:solidFill>
                  <a:srgbClr val="FFFF00"/>
                </a:solidFill>
                <a:latin typeface="Algerian" panose="04020705040A02060702" pitchFamily="82" charset="0"/>
              </a:rPr>
              <a:t>PRODUCT SEGMENT</a:t>
            </a:r>
          </a:p>
        </p:txBody>
      </p:sp>
      <p:sp>
        <p:nvSpPr>
          <p:cNvPr id="40" name="Teardrop 39">
            <a:extLst>
              <a:ext uri="{FF2B5EF4-FFF2-40B4-BE49-F238E27FC236}">
                <a16:creationId xmlns:a16="http://schemas.microsoft.com/office/drawing/2014/main" id="{C3E585F4-DCED-5B26-3931-8D213B4A24B5}"/>
              </a:ext>
            </a:extLst>
          </p:cNvPr>
          <p:cNvSpPr/>
          <p:nvPr/>
        </p:nvSpPr>
        <p:spPr>
          <a:xfrm rot="8389615">
            <a:off x="1764716" y="4444914"/>
            <a:ext cx="123445" cy="214181"/>
          </a:xfrm>
          <a:prstGeom prst="teardrop">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 name="Footer Placeholder 3">
            <a:extLst>
              <a:ext uri="{FF2B5EF4-FFF2-40B4-BE49-F238E27FC236}">
                <a16:creationId xmlns:a16="http://schemas.microsoft.com/office/drawing/2014/main" id="{11BB0865-AEC9-EDB8-B640-4AE701E707C2}"/>
              </a:ext>
            </a:extLst>
          </p:cNvPr>
          <p:cNvSpPr>
            <a:spLocks noGrp="1"/>
          </p:cNvSpPr>
          <p:nvPr>
            <p:ph type="ftr" sz="quarter" idx="11"/>
          </p:nvPr>
        </p:nvSpPr>
        <p:spPr>
          <a:xfrm>
            <a:off x="5594495" y="6405705"/>
            <a:ext cx="6239309" cy="365125"/>
          </a:xfrm>
        </p:spPr>
        <p:txBody>
          <a:bodyPr/>
          <a:lstStyle/>
          <a:p>
            <a:r>
              <a:rPr lang="en-US" dirty="0"/>
              <a:t>PRESENTED BY HARINI K N</a:t>
            </a:r>
          </a:p>
        </p:txBody>
      </p:sp>
    </p:spTree>
    <p:extLst>
      <p:ext uri="{BB962C8B-B14F-4D97-AF65-F5344CB8AC3E}">
        <p14:creationId xmlns:p14="http://schemas.microsoft.com/office/powerpoint/2010/main" val="56315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DB1B63-7E19-23B5-DEC4-8B30688F44B5}"/>
              </a:ext>
            </a:extLst>
          </p:cNvPr>
          <p:cNvSpPr txBox="1"/>
          <p:nvPr/>
        </p:nvSpPr>
        <p:spPr>
          <a:xfrm>
            <a:off x="2296633" y="276447"/>
            <a:ext cx="6496493" cy="461665"/>
          </a:xfrm>
          <a:prstGeom prst="rect">
            <a:avLst/>
          </a:prstGeom>
          <a:noFill/>
        </p:spPr>
        <p:txBody>
          <a:bodyPr wrap="square" rtlCol="0">
            <a:spAutoFit/>
          </a:bodyPr>
          <a:lstStyle/>
          <a:p>
            <a:pPr algn="ctr"/>
            <a:r>
              <a:rPr lang="en-US" sz="2400" dirty="0"/>
              <a:t>WALMART BUSINESS MODEL</a:t>
            </a:r>
          </a:p>
        </p:txBody>
      </p:sp>
      <p:sp>
        <p:nvSpPr>
          <p:cNvPr id="9" name="TextBox 8">
            <a:extLst>
              <a:ext uri="{FF2B5EF4-FFF2-40B4-BE49-F238E27FC236}">
                <a16:creationId xmlns:a16="http://schemas.microsoft.com/office/drawing/2014/main" id="{24BE5B01-3E77-0314-C9A8-1947838EE95C}"/>
              </a:ext>
            </a:extLst>
          </p:cNvPr>
          <p:cNvSpPr txBox="1"/>
          <p:nvPr/>
        </p:nvSpPr>
        <p:spPr>
          <a:xfrm>
            <a:off x="1857675" y="1775641"/>
            <a:ext cx="8720489" cy="3970318"/>
          </a:xfrm>
          <a:prstGeom prst="rect">
            <a:avLst/>
          </a:prstGeom>
          <a:noFill/>
        </p:spPr>
        <p:txBody>
          <a:bodyPr wrap="square">
            <a:spAutoFit/>
          </a:bodyPr>
          <a:lstStyle/>
          <a:p>
            <a:pPr rtl="0"/>
            <a:r>
              <a:rPr lang="en-US" b="1" dirty="0">
                <a:solidFill>
                  <a:srgbClr val="FFFF00"/>
                </a:solidFill>
                <a:effectLst/>
              </a:rPr>
              <a:t>Product Analysis</a:t>
            </a:r>
            <a:endParaRPr lang="en-US" b="1" dirty="0">
              <a:solidFill>
                <a:srgbClr val="FFFF00"/>
              </a:solidFill>
            </a:endParaRPr>
          </a:p>
          <a:p>
            <a:pPr rtl="0"/>
            <a:r>
              <a:rPr lang="en-US" dirty="0">
                <a:effectLst/>
              </a:rPr>
              <a:t>Conduct analysis on the data to understand the different product lines, the products lines performing best and the product lines that need to be improved.</a:t>
            </a:r>
            <a:endParaRPr lang="en-US" dirty="0"/>
          </a:p>
          <a:p>
            <a:pPr rtl="0"/>
            <a:br>
              <a:rPr lang="en-US" dirty="0"/>
            </a:br>
            <a:endParaRPr lang="en-US" dirty="0"/>
          </a:p>
          <a:p>
            <a:pPr rtl="0"/>
            <a:r>
              <a:rPr lang="en-US" b="1" dirty="0">
                <a:solidFill>
                  <a:srgbClr val="FFFF00"/>
                </a:solidFill>
                <a:effectLst/>
              </a:rPr>
              <a:t>Sales Analysis</a:t>
            </a:r>
            <a:endParaRPr lang="en-US" b="1" dirty="0">
              <a:solidFill>
                <a:srgbClr val="FFFF00"/>
              </a:solidFill>
            </a:endParaRPr>
          </a:p>
          <a:p>
            <a:pPr rtl="0"/>
            <a:r>
              <a:rPr lang="en-US" dirty="0">
                <a:effectLst/>
              </a:rPr>
              <a:t>This analysis aims to answer the question of the sales trends of product. The result of this can help use measure the effectiveness of each sales strategy the business applies and what modifications are needed to gain more sales.</a:t>
            </a:r>
            <a:endParaRPr lang="en-US" dirty="0"/>
          </a:p>
          <a:p>
            <a:pPr rtl="0"/>
            <a:br>
              <a:rPr lang="en-US" dirty="0"/>
            </a:br>
            <a:endParaRPr lang="en-US" dirty="0"/>
          </a:p>
          <a:p>
            <a:pPr rtl="0"/>
            <a:r>
              <a:rPr lang="en-US" b="1" dirty="0">
                <a:solidFill>
                  <a:srgbClr val="FFFF00"/>
                </a:solidFill>
                <a:effectLst/>
              </a:rPr>
              <a:t>Customer Analysis</a:t>
            </a:r>
            <a:endParaRPr lang="en-US" b="1" dirty="0">
              <a:solidFill>
                <a:srgbClr val="FFFF00"/>
              </a:solidFill>
            </a:endParaRPr>
          </a:p>
          <a:p>
            <a:pPr rtl="0"/>
            <a:r>
              <a:rPr lang="en-US" dirty="0">
                <a:effectLst/>
              </a:rPr>
              <a:t>This analysis aims to uncover the different customers segments, purchase trends and the profitability of each customer segment</a:t>
            </a:r>
            <a:endParaRPr lang="en-US" dirty="0"/>
          </a:p>
        </p:txBody>
      </p:sp>
      <p:sp>
        <p:nvSpPr>
          <p:cNvPr id="3" name="Footer Placeholder 2">
            <a:extLst>
              <a:ext uri="{FF2B5EF4-FFF2-40B4-BE49-F238E27FC236}">
                <a16:creationId xmlns:a16="http://schemas.microsoft.com/office/drawing/2014/main" id="{C83EF45D-EDE6-585F-6515-9626A7E3F7A4}"/>
              </a:ext>
            </a:extLst>
          </p:cNvPr>
          <p:cNvSpPr>
            <a:spLocks noGrp="1"/>
          </p:cNvSpPr>
          <p:nvPr>
            <p:ph type="ftr" sz="quarter" idx="11"/>
          </p:nvPr>
        </p:nvSpPr>
        <p:spPr>
          <a:xfrm>
            <a:off x="5327331" y="6398990"/>
            <a:ext cx="6239309" cy="365125"/>
          </a:xfrm>
        </p:spPr>
        <p:txBody>
          <a:bodyPr/>
          <a:lstStyle/>
          <a:p>
            <a:r>
              <a:rPr lang="en-US" dirty="0"/>
              <a:t>PRESENTED BY HARINI K N</a:t>
            </a:r>
          </a:p>
        </p:txBody>
      </p:sp>
    </p:spTree>
    <p:extLst>
      <p:ext uri="{BB962C8B-B14F-4D97-AF65-F5344CB8AC3E}">
        <p14:creationId xmlns:p14="http://schemas.microsoft.com/office/powerpoint/2010/main" val="88615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2CCE4D-06BA-2D82-36B9-0B11F38EB423}"/>
              </a:ext>
            </a:extLst>
          </p:cNvPr>
          <p:cNvSpPr txBox="1"/>
          <p:nvPr/>
        </p:nvSpPr>
        <p:spPr>
          <a:xfrm>
            <a:off x="3089709" y="452387"/>
            <a:ext cx="5640405" cy="707886"/>
          </a:xfrm>
          <a:prstGeom prst="rect">
            <a:avLst/>
          </a:prstGeom>
          <a:solidFill>
            <a:schemeClr val="tx1">
              <a:lumMod val="75000"/>
            </a:schemeClr>
          </a:solidFill>
        </p:spPr>
        <p:txBody>
          <a:bodyPr wrap="square" rtlCol="0">
            <a:spAutoFit/>
          </a:bodyPr>
          <a:lstStyle/>
          <a:p>
            <a:pPr algn="ctr"/>
            <a:r>
              <a:rPr lang="en-US" sz="4000" b="1" dirty="0"/>
              <a:t>DATA SET</a:t>
            </a:r>
          </a:p>
        </p:txBody>
      </p:sp>
      <p:sp>
        <p:nvSpPr>
          <p:cNvPr id="7" name="Rectangle 6">
            <a:extLst>
              <a:ext uri="{FF2B5EF4-FFF2-40B4-BE49-F238E27FC236}">
                <a16:creationId xmlns:a16="http://schemas.microsoft.com/office/drawing/2014/main" id="{067A7B14-9667-95E5-A3D2-6BDD29CC2E98}"/>
              </a:ext>
            </a:extLst>
          </p:cNvPr>
          <p:cNvSpPr/>
          <p:nvPr/>
        </p:nvSpPr>
        <p:spPr>
          <a:xfrm>
            <a:off x="1258904" y="1646349"/>
            <a:ext cx="1771048" cy="721895"/>
          </a:xfrm>
          <a:prstGeom prst="rect">
            <a:avLst/>
          </a:prstGeom>
          <a:solidFill>
            <a:schemeClr val="tx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8" name="Rectangle 7">
            <a:extLst>
              <a:ext uri="{FF2B5EF4-FFF2-40B4-BE49-F238E27FC236}">
                <a16:creationId xmlns:a16="http://schemas.microsoft.com/office/drawing/2014/main" id="{8FE11DD6-F06D-DA91-8BF9-32A3F3829E9B}"/>
              </a:ext>
            </a:extLst>
          </p:cNvPr>
          <p:cNvSpPr/>
          <p:nvPr/>
        </p:nvSpPr>
        <p:spPr>
          <a:xfrm>
            <a:off x="3975316" y="1646349"/>
            <a:ext cx="1771048" cy="721895"/>
          </a:xfrm>
          <a:prstGeom prst="rect">
            <a:avLst/>
          </a:prstGeom>
          <a:solidFill>
            <a:schemeClr val="tx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TABLES</a:t>
            </a:r>
          </a:p>
        </p:txBody>
      </p:sp>
      <p:pic>
        <p:nvPicPr>
          <p:cNvPr id="10" name="Picture 9">
            <a:extLst>
              <a:ext uri="{FF2B5EF4-FFF2-40B4-BE49-F238E27FC236}">
                <a16:creationId xmlns:a16="http://schemas.microsoft.com/office/drawing/2014/main" id="{95E62851-A3CB-ACBE-49C6-47EE0F096579}"/>
              </a:ext>
            </a:extLst>
          </p:cNvPr>
          <p:cNvPicPr>
            <a:picLocks noChangeAspect="1"/>
          </p:cNvPicPr>
          <p:nvPr/>
        </p:nvPicPr>
        <p:blipFill>
          <a:blip r:embed="rId2"/>
          <a:stretch>
            <a:fillRect/>
          </a:stretch>
        </p:blipFill>
        <p:spPr>
          <a:xfrm>
            <a:off x="6915737" y="1542072"/>
            <a:ext cx="4292821" cy="4863541"/>
          </a:xfrm>
          <a:prstGeom prst="rect">
            <a:avLst/>
          </a:prstGeom>
          <a:ln>
            <a:noFill/>
          </a:ln>
          <a:effectLst>
            <a:outerShdw blurRad="292100" dist="139700" dir="2700000" algn="tl" rotWithShape="0">
              <a:srgbClr val="333333">
                <a:alpha val="65000"/>
              </a:srgbClr>
            </a:outerShdw>
          </a:effectLst>
        </p:spPr>
      </p:pic>
      <p:sp>
        <p:nvSpPr>
          <p:cNvPr id="14" name="Arrow: Right 13">
            <a:extLst>
              <a:ext uri="{FF2B5EF4-FFF2-40B4-BE49-F238E27FC236}">
                <a16:creationId xmlns:a16="http://schemas.microsoft.com/office/drawing/2014/main" id="{BB44E05C-4097-18EE-F1E0-26C650C842B3}"/>
              </a:ext>
            </a:extLst>
          </p:cNvPr>
          <p:cNvSpPr/>
          <p:nvPr/>
        </p:nvSpPr>
        <p:spPr>
          <a:xfrm>
            <a:off x="3171631" y="1860082"/>
            <a:ext cx="681789" cy="293570"/>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4ACE363D-549B-28FF-F339-59D2B846EA93}"/>
              </a:ext>
            </a:extLst>
          </p:cNvPr>
          <p:cNvSpPr/>
          <p:nvPr/>
        </p:nvSpPr>
        <p:spPr>
          <a:xfrm>
            <a:off x="5990156" y="1860082"/>
            <a:ext cx="681789" cy="293570"/>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0027A8EB-7308-E16C-FCEA-6358CDA1251A}"/>
              </a:ext>
            </a:extLst>
          </p:cNvPr>
          <p:cNvPicPr>
            <a:picLocks noChangeAspect="1"/>
          </p:cNvPicPr>
          <p:nvPr/>
        </p:nvPicPr>
        <p:blipFill>
          <a:blip r:embed="rId3"/>
          <a:stretch>
            <a:fillRect/>
          </a:stretch>
        </p:blipFill>
        <p:spPr>
          <a:xfrm>
            <a:off x="1043976" y="2571958"/>
            <a:ext cx="5640405" cy="3833655"/>
          </a:xfrm>
          <a:prstGeom prst="rect">
            <a:avLst/>
          </a:prstGeom>
        </p:spPr>
      </p:pic>
      <p:sp>
        <p:nvSpPr>
          <p:cNvPr id="3" name="Footer Placeholder 2">
            <a:extLst>
              <a:ext uri="{FF2B5EF4-FFF2-40B4-BE49-F238E27FC236}">
                <a16:creationId xmlns:a16="http://schemas.microsoft.com/office/drawing/2014/main" id="{D4F5D0EC-B212-4776-27E7-8B6DE1AFEC41}"/>
              </a:ext>
            </a:extLst>
          </p:cNvPr>
          <p:cNvSpPr>
            <a:spLocks noGrp="1"/>
          </p:cNvSpPr>
          <p:nvPr>
            <p:ph type="ftr" sz="quarter" idx="11"/>
          </p:nvPr>
        </p:nvSpPr>
        <p:spPr>
          <a:xfrm>
            <a:off x="4605971" y="6458794"/>
            <a:ext cx="6239309" cy="365125"/>
          </a:xfrm>
        </p:spPr>
        <p:txBody>
          <a:bodyPr/>
          <a:lstStyle/>
          <a:p>
            <a:r>
              <a:rPr lang="en-US"/>
              <a:t>PRESENTED BY HARINI K N</a:t>
            </a:r>
          </a:p>
        </p:txBody>
      </p:sp>
    </p:spTree>
    <p:extLst>
      <p:ext uri="{BB962C8B-B14F-4D97-AF65-F5344CB8AC3E}">
        <p14:creationId xmlns:p14="http://schemas.microsoft.com/office/powerpoint/2010/main" val="205579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C52E72-FAC0-C463-1027-3F88810DAB92}"/>
              </a:ext>
            </a:extLst>
          </p:cNvPr>
          <p:cNvSpPr txBox="1"/>
          <p:nvPr/>
        </p:nvSpPr>
        <p:spPr>
          <a:xfrm>
            <a:off x="3099335" y="481263"/>
            <a:ext cx="5832909" cy="830997"/>
          </a:xfrm>
          <a:prstGeom prst="rect">
            <a:avLst/>
          </a:prstGeom>
          <a:solidFill>
            <a:schemeClr val="tx1">
              <a:lumMod val="50000"/>
            </a:schemeClr>
          </a:solidFill>
        </p:spPr>
        <p:txBody>
          <a:bodyPr wrap="square" rtlCol="0">
            <a:spAutoFit/>
          </a:bodyPr>
          <a:lstStyle/>
          <a:p>
            <a:pPr algn="ctr"/>
            <a:r>
              <a:rPr lang="en-US" sz="4800" dirty="0"/>
              <a:t>QUERIES</a:t>
            </a:r>
          </a:p>
        </p:txBody>
      </p:sp>
      <p:sp>
        <p:nvSpPr>
          <p:cNvPr id="10" name="TextBox 9">
            <a:extLst>
              <a:ext uri="{FF2B5EF4-FFF2-40B4-BE49-F238E27FC236}">
                <a16:creationId xmlns:a16="http://schemas.microsoft.com/office/drawing/2014/main" id="{49EC224D-87CE-8577-0603-304722778073}"/>
              </a:ext>
            </a:extLst>
          </p:cNvPr>
          <p:cNvSpPr txBox="1"/>
          <p:nvPr/>
        </p:nvSpPr>
        <p:spPr>
          <a:xfrm>
            <a:off x="1106905" y="1674795"/>
            <a:ext cx="4918510" cy="646331"/>
          </a:xfrm>
          <a:prstGeom prst="rect">
            <a:avLst/>
          </a:prstGeom>
          <a:noFill/>
        </p:spPr>
        <p:txBody>
          <a:bodyPr wrap="square" rtlCol="0">
            <a:spAutoFit/>
          </a:bodyPr>
          <a:lstStyle/>
          <a:p>
            <a:r>
              <a:rPr lang="en-US" dirty="0"/>
              <a:t>Qn1.HOW MANY UNIQUE CITIES DOES THE DATA HAVE ?</a:t>
            </a:r>
          </a:p>
        </p:txBody>
      </p:sp>
      <p:pic>
        <p:nvPicPr>
          <p:cNvPr id="15" name="Picture 14">
            <a:extLst>
              <a:ext uri="{FF2B5EF4-FFF2-40B4-BE49-F238E27FC236}">
                <a16:creationId xmlns:a16="http://schemas.microsoft.com/office/drawing/2014/main" id="{496FA1CE-A7EB-980E-4765-7DA64CBEFB69}"/>
              </a:ext>
            </a:extLst>
          </p:cNvPr>
          <p:cNvPicPr>
            <a:picLocks noChangeAspect="1"/>
          </p:cNvPicPr>
          <p:nvPr/>
        </p:nvPicPr>
        <p:blipFill>
          <a:blip r:embed="rId2"/>
          <a:stretch>
            <a:fillRect/>
          </a:stretch>
        </p:blipFill>
        <p:spPr>
          <a:xfrm>
            <a:off x="1106905" y="2598003"/>
            <a:ext cx="4697129" cy="1435174"/>
          </a:xfrm>
          <a:prstGeom prst="rect">
            <a:avLst/>
          </a:prstGeom>
        </p:spPr>
      </p:pic>
      <p:pic>
        <p:nvPicPr>
          <p:cNvPr id="17" name="Picture 16">
            <a:extLst>
              <a:ext uri="{FF2B5EF4-FFF2-40B4-BE49-F238E27FC236}">
                <a16:creationId xmlns:a16="http://schemas.microsoft.com/office/drawing/2014/main" id="{509C690F-7B68-4CD5-4BD6-8BC63F6140A9}"/>
              </a:ext>
            </a:extLst>
          </p:cNvPr>
          <p:cNvPicPr>
            <a:picLocks noChangeAspect="1"/>
          </p:cNvPicPr>
          <p:nvPr/>
        </p:nvPicPr>
        <p:blipFill>
          <a:blip r:embed="rId3"/>
          <a:stretch>
            <a:fillRect/>
          </a:stretch>
        </p:blipFill>
        <p:spPr>
          <a:xfrm>
            <a:off x="1337913" y="4645096"/>
            <a:ext cx="1761422" cy="2044462"/>
          </a:xfrm>
          <a:prstGeom prst="rect">
            <a:avLst/>
          </a:prstGeom>
        </p:spPr>
      </p:pic>
      <p:sp>
        <p:nvSpPr>
          <p:cNvPr id="18" name="TextBox 17">
            <a:extLst>
              <a:ext uri="{FF2B5EF4-FFF2-40B4-BE49-F238E27FC236}">
                <a16:creationId xmlns:a16="http://schemas.microsoft.com/office/drawing/2014/main" id="{6E7E22EE-58E4-B200-F71B-32A4ACF407B3}"/>
              </a:ext>
            </a:extLst>
          </p:cNvPr>
          <p:cNvSpPr txBox="1"/>
          <p:nvPr/>
        </p:nvSpPr>
        <p:spPr>
          <a:xfrm>
            <a:off x="1227221" y="4124415"/>
            <a:ext cx="2473693" cy="369332"/>
          </a:xfrm>
          <a:prstGeom prst="rect">
            <a:avLst/>
          </a:prstGeom>
          <a:noFill/>
        </p:spPr>
        <p:txBody>
          <a:bodyPr wrap="square" rtlCol="0">
            <a:spAutoFit/>
          </a:bodyPr>
          <a:lstStyle/>
          <a:p>
            <a:r>
              <a:rPr lang="en-US" dirty="0"/>
              <a:t>OUTPUT:</a:t>
            </a:r>
          </a:p>
        </p:txBody>
      </p:sp>
      <p:pic>
        <p:nvPicPr>
          <p:cNvPr id="21" name="Picture 20">
            <a:extLst>
              <a:ext uri="{FF2B5EF4-FFF2-40B4-BE49-F238E27FC236}">
                <a16:creationId xmlns:a16="http://schemas.microsoft.com/office/drawing/2014/main" id="{56ADF0FC-0A22-617C-FC9C-173F5D612330}"/>
              </a:ext>
            </a:extLst>
          </p:cNvPr>
          <p:cNvPicPr>
            <a:picLocks noChangeAspect="1"/>
          </p:cNvPicPr>
          <p:nvPr/>
        </p:nvPicPr>
        <p:blipFill>
          <a:blip r:embed="rId4"/>
          <a:stretch>
            <a:fillRect/>
          </a:stretch>
        </p:blipFill>
        <p:spPr>
          <a:xfrm>
            <a:off x="6708807" y="2598003"/>
            <a:ext cx="4697130" cy="1435174"/>
          </a:xfrm>
          <a:prstGeom prst="rect">
            <a:avLst/>
          </a:prstGeom>
        </p:spPr>
      </p:pic>
      <p:sp>
        <p:nvSpPr>
          <p:cNvPr id="22" name="TextBox 21">
            <a:extLst>
              <a:ext uri="{FF2B5EF4-FFF2-40B4-BE49-F238E27FC236}">
                <a16:creationId xmlns:a16="http://schemas.microsoft.com/office/drawing/2014/main" id="{C3773B54-A7F1-18D3-D947-3E52CD3CC247}"/>
              </a:ext>
            </a:extLst>
          </p:cNvPr>
          <p:cNvSpPr txBox="1"/>
          <p:nvPr/>
        </p:nvSpPr>
        <p:spPr>
          <a:xfrm>
            <a:off x="6593305" y="1597794"/>
            <a:ext cx="5034013" cy="646331"/>
          </a:xfrm>
          <a:prstGeom prst="rect">
            <a:avLst/>
          </a:prstGeom>
          <a:noFill/>
        </p:spPr>
        <p:txBody>
          <a:bodyPr wrap="square" rtlCol="0">
            <a:spAutoFit/>
          </a:bodyPr>
          <a:lstStyle/>
          <a:p>
            <a:r>
              <a:rPr lang="en-US" dirty="0"/>
              <a:t>QN2.HOW MANY UNIQUE PRODUCT LINE DOES THE DATA HAVE</a:t>
            </a:r>
          </a:p>
        </p:txBody>
      </p:sp>
      <p:sp>
        <p:nvSpPr>
          <p:cNvPr id="23" name="TextBox 22">
            <a:extLst>
              <a:ext uri="{FF2B5EF4-FFF2-40B4-BE49-F238E27FC236}">
                <a16:creationId xmlns:a16="http://schemas.microsoft.com/office/drawing/2014/main" id="{99C931FB-1B44-65AE-0F8D-0A5BD59B13C9}"/>
              </a:ext>
            </a:extLst>
          </p:cNvPr>
          <p:cNvSpPr txBox="1"/>
          <p:nvPr/>
        </p:nvSpPr>
        <p:spPr>
          <a:xfrm>
            <a:off x="6708807" y="4195167"/>
            <a:ext cx="2473693" cy="369332"/>
          </a:xfrm>
          <a:prstGeom prst="rect">
            <a:avLst/>
          </a:prstGeom>
          <a:noFill/>
        </p:spPr>
        <p:txBody>
          <a:bodyPr wrap="square" rtlCol="0">
            <a:spAutoFit/>
          </a:bodyPr>
          <a:lstStyle/>
          <a:p>
            <a:r>
              <a:rPr lang="en-US" dirty="0"/>
              <a:t>OUTPUT:</a:t>
            </a:r>
          </a:p>
        </p:txBody>
      </p:sp>
      <p:pic>
        <p:nvPicPr>
          <p:cNvPr id="25" name="Picture 24">
            <a:extLst>
              <a:ext uri="{FF2B5EF4-FFF2-40B4-BE49-F238E27FC236}">
                <a16:creationId xmlns:a16="http://schemas.microsoft.com/office/drawing/2014/main" id="{B668347E-C148-6022-B505-1D5565248CF4}"/>
              </a:ext>
            </a:extLst>
          </p:cNvPr>
          <p:cNvPicPr>
            <a:picLocks noChangeAspect="1"/>
          </p:cNvPicPr>
          <p:nvPr/>
        </p:nvPicPr>
        <p:blipFill>
          <a:blip r:embed="rId5"/>
          <a:stretch>
            <a:fillRect/>
          </a:stretch>
        </p:blipFill>
        <p:spPr>
          <a:xfrm>
            <a:off x="6708807" y="4590646"/>
            <a:ext cx="2258816" cy="2044462"/>
          </a:xfrm>
          <a:prstGeom prst="rect">
            <a:avLst/>
          </a:prstGeom>
        </p:spPr>
      </p:pic>
      <p:sp>
        <p:nvSpPr>
          <p:cNvPr id="3" name="Footer Placeholder 2">
            <a:extLst>
              <a:ext uri="{FF2B5EF4-FFF2-40B4-BE49-F238E27FC236}">
                <a16:creationId xmlns:a16="http://schemas.microsoft.com/office/drawing/2014/main" id="{AD6CBDD8-1E4D-ACA6-DB23-51AE33F932E7}"/>
              </a:ext>
            </a:extLst>
          </p:cNvPr>
          <p:cNvSpPr>
            <a:spLocks noGrp="1"/>
          </p:cNvSpPr>
          <p:nvPr>
            <p:ph type="ftr" sz="quarter" idx="11"/>
          </p:nvPr>
        </p:nvSpPr>
        <p:spPr>
          <a:xfrm>
            <a:off x="5092298" y="6476833"/>
            <a:ext cx="6239309" cy="365125"/>
          </a:xfrm>
        </p:spPr>
        <p:txBody>
          <a:bodyPr/>
          <a:lstStyle/>
          <a:p>
            <a:r>
              <a:rPr lang="en-US"/>
              <a:t>PRESENTED BY HARINI K N</a:t>
            </a:r>
          </a:p>
        </p:txBody>
      </p:sp>
    </p:spTree>
    <p:extLst>
      <p:ext uri="{BB962C8B-B14F-4D97-AF65-F5344CB8AC3E}">
        <p14:creationId xmlns:p14="http://schemas.microsoft.com/office/powerpoint/2010/main" val="198111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F96685-4939-385A-8F05-8EB47AB6DC81}"/>
              </a:ext>
            </a:extLst>
          </p:cNvPr>
          <p:cNvPicPr>
            <a:picLocks noChangeAspect="1"/>
          </p:cNvPicPr>
          <p:nvPr/>
        </p:nvPicPr>
        <p:blipFill>
          <a:blip r:embed="rId2"/>
          <a:stretch>
            <a:fillRect/>
          </a:stretch>
        </p:blipFill>
        <p:spPr>
          <a:xfrm>
            <a:off x="5399773" y="1867301"/>
            <a:ext cx="5986913" cy="4509436"/>
          </a:xfrm>
          <a:prstGeom prst="rect">
            <a:avLst/>
          </a:prstGeom>
        </p:spPr>
      </p:pic>
      <p:pic>
        <p:nvPicPr>
          <p:cNvPr id="5" name="Picture 4">
            <a:extLst>
              <a:ext uri="{FF2B5EF4-FFF2-40B4-BE49-F238E27FC236}">
                <a16:creationId xmlns:a16="http://schemas.microsoft.com/office/drawing/2014/main" id="{F75B189A-3690-90D3-2D60-A0449B1089EE}"/>
              </a:ext>
            </a:extLst>
          </p:cNvPr>
          <p:cNvPicPr>
            <a:picLocks noChangeAspect="1"/>
          </p:cNvPicPr>
          <p:nvPr/>
        </p:nvPicPr>
        <p:blipFill>
          <a:blip r:embed="rId3"/>
          <a:stretch>
            <a:fillRect/>
          </a:stretch>
        </p:blipFill>
        <p:spPr>
          <a:xfrm>
            <a:off x="1029903" y="1867300"/>
            <a:ext cx="4052235" cy="2236319"/>
          </a:xfrm>
          <a:prstGeom prst="rect">
            <a:avLst/>
          </a:prstGeom>
        </p:spPr>
      </p:pic>
      <p:pic>
        <p:nvPicPr>
          <p:cNvPr id="7" name="Picture 6">
            <a:extLst>
              <a:ext uri="{FF2B5EF4-FFF2-40B4-BE49-F238E27FC236}">
                <a16:creationId xmlns:a16="http://schemas.microsoft.com/office/drawing/2014/main" id="{0B5B01A3-E579-74CC-53F7-DC80804A8B8E}"/>
              </a:ext>
            </a:extLst>
          </p:cNvPr>
          <p:cNvPicPr>
            <a:picLocks noChangeAspect="1"/>
          </p:cNvPicPr>
          <p:nvPr/>
        </p:nvPicPr>
        <p:blipFill>
          <a:blip r:embed="rId4"/>
          <a:stretch>
            <a:fillRect/>
          </a:stretch>
        </p:blipFill>
        <p:spPr>
          <a:xfrm>
            <a:off x="1251390" y="4472952"/>
            <a:ext cx="2473693" cy="2033726"/>
          </a:xfrm>
          <a:prstGeom prst="rect">
            <a:avLst/>
          </a:prstGeom>
        </p:spPr>
      </p:pic>
      <p:sp>
        <p:nvSpPr>
          <p:cNvPr id="8" name="TextBox 7">
            <a:extLst>
              <a:ext uri="{FF2B5EF4-FFF2-40B4-BE49-F238E27FC236}">
                <a16:creationId xmlns:a16="http://schemas.microsoft.com/office/drawing/2014/main" id="{68431334-7E7F-5D52-E7CB-0B99B4637DBB}"/>
              </a:ext>
            </a:extLst>
          </p:cNvPr>
          <p:cNvSpPr txBox="1"/>
          <p:nvPr/>
        </p:nvSpPr>
        <p:spPr>
          <a:xfrm>
            <a:off x="3099335" y="481263"/>
            <a:ext cx="5832909" cy="830997"/>
          </a:xfrm>
          <a:prstGeom prst="rect">
            <a:avLst/>
          </a:prstGeom>
          <a:solidFill>
            <a:schemeClr val="tx1">
              <a:lumMod val="50000"/>
            </a:schemeClr>
          </a:solidFill>
        </p:spPr>
        <p:txBody>
          <a:bodyPr wrap="square" rtlCol="0">
            <a:spAutoFit/>
          </a:bodyPr>
          <a:lstStyle/>
          <a:p>
            <a:pPr algn="ctr"/>
            <a:r>
              <a:rPr lang="en-US" sz="4800" dirty="0"/>
              <a:t>QUERIES</a:t>
            </a:r>
          </a:p>
        </p:txBody>
      </p:sp>
      <p:sp>
        <p:nvSpPr>
          <p:cNvPr id="9" name="TextBox 8">
            <a:extLst>
              <a:ext uri="{FF2B5EF4-FFF2-40B4-BE49-F238E27FC236}">
                <a16:creationId xmlns:a16="http://schemas.microsoft.com/office/drawing/2014/main" id="{DA3C64C0-71E7-1E9E-3B85-8F13459DA8F5}"/>
              </a:ext>
            </a:extLst>
          </p:cNvPr>
          <p:cNvSpPr txBox="1"/>
          <p:nvPr/>
        </p:nvSpPr>
        <p:spPr>
          <a:xfrm>
            <a:off x="1251390" y="4103620"/>
            <a:ext cx="2473693" cy="369332"/>
          </a:xfrm>
          <a:prstGeom prst="rect">
            <a:avLst/>
          </a:prstGeom>
          <a:noFill/>
        </p:spPr>
        <p:txBody>
          <a:bodyPr wrap="square" rtlCol="0">
            <a:spAutoFit/>
          </a:bodyPr>
          <a:lstStyle/>
          <a:p>
            <a:r>
              <a:rPr lang="en-US" dirty="0"/>
              <a:t>OUTPUT:</a:t>
            </a:r>
          </a:p>
        </p:txBody>
      </p:sp>
      <p:sp>
        <p:nvSpPr>
          <p:cNvPr id="10" name="TextBox 9">
            <a:extLst>
              <a:ext uri="{FF2B5EF4-FFF2-40B4-BE49-F238E27FC236}">
                <a16:creationId xmlns:a16="http://schemas.microsoft.com/office/drawing/2014/main" id="{946DFB38-09E5-A39F-6769-27FF51703800}"/>
              </a:ext>
            </a:extLst>
          </p:cNvPr>
          <p:cNvSpPr txBox="1"/>
          <p:nvPr/>
        </p:nvSpPr>
        <p:spPr>
          <a:xfrm>
            <a:off x="1516273" y="1326497"/>
            <a:ext cx="564623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Qn3.Which is the most selling product line?</a:t>
            </a:r>
            <a:endParaRPr 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D6C961BE-CABF-99CF-EA33-222CF12D4690}"/>
              </a:ext>
            </a:extLst>
          </p:cNvPr>
          <p:cNvSpPr>
            <a:spLocks noGrp="1"/>
          </p:cNvSpPr>
          <p:nvPr>
            <p:ph type="ftr" sz="quarter" idx="11"/>
          </p:nvPr>
        </p:nvSpPr>
        <p:spPr>
          <a:xfrm>
            <a:off x="4951411" y="6376737"/>
            <a:ext cx="6239309" cy="365125"/>
          </a:xfrm>
        </p:spPr>
        <p:txBody>
          <a:bodyPr/>
          <a:lstStyle/>
          <a:p>
            <a:r>
              <a:rPr lang="en-US"/>
              <a:t>PRESENTED BY HARINI K N</a:t>
            </a:r>
          </a:p>
        </p:txBody>
      </p:sp>
    </p:spTree>
    <p:extLst>
      <p:ext uri="{BB962C8B-B14F-4D97-AF65-F5344CB8AC3E}">
        <p14:creationId xmlns:p14="http://schemas.microsoft.com/office/powerpoint/2010/main" val="97468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0BB0E-7042-8D92-0593-2EDDEF6A84B8}"/>
              </a:ext>
            </a:extLst>
          </p:cNvPr>
          <p:cNvSpPr txBox="1"/>
          <p:nvPr/>
        </p:nvSpPr>
        <p:spPr>
          <a:xfrm>
            <a:off x="3099335" y="481263"/>
            <a:ext cx="5832909" cy="830997"/>
          </a:xfrm>
          <a:prstGeom prst="rect">
            <a:avLst/>
          </a:prstGeom>
          <a:solidFill>
            <a:schemeClr val="tx1">
              <a:lumMod val="50000"/>
            </a:schemeClr>
          </a:solidFill>
        </p:spPr>
        <p:txBody>
          <a:bodyPr wrap="square" rtlCol="0">
            <a:spAutoFit/>
          </a:bodyPr>
          <a:lstStyle/>
          <a:p>
            <a:pPr algn="ctr"/>
            <a:r>
              <a:rPr lang="en-US" sz="4800" dirty="0"/>
              <a:t>QUERIES</a:t>
            </a:r>
          </a:p>
        </p:txBody>
      </p:sp>
      <p:sp>
        <p:nvSpPr>
          <p:cNvPr id="7" name="TextBox 6">
            <a:extLst>
              <a:ext uri="{FF2B5EF4-FFF2-40B4-BE49-F238E27FC236}">
                <a16:creationId xmlns:a16="http://schemas.microsoft.com/office/drawing/2014/main" id="{33EC6D57-9564-446D-A9CF-A848D4A68948}"/>
              </a:ext>
            </a:extLst>
          </p:cNvPr>
          <p:cNvSpPr txBox="1"/>
          <p:nvPr/>
        </p:nvSpPr>
        <p:spPr>
          <a:xfrm>
            <a:off x="750771" y="1684036"/>
            <a:ext cx="5698155"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Qn4.What product line had the largest VAT?(VALUE ADDED TAX)</a:t>
            </a:r>
          </a:p>
        </p:txBody>
      </p:sp>
      <p:pic>
        <p:nvPicPr>
          <p:cNvPr id="13" name="Picture 12">
            <a:extLst>
              <a:ext uri="{FF2B5EF4-FFF2-40B4-BE49-F238E27FC236}">
                <a16:creationId xmlns:a16="http://schemas.microsoft.com/office/drawing/2014/main" id="{DA9B5B5C-1A35-54C9-8CDB-025708404ADD}"/>
              </a:ext>
            </a:extLst>
          </p:cNvPr>
          <p:cNvPicPr>
            <a:picLocks noChangeAspect="1"/>
          </p:cNvPicPr>
          <p:nvPr/>
        </p:nvPicPr>
        <p:blipFill>
          <a:blip r:embed="rId2"/>
          <a:stretch>
            <a:fillRect/>
          </a:stretch>
        </p:blipFill>
        <p:spPr>
          <a:xfrm>
            <a:off x="1273507" y="2606358"/>
            <a:ext cx="3651655" cy="2096270"/>
          </a:xfrm>
          <a:prstGeom prst="rect">
            <a:avLst/>
          </a:prstGeom>
        </p:spPr>
      </p:pic>
      <p:pic>
        <p:nvPicPr>
          <p:cNvPr id="15" name="Picture 14">
            <a:extLst>
              <a:ext uri="{FF2B5EF4-FFF2-40B4-BE49-F238E27FC236}">
                <a16:creationId xmlns:a16="http://schemas.microsoft.com/office/drawing/2014/main" id="{C4B127D3-0F46-7D6F-7A24-64385C67E1D3}"/>
              </a:ext>
            </a:extLst>
          </p:cNvPr>
          <p:cNvPicPr>
            <a:picLocks noChangeAspect="1"/>
          </p:cNvPicPr>
          <p:nvPr/>
        </p:nvPicPr>
        <p:blipFill>
          <a:blip r:embed="rId3"/>
          <a:stretch>
            <a:fillRect/>
          </a:stretch>
        </p:blipFill>
        <p:spPr>
          <a:xfrm>
            <a:off x="1096638" y="4996410"/>
            <a:ext cx="6035284" cy="1295533"/>
          </a:xfrm>
          <a:prstGeom prst="rect">
            <a:avLst/>
          </a:prstGeom>
        </p:spPr>
      </p:pic>
      <p:pic>
        <p:nvPicPr>
          <p:cNvPr id="4" name="Picture 3">
            <a:extLst>
              <a:ext uri="{FF2B5EF4-FFF2-40B4-BE49-F238E27FC236}">
                <a16:creationId xmlns:a16="http://schemas.microsoft.com/office/drawing/2014/main" id="{F415EE13-3348-B380-6302-C9B2FCE067A6}"/>
              </a:ext>
            </a:extLst>
          </p:cNvPr>
          <p:cNvPicPr>
            <a:picLocks noChangeAspect="1"/>
          </p:cNvPicPr>
          <p:nvPr/>
        </p:nvPicPr>
        <p:blipFill>
          <a:blip r:embed="rId4"/>
          <a:stretch>
            <a:fillRect/>
          </a:stretch>
        </p:blipFill>
        <p:spPr>
          <a:xfrm>
            <a:off x="7256282" y="1856835"/>
            <a:ext cx="4559534" cy="4435108"/>
          </a:xfrm>
          <a:prstGeom prst="rect">
            <a:avLst/>
          </a:prstGeom>
        </p:spPr>
      </p:pic>
      <p:pic>
        <p:nvPicPr>
          <p:cNvPr id="6" name="Picture 5">
            <a:extLst>
              <a:ext uri="{FF2B5EF4-FFF2-40B4-BE49-F238E27FC236}">
                <a16:creationId xmlns:a16="http://schemas.microsoft.com/office/drawing/2014/main" id="{C29BE243-4732-C4FB-7AE5-B62EE59D6446}"/>
              </a:ext>
            </a:extLst>
          </p:cNvPr>
          <p:cNvPicPr>
            <a:picLocks noChangeAspect="1"/>
          </p:cNvPicPr>
          <p:nvPr/>
        </p:nvPicPr>
        <p:blipFill>
          <a:blip r:embed="rId5"/>
          <a:stretch>
            <a:fillRect/>
          </a:stretch>
        </p:blipFill>
        <p:spPr>
          <a:xfrm>
            <a:off x="9673829" y="2606358"/>
            <a:ext cx="1244664" cy="444523"/>
          </a:xfrm>
          <a:prstGeom prst="rect">
            <a:avLst/>
          </a:prstGeom>
        </p:spPr>
      </p:pic>
      <p:sp>
        <p:nvSpPr>
          <p:cNvPr id="8" name="Footer Placeholder 7">
            <a:extLst>
              <a:ext uri="{FF2B5EF4-FFF2-40B4-BE49-F238E27FC236}">
                <a16:creationId xmlns:a16="http://schemas.microsoft.com/office/drawing/2014/main" id="{CB075FAB-F972-8EB3-23EB-F2997615C90E}"/>
              </a:ext>
            </a:extLst>
          </p:cNvPr>
          <p:cNvSpPr>
            <a:spLocks noGrp="1"/>
          </p:cNvSpPr>
          <p:nvPr>
            <p:ph type="ftr" sz="quarter" idx="11"/>
          </p:nvPr>
        </p:nvSpPr>
        <p:spPr>
          <a:xfrm>
            <a:off x="5215571" y="6376737"/>
            <a:ext cx="6239309" cy="365125"/>
          </a:xfrm>
        </p:spPr>
        <p:txBody>
          <a:bodyPr/>
          <a:lstStyle/>
          <a:p>
            <a:r>
              <a:rPr lang="en-US" dirty="0"/>
              <a:t>PRESENTED BY HARINI K N</a:t>
            </a:r>
          </a:p>
        </p:txBody>
      </p:sp>
    </p:spTree>
    <p:extLst>
      <p:ext uri="{BB962C8B-B14F-4D97-AF65-F5344CB8AC3E}">
        <p14:creationId xmlns:p14="http://schemas.microsoft.com/office/powerpoint/2010/main" val="3416620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1467</TotalTime>
  <Words>1026</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Aptos</vt:lpstr>
      <vt:lpstr>Arial</vt:lpstr>
      <vt:lpstr>Berlin Sans FB</vt:lpstr>
      <vt:lpstr>Britannic Bold</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harini kn</cp:lastModifiedBy>
  <cp:revision>5</cp:revision>
  <dcterms:created xsi:type="dcterms:W3CDTF">2024-08-03T09:25:42Z</dcterms:created>
  <dcterms:modified xsi:type="dcterms:W3CDTF">2024-08-25T08:53:14Z</dcterms:modified>
</cp:coreProperties>
</file>