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2" r:id="rId11"/>
    <p:sldId id="263" r:id="rId12"/>
    <p:sldId id="268" r:id="rId13"/>
    <p:sldId id="269"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112-8D8A-314E-9E67-2C9450072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408376-A2E2-9985-256C-B7BB92C030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A8B78E-9F64-EFC0-746E-E7F1880BED61}"/>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5" name="Footer Placeholder 4">
            <a:extLst>
              <a:ext uri="{FF2B5EF4-FFF2-40B4-BE49-F238E27FC236}">
                <a16:creationId xmlns:a16="http://schemas.microsoft.com/office/drawing/2014/main" id="{2AEAEC35-7FA5-E1B1-077B-B02A0BA5F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9C8F2-53B5-1600-1DD1-14DCA6B21C4C}"/>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18277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1B76-FB14-9ADE-3AD5-3EFDE8695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32ABF0-0FB9-7B26-E5C6-3F432938F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A116-4DAC-6C63-FDD0-AE3E10B7E61D}"/>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5" name="Footer Placeholder 4">
            <a:extLst>
              <a:ext uri="{FF2B5EF4-FFF2-40B4-BE49-F238E27FC236}">
                <a16:creationId xmlns:a16="http://schemas.microsoft.com/office/drawing/2014/main" id="{7A352649-1619-3307-D6A6-49CC30D7E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D517C-6F73-1B60-AAD2-DD427D81A83D}"/>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326037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1D99D-F358-6736-C0D5-6A2F8A8D0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AA5DA7-2E9A-0D54-5E21-FAC4F1945A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7D607-77C0-FDD3-1DE9-EE1150533E41}"/>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5" name="Footer Placeholder 4">
            <a:extLst>
              <a:ext uri="{FF2B5EF4-FFF2-40B4-BE49-F238E27FC236}">
                <a16:creationId xmlns:a16="http://schemas.microsoft.com/office/drawing/2014/main" id="{0A4744BA-8A05-9599-0876-783F577B0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72AD0-F6DF-A5B9-8ACF-A194C647DF43}"/>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40208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C6A0-1EF7-7E64-87E9-A70EE5F26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7DCA1-78D8-6C3A-DF01-4AB89CD23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05927-0CFD-C414-021F-BCA43B65B3C1}"/>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5" name="Footer Placeholder 4">
            <a:extLst>
              <a:ext uri="{FF2B5EF4-FFF2-40B4-BE49-F238E27FC236}">
                <a16:creationId xmlns:a16="http://schemas.microsoft.com/office/drawing/2014/main" id="{A060F291-1E45-636E-4503-7411D805F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8ECF4-0186-60C7-2385-5868ED9800CD}"/>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30331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A4B8-9685-B763-0BCA-C5E023ABC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4A3DE-F2B7-66C9-F763-BFA36D4449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7BC9E1-25FB-4443-A141-B6EB7DB5B8F4}"/>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5" name="Footer Placeholder 4">
            <a:extLst>
              <a:ext uri="{FF2B5EF4-FFF2-40B4-BE49-F238E27FC236}">
                <a16:creationId xmlns:a16="http://schemas.microsoft.com/office/drawing/2014/main" id="{FA93AB49-2F8C-7216-53C8-B10A514AB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8C225-87BE-5031-5551-5F2B46778498}"/>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412741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E2A3-9B73-469D-F03D-E37C9354D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7BE59E-DCA1-BD19-FE54-93599C399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A5CBBB-66F7-DF5C-DFDE-17005A9E61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7C5C73-71CD-11C9-D354-5C03B5E280E6}"/>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6" name="Footer Placeholder 5">
            <a:extLst>
              <a:ext uri="{FF2B5EF4-FFF2-40B4-BE49-F238E27FC236}">
                <a16:creationId xmlns:a16="http://schemas.microsoft.com/office/drawing/2014/main" id="{6E5196E0-DEE9-7F81-F28F-8071A4520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2844D-F49C-0A0A-4571-1970A0C4B0FB}"/>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18309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E62D-8B7E-02BA-6756-9EC0E1764B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24B2F-E0E2-C9B6-F869-04DD8527E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988C9-F256-2E2E-4A44-16878181C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FE9D95-5354-7C32-EEFD-E39EBA408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06C8A-F548-AA6B-244E-4845C03AB7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943BCC-7A8F-B617-010D-245FF819D801}"/>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8" name="Footer Placeholder 7">
            <a:extLst>
              <a:ext uri="{FF2B5EF4-FFF2-40B4-BE49-F238E27FC236}">
                <a16:creationId xmlns:a16="http://schemas.microsoft.com/office/drawing/2014/main" id="{31EFD69F-1A4C-43A8-ABAF-AFF38EEB29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17B8FE-22D7-6205-7D23-E6474B86AF55}"/>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141929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E1DD-2319-06D5-BA6C-DFBE20AEC4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5E90C-AB7F-34F4-1878-2AF1175EEB60}"/>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4" name="Footer Placeholder 3">
            <a:extLst>
              <a:ext uri="{FF2B5EF4-FFF2-40B4-BE49-F238E27FC236}">
                <a16:creationId xmlns:a16="http://schemas.microsoft.com/office/drawing/2014/main" id="{ECC0FA1E-B82A-7018-169C-336250905B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99C079-5886-E7E0-2E8F-86569619F682}"/>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224756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A99FA-6AE0-2EBD-ED3C-D024397DCDAF}"/>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3" name="Footer Placeholder 2">
            <a:extLst>
              <a:ext uri="{FF2B5EF4-FFF2-40B4-BE49-F238E27FC236}">
                <a16:creationId xmlns:a16="http://schemas.microsoft.com/office/drawing/2014/main" id="{5D07AD90-59E0-CAC8-581A-581265A0D7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7FF9F4-4A0F-0E6C-06A4-8995234486B0}"/>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301236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5D11-9170-C414-8BDD-78841663E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214A9-B3D8-1F56-80B2-723A06326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AD0E5-94CA-5152-A12B-E11C9B2CE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CCB34-CF8E-2EA9-EA0D-26CB943D0F8D}"/>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6" name="Footer Placeholder 5">
            <a:extLst>
              <a:ext uri="{FF2B5EF4-FFF2-40B4-BE49-F238E27FC236}">
                <a16:creationId xmlns:a16="http://schemas.microsoft.com/office/drawing/2014/main" id="{CAFB689D-A3FC-48ED-43AF-E8BF8269B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C270D-3B51-9B3F-F82C-80CDF8F8466F}"/>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40917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8CA-B3B9-0FE0-0ABF-7EFD270C0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6EB400-F459-193E-0AF9-A77FAF815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5C680-3F04-3FF3-10F7-F19D70851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228BA-9CC6-E8CC-78C0-AAE397A6932B}"/>
              </a:ext>
            </a:extLst>
          </p:cNvPr>
          <p:cNvSpPr>
            <a:spLocks noGrp="1"/>
          </p:cNvSpPr>
          <p:nvPr>
            <p:ph type="dt" sz="half" idx="10"/>
          </p:nvPr>
        </p:nvSpPr>
        <p:spPr/>
        <p:txBody>
          <a:bodyPr/>
          <a:lstStyle/>
          <a:p>
            <a:fld id="{45F65280-1B2A-4CC2-B6A1-088D6EA9B51E}" type="datetimeFigureOut">
              <a:rPr lang="en-US" smtClean="0"/>
              <a:t>5/1/2023</a:t>
            </a:fld>
            <a:endParaRPr lang="en-US"/>
          </a:p>
        </p:txBody>
      </p:sp>
      <p:sp>
        <p:nvSpPr>
          <p:cNvPr id="6" name="Footer Placeholder 5">
            <a:extLst>
              <a:ext uri="{FF2B5EF4-FFF2-40B4-BE49-F238E27FC236}">
                <a16:creationId xmlns:a16="http://schemas.microsoft.com/office/drawing/2014/main" id="{EC236455-E4AF-9CE7-1FFE-A114583CA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CD612-124C-737C-A1DC-CBF7747A8B23}"/>
              </a:ext>
            </a:extLst>
          </p:cNvPr>
          <p:cNvSpPr>
            <a:spLocks noGrp="1"/>
          </p:cNvSpPr>
          <p:nvPr>
            <p:ph type="sldNum" sz="quarter" idx="12"/>
          </p:nvPr>
        </p:nvSpPr>
        <p:spPr/>
        <p:txBody>
          <a:bodyPr/>
          <a:lstStyle/>
          <a:p>
            <a:fld id="{C0511C20-1FDF-4C57-AC99-D715EBED488B}" type="slidenum">
              <a:rPr lang="en-US" smtClean="0"/>
              <a:t>‹#›</a:t>
            </a:fld>
            <a:endParaRPr lang="en-US"/>
          </a:p>
        </p:txBody>
      </p:sp>
    </p:spTree>
    <p:extLst>
      <p:ext uri="{BB962C8B-B14F-4D97-AF65-F5344CB8AC3E}">
        <p14:creationId xmlns:p14="http://schemas.microsoft.com/office/powerpoint/2010/main" val="35764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A37D15-3D59-9F3A-8337-A77A26C50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8705A-306B-9892-616C-4639DABF0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34CF2-C5D9-3CF1-4FAD-C51C9D980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65280-1B2A-4CC2-B6A1-088D6EA9B51E}" type="datetimeFigureOut">
              <a:rPr lang="en-US" smtClean="0"/>
              <a:t>5/1/2023</a:t>
            </a:fld>
            <a:endParaRPr lang="en-US"/>
          </a:p>
        </p:txBody>
      </p:sp>
      <p:sp>
        <p:nvSpPr>
          <p:cNvPr id="5" name="Footer Placeholder 4">
            <a:extLst>
              <a:ext uri="{FF2B5EF4-FFF2-40B4-BE49-F238E27FC236}">
                <a16:creationId xmlns:a16="http://schemas.microsoft.com/office/drawing/2014/main" id="{EED19DD6-EE3C-289A-E471-84AF42EC3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C8BF66-2828-7636-BF58-B610D4AE3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11C20-1FDF-4C57-AC99-D715EBED488B}" type="slidenum">
              <a:rPr lang="en-US" smtClean="0"/>
              <a:t>‹#›</a:t>
            </a:fld>
            <a:endParaRPr lang="en-US"/>
          </a:p>
        </p:txBody>
      </p:sp>
    </p:spTree>
    <p:extLst>
      <p:ext uri="{BB962C8B-B14F-4D97-AF65-F5344CB8AC3E}">
        <p14:creationId xmlns:p14="http://schemas.microsoft.com/office/powerpoint/2010/main" val="1235061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Slide Background Fill">
            <a:extLst>
              <a:ext uri="{FF2B5EF4-FFF2-40B4-BE49-F238E27FC236}">
                <a16:creationId xmlns:a16="http://schemas.microsoft.com/office/drawing/2014/main" id="{C04DA1FE-EBEF-4AF3-A3C6-067C78D4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fill">
            <a:extLst>
              <a:ext uri="{FF2B5EF4-FFF2-40B4-BE49-F238E27FC236}">
                <a16:creationId xmlns:a16="http://schemas.microsoft.com/office/drawing/2014/main" id="{8B1B3E66-23F5-436C-A0C1-32A666D28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4"/>
            <a:ext cx="1218894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a16="http://schemas.microsoft.com/office/drawing/2014/main" id="{AA307324-00C9-2415-5BAC-63836A719ECC}"/>
              </a:ext>
            </a:extLst>
          </p:cNvPr>
          <p:cNvPicPr>
            <a:picLocks noChangeAspect="1"/>
          </p:cNvPicPr>
          <p:nvPr/>
        </p:nvPicPr>
        <p:blipFill rotWithShape="1">
          <a:blip r:embed="rId2">
            <a:alphaModFix amt="31000"/>
          </a:blip>
          <a:srcRect r="1779" b="1"/>
          <a:stretch/>
        </p:blipFill>
        <p:spPr>
          <a:xfrm>
            <a:off x="3048" y="14767"/>
            <a:ext cx="12192001" cy="6858000"/>
          </a:xfrm>
          <a:prstGeom prst="rect">
            <a:avLst/>
          </a:prstGeom>
        </p:spPr>
      </p:pic>
      <p:grpSp>
        <p:nvGrpSpPr>
          <p:cNvPr id="26" name="Group 14">
            <a:extLst>
              <a:ext uri="{FF2B5EF4-FFF2-40B4-BE49-F238E27FC236}">
                <a16:creationId xmlns:a16="http://schemas.microsoft.com/office/drawing/2014/main" id="{28EC230A-A12C-4339-92EE-F850809ECE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27" name="Freeform: Shape 15">
              <a:extLst>
                <a:ext uri="{FF2B5EF4-FFF2-40B4-BE49-F238E27FC236}">
                  <a16:creationId xmlns:a16="http://schemas.microsoft.com/office/drawing/2014/main" id="{99266DA8-A1F2-4B9F-AD49-F0F4270B5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6">
              <a:extLst>
                <a:ext uri="{FF2B5EF4-FFF2-40B4-BE49-F238E27FC236}">
                  <a16:creationId xmlns:a16="http://schemas.microsoft.com/office/drawing/2014/main" id="{B85EAE53-C456-4300-BEA6-3AF8CC0F5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7">
              <a:extLst>
                <a:ext uri="{FF2B5EF4-FFF2-40B4-BE49-F238E27FC236}">
                  <a16:creationId xmlns:a16="http://schemas.microsoft.com/office/drawing/2014/main" id="{831E0EBD-0F61-4DE9-9397-8E5362071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8">
              <a:extLst>
                <a:ext uri="{FF2B5EF4-FFF2-40B4-BE49-F238E27FC236}">
                  <a16:creationId xmlns:a16="http://schemas.microsoft.com/office/drawing/2014/main" id="{E00BA56C-1B81-460E-96B4-6E0DDE67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0F84DEAC-B1F0-4AAF-9532-1F93B473F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E9BF985-74AA-43F0-A812-F4CD33841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A31C745-2F56-4B25-8616-92358DAFA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BE3E827-A764-CF58-1D45-44200DA2FCB2}"/>
              </a:ext>
            </a:extLst>
          </p:cNvPr>
          <p:cNvSpPr>
            <a:spLocks noGrp="1"/>
          </p:cNvSpPr>
          <p:nvPr>
            <p:ph type="ctrTitle"/>
          </p:nvPr>
        </p:nvSpPr>
        <p:spPr>
          <a:xfrm>
            <a:off x="788894" y="286701"/>
            <a:ext cx="10558405" cy="3039374"/>
          </a:xfrm>
        </p:spPr>
        <p:txBody>
          <a:bodyPr anchor="b">
            <a:normAutofit/>
          </a:bodyPr>
          <a:lstStyle/>
          <a:p>
            <a:r>
              <a:rPr lang="en-US" dirty="0" err="1">
                <a:solidFill>
                  <a:schemeClr val="bg1"/>
                </a:solidFill>
              </a:rPr>
              <a:t>Youtube</a:t>
            </a:r>
            <a:r>
              <a:rPr lang="en-US" dirty="0">
                <a:solidFill>
                  <a:schemeClr val="bg1"/>
                </a:solidFill>
              </a:rPr>
              <a:t> Video Trending Analysis – Predicting Views</a:t>
            </a:r>
          </a:p>
        </p:txBody>
      </p:sp>
      <p:sp>
        <p:nvSpPr>
          <p:cNvPr id="3" name="Subtitle 2">
            <a:extLst>
              <a:ext uri="{FF2B5EF4-FFF2-40B4-BE49-F238E27FC236}">
                <a16:creationId xmlns:a16="http://schemas.microsoft.com/office/drawing/2014/main" id="{022E9253-3100-65C4-8C81-3C8FDE6D45DA}"/>
              </a:ext>
            </a:extLst>
          </p:cNvPr>
          <p:cNvSpPr>
            <a:spLocks noGrp="1"/>
          </p:cNvSpPr>
          <p:nvPr>
            <p:ph type="subTitle" idx="1"/>
          </p:nvPr>
        </p:nvSpPr>
        <p:spPr>
          <a:xfrm>
            <a:off x="811650" y="3812005"/>
            <a:ext cx="10536463" cy="2288544"/>
          </a:xfrm>
        </p:spPr>
        <p:txBody>
          <a:bodyPr anchor="t">
            <a:noAutofit/>
          </a:bodyPr>
          <a:lstStyle/>
          <a:p>
            <a:r>
              <a:rPr lang="en-US" sz="2800" b="1" dirty="0">
                <a:solidFill>
                  <a:schemeClr val="bg1"/>
                </a:solidFill>
              </a:rPr>
              <a:t>Team 10</a:t>
            </a:r>
          </a:p>
          <a:p>
            <a:r>
              <a:rPr lang="en-US" dirty="0">
                <a:solidFill>
                  <a:schemeClr val="bg1"/>
                </a:solidFill>
              </a:rPr>
              <a:t>Harini </a:t>
            </a:r>
            <a:r>
              <a:rPr lang="en-US" dirty="0" err="1">
                <a:solidFill>
                  <a:schemeClr val="bg1"/>
                </a:solidFill>
              </a:rPr>
              <a:t>Kamarthy</a:t>
            </a:r>
            <a:endParaRPr lang="en-US" dirty="0">
              <a:solidFill>
                <a:schemeClr val="bg1"/>
              </a:solidFill>
            </a:endParaRPr>
          </a:p>
          <a:p>
            <a:r>
              <a:rPr lang="en-US" dirty="0">
                <a:solidFill>
                  <a:schemeClr val="bg1"/>
                </a:solidFill>
              </a:rPr>
              <a:t>Vaishnavi Gunna</a:t>
            </a:r>
          </a:p>
          <a:p>
            <a:r>
              <a:rPr lang="en-US" dirty="0">
                <a:solidFill>
                  <a:schemeClr val="bg1"/>
                </a:solidFill>
              </a:rPr>
              <a:t>Swapna </a:t>
            </a:r>
            <a:r>
              <a:rPr lang="en-US" dirty="0" err="1">
                <a:solidFill>
                  <a:schemeClr val="bg1"/>
                </a:solidFill>
              </a:rPr>
              <a:t>Sonti</a:t>
            </a:r>
            <a:endParaRPr lang="en-US" dirty="0">
              <a:solidFill>
                <a:schemeClr val="bg1"/>
              </a:solidFill>
            </a:endParaRPr>
          </a:p>
          <a:p>
            <a:r>
              <a:rPr lang="en-US" dirty="0">
                <a:solidFill>
                  <a:schemeClr val="bg1"/>
                </a:solidFill>
              </a:rPr>
              <a:t>Kusuma Kumari </a:t>
            </a:r>
            <a:r>
              <a:rPr lang="en-US" dirty="0" err="1">
                <a:solidFill>
                  <a:schemeClr val="bg1"/>
                </a:solidFill>
              </a:rPr>
              <a:t>Dama</a:t>
            </a:r>
            <a:endParaRPr lang="en-US" dirty="0">
              <a:solidFill>
                <a:schemeClr val="bg1"/>
              </a:solidFill>
            </a:endParaRPr>
          </a:p>
          <a:p>
            <a:r>
              <a:rPr lang="en-US" dirty="0" err="1">
                <a:solidFill>
                  <a:schemeClr val="bg1"/>
                </a:solidFill>
              </a:rPr>
              <a:t>Likhitha</a:t>
            </a:r>
            <a:r>
              <a:rPr lang="en-US" dirty="0">
                <a:solidFill>
                  <a:schemeClr val="bg1"/>
                </a:solidFill>
              </a:rPr>
              <a:t> </a:t>
            </a:r>
            <a:r>
              <a:rPr lang="en-US" dirty="0" err="1">
                <a:solidFill>
                  <a:schemeClr val="bg1"/>
                </a:solidFill>
              </a:rPr>
              <a:t>Bodepudi</a:t>
            </a:r>
            <a:endParaRPr lang="en-US" dirty="0">
              <a:solidFill>
                <a:schemeClr val="bg1"/>
              </a:solidFill>
            </a:endParaRPr>
          </a:p>
        </p:txBody>
      </p:sp>
    </p:spTree>
    <p:extLst>
      <p:ext uri="{BB962C8B-B14F-4D97-AF65-F5344CB8AC3E}">
        <p14:creationId xmlns:p14="http://schemas.microsoft.com/office/powerpoint/2010/main" val="12347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4371D5D-862D-74B9-97B0-20056F108F0F}"/>
              </a:ext>
            </a:extLst>
          </p:cNvPr>
          <p:cNvSpPr>
            <a:spLocks noGrp="1"/>
          </p:cNvSpPr>
          <p:nvPr>
            <p:ph type="title"/>
          </p:nvPr>
        </p:nvSpPr>
        <p:spPr>
          <a:xfrm>
            <a:off x="6392584" y="501652"/>
            <a:ext cx="4676408" cy="1374814"/>
          </a:xfrm>
        </p:spPr>
        <p:txBody>
          <a:bodyPr anchor="b">
            <a:noAutofit/>
          </a:bodyPr>
          <a:lstStyle/>
          <a:p>
            <a:r>
              <a:rPr lang="en-US" dirty="0"/>
              <a:t>Experimental Results (Continued)</a:t>
            </a:r>
          </a:p>
        </p:txBody>
      </p:sp>
      <p:sp>
        <p:nvSpPr>
          <p:cNvPr id="47" name="Rectangle 46">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4CC4F411-871B-180B-510D-F67279E59C15}"/>
              </a:ext>
            </a:extLst>
          </p:cNvPr>
          <p:cNvSpPr>
            <a:spLocks noGrp="1"/>
          </p:cNvSpPr>
          <p:nvPr>
            <p:ph idx="1"/>
          </p:nvPr>
        </p:nvSpPr>
        <p:spPr>
          <a:xfrm>
            <a:off x="6392583" y="2143760"/>
            <a:ext cx="4434721" cy="4446945"/>
          </a:xfrm>
        </p:spPr>
        <p:txBody>
          <a:bodyPr anchor="t">
            <a:noAutofit/>
          </a:bodyPr>
          <a:lstStyle/>
          <a:p>
            <a:r>
              <a:rPr lang="en-US" sz="2000" dirty="0"/>
              <a:t>We have employed many Regression models, including Linear Regression, Rigid Regression, Lasso Regression, Random Forest Regression, Decision Tree Regression, Gradient Boosting Regression, MLP Regression, considering our goal variable, "Views," is a continuous variable.</a:t>
            </a:r>
          </a:p>
          <a:p>
            <a:r>
              <a:rPr lang="en-US" sz="2000" dirty="0"/>
              <a:t>Here we are considering </a:t>
            </a:r>
            <a:r>
              <a:rPr lang="en-US" sz="2000" dirty="0" err="1"/>
              <a:t>test_size</a:t>
            </a:r>
            <a:r>
              <a:rPr lang="en-US" sz="2000" dirty="0"/>
              <a:t> as 0.3 i.e., </a:t>
            </a:r>
            <a:r>
              <a:rPr lang="en-US" sz="2000" dirty="0" err="1"/>
              <a:t>spliting</a:t>
            </a:r>
            <a:r>
              <a:rPr lang="en-US" sz="2000" dirty="0"/>
              <a:t> our dataset into 70-30, 70% data for training the model and 30% data for testing purpose to predict the values</a:t>
            </a:r>
          </a:p>
          <a:p>
            <a:r>
              <a:rPr lang="en-US" sz="2000" dirty="0"/>
              <a:t>Here is a view of code for one of these model implementation to predict the values, along with it’s output.</a:t>
            </a:r>
          </a:p>
        </p:txBody>
      </p:sp>
      <p:cxnSp>
        <p:nvCxnSpPr>
          <p:cNvPr id="51" name="Straight Connector 5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3115A14-D16B-B5E8-01B9-059F9AE1DF51}"/>
              </a:ext>
            </a:extLst>
          </p:cNvPr>
          <p:cNvPicPr>
            <a:picLocks noChangeAspect="1"/>
          </p:cNvPicPr>
          <p:nvPr/>
        </p:nvPicPr>
        <p:blipFill>
          <a:blip r:embed="rId2"/>
          <a:stretch>
            <a:fillRect/>
          </a:stretch>
        </p:blipFill>
        <p:spPr>
          <a:xfrm>
            <a:off x="1364696" y="1081198"/>
            <a:ext cx="4223304" cy="1136708"/>
          </a:xfrm>
          <a:prstGeom prst="rect">
            <a:avLst/>
          </a:prstGeom>
        </p:spPr>
      </p:pic>
      <p:pic>
        <p:nvPicPr>
          <p:cNvPr id="13" name="Picture 12">
            <a:extLst>
              <a:ext uri="{FF2B5EF4-FFF2-40B4-BE49-F238E27FC236}">
                <a16:creationId xmlns:a16="http://schemas.microsoft.com/office/drawing/2014/main" id="{FCD7B7DB-522E-68C0-924A-877D006013A4}"/>
              </a:ext>
            </a:extLst>
          </p:cNvPr>
          <p:cNvPicPr>
            <a:picLocks noChangeAspect="1"/>
          </p:cNvPicPr>
          <p:nvPr/>
        </p:nvPicPr>
        <p:blipFill>
          <a:blip r:embed="rId3"/>
          <a:stretch>
            <a:fillRect/>
          </a:stretch>
        </p:blipFill>
        <p:spPr>
          <a:xfrm>
            <a:off x="605837" y="4123808"/>
            <a:ext cx="4221400" cy="1962251"/>
          </a:xfrm>
          <a:prstGeom prst="rect">
            <a:avLst/>
          </a:prstGeom>
        </p:spPr>
      </p:pic>
    </p:spTree>
    <p:extLst>
      <p:ext uri="{BB962C8B-B14F-4D97-AF65-F5344CB8AC3E}">
        <p14:creationId xmlns:p14="http://schemas.microsoft.com/office/powerpoint/2010/main" val="184399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46BC6C-6E30-E0E1-7EE4-C5E3CB79B0FC}"/>
              </a:ext>
            </a:extLst>
          </p:cNvPr>
          <p:cNvSpPr>
            <a:spLocks noGrp="1"/>
          </p:cNvSpPr>
          <p:nvPr>
            <p:ph type="title"/>
          </p:nvPr>
        </p:nvSpPr>
        <p:spPr>
          <a:xfrm>
            <a:off x="6560993" y="375831"/>
            <a:ext cx="4529329" cy="1473289"/>
          </a:xfrm>
        </p:spPr>
        <p:txBody>
          <a:bodyPr anchor="b">
            <a:noAutofit/>
          </a:bodyPr>
          <a:lstStyle/>
          <a:p>
            <a:r>
              <a:rPr lang="en-US" dirty="0"/>
              <a:t>Experimental results (continued)</a:t>
            </a:r>
          </a:p>
        </p:txBody>
      </p:sp>
      <p:sp>
        <p:nvSpPr>
          <p:cNvPr id="80" name="Oval 7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8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8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B899118-1850-11A4-19EB-89BB258A2B3A}"/>
              </a:ext>
            </a:extLst>
          </p:cNvPr>
          <p:cNvSpPr>
            <a:spLocks noGrp="1"/>
          </p:cNvSpPr>
          <p:nvPr>
            <p:ph idx="1"/>
          </p:nvPr>
        </p:nvSpPr>
        <p:spPr>
          <a:xfrm>
            <a:off x="6695359" y="2224951"/>
            <a:ext cx="4158031" cy="3789769"/>
          </a:xfrm>
        </p:spPr>
        <p:txBody>
          <a:bodyPr anchor="t">
            <a:noAutofit/>
          </a:bodyPr>
          <a:lstStyle/>
          <a:p>
            <a:r>
              <a:rPr lang="en-US" sz="2000" dirty="0">
                <a:solidFill>
                  <a:schemeClr val="tx1">
                    <a:alpha val="80000"/>
                  </a:schemeClr>
                </a:solidFill>
              </a:rPr>
              <a:t>To determine which approach provides the best model for predicting the optimum values (i.e., the most accurate number for forecasting views of an individual YouTube video), we utilize quality metrics for each model, such as R-Squared Score, Mean Absolute Error, Mean Squared Error and Root Mean Squared Error.</a:t>
            </a:r>
          </a:p>
          <a:p>
            <a:r>
              <a:rPr lang="en-US" sz="2000" dirty="0">
                <a:solidFill>
                  <a:schemeClr val="tx1">
                    <a:alpha val="80000"/>
                  </a:schemeClr>
                </a:solidFill>
              </a:rPr>
              <a:t>Here is the view of the code for measuring it’s accuracy using these quality metrics for one of the model predicted values, and along with it’s output.</a:t>
            </a:r>
          </a:p>
        </p:txBody>
      </p:sp>
      <p:sp>
        <p:nvSpPr>
          <p:cNvPr id="8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88" name="Straight Connector 8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EC388C3-1A6A-0992-0D89-24A2DE8446BE}"/>
              </a:ext>
            </a:extLst>
          </p:cNvPr>
          <p:cNvPicPr>
            <a:picLocks noChangeAspect="1"/>
          </p:cNvPicPr>
          <p:nvPr/>
        </p:nvPicPr>
        <p:blipFill>
          <a:blip r:embed="rId2"/>
          <a:stretch>
            <a:fillRect/>
          </a:stretch>
        </p:blipFill>
        <p:spPr>
          <a:xfrm>
            <a:off x="832050" y="2080931"/>
            <a:ext cx="4724017" cy="2764723"/>
          </a:xfrm>
          <a:prstGeom prst="rect">
            <a:avLst/>
          </a:prstGeom>
        </p:spPr>
      </p:pic>
    </p:spTree>
    <p:extLst>
      <p:ext uri="{BB962C8B-B14F-4D97-AF65-F5344CB8AC3E}">
        <p14:creationId xmlns:p14="http://schemas.microsoft.com/office/powerpoint/2010/main" val="101481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5BB4FF-CFA5-A0E0-9E31-10C5072CD39B}"/>
              </a:ext>
            </a:extLst>
          </p:cNvPr>
          <p:cNvSpPr>
            <a:spLocks noGrp="1"/>
          </p:cNvSpPr>
          <p:nvPr>
            <p:ph type="title"/>
          </p:nvPr>
        </p:nvSpPr>
        <p:spPr>
          <a:xfrm>
            <a:off x="6657715" y="467271"/>
            <a:ext cx="4195674" cy="2052522"/>
          </a:xfrm>
        </p:spPr>
        <p:txBody>
          <a:bodyPr anchor="b">
            <a:normAutofit/>
          </a:bodyPr>
          <a:lstStyle/>
          <a:p>
            <a:r>
              <a:rPr lang="en-US" dirty="0"/>
              <a:t>Experimental results (continued)</a:t>
            </a: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711C8E40-4847-1C02-8BB8-B8F32001BD9D}"/>
              </a:ext>
            </a:extLst>
          </p:cNvPr>
          <p:cNvPicPr>
            <a:picLocks noChangeAspect="1"/>
          </p:cNvPicPr>
          <p:nvPr/>
        </p:nvPicPr>
        <p:blipFill>
          <a:blip r:embed="rId2"/>
          <a:stretch>
            <a:fillRect/>
          </a:stretch>
        </p:blipFill>
        <p:spPr>
          <a:xfrm>
            <a:off x="1004956" y="1927661"/>
            <a:ext cx="4449193" cy="3099673"/>
          </a:xfrm>
          <a:prstGeom prst="rect">
            <a:avLst/>
          </a:prstGeom>
        </p:spPr>
      </p:pic>
      <p:sp>
        <p:nvSpPr>
          <p:cNvPr id="3" name="Content Placeholder 2">
            <a:extLst>
              <a:ext uri="{FF2B5EF4-FFF2-40B4-BE49-F238E27FC236}">
                <a16:creationId xmlns:a16="http://schemas.microsoft.com/office/drawing/2014/main" id="{AEED6D96-3C7A-6719-8C62-CEE2CFEAFE42}"/>
              </a:ext>
            </a:extLst>
          </p:cNvPr>
          <p:cNvSpPr>
            <a:spLocks noGrp="1"/>
          </p:cNvSpPr>
          <p:nvPr>
            <p:ph idx="1"/>
          </p:nvPr>
        </p:nvSpPr>
        <p:spPr>
          <a:xfrm>
            <a:off x="6695359" y="2990818"/>
            <a:ext cx="4158031" cy="2913872"/>
          </a:xfrm>
        </p:spPr>
        <p:txBody>
          <a:bodyPr anchor="t">
            <a:normAutofit/>
          </a:bodyPr>
          <a:lstStyle/>
          <a:p>
            <a:r>
              <a:rPr lang="en-US" sz="2000" dirty="0">
                <a:solidFill>
                  <a:schemeClr val="tx1">
                    <a:alpha val="80000"/>
                  </a:schemeClr>
                </a:solidFill>
              </a:rPr>
              <a:t>After finding each quality metric value on each of our 7 predictive models, we can considered R2 Score value to compare their accuracies to find the best suitable model to predict the number of views of a </a:t>
            </a:r>
            <a:r>
              <a:rPr lang="en-US" sz="2000" dirty="0" err="1">
                <a:solidFill>
                  <a:schemeClr val="tx1">
                    <a:alpha val="80000"/>
                  </a:schemeClr>
                </a:solidFill>
              </a:rPr>
              <a:t>Youtube</a:t>
            </a:r>
            <a:r>
              <a:rPr lang="en-US" sz="2000" dirty="0">
                <a:solidFill>
                  <a:schemeClr val="tx1">
                    <a:alpha val="80000"/>
                  </a:schemeClr>
                </a:solidFill>
              </a:rPr>
              <a:t> video.</a:t>
            </a:r>
          </a:p>
          <a:p>
            <a:r>
              <a:rPr lang="en-US" sz="2000" dirty="0">
                <a:solidFill>
                  <a:schemeClr val="tx1">
                    <a:alpha val="80000"/>
                  </a:schemeClr>
                </a:solidFill>
              </a:rPr>
              <a:t>We see their accuracies here, in decreased order.</a:t>
            </a:r>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45" name="Straight Connector 4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99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E07ECF-FDE3-099B-0C31-2BBD5F284255}"/>
              </a:ext>
            </a:extLst>
          </p:cNvPr>
          <p:cNvSpPr>
            <a:spLocks noGrp="1"/>
          </p:cNvSpPr>
          <p:nvPr>
            <p:ph type="title"/>
          </p:nvPr>
        </p:nvSpPr>
        <p:spPr>
          <a:xfrm>
            <a:off x="6392584" y="501651"/>
            <a:ext cx="4434720" cy="1716255"/>
          </a:xfrm>
        </p:spPr>
        <p:txBody>
          <a:bodyPr anchor="b">
            <a:normAutofit/>
          </a:bodyPr>
          <a:lstStyle/>
          <a:p>
            <a:r>
              <a:rPr lang="en-US" dirty="0"/>
              <a:t>Experimental results (continued)</a:t>
            </a:r>
          </a:p>
        </p:txBody>
      </p:sp>
      <p:sp>
        <p:nvSpPr>
          <p:cNvPr id="14" name="Rectangle 13">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9E3345CF-C7D6-5627-5302-3F9AD9EE7C99}"/>
              </a:ext>
            </a:extLst>
          </p:cNvPr>
          <p:cNvPicPr>
            <a:picLocks noChangeAspect="1"/>
          </p:cNvPicPr>
          <p:nvPr/>
        </p:nvPicPr>
        <p:blipFill>
          <a:blip r:embed="rId2"/>
          <a:stretch>
            <a:fillRect/>
          </a:stretch>
        </p:blipFill>
        <p:spPr>
          <a:xfrm>
            <a:off x="1351910" y="644720"/>
            <a:ext cx="4281815" cy="2258657"/>
          </a:xfrm>
          <a:prstGeom prst="rect">
            <a:avLst/>
          </a:prstGeom>
        </p:spPr>
      </p:pic>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F021AB4-6EB6-4A09-E817-1FB737965F5D}"/>
              </a:ext>
            </a:extLst>
          </p:cNvPr>
          <p:cNvSpPr>
            <a:spLocks noGrp="1"/>
          </p:cNvSpPr>
          <p:nvPr>
            <p:ph idx="1"/>
          </p:nvPr>
        </p:nvSpPr>
        <p:spPr>
          <a:xfrm>
            <a:off x="6392583" y="2645922"/>
            <a:ext cx="4434721" cy="3710427"/>
          </a:xfrm>
        </p:spPr>
        <p:txBody>
          <a:bodyPr anchor="t">
            <a:normAutofit/>
          </a:bodyPr>
          <a:lstStyle/>
          <a:p>
            <a:r>
              <a:rPr lang="en-US" sz="2000" dirty="0"/>
              <a:t>As we see that Gradient Boosting Model have given the most accuracy percentage of 92%, it’s clear that, “Gradient Boosting Regressor Model” is the best suitable model for our data to predict the most accurate value.</a:t>
            </a:r>
          </a:p>
          <a:p>
            <a:r>
              <a:rPr lang="en-US" sz="2000" dirty="0"/>
              <a:t>Also, we see that Linear Regression, Ridge Regression and Lasso Regression have the same accuracy value of 78%, and is the least value, which insists that these 3 Regression models are least suitable to predict values.</a:t>
            </a:r>
          </a:p>
        </p:txBody>
      </p:sp>
      <p:pic>
        <p:nvPicPr>
          <p:cNvPr id="5" name="Picture 4">
            <a:extLst>
              <a:ext uri="{FF2B5EF4-FFF2-40B4-BE49-F238E27FC236}">
                <a16:creationId xmlns:a16="http://schemas.microsoft.com/office/drawing/2014/main" id="{E9AA19EC-8AEB-8367-6B1A-A69ABDCA01BD}"/>
              </a:ext>
            </a:extLst>
          </p:cNvPr>
          <p:cNvPicPr>
            <a:picLocks noChangeAspect="1"/>
          </p:cNvPicPr>
          <p:nvPr/>
        </p:nvPicPr>
        <p:blipFill>
          <a:blip r:embed="rId3"/>
          <a:stretch>
            <a:fillRect/>
          </a:stretch>
        </p:blipFill>
        <p:spPr>
          <a:xfrm>
            <a:off x="654351" y="4245151"/>
            <a:ext cx="4281815" cy="1648498"/>
          </a:xfrm>
          <a:prstGeom prst="rect">
            <a:avLst/>
          </a:prstGeom>
        </p:spPr>
      </p:pic>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43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91D88-E724-7188-A61A-8430F7E0C984}"/>
              </a:ext>
            </a:extLst>
          </p:cNvPr>
          <p:cNvSpPr>
            <a:spLocks noGrp="1"/>
          </p:cNvSpPr>
          <p:nvPr>
            <p:ph type="title"/>
          </p:nvPr>
        </p:nvSpPr>
        <p:spPr>
          <a:xfrm>
            <a:off x="5297762" y="329184"/>
            <a:ext cx="6251110" cy="1783080"/>
          </a:xfrm>
        </p:spPr>
        <p:txBody>
          <a:bodyPr anchor="b">
            <a:normAutofit/>
          </a:bodyPr>
          <a:lstStyle/>
          <a:p>
            <a:r>
              <a:rPr lang="en-US" sz="5400" dirty="0"/>
              <a:t>Conclusion</a:t>
            </a:r>
          </a:p>
        </p:txBody>
      </p:sp>
      <p:pic>
        <p:nvPicPr>
          <p:cNvPr id="4" name="Picture 4">
            <a:extLst>
              <a:ext uri="{FF2B5EF4-FFF2-40B4-BE49-F238E27FC236}">
                <a16:creationId xmlns:a16="http://schemas.microsoft.com/office/drawing/2014/main" id="{5506A5F0-FBA2-FD01-EF26-0E1120730300}"/>
              </a:ext>
            </a:extLst>
          </p:cNvPr>
          <p:cNvPicPr>
            <a:picLocks noChangeAspect="1"/>
          </p:cNvPicPr>
          <p:nvPr/>
        </p:nvPicPr>
        <p:blipFill rotWithShape="1">
          <a:blip r:embed="rId2"/>
          <a:srcRect l="1765" r="6071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155A07-1501-223C-5A2F-EF00CB821320}"/>
              </a:ext>
            </a:extLst>
          </p:cNvPr>
          <p:cNvSpPr>
            <a:spLocks noGrp="1"/>
          </p:cNvSpPr>
          <p:nvPr>
            <p:ph idx="1"/>
          </p:nvPr>
        </p:nvSpPr>
        <p:spPr>
          <a:xfrm>
            <a:off x="5297762" y="2706624"/>
            <a:ext cx="6251110" cy="3483864"/>
          </a:xfrm>
        </p:spPr>
        <p:txBody>
          <a:bodyPr>
            <a:noAutofit/>
          </a:bodyPr>
          <a:lstStyle/>
          <a:p>
            <a:r>
              <a:rPr lang="en-US" sz="1900" dirty="0"/>
              <a:t>Based on analysis done in the project, we may make a number of inferences and learn important information about the variables that affect a YouTube video's number of views, including the Category of Video, Engagement, Time-to-trend, Geographic location, and Video Length.</a:t>
            </a:r>
          </a:p>
          <a:p>
            <a:r>
              <a:rPr lang="en-US" sz="1900" dirty="0"/>
              <a:t>However, in this project, we have used the engagement factor, which is the quantity of likes, dislikes, and comments on a video, since they have a positive correlation with the quantity of views. </a:t>
            </a:r>
          </a:p>
          <a:p>
            <a:r>
              <a:rPr lang="en-US" sz="1900" dirty="0"/>
              <a:t>Overall, we can create a model that can precisely estimate the number of views for a particular video, based on the relevant factors by utilizing machine learning approaches. By optimizing their video content, content producers and advertisers may increase their chances of success on the platform.</a:t>
            </a:r>
          </a:p>
        </p:txBody>
      </p:sp>
    </p:spTree>
    <p:extLst>
      <p:ext uri="{BB962C8B-B14F-4D97-AF65-F5344CB8AC3E}">
        <p14:creationId xmlns:p14="http://schemas.microsoft.com/office/powerpoint/2010/main" val="115863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F43A1-FFED-FB79-B4A0-5186C34BAF2A}"/>
              </a:ext>
            </a:extLst>
          </p:cNvPr>
          <p:cNvSpPr>
            <a:spLocks noGrp="1"/>
          </p:cNvSpPr>
          <p:nvPr>
            <p:ph type="title"/>
          </p:nvPr>
        </p:nvSpPr>
        <p:spPr>
          <a:xfrm>
            <a:off x="6513788" y="365125"/>
            <a:ext cx="4840010" cy="1807305"/>
          </a:xfrm>
        </p:spPr>
        <p:txBody>
          <a:bodyPr>
            <a:normAutofit/>
          </a:bodyPr>
          <a:lstStyle/>
          <a:p>
            <a:r>
              <a:rPr lang="en-US" dirty="0"/>
              <a:t>Limitation &amp; Future Enhancement</a:t>
            </a:r>
          </a:p>
        </p:txBody>
      </p:sp>
      <p:pic>
        <p:nvPicPr>
          <p:cNvPr id="4" name="Picture 4">
            <a:extLst>
              <a:ext uri="{FF2B5EF4-FFF2-40B4-BE49-F238E27FC236}">
                <a16:creationId xmlns:a16="http://schemas.microsoft.com/office/drawing/2014/main" id="{93A95A50-4C50-A991-19AC-8141D23B27C0}"/>
              </a:ext>
            </a:extLst>
          </p:cNvPr>
          <p:cNvPicPr>
            <a:picLocks noChangeAspect="1"/>
          </p:cNvPicPr>
          <p:nvPr/>
        </p:nvPicPr>
        <p:blipFill rotWithShape="1">
          <a:blip r:embed="rId2"/>
          <a:srcRect r="50724"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F523180-FBCC-ED80-74A3-CD55C3168E8B}"/>
              </a:ext>
            </a:extLst>
          </p:cNvPr>
          <p:cNvSpPr>
            <a:spLocks noGrp="1"/>
          </p:cNvSpPr>
          <p:nvPr>
            <p:ph idx="1"/>
          </p:nvPr>
        </p:nvSpPr>
        <p:spPr>
          <a:xfrm>
            <a:off x="6513788" y="2333297"/>
            <a:ext cx="4840010" cy="3843666"/>
          </a:xfrm>
        </p:spPr>
        <p:txBody>
          <a:bodyPr>
            <a:normAutofit/>
          </a:bodyPr>
          <a:lstStyle/>
          <a:p>
            <a:r>
              <a:rPr lang="en-US" sz="2000" dirty="0"/>
              <a:t>Future work could involve incorporating additional features into the model, such as video length or category, </a:t>
            </a:r>
            <a:r>
              <a:rPr lang="en-US" sz="2000" dirty="0" err="1"/>
              <a:t>thubmail</a:t>
            </a:r>
            <a:r>
              <a:rPr lang="en-US" sz="2000" dirty="0"/>
              <a:t>, to further improve the accuracy of the predictions.</a:t>
            </a:r>
          </a:p>
          <a:p>
            <a:r>
              <a:rPr lang="en-US" sz="2000" dirty="0"/>
              <a:t>Also, it can be enhanced to predict the views by using different features, even before uploading the video.</a:t>
            </a:r>
          </a:p>
        </p:txBody>
      </p:sp>
    </p:spTree>
    <p:extLst>
      <p:ext uri="{BB962C8B-B14F-4D97-AF65-F5344CB8AC3E}">
        <p14:creationId xmlns:p14="http://schemas.microsoft.com/office/powerpoint/2010/main" val="222133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00C78-954A-CCCE-E82C-B56E6A17C818}"/>
              </a:ext>
            </a:extLst>
          </p:cNvPr>
          <p:cNvSpPr>
            <a:spLocks noGrp="1"/>
          </p:cNvSpPr>
          <p:nvPr>
            <p:ph type="title"/>
          </p:nvPr>
        </p:nvSpPr>
        <p:spPr>
          <a:xfrm>
            <a:off x="838201" y="365125"/>
            <a:ext cx="5251316" cy="1807305"/>
          </a:xfrm>
        </p:spPr>
        <p:txBody>
          <a:bodyPr>
            <a:normAutofit/>
          </a:bodyPr>
          <a:lstStyle/>
          <a:p>
            <a:r>
              <a:rPr lang="en-US" sz="5400" dirty="0"/>
              <a:t>Outline</a:t>
            </a:r>
          </a:p>
        </p:txBody>
      </p:sp>
      <p:sp>
        <p:nvSpPr>
          <p:cNvPr id="3" name="Content Placeholder 2">
            <a:extLst>
              <a:ext uri="{FF2B5EF4-FFF2-40B4-BE49-F238E27FC236}">
                <a16:creationId xmlns:a16="http://schemas.microsoft.com/office/drawing/2014/main" id="{8B2A5CE2-BE14-020F-5BCF-F23B6F58A301}"/>
              </a:ext>
            </a:extLst>
          </p:cNvPr>
          <p:cNvSpPr>
            <a:spLocks noGrp="1"/>
          </p:cNvSpPr>
          <p:nvPr>
            <p:ph idx="1"/>
          </p:nvPr>
        </p:nvSpPr>
        <p:spPr>
          <a:xfrm>
            <a:off x="838200" y="2333297"/>
            <a:ext cx="4619621" cy="3843666"/>
          </a:xfrm>
        </p:spPr>
        <p:txBody>
          <a:bodyPr>
            <a:normAutofit/>
          </a:bodyPr>
          <a:lstStyle/>
          <a:p>
            <a:r>
              <a:rPr lang="en-US" sz="2400" dirty="0"/>
              <a:t>Motivation</a:t>
            </a:r>
          </a:p>
          <a:p>
            <a:r>
              <a:rPr lang="en-US" sz="2400" dirty="0"/>
              <a:t>Image to illustrate</a:t>
            </a:r>
          </a:p>
          <a:p>
            <a:r>
              <a:rPr lang="en-US" sz="2400" dirty="0"/>
              <a:t>Challenges</a:t>
            </a:r>
          </a:p>
          <a:p>
            <a:r>
              <a:rPr lang="en-US" sz="2400" dirty="0"/>
              <a:t>Technical Flow</a:t>
            </a:r>
          </a:p>
          <a:p>
            <a:r>
              <a:rPr lang="en-US" sz="2400" dirty="0"/>
              <a:t>Experimental Results</a:t>
            </a:r>
          </a:p>
          <a:p>
            <a:r>
              <a:rPr lang="en-US" sz="2400" dirty="0"/>
              <a:t>Conclusion</a:t>
            </a:r>
          </a:p>
          <a:p>
            <a:r>
              <a:rPr lang="en-US" sz="2400" dirty="0"/>
              <a:t>Limitation &amp; Future Enhancement</a:t>
            </a:r>
          </a:p>
        </p:txBody>
      </p:sp>
      <p:pic>
        <p:nvPicPr>
          <p:cNvPr id="5" name="Picture 4" descr="Three arrows on bullseye">
            <a:extLst>
              <a:ext uri="{FF2B5EF4-FFF2-40B4-BE49-F238E27FC236}">
                <a16:creationId xmlns:a16="http://schemas.microsoft.com/office/drawing/2014/main" id="{CE7762A0-0DB3-5A65-E3F7-C1A331CD38B3}"/>
              </a:ext>
            </a:extLst>
          </p:cNvPr>
          <p:cNvPicPr>
            <a:picLocks noChangeAspect="1"/>
          </p:cNvPicPr>
          <p:nvPr/>
        </p:nvPicPr>
        <p:blipFill rotWithShape="1">
          <a:blip r:embed="rId2"/>
          <a:srcRect l="4834" r="38217"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2353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60E94-F18A-893C-8CD7-2C1255C31949}"/>
              </a:ext>
            </a:extLst>
          </p:cNvPr>
          <p:cNvSpPr>
            <a:spLocks noGrp="1"/>
          </p:cNvSpPr>
          <p:nvPr>
            <p:ph type="title"/>
          </p:nvPr>
        </p:nvSpPr>
        <p:spPr>
          <a:xfrm>
            <a:off x="572493" y="238539"/>
            <a:ext cx="11018520" cy="1434415"/>
          </a:xfrm>
        </p:spPr>
        <p:txBody>
          <a:bodyPr anchor="b">
            <a:normAutofit/>
          </a:bodyPr>
          <a:lstStyle/>
          <a:p>
            <a:r>
              <a:rPr lang="en-US" sz="5400" dirty="0"/>
              <a:t>Motivation</a:t>
            </a:r>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9D8EC0-7E49-A9C4-2FD4-4E7CA0614383}"/>
              </a:ext>
            </a:extLst>
          </p:cNvPr>
          <p:cNvSpPr>
            <a:spLocks noGrp="1"/>
          </p:cNvSpPr>
          <p:nvPr>
            <p:ph idx="1"/>
          </p:nvPr>
        </p:nvSpPr>
        <p:spPr>
          <a:xfrm>
            <a:off x="572493" y="2071316"/>
            <a:ext cx="6713552" cy="4119172"/>
          </a:xfrm>
        </p:spPr>
        <p:txBody>
          <a:bodyPr anchor="t">
            <a:normAutofit/>
          </a:bodyPr>
          <a:lstStyle/>
          <a:p>
            <a:r>
              <a:rPr lang="en-US" sz="2000" dirty="0"/>
              <a:t>YouTube is the second-largest search engine in the world, with over 2 billion monthly active users, making it a popular platform for content creators to showcase their talent and brands to reach their target audience. With millions of videos uploaded to YouTube every day, it is crucial to identify what makes a video go viral or trend. Understanding the factors that contribute to a video's success can help content creators and marketers optimize their videos to achieve maximum engagement and reach their desired audience.</a:t>
            </a:r>
          </a:p>
          <a:p>
            <a:r>
              <a:rPr lang="en-US" sz="2000" dirty="0"/>
              <a:t>Predicting the number of views a video will receive can also help content creators to understand the potential impact of their video. This project aims to predict the number of views a video will receive on YouTube by analyzing various features such as likes, dislikes, comments, and other metadata.</a:t>
            </a:r>
          </a:p>
        </p:txBody>
      </p:sp>
      <p:pic>
        <p:nvPicPr>
          <p:cNvPr id="5" name="Picture 4" descr="One in a crowd">
            <a:extLst>
              <a:ext uri="{FF2B5EF4-FFF2-40B4-BE49-F238E27FC236}">
                <a16:creationId xmlns:a16="http://schemas.microsoft.com/office/drawing/2014/main" id="{F2913250-0A63-E85E-0A1E-A5E1D744EDF4}"/>
              </a:ext>
            </a:extLst>
          </p:cNvPr>
          <p:cNvPicPr>
            <a:picLocks noChangeAspect="1"/>
          </p:cNvPicPr>
          <p:nvPr/>
        </p:nvPicPr>
        <p:blipFill rotWithShape="1">
          <a:blip r:embed="rId2"/>
          <a:srcRect l="18281" r="9565"/>
          <a:stretch/>
        </p:blipFill>
        <p:spPr>
          <a:xfrm>
            <a:off x="7675658" y="2093976"/>
            <a:ext cx="3941064" cy="4096512"/>
          </a:xfrm>
          <a:prstGeom prst="rect">
            <a:avLst/>
          </a:prstGeom>
        </p:spPr>
      </p:pic>
    </p:spTree>
    <p:extLst>
      <p:ext uri="{BB962C8B-B14F-4D97-AF65-F5344CB8AC3E}">
        <p14:creationId xmlns:p14="http://schemas.microsoft.com/office/powerpoint/2010/main" val="107650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DED6F-4819-A45D-05D5-E8AF8682B23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Image to illustrate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A2067F02-FA1F-973C-EE44-9761E3932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539484"/>
            <a:ext cx="7214616" cy="3751599"/>
          </a:xfrm>
          <a:prstGeom prst="rect">
            <a:avLst/>
          </a:prstGeom>
        </p:spPr>
      </p:pic>
    </p:spTree>
    <p:extLst>
      <p:ext uri="{BB962C8B-B14F-4D97-AF65-F5344CB8AC3E}">
        <p14:creationId xmlns:p14="http://schemas.microsoft.com/office/powerpoint/2010/main" val="358607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1B4C6-CA8A-5A4D-2BAB-A473F30CE695}"/>
              </a:ext>
            </a:extLst>
          </p:cNvPr>
          <p:cNvSpPr>
            <a:spLocks noGrp="1"/>
          </p:cNvSpPr>
          <p:nvPr>
            <p:ph type="title"/>
          </p:nvPr>
        </p:nvSpPr>
        <p:spPr>
          <a:xfrm>
            <a:off x="838201" y="365125"/>
            <a:ext cx="5251316" cy="1807305"/>
          </a:xfrm>
        </p:spPr>
        <p:txBody>
          <a:bodyPr>
            <a:normAutofit/>
          </a:bodyPr>
          <a:lstStyle/>
          <a:p>
            <a:r>
              <a:rPr lang="en-US" sz="5400" dirty="0"/>
              <a:t>Challenges</a:t>
            </a:r>
          </a:p>
        </p:txBody>
      </p:sp>
      <p:sp>
        <p:nvSpPr>
          <p:cNvPr id="3" name="Content Placeholder 2">
            <a:extLst>
              <a:ext uri="{FF2B5EF4-FFF2-40B4-BE49-F238E27FC236}">
                <a16:creationId xmlns:a16="http://schemas.microsoft.com/office/drawing/2014/main" id="{7C2742D3-BAC3-E15A-3922-4147EE0479F5}"/>
              </a:ext>
            </a:extLst>
          </p:cNvPr>
          <p:cNvSpPr>
            <a:spLocks noGrp="1"/>
          </p:cNvSpPr>
          <p:nvPr>
            <p:ph idx="1"/>
          </p:nvPr>
        </p:nvSpPr>
        <p:spPr>
          <a:xfrm>
            <a:off x="838200" y="2333297"/>
            <a:ext cx="4619621" cy="3843666"/>
          </a:xfrm>
        </p:spPr>
        <p:txBody>
          <a:bodyPr>
            <a:normAutofit/>
          </a:bodyPr>
          <a:lstStyle/>
          <a:p>
            <a:r>
              <a:rPr lang="en-US" sz="2400" dirty="0"/>
              <a:t>Challenge of this project is to select the relevant features that contribute to a video's success and develop an accurate predictive model. </a:t>
            </a:r>
          </a:p>
          <a:p>
            <a:r>
              <a:rPr lang="en-US" sz="2400" dirty="0"/>
              <a:t>Additionally, the dataset used in this project is noisy, and so data cleaning and pre-processing play a crucial step in developing an accurate model.</a:t>
            </a:r>
          </a:p>
          <a:p>
            <a:pPr marL="0" indent="0">
              <a:buNone/>
            </a:pPr>
            <a:endParaRPr lang="en-US" sz="2000" dirty="0"/>
          </a:p>
        </p:txBody>
      </p:sp>
      <p:pic>
        <p:nvPicPr>
          <p:cNvPr id="5" name="Picture 4" descr="Large skydiving group mid-air">
            <a:extLst>
              <a:ext uri="{FF2B5EF4-FFF2-40B4-BE49-F238E27FC236}">
                <a16:creationId xmlns:a16="http://schemas.microsoft.com/office/drawing/2014/main" id="{3FD621F9-B7E1-B156-445F-E207C5D90663}"/>
              </a:ext>
            </a:extLst>
          </p:cNvPr>
          <p:cNvPicPr>
            <a:picLocks noChangeAspect="1"/>
          </p:cNvPicPr>
          <p:nvPr/>
        </p:nvPicPr>
        <p:blipFill rotWithShape="1">
          <a:blip r:embed="rId2"/>
          <a:srcRect l="21590" r="2059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3530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8300C-EAC9-939A-9CDA-7972543A64AE}"/>
              </a:ext>
            </a:extLst>
          </p:cNvPr>
          <p:cNvSpPr>
            <a:spLocks noGrp="1"/>
          </p:cNvSpPr>
          <p:nvPr>
            <p:ph type="title"/>
          </p:nvPr>
        </p:nvSpPr>
        <p:spPr>
          <a:xfrm>
            <a:off x="838200" y="365125"/>
            <a:ext cx="10515600" cy="1325563"/>
          </a:xfrm>
        </p:spPr>
        <p:txBody>
          <a:bodyPr>
            <a:normAutofit/>
          </a:bodyPr>
          <a:lstStyle/>
          <a:p>
            <a:r>
              <a:rPr lang="en-US" sz="5400" dirty="0"/>
              <a:t>Technical Flow</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F629E8-A3B3-FCAA-584E-572E9D7C54AD}"/>
              </a:ext>
            </a:extLst>
          </p:cNvPr>
          <p:cNvSpPr>
            <a:spLocks noGrp="1"/>
          </p:cNvSpPr>
          <p:nvPr>
            <p:ph idx="1"/>
          </p:nvPr>
        </p:nvSpPr>
        <p:spPr>
          <a:xfrm>
            <a:off x="838200" y="1929384"/>
            <a:ext cx="10515600" cy="4251960"/>
          </a:xfrm>
        </p:spPr>
        <p:txBody>
          <a:bodyPr>
            <a:noAutofit/>
          </a:bodyPr>
          <a:lstStyle/>
          <a:p>
            <a:r>
              <a:rPr lang="en-US" sz="2000" dirty="0"/>
              <a:t>Dataset collection and pre-processing - This involves collecting data from related websites and cleaning, formatting, and combining it into a single dataset.</a:t>
            </a:r>
          </a:p>
          <a:p>
            <a:r>
              <a:rPr lang="en-US" sz="2000" dirty="0"/>
              <a:t>Feature engineering and selection - This involves identifying relevant features that contribute to a video's success on YouTube and selecting and transforming the features to improve the model's accuracy. </a:t>
            </a:r>
          </a:p>
          <a:p>
            <a:r>
              <a:rPr lang="en-US" sz="2000" dirty="0"/>
              <a:t>Model selection and development - This involves evaluating different machine learning algorithms and selecting the most appropriate algorithm for the project. </a:t>
            </a:r>
          </a:p>
          <a:p>
            <a:r>
              <a:rPr lang="en-US" sz="2000" dirty="0"/>
              <a:t>Model evaluation and analysis - This involves evaluating the performance of the predictive model using various metrics such as Mean Absolute Error, Mean Squared Error and R2-score. The model's predictions can also be analyzed to identify the factors that contribute to a video's success on YouTube.</a:t>
            </a:r>
          </a:p>
          <a:p>
            <a:r>
              <a:rPr lang="en-US" sz="2000" dirty="0"/>
              <a:t>Overall, the technical part of the project involves a combination of data collection, data analysis, and machine learning techniques to analyze the YouTube Trending Videos dataset and predict the number of views for a video.</a:t>
            </a:r>
          </a:p>
        </p:txBody>
      </p:sp>
    </p:spTree>
    <p:extLst>
      <p:ext uri="{BB962C8B-B14F-4D97-AF65-F5344CB8AC3E}">
        <p14:creationId xmlns:p14="http://schemas.microsoft.com/office/powerpoint/2010/main" val="408089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F8C19-F54F-210D-8658-D80D226E4134}"/>
              </a:ext>
            </a:extLst>
          </p:cNvPr>
          <p:cNvSpPr>
            <a:spLocks noGrp="1"/>
          </p:cNvSpPr>
          <p:nvPr>
            <p:ph type="title"/>
          </p:nvPr>
        </p:nvSpPr>
        <p:spPr>
          <a:xfrm>
            <a:off x="838200" y="365125"/>
            <a:ext cx="10515600" cy="1325563"/>
          </a:xfrm>
        </p:spPr>
        <p:txBody>
          <a:bodyPr>
            <a:normAutofit/>
          </a:bodyPr>
          <a:lstStyle/>
          <a:p>
            <a:r>
              <a:rPr lang="en-US" sz="5400" dirty="0"/>
              <a:t>Experimental Results</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1E74DA-B605-5B55-0747-0FBE73547AD5}"/>
              </a:ext>
            </a:extLst>
          </p:cNvPr>
          <p:cNvSpPr>
            <a:spLocks noGrp="1"/>
          </p:cNvSpPr>
          <p:nvPr>
            <p:ph idx="1"/>
          </p:nvPr>
        </p:nvSpPr>
        <p:spPr>
          <a:xfrm>
            <a:off x="838200" y="1929384"/>
            <a:ext cx="10515600" cy="4251960"/>
          </a:xfrm>
        </p:spPr>
        <p:txBody>
          <a:bodyPr>
            <a:normAutofit/>
          </a:bodyPr>
          <a:lstStyle/>
          <a:p>
            <a:r>
              <a:rPr lang="en-US" sz="2200" dirty="0"/>
              <a:t>Gathered the “Trending YouTube Video Statistics” data set from the Kaggle website. Downloaded the “</a:t>
            </a:r>
            <a:r>
              <a:rPr lang="en-US" sz="2200" dirty="0" err="1"/>
              <a:t>US_category_id.JSON</a:t>
            </a:r>
            <a:r>
              <a:rPr lang="en-US" sz="2200" dirty="0"/>
              <a:t>” and “USvideos.CSV” data files.</a:t>
            </a:r>
          </a:p>
          <a:p>
            <a:r>
              <a:rPr lang="en-US" sz="2200" dirty="0"/>
              <a:t>In the file “Usvideos.csv” Features of the dataset include ‘</a:t>
            </a:r>
            <a:r>
              <a:rPr lang="en-US" sz="2200" dirty="0" err="1"/>
              <a:t>video_id</a:t>
            </a:r>
            <a:r>
              <a:rPr lang="en-US" sz="2200" dirty="0"/>
              <a:t>’, ‘</a:t>
            </a:r>
            <a:r>
              <a:rPr lang="en-US" sz="2200" dirty="0" err="1"/>
              <a:t>trending_date</a:t>
            </a:r>
            <a:r>
              <a:rPr lang="en-US" sz="2200" dirty="0"/>
              <a:t>’, ‘title’, ‘</a:t>
            </a:r>
            <a:r>
              <a:rPr lang="en-US" sz="2200" dirty="0" err="1"/>
              <a:t>channel_title</a:t>
            </a:r>
            <a:r>
              <a:rPr lang="en-US" sz="2200" dirty="0"/>
              <a:t>’, ‘</a:t>
            </a:r>
            <a:r>
              <a:rPr lang="en-US" sz="2200" dirty="0" err="1"/>
              <a:t>category_id</a:t>
            </a:r>
            <a:r>
              <a:rPr lang="en-US" sz="2200" dirty="0"/>
              <a:t>’, ‘</a:t>
            </a:r>
            <a:r>
              <a:rPr lang="en-US" sz="2200" dirty="0" err="1"/>
              <a:t>publish_time</a:t>
            </a:r>
            <a:r>
              <a:rPr lang="en-US" sz="2200" dirty="0"/>
              <a:t>’, ‘tags’, ‘views’, ‘likes’, and ‘dislikes’, as well as ‘</a:t>
            </a:r>
            <a:r>
              <a:rPr lang="en-US" sz="2200" dirty="0" err="1"/>
              <a:t>comments_disabled</a:t>
            </a:r>
            <a:r>
              <a:rPr lang="en-US" sz="2200" dirty="0"/>
              <a:t>’, ‘</a:t>
            </a:r>
            <a:r>
              <a:rPr lang="en-US" sz="2200" dirty="0" err="1"/>
              <a:t>ratings_disabled</a:t>
            </a:r>
            <a:r>
              <a:rPr lang="en-US" sz="2200" dirty="0"/>
              <a:t>’, ‘</a:t>
            </a:r>
            <a:r>
              <a:rPr lang="en-US" sz="2200" dirty="0" err="1"/>
              <a:t>video_error_or_removed</a:t>
            </a:r>
            <a:r>
              <a:rPr lang="en-US" sz="2200" dirty="0"/>
              <a:t>’, and ‘description’.</a:t>
            </a:r>
          </a:p>
          <a:p>
            <a:r>
              <a:rPr lang="en-US" sz="2200" dirty="0"/>
              <a:t>‘kind’, ‘</a:t>
            </a:r>
            <a:r>
              <a:rPr lang="en-US" sz="2200" dirty="0" err="1"/>
              <a:t>etag</a:t>
            </a:r>
            <a:r>
              <a:rPr lang="en-US" sz="2200" dirty="0"/>
              <a:t>’, ‘id’, ‘snippet/</a:t>
            </a:r>
            <a:r>
              <a:rPr lang="en-US" sz="2200" dirty="0" err="1"/>
              <a:t>channelId</a:t>
            </a:r>
            <a:r>
              <a:rPr lang="en-US" sz="2200" dirty="0"/>
              <a:t>’, ‘snippet/title’, and ‘snippet/assignable’ are all contained in the “</a:t>
            </a:r>
            <a:r>
              <a:rPr lang="en-US" sz="2200" dirty="0" err="1"/>
              <a:t>US_category_id.json</a:t>
            </a:r>
            <a:r>
              <a:rPr lang="en-US" sz="2200" dirty="0"/>
              <a:t>” file.</a:t>
            </a:r>
          </a:p>
          <a:p>
            <a:r>
              <a:rPr lang="en-US" sz="2200" dirty="0"/>
              <a:t>Combined two datasets and cleaned the data by eliminating undesired characteristics that don't help forecast values.</a:t>
            </a:r>
          </a:p>
        </p:txBody>
      </p:sp>
    </p:spTree>
    <p:extLst>
      <p:ext uri="{BB962C8B-B14F-4D97-AF65-F5344CB8AC3E}">
        <p14:creationId xmlns:p14="http://schemas.microsoft.com/office/powerpoint/2010/main" val="107150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250E4-BA51-BFC8-1B83-40BFB7A7B42A}"/>
              </a:ext>
            </a:extLst>
          </p:cNvPr>
          <p:cNvSpPr>
            <a:spLocks noGrp="1"/>
          </p:cNvSpPr>
          <p:nvPr>
            <p:ph type="title"/>
          </p:nvPr>
        </p:nvSpPr>
        <p:spPr>
          <a:xfrm>
            <a:off x="640080" y="325369"/>
            <a:ext cx="4368602" cy="1956841"/>
          </a:xfrm>
        </p:spPr>
        <p:txBody>
          <a:bodyPr anchor="b">
            <a:normAutofit/>
          </a:bodyPr>
          <a:lstStyle/>
          <a:p>
            <a:r>
              <a:rPr lang="en-US" dirty="0"/>
              <a:t>Experimental Results (Continued)</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FF3084-FF1D-2BE0-1E38-A831D9E0BC06}"/>
              </a:ext>
            </a:extLst>
          </p:cNvPr>
          <p:cNvSpPr>
            <a:spLocks noGrp="1"/>
          </p:cNvSpPr>
          <p:nvPr>
            <p:ph idx="1"/>
          </p:nvPr>
        </p:nvSpPr>
        <p:spPr>
          <a:xfrm>
            <a:off x="640080" y="2872899"/>
            <a:ext cx="4243589" cy="3320668"/>
          </a:xfrm>
        </p:spPr>
        <p:txBody>
          <a:bodyPr>
            <a:noAutofit/>
          </a:bodyPr>
          <a:lstStyle/>
          <a:p>
            <a:r>
              <a:rPr lang="en-US" sz="2400" dirty="0"/>
              <a:t>Recognized the relationship between the features that improves the accuracy of "Views" prediction.</a:t>
            </a:r>
          </a:p>
          <a:p>
            <a:r>
              <a:rPr lang="en-US" sz="2400" dirty="0"/>
              <a:t>Used Pair Plot Graph and Correlation Matrix to find the associated characteristics.</a:t>
            </a:r>
          </a:p>
          <a:p>
            <a:r>
              <a:rPr lang="en-US" sz="2400" dirty="0"/>
              <a:t>An illustration of a correlation matrix which we got with our dataset.</a:t>
            </a:r>
          </a:p>
          <a:p>
            <a:endParaRPr lang="en-US" sz="2400" dirty="0"/>
          </a:p>
        </p:txBody>
      </p:sp>
      <p:pic>
        <p:nvPicPr>
          <p:cNvPr id="1026" name="Picture 2">
            <a:extLst>
              <a:ext uri="{FF2B5EF4-FFF2-40B4-BE49-F238E27FC236}">
                <a16:creationId xmlns:a16="http://schemas.microsoft.com/office/drawing/2014/main" id="{0C05AF86-6957-F4A0-201B-242400D4F4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33" r="114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9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FF454-3032-9CF2-A926-03D07420ADE8}"/>
              </a:ext>
            </a:extLst>
          </p:cNvPr>
          <p:cNvSpPr>
            <a:spLocks noGrp="1"/>
          </p:cNvSpPr>
          <p:nvPr>
            <p:ph type="title"/>
          </p:nvPr>
        </p:nvSpPr>
        <p:spPr>
          <a:xfrm>
            <a:off x="630936" y="640080"/>
            <a:ext cx="4818888" cy="1481328"/>
          </a:xfrm>
        </p:spPr>
        <p:txBody>
          <a:bodyPr anchor="b">
            <a:normAutofit/>
          </a:bodyPr>
          <a:lstStyle/>
          <a:p>
            <a:r>
              <a:rPr lang="en-US" sz="4600" dirty="0"/>
              <a:t>Experimental Results(Continued)</a:t>
            </a:r>
          </a:p>
        </p:txBody>
      </p:sp>
      <p:sp>
        <p:nvSpPr>
          <p:cNvPr id="206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A2DCCB-BDA7-771C-8BC1-609D74ECE124}"/>
              </a:ext>
            </a:extLst>
          </p:cNvPr>
          <p:cNvSpPr>
            <a:spLocks noGrp="1"/>
          </p:cNvSpPr>
          <p:nvPr>
            <p:ph idx="1"/>
          </p:nvPr>
        </p:nvSpPr>
        <p:spPr>
          <a:xfrm>
            <a:off x="630936" y="2660904"/>
            <a:ext cx="4818888" cy="3547872"/>
          </a:xfrm>
        </p:spPr>
        <p:txBody>
          <a:bodyPr anchor="t">
            <a:noAutofit/>
          </a:bodyPr>
          <a:lstStyle/>
          <a:p>
            <a:r>
              <a:rPr lang="en-US" sz="2400" dirty="0"/>
              <a:t>An illustration of a pair plot.</a:t>
            </a:r>
          </a:p>
          <a:p>
            <a:r>
              <a:rPr lang="en-US" sz="2400" dirty="0"/>
              <a:t>An illustration of a correlation matrix which we got with our dataset.</a:t>
            </a:r>
          </a:p>
          <a:p>
            <a:r>
              <a:rPr lang="en-US" sz="2400" dirty="0"/>
              <a:t>We discovered a significant relationship between Views and the "likes, dislikes, and </a:t>
            </a:r>
            <a:r>
              <a:rPr lang="en-US" sz="2400" dirty="0" err="1"/>
              <a:t>comments_count</a:t>
            </a:r>
            <a:r>
              <a:rPr lang="en-US" sz="2400" dirty="0"/>
              <a:t>" attributes using these techniques, and we plan to apply the same relationship in models for predictions.</a:t>
            </a:r>
          </a:p>
        </p:txBody>
      </p:sp>
      <p:pic>
        <p:nvPicPr>
          <p:cNvPr id="2050" name="Picture 2">
            <a:extLst>
              <a:ext uri="{FF2B5EF4-FFF2-40B4-BE49-F238E27FC236}">
                <a16:creationId xmlns:a16="http://schemas.microsoft.com/office/drawing/2014/main" id="{46819132-231D-F462-0928-3A47F02E7E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699516"/>
            <a:ext cx="5458968" cy="545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232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1222</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Youtube Video Trending Analysis – Predicting Views</vt:lpstr>
      <vt:lpstr>Outline</vt:lpstr>
      <vt:lpstr>Motivation</vt:lpstr>
      <vt:lpstr>Image to illustrate</vt:lpstr>
      <vt:lpstr>Challenges</vt:lpstr>
      <vt:lpstr>Technical Flow</vt:lpstr>
      <vt:lpstr>Experimental Results</vt:lpstr>
      <vt:lpstr>Experimental Results (Continued)</vt:lpstr>
      <vt:lpstr>Experimental Results(Continued)</vt:lpstr>
      <vt:lpstr>Experimental Results (Continued)</vt:lpstr>
      <vt:lpstr>Experimental results (continued)</vt:lpstr>
      <vt:lpstr>Experimental results (continued)</vt:lpstr>
      <vt:lpstr>Experimental results (continued)</vt:lpstr>
      <vt:lpstr>Conclusion</vt:lpstr>
      <vt:lpstr>Limitation &amp; 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Video Trending Analysis – Predicting Views</dc:title>
  <dc:creator>Prasad</dc:creator>
  <cp:lastModifiedBy>Prasad</cp:lastModifiedBy>
  <cp:revision>3</cp:revision>
  <dcterms:created xsi:type="dcterms:W3CDTF">2023-05-01T21:22:36Z</dcterms:created>
  <dcterms:modified xsi:type="dcterms:W3CDTF">2023-05-02T00:03:54Z</dcterms:modified>
</cp:coreProperties>
</file>