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F4D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732-413F-BCE7-64CC051AD393}"/>
              </c:ext>
            </c:extLst>
          </c:dPt>
          <c:dPt>
            <c:idx val="1"/>
            <c:bubble3D val="0"/>
            <c:spPr>
              <a:solidFill>
                <a:srgbClr val="FFDBC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732-413F-BCE7-64CC051AD393}"/>
              </c:ext>
            </c:extLst>
          </c:dPt>
          <c:cat>
            <c:strRef>
              <c:f>Sheet1!$A$2:$A$3</c:f>
              <c:strCache>
                <c:ptCount val="2"/>
                <c:pt idx="0">
                  <c:v>Central Region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32-413F-BCE7-64CC051AD3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F4D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A8F-4FA3-865F-AD81E1A69BE9}"/>
              </c:ext>
            </c:extLst>
          </c:dPt>
          <c:dPt>
            <c:idx val="1"/>
            <c:bubble3D val="0"/>
            <c:spPr>
              <a:solidFill>
                <a:srgbClr val="FFDBC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A8F-4FA3-865F-AD81E1A69BE9}"/>
              </c:ext>
            </c:extLst>
          </c:dPt>
          <c:cat>
            <c:strRef>
              <c:f>Sheet1!$A$2:$A$3</c:f>
              <c:strCache>
                <c:ptCount val="2"/>
                <c:pt idx="0">
                  <c:v>Uttar Pradesh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0.19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F-4FA3-865F-AD81E1A69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F4D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9E9-4F69-AE33-E174B38D8E89}"/>
              </c:ext>
            </c:extLst>
          </c:dPt>
          <c:dPt>
            <c:idx val="1"/>
            <c:bubble3D val="0"/>
            <c:spPr>
              <a:solidFill>
                <a:srgbClr val="FFDBC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9E9-4F69-AE33-E174B38D8E89}"/>
              </c:ext>
            </c:extLst>
          </c:dPt>
          <c:cat>
            <c:strRef>
              <c:f>Sheet1!$A$2:$A$3</c:f>
              <c:strCache>
                <c:ptCount val="2"/>
                <c:pt idx="0">
                  <c:v>Other Regions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E9-4F69-AE33-E174B38D8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85259-C3BE-4748-83FF-36FBD7B1F2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A5B8-DE8B-458D-BC0B-6728A383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1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F319-9A50-C2FB-C91A-AA5B9397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6449-6FE2-A325-1379-163CC220C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81F4-4D8F-F984-3FEC-AB27083D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DD33-F123-130F-7094-697074F6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F9D22-EC4C-7F20-1405-173137F7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4291-6A18-09A3-78E0-25C83811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E7B44-25FE-CCB6-5D3F-0A0B1189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673F-988C-DF13-EE1B-B63C6DB0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31F9-C4B0-A393-1528-C0DEEF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D847-5346-04B2-26E8-300DA241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2ED44-271B-E41B-3469-5E185B830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FA4CC-D8FF-5C98-9725-801EF8A16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257A-F303-D3E6-FB17-395A3B20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6A63-AB78-8ABD-5A37-1267195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5DA3-F4B1-B16B-700F-ED982997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86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482610"/>
            <a:ext cx="5088596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377776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9863" y="172544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3719829"/>
            <a:ext cx="496887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11580"/>
            <a:ext cx="496887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7926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7926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5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5350" y="196952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7926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7926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5350" y="312191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7926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7926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7</a:t>
            </a:r>
            <a:endParaRPr lang="en-ID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5350" y="427430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7926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7926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5350" y="5426692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5037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907" y="1969523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5037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907" y="2873576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5037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907" y="3777629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5037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907" y="4681682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5037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907" y="5585735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29" y="584198"/>
            <a:ext cx="5278577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7032" y="584198"/>
            <a:ext cx="7685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6767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68874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0" y="3695700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0" y="4288691"/>
            <a:ext cx="4968874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4496632" cy="2844798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6502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29567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686175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420" y="1078275"/>
            <a:ext cx="5439887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365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5435600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1292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0"/>
            <a:ext cx="3695699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3515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3515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584199"/>
            <a:ext cx="3732178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428546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4943" y="595905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943" y="991424"/>
            <a:ext cx="3428546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39020"/>
            <a:ext cx="3732178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8087" y="3834540"/>
            <a:ext cx="3732178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E037-C3A4-4130-9360-119CA324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5524-E4B6-3079-A95D-457AEB1F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85C2-9698-E66A-9DA4-F2E7D81F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747C-15E0-753B-125A-CE03FC94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44AB-D66F-FABE-73E9-91293F9E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199"/>
            <a:ext cx="10164763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9504363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400" y="2371443"/>
            <a:ext cx="341947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7070" y="2371443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070" y="2766962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7070" y="4380125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7070" y="4775644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2012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11" y="584200"/>
            <a:ext cx="6106363" cy="191901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8" y="982721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511" y="261984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8511" y="301536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8511" y="449309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8511" y="488861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5" y="2387500"/>
            <a:ext cx="2538396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428546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6759732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387500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783020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400" y="4403469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400" y="4798989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8506" y="592320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8506" y="987839"/>
            <a:ext cx="3428546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199"/>
            <a:ext cx="5435600" cy="220912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8204" y="0"/>
            <a:ext cx="3057160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1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9303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9303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8204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8204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9875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9875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9350" y="2143660"/>
            <a:ext cx="3022337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9350" y="2539180"/>
            <a:ext cx="3022337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987949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1042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42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400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400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1042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1042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399" y="3014992"/>
            <a:ext cx="10404475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199"/>
            <a:ext cx="11064874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404473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8" y="2052966"/>
            <a:ext cx="10404475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4573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4573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5639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399" y="2267713"/>
            <a:ext cx="2402108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1625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1625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7574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7574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348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348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414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4099332"/>
            <a:ext cx="2547189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193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193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300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987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8987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7574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7574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930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930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996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1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1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106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106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213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5537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5537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620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620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726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50673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673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10133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133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6240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5810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5810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8C23-A2EA-F86C-C677-DBC67906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5BF9A-FBF9-18EF-9C91-CC3E68D7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CC99-92F7-F75D-6EE0-B66FC97E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C46D-034C-CFBC-9301-B06D6922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9DDD-6C44-3A85-9B76-BCC67DF5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98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6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399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949450"/>
            <a:ext cx="4779358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585129"/>
            <a:ext cx="4779358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5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1757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424" y="1949450"/>
            <a:ext cx="4815576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424" y="2585129"/>
            <a:ext cx="4815576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5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5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510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587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2636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2636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3988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1586" y="1762479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1586" y="2341810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7939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1124" y="287332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967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7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7614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6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6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52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8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98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6559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6559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31271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102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824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824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2200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295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607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366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366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47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837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105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6547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7083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7083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17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2432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169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2230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2230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694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7579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6841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7377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7377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2089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2726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41989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525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525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723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7874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404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4580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4580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9292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929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668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7224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7224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1936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2573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9332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68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9868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4580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5217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1976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2512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2512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7224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7861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62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5156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5156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986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20505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7F5E-9964-2E28-034A-21886934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E16D-9A38-8B94-4443-E59E4CE9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5B198-B9CC-EAEA-7980-C11A2385C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D5AF-684D-F5C8-2D48-13038F82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C4F1-2669-9F01-3428-C19BEB5F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D2AB9-DF49-EA73-093C-1100E9D0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5508-018E-2E3E-BDD8-66327A0D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A386-AB9E-BDDD-3A80-22148AB0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F832C-88F3-EE0B-C93A-C2A0AD3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D4F30-2161-2935-93CD-D1C08E9F2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0502D-63BC-5CF5-20AD-55BB7C08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02696-C95F-77E4-C057-225323C7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F378E-4DD7-1877-7D84-F02AD08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858F1-7290-5B8E-C898-CDC6617B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1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24CD-7AE0-55CC-DC90-89EF1A4A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D765E-4A50-236D-2EFE-5934D60F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3C918-482B-92F6-AD83-704D5957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4DFD-14A9-8627-A1BA-2B25531A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3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75FCE-BC3F-BA56-1745-69C11812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6B641-8C81-8589-A2B7-28CCA72D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5990-E0B0-A083-2FC8-5A201BC8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EFF-FA1B-4D3E-DD2C-F84940DE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1CE0-C4F2-96B9-9A4B-073D3F2F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67B7-A357-7986-3744-3F9480F40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BA17-0AE7-D98D-593B-0820697B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D1F46-8461-7741-1684-F540150B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AD64B-592B-229F-C7F0-16482DA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7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32D1-2E22-C530-2993-FC71DC94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6E95C-1DDA-5635-15AF-05AB68133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8807F-D6C8-F2A1-FD47-5B363CBAD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099F-4658-433E-5E57-85663990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FFA2-2F7C-DD56-2D64-46ABC294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D072-8C54-F2E3-6E08-ECE43C3A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41524-7126-EA24-3CE9-84D7F2E2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C987-5E19-7AD3-8641-C715D52C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7DF8-1032-9C39-8FEB-1BF6E9158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8D25-E8E8-48A9-95EA-3504D042914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5779C-9C31-EFC2-30BD-8DF6BC1A6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C9CD-2376-9084-F690-A6EF5962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E614-83B7-4EF3-A537-EADBA7F0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7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691B607-3FAE-3152-AD82-98848F3C39E3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86" r:id="rId4"/>
    <p:sldLayoutId id="2147483662" r:id="rId5"/>
    <p:sldLayoutId id="2147483663" r:id="rId6"/>
    <p:sldLayoutId id="2147483664" r:id="rId7"/>
    <p:sldLayoutId id="2147483665" r:id="rId8"/>
    <p:sldLayoutId id="2147483668" r:id="rId9"/>
    <p:sldLayoutId id="2147483669" r:id="rId10"/>
    <p:sldLayoutId id="2147483666" r:id="rId11"/>
    <p:sldLayoutId id="2147483667" r:id="rId12"/>
    <p:sldLayoutId id="2147483670" r:id="rId13"/>
    <p:sldLayoutId id="2147483687" r:id="rId14"/>
    <p:sldLayoutId id="2147483671" r:id="rId15"/>
    <p:sldLayoutId id="2147483679" r:id="rId16"/>
    <p:sldLayoutId id="2147483673" r:id="rId17"/>
    <p:sldLayoutId id="2147483674" r:id="rId18"/>
    <p:sldLayoutId id="2147483688" r:id="rId19"/>
    <p:sldLayoutId id="2147483689" r:id="rId20"/>
    <p:sldLayoutId id="2147483682" r:id="rId21"/>
    <p:sldLayoutId id="2147483683" r:id="rId22"/>
    <p:sldLayoutId id="2147483684" r:id="rId23"/>
    <p:sldLayoutId id="2147483685" r:id="rId24"/>
    <p:sldLayoutId id="2147483677" r:id="rId25"/>
    <p:sldLayoutId id="2147483678" r:id="rId26"/>
    <p:sldLayoutId id="2147483690" r:id="rId27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  <p15:guide id="12" pos="697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6D9F-9E36-F4CC-41D0-A592FEFC7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K.Harini</a:t>
            </a:r>
            <a:r>
              <a:rPr lang="en-US" dirty="0"/>
              <a:t>
DATE: JAN 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B01D2B-AD13-94A2-D594-0341E23D2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Diwali Sales Insights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0FCC-233C-B685-4B38-12F54CB7B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6E91-F861-A701-D0D9-F55CFDDBC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31BE4-2A65-4333-93B7-6ECD5FE8E08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84200"/>
            <a:ext cx="4968876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5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A2332-B2D4-1938-AB0A-1A1DE43F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Sales Performance 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1083-D39C-648A-2714-23C9EF9D59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Diwali Sales Insights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24D7-5F2A-3D2F-A585-6BEC7CA317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C3DB8F-1646-BD4C-3F3A-760AB27928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Regional Contributions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1FE5F0-3B5B-93E7-994E-274E6FB425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Central region leads with 39.17% of total sales, while the Eastern region contributes just 6.63%. Strong regional variances in performance are evident.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2DA777-1423-39CC-83D4-6CFA146656B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IN"/>
              <a:t>Category Sales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7CDC1D-CE07-89E9-320B-D14A63C8B7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The apparel sector comprises the majority of sales with 34M, prioritizing clothing. Categories like veterinary products lag significantly behind.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3BABA2-449E-054B-2AF7-204C6EBF27A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IN"/>
              <a:t>Customer Spending Insights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C63500-0C25-2641-DF22-DA6D6688032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IT sector customers exhibit high spending, totaling 14.8 million, while the agricultural sector shows the least, at 2.6 million.</a:t>
            </a:r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3F2F59-8C8C-E8DE-3872-DCF8B97ACDC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16790" y="3597900"/>
            <a:ext cx="3428546" cy="3253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85489F-ECE5-A0C7-2E59-854F1AD829E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35" y="2387500"/>
            <a:ext cx="2538396" cy="38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6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09600" y="2560320"/>
          <a:ext cx="10363200" cy="3621024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CUSTOMER SEGMENT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D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SALES (IN MILLION)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D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NOTES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Females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74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Purchased more during Diwali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Males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0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32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0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Less spending noted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0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Single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62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Highest spending category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Married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0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44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0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Solid contributions observed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0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Age 36-35 years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43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Most active age group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Arial Black"/>
              </a:rPr>
              <a:t>Customer Demographics</a:t>
            </a:r>
            <a:endParaRPr lang="en-US" sz="4400" dirty="0"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584200" y="17780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Calibri"/>
              </a:rPr>
              <a:t>This table highlights key customer statistics from the Diwali sales, indicating gender, marital status, and age group significance, showcasing their impact on sales.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201400" y="6400800"/>
            <a:ext cx="9779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FF4D00"/>
                </a:solidFill>
                <a:latin typeface="Montserrat SemiBold"/>
              </a:rPr>
              <a:pPr algn="ctr"/>
              <a:t>3</a:t>
            </a:fld>
            <a:endParaRPr lang="en-US" sz="1200">
              <a:solidFill>
                <a:srgbClr val="FF4D00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6023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292082261"/>
              </p:ext>
            </p:extLst>
          </p:nvPr>
        </p:nvGraphicFramePr>
        <p:xfrm>
          <a:off x="11430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3736231214"/>
              </p:ext>
            </p:extLst>
          </p:nvPr>
        </p:nvGraphicFramePr>
        <p:xfrm>
          <a:off x="4838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177923094"/>
              </p:ext>
            </p:extLst>
          </p:nvPr>
        </p:nvGraphicFramePr>
        <p:xfrm>
          <a:off x="8445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201400" y="6400800"/>
            <a:ext cx="9779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FF4D00"/>
                </a:solidFill>
                <a:latin typeface="Montserrat SemiBold"/>
              </a:rPr>
              <a:pPr algn="ctr"/>
              <a:t>4</a:t>
            </a:fld>
            <a:endParaRPr lang="en-US" sz="1200">
              <a:solidFill>
                <a:srgbClr val="FF4D00"/>
              </a:solidFill>
              <a:latin typeface="Montserrat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4F65F-C7DC-469A-81DC-4DE4D9C7BAE5}"/>
              </a:ext>
            </a:extLst>
          </p:cNvPr>
          <p:cNvSpPr txBox="1"/>
          <p:nvPr/>
        </p:nvSpPr>
        <p:spPr>
          <a:xfrm>
            <a:off x="4699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 b="1">
                <a:latin typeface="Arial Black"/>
              </a:rPr>
              <a:t>Regional Sales Breakdown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F9A89-D2BD-4E73-B0C7-6BA05006AADA}"/>
              </a:ext>
            </a:extLst>
          </p:cNvPr>
          <p:cNvSpPr txBox="1"/>
          <p:nvPr/>
        </p:nvSpPr>
        <p:spPr>
          <a:xfrm>
            <a:off x="15875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b="1">
                <a:latin typeface="Arial Black"/>
              </a:rPr>
              <a:t>39%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B2C20-DEB6-4295-9950-017DE25A41EA}"/>
              </a:ext>
            </a:extLst>
          </p:cNvPr>
          <p:cNvSpPr txBox="1"/>
          <p:nvPr/>
        </p:nvSpPr>
        <p:spPr>
          <a:xfrm>
            <a:off x="5283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b="1">
                <a:latin typeface="Arial Black"/>
              </a:rPr>
              <a:t>19%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75102-B347-4384-AC18-0E4A51C15CDD}"/>
              </a:ext>
            </a:extLst>
          </p:cNvPr>
          <p:cNvSpPr txBox="1"/>
          <p:nvPr/>
        </p:nvSpPr>
        <p:spPr>
          <a:xfrm>
            <a:off x="88900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b="1">
                <a:latin typeface="Arial Black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2D79C-20C5-42CF-9B9A-20E3DB91C41E}"/>
              </a:ext>
            </a:extLst>
          </p:cNvPr>
          <p:cNvSpPr txBox="1"/>
          <p:nvPr/>
        </p:nvSpPr>
        <p:spPr>
          <a:xfrm>
            <a:off x="5334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>
                <a:latin typeface="Open Sans Bold"/>
              </a:rPr>
              <a:t>Central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CD36D-3CE5-490E-95BA-1650EA5C9E85}"/>
              </a:ext>
            </a:extLst>
          </p:cNvPr>
          <p:cNvSpPr txBox="1"/>
          <p:nvPr/>
        </p:nvSpPr>
        <p:spPr>
          <a:xfrm>
            <a:off x="533400" y="46228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Dominating sales with the highest contribution, showcasing strong consumer demand.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57C0-E50B-4681-8D64-D0FB36B4092D}"/>
              </a:ext>
            </a:extLst>
          </p:cNvPr>
          <p:cNvSpPr txBox="1"/>
          <p:nvPr/>
        </p:nvSpPr>
        <p:spPr>
          <a:xfrm>
            <a:off x="4178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>
                <a:latin typeface="Open Sans Bold"/>
              </a:rPr>
              <a:t>Uttar Pradesh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304CF-E41C-4ADE-B314-2FAF1381232A}"/>
              </a:ext>
            </a:extLst>
          </p:cNvPr>
          <p:cNvSpPr txBox="1"/>
          <p:nvPr/>
        </p:nvSpPr>
        <p:spPr>
          <a:xfrm>
            <a:off x="4178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Ranked second, highlighting significant market potential.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16BA3-E6DA-4D5B-B0BD-0EF99D2944D9}"/>
              </a:ext>
            </a:extLst>
          </p:cNvPr>
          <p:cNvSpPr txBox="1"/>
          <p:nvPr/>
        </p:nvSpPr>
        <p:spPr>
          <a:xfrm>
            <a:off x="7823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>
                <a:latin typeface="Open Sans Bold"/>
              </a:rPr>
              <a:t>Other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F1819-9C4D-4E05-BF5F-A223437E942D}"/>
              </a:ext>
            </a:extLst>
          </p:cNvPr>
          <p:cNvSpPr txBox="1"/>
          <p:nvPr/>
        </p:nvSpPr>
        <p:spPr>
          <a:xfrm>
            <a:off x="7823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Combined, these regions capture the remaining sales, indicating diverse market dynamics.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73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Custom 1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FFAD8D"/>
      </a:accent3>
      <a:accent4>
        <a:srgbClr val="FFC000"/>
      </a:accent4>
      <a:accent5>
        <a:srgbClr val="FEE599"/>
      </a:accent5>
      <a:accent6>
        <a:srgbClr val="D9E8F5"/>
      </a:accent6>
      <a:hlink>
        <a:srgbClr val="0563C1"/>
      </a:hlink>
      <a:folHlink>
        <a:srgbClr val="954F72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7DEB6B-2625-4371-94A3-DD6445DC15D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223</Words>
  <Application>Microsoft Office PowerPoint</Application>
  <PresentationFormat>Widescreen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Calibri</vt:lpstr>
      <vt:lpstr>Calibri Bold</vt:lpstr>
      <vt:lpstr>Calibri Light</vt:lpstr>
      <vt:lpstr>Montserrat SemiBold</vt:lpstr>
      <vt:lpstr>Open Sans Bold</vt:lpstr>
      <vt:lpstr>Office Theme</vt:lpstr>
      <vt:lpstr>Flame</vt:lpstr>
      <vt:lpstr>Diwali Sales Insights</vt:lpstr>
      <vt:lpstr>Sales Performance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kommuru harini</dc:creator>
  <cp:lastModifiedBy>kommuru harini</cp:lastModifiedBy>
  <cp:revision>1</cp:revision>
  <dcterms:created xsi:type="dcterms:W3CDTF">2025-01-24T07:03:50Z</dcterms:created>
  <dcterms:modified xsi:type="dcterms:W3CDTF">2025-01-24T07:12:15Z</dcterms:modified>
</cp:coreProperties>
</file>