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CD0ED-CCAF-ED70-A35C-3ADB0EFF06F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DE7C622-F86B-4077-E1A0-B2A5188868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7ABB631-2A03-0C70-1704-3919C2563FAF}"/>
              </a:ext>
            </a:extLst>
          </p:cNvPr>
          <p:cNvSpPr>
            <a:spLocks noGrp="1"/>
          </p:cNvSpPr>
          <p:nvPr>
            <p:ph type="dt" sz="half" idx="10"/>
          </p:nvPr>
        </p:nvSpPr>
        <p:spPr/>
        <p:txBody>
          <a:bodyPr/>
          <a:lstStyle/>
          <a:p>
            <a:fld id="{9B5CFA5D-91B8-1D49-8889-31529315F2A6}" type="datetimeFigureOut">
              <a:rPr lang="en-US" smtClean="0"/>
              <a:t>4/6/2024</a:t>
            </a:fld>
            <a:endParaRPr lang="en-US"/>
          </a:p>
        </p:txBody>
      </p:sp>
      <p:sp>
        <p:nvSpPr>
          <p:cNvPr id="5" name="Footer Placeholder 4">
            <a:extLst>
              <a:ext uri="{FF2B5EF4-FFF2-40B4-BE49-F238E27FC236}">
                <a16:creationId xmlns:a16="http://schemas.microsoft.com/office/drawing/2014/main" id="{3FC916EB-4A67-2802-41AC-5A00808CD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08FE4-A8F5-FB40-C982-DB64FA154710}"/>
              </a:ext>
            </a:extLst>
          </p:cNvPr>
          <p:cNvSpPr>
            <a:spLocks noGrp="1"/>
          </p:cNvSpPr>
          <p:nvPr>
            <p:ph type="sldNum" sz="quarter" idx="12"/>
          </p:nvPr>
        </p:nvSpPr>
        <p:spPr/>
        <p:txBody>
          <a:bodyPr/>
          <a:lstStyle/>
          <a:p>
            <a:fld id="{5C04C219-228D-6F47-9A4C-7B19280768BE}" type="slidenum">
              <a:rPr lang="en-US" smtClean="0"/>
              <a:t>‹#›</a:t>
            </a:fld>
            <a:endParaRPr lang="en-US"/>
          </a:p>
        </p:txBody>
      </p:sp>
    </p:spTree>
    <p:extLst>
      <p:ext uri="{BB962C8B-B14F-4D97-AF65-F5344CB8AC3E}">
        <p14:creationId xmlns:p14="http://schemas.microsoft.com/office/powerpoint/2010/main" val="2824824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52E88-99FD-21AC-9C78-8903AFF0E3E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D2ECB5F-3B71-FFD7-A7C9-41BB8027AAE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725FAB-34DA-FCFE-F595-8F7C107CEEDD}"/>
              </a:ext>
            </a:extLst>
          </p:cNvPr>
          <p:cNvSpPr>
            <a:spLocks noGrp="1"/>
          </p:cNvSpPr>
          <p:nvPr>
            <p:ph type="dt" sz="half" idx="10"/>
          </p:nvPr>
        </p:nvSpPr>
        <p:spPr/>
        <p:txBody>
          <a:bodyPr/>
          <a:lstStyle/>
          <a:p>
            <a:fld id="{9B5CFA5D-91B8-1D49-8889-31529315F2A6}" type="datetimeFigureOut">
              <a:rPr lang="en-US" smtClean="0"/>
              <a:t>4/6/2024</a:t>
            </a:fld>
            <a:endParaRPr lang="en-US"/>
          </a:p>
        </p:txBody>
      </p:sp>
      <p:sp>
        <p:nvSpPr>
          <p:cNvPr id="5" name="Footer Placeholder 4">
            <a:extLst>
              <a:ext uri="{FF2B5EF4-FFF2-40B4-BE49-F238E27FC236}">
                <a16:creationId xmlns:a16="http://schemas.microsoft.com/office/drawing/2014/main" id="{115D52B6-DE5E-D829-732B-104523042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242D2D-E99E-00A8-6EE6-737014B17165}"/>
              </a:ext>
            </a:extLst>
          </p:cNvPr>
          <p:cNvSpPr>
            <a:spLocks noGrp="1"/>
          </p:cNvSpPr>
          <p:nvPr>
            <p:ph type="sldNum" sz="quarter" idx="12"/>
          </p:nvPr>
        </p:nvSpPr>
        <p:spPr/>
        <p:txBody>
          <a:bodyPr/>
          <a:lstStyle/>
          <a:p>
            <a:fld id="{5C04C219-228D-6F47-9A4C-7B19280768BE}" type="slidenum">
              <a:rPr lang="en-US" smtClean="0"/>
              <a:t>‹#›</a:t>
            </a:fld>
            <a:endParaRPr lang="en-US"/>
          </a:p>
        </p:txBody>
      </p:sp>
    </p:spTree>
    <p:extLst>
      <p:ext uri="{BB962C8B-B14F-4D97-AF65-F5344CB8AC3E}">
        <p14:creationId xmlns:p14="http://schemas.microsoft.com/office/powerpoint/2010/main" val="208880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F607E9-8A1F-A5E0-0327-9C16C39B32A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7FBD8E7-5D61-AC55-5397-EF46BFF8E62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1BB02D-59F2-03B6-7F59-7F65CD7B83E0}"/>
              </a:ext>
            </a:extLst>
          </p:cNvPr>
          <p:cNvSpPr>
            <a:spLocks noGrp="1"/>
          </p:cNvSpPr>
          <p:nvPr>
            <p:ph type="dt" sz="half" idx="10"/>
          </p:nvPr>
        </p:nvSpPr>
        <p:spPr/>
        <p:txBody>
          <a:bodyPr/>
          <a:lstStyle/>
          <a:p>
            <a:fld id="{9B5CFA5D-91B8-1D49-8889-31529315F2A6}" type="datetimeFigureOut">
              <a:rPr lang="en-US" smtClean="0"/>
              <a:t>4/6/2024</a:t>
            </a:fld>
            <a:endParaRPr lang="en-US"/>
          </a:p>
        </p:txBody>
      </p:sp>
      <p:sp>
        <p:nvSpPr>
          <p:cNvPr id="5" name="Footer Placeholder 4">
            <a:extLst>
              <a:ext uri="{FF2B5EF4-FFF2-40B4-BE49-F238E27FC236}">
                <a16:creationId xmlns:a16="http://schemas.microsoft.com/office/drawing/2014/main" id="{F51259A3-3006-6BF8-C71F-DA0E29BED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CB5BA-28AA-4CE9-4056-D5BF6D029F70}"/>
              </a:ext>
            </a:extLst>
          </p:cNvPr>
          <p:cNvSpPr>
            <a:spLocks noGrp="1"/>
          </p:cNvSpPr>
          <p:nvPr>
            <p:ph type="sldNum" sz="quarter" idx="12"/>
          </p:nvPr>
        </p:nvSpPr>
        <p:spPr/>
        <p:txBody>
          <a:bodyPr/>
          <a:lstStyle/>
          <a:p>
            <a:fld id="{5C04C219-228D-6F47-9A4C-7B19280768BE}" type="slidenum">
              <a:rPr lang="en-US" smtClean="0"/>
              <a:t>‹#›</a:t>
            </a:fld>
            <a:endParaRPr lang="en-US"/>
          </a:p>
        </p:txBody>
      </p:sp>
    </p:spTree>
    <p:extLst>
      <p:ext uri="{BB962C8B-B14F-4D97-AF65-F5344CB8AC3E}">
        <p14:creationId xmlns:p14="http://schemas.microsoft.com/office/powerpoint/2010/main" val="1345078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63E87-17F8-9110-5F78-43CBE9DCDF8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64DB5C1-C95B-1378-DE90-B6ED29C2A7D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9442C0A-0393-4A80-425D-047B1E5DD771}"/>
              </a:ext>
            </a:extLst>
          </p:cNvPr>
          <p:cNvSpPr>
            <a:spLocks noGrp="1"/>
          </p:cNvSpPr>
          <p:nvPr>
            <p:ph type="dt" sz="half" idx="10"/>
          </p:nvPr>
        </p:nvSpPr>
        <p:spPr/>
        <p:txBody>
          <a:bodyPr/>
          <a:lstStyle/>
          <a:p>
            <a:fld id="{9B5CFA5D-91B8-1D49-8889-31529315F2A6}" type="datetimeFigureOut">
              <a:rPr lang="en-US" smtClean="0"/>
              <a:t>4/6/2024</a:t>
            </a:fld>
            <a:endParaRPr lang="en-US"/>
          </a:p>
        </p:txBody>
      </p:sp>
      <p:sp>
        <p:nvSpPr>
          <p:cNvPr id="5" name="Footer Placeholder 4">
            <a:extLst>
              <a:ext uri="{FF2B5EF4-FFF2-40B4-BE49-F238E27FC236}">
                <a16:creationId xmlns:a16="http://schemas.microsoft.com/office/drawing/2014/main" id="{2B888BA9-5A19-75DD-A69D-012B5E425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C4E07-04E6-51EE-578D-B72E7A943F4C}"/>
              </a:ext>
            </a:extLst>
          </p:cNvPr>
          <p:cNvSpPr>
            <a:spLocks noGrp="1"/>
          </p:cNvSpPr>
          <p:nvPr>
            <p:ph type="sldNum" sz="quarter" idx="12"/>
          </p:nvPr>
        </p:nvSpPr>
        <p:spPr/>
        <p:txBody>
          <a:bodyPr/>
          <a:lstStyle/>
          <a:p>
            <a:fld id="{5C04C219-228D-6F47-9A4C-7B19280768BE}" type="slidenum">
              <a:rPr lang="en-US" smtClean="0"/>
              <a:t>‹#›</a:t>
            </a:fld>
            <a:endParaRPr lang="en-US"/>
          </a:p>
        </p:txBody>
      </p:sp>
    </p:spTree>
    <p:extLst>
      <p:ext uri="{BB962C8B-B14F-4D97-AF65-F5344CB8AC3E}">
        <p14:creationId xmlns:p14="http://schemas.microsoft.com/office/powerpoint/2010/main" val="42153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E1C6-B764-6F07-A467-96E00B2102E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90B482B-FF81-18BF-918D-65831D6058A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964E978-9AB7-E126-769E-8D0DA7B3D697}"/>
              </a:ext>
            </a:extLst>
          </p:cNvPr>
          <p:cNvSpPr>
            <a:spLocks noGrp="1"/>
          </p:cNvSpPr>
          <p:nvPr>
            <p:ph type="dt" sz="half" idx="10"/>
          </p:nvPr>
        </p:nvSpPr>
        <p:spPr/>
        <p:txBody>
          <a:bodyPr/>
          <a:lstStyle/>
          <a:p>
            <a:fld id="{9B5CFA5D-91B8-1D49-8889-31529315F2A6}" type="datetimeFigureOut">
              <a:rPr lang="en-US" smtClean="0"/>
              <a:t>4/6/2024</a:t>
            </a:fld>
            <a:endParaRPr lang="en-US"/>
          </a:p>
        </p:txBody>
      </p:sp>
      <p:sp>
        <p:nvSpPr>
          <p:cNvPr id="5" name="Footer Placeholder 4">
            <a:extLst>
              <a:ext uri="{FF2B5EF4-FFF2-40B4-BE49-F238E27FC236}">
                <a16:creationId xmlns:a16="http://schemas.microsoft.com/office/drawing/2014/main" id="{5E5956AF-53DA-A682-2C0C-BD5B21FC2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77AF4-2D9D-D713-0260-C4E5C0B773F9}"/>
              </a:ext>
            </a:extLst>
          </p:cNvPr>
          <p:cNvSpPr>
            <a:spLocks noGrp="1"/>
          </p:cNvSpPr>
          <p:nvPr>
            <p:ph type="sldNum" sz="quarter" idx="12"/>
          </p:nvPr>
        </p:nvSpPr>
        <p:spPr/>
        <p:txBody>
          <a:bodyPr/>
          <a:lstStyle/>
          <a:p>
            <a:fld id="{5C04C219-228D-6F47-9A4C-7B19280768BE}" type="slidenum">
              <a:rPr lang="en-US" smtClean="0"/>
              <a:t>‹#›</a:t>
            </a:fld>
            <a:endParaRPr lang="en-US"/>
          </a:p>
        </p:txBody>
      </p:sp>
    </p:spTree>
    <p:extLst>
      <p:ext uri="{BB962C8B-B14F-4D97-AF65-F5344CB8AC3E}">
        <p14:creationId xmlns:p14="http://schemas.microsoft.com/office/powerpoint/2010/main" val="186728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EC20-A3F2-47BC-9F6A-6D38F6AB61A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4251CCA-2119-92BD-00C7-80DE278ED76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90A7508-565C-2702-0C9B-69124716FE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437B82D-3F07-86AC-8E8A-2120C4A6C5FA}"/>
              </a:ext>
            </a:extLst>
          </p:cNvPr>
          <p:cNvSpPr>
            <a:spLocks noGrp="1"/>
          </p:cNvSpPr>
          <p:nvPr>
            <p:ph type="dt" sz="half" idx="10"/>
          </p:nvPr>
        </p:nvSpPr>
        <p:spPr/>
        <p:txBody>
          <a:bodyPr/>
          <a:lstStyle/>
          <a:p>
            <a:fld id="{9B5CFA5D-91B8-1D49-8889-31529315F2A6}" type="datetimeFigureOut">
              <a:rPr lang="en-US" smtClean="0"/>
              <a:t>4/6/2024</a:t>
            </a:fld>
            <a:endParaRPr lang="en-US"/>
          </a:p>
        </p:txBody>
      </p:sp>
      <p:sp>
        <p:nvSpPr>
          <p:cNvPr id="6" name="Footer Placeholder 5">
            <a:extLst>
              <a:ext uri="{FF2B5EF4-FFF2-40B4-BE49-F238E27FC236}">
                <a16:creationId xmlns:a16="http://schemas.microsoft.com/office/drawing/2014/main" id="{F0F7FA4E-926E-FED5-2AD2-40C076DE6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63140-65B0-87BA-7B4E-8FEEAD4B5FBA}"/>
              </a:ext>
            </a:extLst>
          </p:cNvPr>
          <p:cNvSpPr>
            <a:spLocks noGrp="1"/>
          </p:cNvSpPr>
          <p:nvPr>
            <p:ph type="sldNum" sz="quarter" idx="12"/>
          </p:nvPr>
        </p:nvSpPr>
        <p:spPr/>
        <p:txBody>
          <a:bodyPr/>
          <a:lstStyle/>
          <a:p>
            <a:fld id="{5C04C219-228D-6F47-9A4C-7B19280768BE}" type="slidenum">
              <a:rPr lang="en-US" smtClean="0"/>
              <a:t>‹#›</a:t>
            </a:fld>
            <a:endParaRPr lang="en-US"/>
          </a:p>
        </p:txBody>
      </p:sp>
    </p:spTree>
    <p:extLst>
      <p:ext uri="{BB962C8B-B14F-4D97-AF65-F5344CB8AC3E}">
        <p14:creationId xmlns:p14="http://schemas.microsoft.com/office/powerpoint/2010/main" val="718361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7780-74AF-F9D8-0B1A-603061C3B9B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003DD5F-F615-CB15-4696-E37F546489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25ED28C-8B5E-F723-2BCC-310C24135AD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A363E00-672F-8D16-86FB-8E63107608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309BAEC-75FE-7F34-8F05-98713613B8D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0540C8D-2E88-F120-F749-B64234B89599}"/>
              </a:ext>
            </a:extLst>
          </p:cNvPr>
          <p:cNvSpPr>
            <a:spLocks noGrp="1"/>
          </p:cNvSpPr>
          <p:nvPr>
            <p:ph type="dt" sz="half" idx="10"/>
          </p:nvPr>
        </p:nvSpPr>
        <p:spPr/>
        <p:txBody>
          <a:bodyPr/>
          <a:lstStyle/>
          <a:p>
            <a:fld id="{9B5CFA5D-91B8-1D49-8889-31529315F2A6}" type="datetimeFigureOut">
              <a:rPr lang="en-US" smtClean="0"/>
              <a:t>4/6/2024</a:t>
            </a:fld>
            <a:endParaRPr lang="en-US"/>
          </a:p>
        </p:txBody>
      </p:sp>
      <p:sp>
        <p:nvSpPr>
          <p:cNvPr id="8" name="Footer Placeholder 7">
            <a:extLst>
              <a:ext uri="{FF2B5EF4-FFF2-40B4-BE49-F238E27FC236}">
                <a16:creationId xmlns:a16="http://schemas.microsoft.com/office/drawing/2014/main" id="{63997F12-2E85-7486-ABB8-37DE84A0B9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57685C-B186-2189-A780-0725A8353B39}"/>
              </a:ext>
            </a:extLst>
          </p:cNvPr>
          <p:cNvSpPr>
            <a:spLocks noGrp="1"/>
          </p:cNvSpPr>
          <p:nvPr>
            <p:ph type="sldNum" sz="quarter" idx="12"/>
          </p:nvPr>
        </p:nvSpPr>
        <p:spPr/>
        <p:txBody>
          <a:bodyPr/>
          <a:lstStyle/>
          <a:p>
            <a:fld id="{5C04C219-228D-6F47-9A4C-7B19280768BE}" type="slidenum">
              <a:rPr lang="en-US" smtClean="0"/>
              <a:t>‹#›</a:t>
            </a:fld>
            <a:endParaRPr lang="en-US"/>
          </a:p>
        </p:txBody>
      </p:sp>
    </p:spTree>
    <p:extLst>
      <p:ext uri="{BB962C8B-B14F-4D97-AF65-F5344CB8AC3E}">
        <p14:creationId xmlns:p14="http://schemas.microsoft.com/office/powerpoint/2010/main" val="3576967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42C40-9C2C-1147-B869-BC5E964A3A6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1C824DB-40BF-4C71-CF74-E2715AD41552}"/>
              </a:ext>
            </a:extLst>
          </p:cNvPr>
          <p:cNvSpPr>
            <a:spLocks noGrp="1"/>
          </p:cNvSpPr>
          <p:nvPr>
            <p:ph type="dt" sz="half" idx="10"/>
          </p:nvPr>
        </p:nvSpPr>
        <p:spPr/>
        <p:txBody>
          <a:bodyPr/>
          <a:lstStyle/>
          <a:p>
            <a:fld id="{9B5CFA5D-91B8-1D49-8889-31529315F2A6}" type="datetimeFigureOut">
              <a:rPr lang="en-US" smtClean="0"/>
              <a:t>4/6/2024</a:t>
            </a:fld>
            <a:endParaRPr lang="en-US"/>
          </a:p>
        </p:txBody>
      </p:sp>
      <p:sp>
        <p:nvSpPr>
          <p:cNvPr id="4" name="Footer Placeholder 3">
            <a:extLst>
              <a:ext uri="{FF2B5EF4-FFF2-40B4-BE49-F238E27FC236}">
                <a16:creationId xmlns:a16="http://schemas.microsoft.com/office/drawing/2014/main" id="{718F09EB-0BA7-19A8-5045-70A6E740CA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9EC309-B6C6-773F-A5EC-7B28DED74653}"/>
              </a:ext>
            </a:extLst>
          </p:cNvPr>
          <p:cNvSpPr>
            <a:spLocks noGrp="1"/>
          </p:cNvSpPr>
          <p:nvPr>
            <p:ph type="sldNum" sz="quarter" idx="12"/>
          </p:nvPr>
        </p:nvSpPr>
        <p:spPr/>
        <p:txBody>
          <a:bodyPr/>
          <a:lstStyle/>
          <a:p>
            <a:fld id="{5C04C219-228D-6F47-9A4C-7B19280768BE}" type="slidenum">
              <a:rPr lang="en-US" smtClean="0"/>
              <a:t>‹#›</a:t>
            </a:fld>
            <a:endParaRPr lang="en-US"/>
          </a:p>
        </p:txBody>
      </p:sp>
    </p:spTree>
    <p:extLst>
      <p:ext uri="{BB962C8B-B14F-4D97-AF65-F5344CB8AC3E}">
        <p14:creationId xmlns:p14="http://schemas.microsoft.com/office/powerpoint/2010/main" val="1409287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EFF00F-F225-DFB8-BCEF-17FE9E567128}"/>
              </a:ext>
            </a:extLst>
          </p:cNvPr>
          <p:cNvSpPr>
            <a:spLocks noGrp="1"/>
          </p:cNvSpPr>
          <p:nvPr>
            <p:ph type="dt" sz="half" idx="10"/>
          </p:nvPr>
        </p:nvSpPr>
        <p:spPr/>
        <p:txBody>
          <a:bodyPr/>
          <a:lstStyle/>
          <a:p>
            <a:fld id="{9B5CFA5D-91B8-1D49-8889-31529315F2A6}" type="datetimeFigureOut">
              <a:rPr lang="en-US" smtClean="0"/>
              <a:t>4/6/2024</a:t>
            </a:fld>
            <a:endParaRPr lang="en-US"/>
          </a:p>
        </p:txBody>
      </p:sp>
      <p:sp>
        <p:nvSpPr>
          <p:cNvPr id="3" name="Footer Placeholder 2">
            <a:extLst>
              <a:ext uri="{FF2B5EF4-FFF2-40B4-BE49-F238E27FC236}">
                <a16:creationId xmlns:a16="http://schemas.microsoft.com/office/drawing/2014/main" id="{EB3C6D06-6DC8-262D-B4EB-DF2FD98D31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737DC3-D8E2-87F9-2B09-D6F91F50B43E}"/>
              </a:ext>
            </a:extLst>
          </p:cNvPr>
          <p:cNvSpPr>
            <a:spLocks noGrp="1"/>
          </p:cNvSpPr>
          <p:nvPr>
            <p:ph type="sldNum" sz="quarter" idx="12"/>
          </p:nvPr>
        </p:nvSpPr>
        <p:spPr/>
        <p:txBody>
          <a:bodyPr/>
          <a:lstStyle/>
          <a:p>
            <a:fld id="{5C04C219-228D-6F47-9A4C-7B19280768BE}" type="slidenum">
              <a:rPr lang="en-US" smtClean="0"/>
              <a:t>‹#›</a:t>
            </a:fld>
            <a:endParaRPr lang="en-US"/>
          </a:p>
        </p:txBody>
      </p:sp>
    </p:spTree>
    <p:extLst>
      <p:ext uri="{BB962C8B-B14F-4D97-AF65-F5344CB8AC3E}">
        <p14:creationId xmlns:p14="http://schemas.microsoft.com/office/powerpoint/2010/main" val="183370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E7B98-EA01-400D-3D35-69B43EBC7F9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8F08999-2BC2-E760-FF46-3079D4C90E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B4DBAA1-F4A6-00B6-F4F9-25CF5A0062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3D4C88C-26BD-3DDA-C967-0B8CE9139A9E}"/>
              </a:ext>
            </a:extLst>
          </p:cNvPr>
          <p:cNvSpPr>
            <a:spLocks noGrp="1"/>
          </p:cNvSpPr>
          <p:nvPr>
            <p:ph type="dt" sz="half" idx="10"/>
          </p:nvPr>
        </p:nvSpPr>
        <p:spPr/>
        <p:txBody>
          <a:bodyPr/>
          <a:lstStyle/>
          <a:p>
            <a:fld id="{9B5CFA5D-91B8-1D49-8889-31529315F2A6}" type="datetimeFigureOut">
              <a:rPr lang="en-US" smtClean="0"/>
              <a:t>4/6/2024</a:t>
            </a:fld>
            <a:endParaRPr lang="en-US"/>
          </a:p>
        </p:txBody>
      </p:sp>
      <p:sp>
        <p:nvSpPr>
          <p:cNvPr id="6" name="Footer Placeholder 5">
            <a:extLst>
              <a:ext uri="{FF2B5EF4-FFF2-40B4-BE49-F238E27FC236}">
                <a16:creationId xmlns:a16="http://schemas.microsoft.com/office/drawing/2014/main" id="{58DAE2A9-6034-0ED3-DF04-1101C030C9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D2D7EC-578A-B7C8-8F6C-4452924A9C6B}"/>
              </a:ext>
            </a:extLst>
          </p:cNvPr>
          <p:cNvSpPr>
            <a:spLocks noGrp="1"/>
          </p:cNvSpPr>
          <p:nvPr>
            <p:ph type="sldNum" sz="quarter" idx="12"/>
          </p:nvPr>
        </p:nvSpPr>
        <p:spPr/>
        <p:txBody>
          <a:bodyPr/>
          <a:lstStyle/>
          <a:p>
            <a:fld id="{5C04C219-228D-6F47-9A4C-7B19280768BE}" type="slidenum">
              <a:rPr lang="en-US" smtClean="0"/>
              <a:t>‹#›</a:t>
            </a:fld>
            <a:endParaRPr lang="en-US"/>
          </a:p>
        </p:txBody>
      </p:sp>
    </p:spTree>
    <p:extLst>
      <p:ext uri="{BB962C8B-B14F-4D97-AF65-F5344CB8AC3E}">
        <p14:creationId xmlns:p14="http://schemas.microsoft.com/office/powerpoint/2010/main" val="3388711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BF1D8-024D-EF7D-333D-2C8CA084BE3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6803379-1F0E-92D8-165E-36664AD78F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7308C2-461B-2FDF-A8E6-9CF91A696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35C4C05-9D8A-4FED-33DC-6F2AFF1C5A73}"/>
              </a:ext>
            </a:extLst>
          </p:cNvPr>
          <p:cNvSpPr>
            <a:spLocks noGrp="1"/>
          </p:cNvSpPr>
          <p:nvPr>
            <p:ph type="dt" sz="half" idx="10"/>
          </p:nvPr>
        </p:nvSpPr>
        <p:spPr/>
        <p:txBody>
          <a:bodyPr/>
          <a:lstStyle/>
          <a:p>
            <a:fld id="{9B5CFA5D-91B8-1D49-8889-31529315F2A6}" type="datetimeFigureOut">
              <a:rPr lang="en-US" smtClean="0"/>
              <a:t>4/6/2024</a:t>
            </a:fld>
            <a:endParaRPr lang="en-US"/>
          </a:p>
        </p:txBody>
      </p:sp>
      <p:sp>
        <p:nvSpPr>
          <p:cNvPr id="6" name="Footer Placeholder 5">
            <a:extLst>
              <a:ext uri="{FF2B5EF4-FFF2-40B4-BE49-F238E27FC236}">
                <a16:creationId xmlns:a16="http://schemas.microsoft.com/office/drawing/2014/main" id="{183446A1-F5E6-D5F2-8FA1-8624A77981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9AED51-C800-FB6B-5E33-A97FDBCF0EE7}"/>
              </a:ext>
            </a:extLst>
          </p:cNvPr>
          <p:cNvSpPr>
            <a:spLocks noGrp="1"/>
          </p:cNvSpPr>
          <p:nvPr>
            <p:ph type="sldNum" sz="quarter" idx="12"/>
          </p:nvPr>
        </p:nvSpPr>
        <p:spPr/>
        <p:txBody>
          <a:bodyPr/>
          <a:lstStyle/>
          <a:p>
            <a:fld id="{5C04C219-228D-6F47-9A4C-7B19280768BE}" type="slidenum">
              <a:rPr lang="en-US" smtClean="0"/>
              <a:t>‹#›</a:t>
            </a:fld>
            <a:endParaRPr lang="en-US"/>
          </a:p>
        </p:txBody>
      </p:sp>
    </p:spTree>
    <p:extLst>
      <p:ext uri="{BB962C8B-B14F-4D97-AF65-F5344CB8AC3E}">
        <p14:creationId xmlns:p14="http://schemas.microsoft.com/office/powerpoint/2010/main" val="684743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194FE8-D67C-A984-8C29-B9419C94D7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A885A64-99C2-9B8B-E43F-DF55E7143B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1D0EAA-9CA7-9DC6-0E5D-3ECB3B7048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5CFA5D-91B8-1D49-8889-31529315F2A6}" type="datetimeFigureOut">
              <a:rPr lang="en-US" smtClean="0"/>
              <a:t>4/6/2024</a:t>
            </a:fld>
            <a:endParaRPr lang="en-US"/>
          </a:p>
        </p:txBody>
      </p:sp>
      <p:sp>
        <p:nvSpPr>
          <p:cNvPr id="5" name="Footer Placeholder 4">
            <a:extLst>
              <a:ext uri="{FF2B5EF4-FFF2-40B4-BE49-F238E27FC236}">
                <a16:creationId xmlns:a16="http://schemas.microsoft.com/office/drawing/2014/main" id="{B88DAB76-53E9-7333-905B-968EAA7D13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44D8F7D-E884-3DB6-3315-68AF3E208B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C04C219-228D-6F47-9A4C-7B19280768BE}" type="slidenum">
              <a:rPr lang="en-US" smtClean="0"/>
              <a:t>‹#›</a:t>
            </a:fld>
            <a:endParaRPr lang="en-US"/>
          </a:p>
        </p:txBody>
      </p:sp>
    </p:spTree>
    <p:extLst>
      <p:ext uri="{BB962C8B-B14F-4D97-AF65-F5344CB8AC3E}">
        <p14:creationId xmlns:p14="http://schemas.microsoft.com/office/powerpoint/2010/main" val="588890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064E5-0218-093A-34D3-C1D70F267FFB}"/>
              </a:ext>
            </a:extLst>
          </p:cNvPr>
          <p:cNvSpPr>
            <a:spLocks noGrp="1"/>
          </p:cNvSpPr>
          <p:nvPr>
            <p:ph type="ctrTitle" idx="4294967295"/>
          </p:nvPr>
        </p:nvSpPr>
        <p:spPr>
          <a:xfrm>
            <a:off x="2506459" y="868362"/>
            <a:ext cx="9144000" cy="2387600"/>
          </a:xfrm>
        </p:spPr>
        <p:txBody>
          <a:bodyPr>
            <a:normAutofit/>
          </a:bodyPr>
          <a:lstStyle/>
          <a:p>
            <a:r>
              <a:rPr lang="en-GB" sz="3600" b="1" i="1" u="sng" dirty="0"/>
              <a:t>ENVIRONMENTAL POLLUTION DETECTION</a:t>
            </a:r>
            <a:endParaRPr lang="en-US" sz="3600" b="1" i="1" u="sng" dirty="0"/>
          </a:p>
        </p:txBody>
      </p:sp>
      <p:sp>
        <p:nvSpPr>
          <p:cNvPr id="3" name="Subtitle 2">
            <a:extLst>
              <a:ext uri="{FF2B5EF4-FFF2-40B4-BE49-F238E27FC236}">
                <a16:creationId xmlns:a16="http://schemas.microsoft.com/office/drawing/2014/main" id="{D07A7CB8-76D7-B923-0CC4-D30478CEB141}"/>
              </a:ext>
            </a:extLst>
          </p:cNvPr>
          <p:cNvSpPr>
            <a:spLocks noGrp="1"/>
          </p:cNvSpPr>
          <p:nvPr>
            <p:ph type="subTitle" idx="4294967295"/>
          </p:nvPr>
        </p:nvSpPr>
        <p:spPr>
          <a:xfrm>
            <a:off x="6787563" y="3429000"/>
            <a:ext cx="4390876" cy="1675394"/>
          </a:xfrm>
        </p:spPr>
        <p:txBody>
          <a:bodyPr>
            <a:normAutofit fontScale="62500" lnSpcReduction="20000"/>
          </a:bodyPr>
          <a:lstStyle/>
          <a:p>
            <a:pPr marL="0" indent="0">
              <a:buNone/>
            </a:pPr>
            <a:r>
              <a:rPr lang="en-GB" dirty="0"/>
              <a:t>Presented by:</a:t>
            </a:r>
          </a:p>
          <a:p>
            <a:pPr marL="0" indent="0">
              <a:buNone/>
            </a:pPr>
            <a:r>
              <a:rPr lang="en-GB" dirty="0" err="1"/>
              <a:t>Harini</a:t>
            </a:r>
            <a:r>
              <a:rPr lang="en-GB" dirty="0"/>
              <a:t> L</a:t>
            </a:r>
          </a:p>
          <a:p>
            <a:pPr marL="0" indent="0">
              <a:buNone/>
            </a:pPr>
            <a:r>
              <a:rPr lang="en-GB" dirty="0"/>
              <a:t>3</a:t>
            </a:r>
            <a:r>
              <a:rPr lang="en-GB" baseline="30000" dirty="0"/>
              <a:t>rd</a:t>
            </a:r>
            <a:r>
              <a:rPr lang="en-GB" dirty="0"/>
              <a:t> Year CSE</a:t>
            </a:r>
          </a:p>
          <a:p>
            <a:pPr marL="0" indent="0">
              <a:buNone/>
            </a:pPr>
            <a:r>
              <a:rPr lang="en-GB" dirty="0"/>
              <a:t>Nm id :au421221104015</a:t>
            </a:r>
          </a:p>
          <a:p>
            <a:pPr marL="0" indent="0">
              <a:buNone/>
            </a:pPr>
            <a:r>
              <a:rPr lang="en-GB" dirty="0"/>
              <a:t>Gmail id: </a:t>
            </a:r>
            <a:r>
              <a:rPr lang="en-GB" sz="2900" dirty="0"/>
              <a:t>hariniharan0304</a:t>
            </a:r>
            <a:r>
              <a:rPr lang="en-GB" dirty="0"/>
              <a:t>@gmail.com</a:t>
            </a:r>
          </a:p>
          <a:p>
            <a:pPr marL="0" indent="0">
              <a:buNone/>
            </a:pPr>
            <a:endParaRPr lang="en-GB" dirty="0"/>
          </a:p>
          <a:p>
            <a:pPr marL="0" indent="0">
              <a:buNone/>
            </a:pPr>
            <a:endParaRPr lang="en-GB" dirty="0"/>
          </a:p>
          <a:p>
            <a:pPr marL="0" indent="0">
              <a:buNone/>
            </a:pPr>
            <a:endParaRPr lang="en-GB" dirty="0"/>
          </a:p>
          <a:p>
            <a:pPr marL="0" indent="0">
              <a:buNone/>
            </a:pPr>
            <a:endParaRPr lang="en-GB" sz="3200" dirty="0"/>
          </a:p>
          <a:p>
            <a:pPr marL="0" indent="0">
              <a:buNone/>
            </a:pPr>
            <a:endParaRPr lang="en-GB" dirty="0"/>
          </a:p>
          <a:p>
            <a:pPr marL="0" indent="0">
              <a:buNone/>
            </a:pPr>
            <a:endParaRPr lang="en-US" dirty="0"/>
          </a:p>
        </p:txBody>
      </p:sp>
    </p:spTree>
    <p:extLst>
      <p:ext uri="{BB962C8B-B14F-4D97-AF65-F5344CB8AC3E}">
        <p14:creationId xmlns:p14="http://schemas.microsoft.com/office/powerpoint/2010/main" val="1526866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D0E70-A3B1-BCBC-59BA-232851A7A06B}"/>
              </a:ext>
            </a:extLst>
          </p:cNvPr>
          <p:cNvSpPr>
            <a:spLocks noGrp="1"/>
          </p:cNvSpPr>
          <p:nvPr>
            <p:ph type="title"/>
          </p:nvPr>
        </p:nvSpPr>
        <p:spPr>
          <a:xfrm>
            <a:off x="554623" y="365125"/>
            <a:ext cx="10799177" cy="1325563"/>
          </a:xfrm>
        </p:spPr>
        <p:txBody>
          <a:bodyPr/>
          <a:lstStyle/>
          <a:p>
            <a:r>
              <a:rPr lang="en-GB" dirty="0"/>
              <a:t>Results:</a:t>
            </a:r>
            <a:endParaRPr lang="en-US" dirty="0"/>
          </a:p>
        </p:txBody>
      </p:sp>
      <p:pic>
        <p:nvPicPr>
          <p:cNvPr id="6" name="Content Placeholder 5">
            <a:extLst>
              <a:ext uri="{FF2B5EF4-FFF2-40B4-BE49-F238E27FC236}">
                <a16:creationId xmlns:a16="http://schemas.microsoft.com/office/drawing/2014/main" id="{B12D90DA-14AD-0F28-044E-7DD2C722B6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622" y="1690688"/>
            <a:ext cx="9599279" cy="4255290"/>
          </a:xfrm>
        </p:spPr>
      </p:pic>
    </p:spTree>
    <p:extLst>
      <p:ext uri="{BB962C8B-B14F-4D97-AF65-F5344CB8AC3E}">
        <p14:creationId xmlns:p14="http://schemas.microsoft.com/office/powerpoint/2010/main" val="3442268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8B48C-BDA8-2246-AFE0-91CE69C93515}"/>
              </a:ext>
            </a:extLst>
          </p:cNvPr>
          <p:cNvSpPr>
            <a:spLocks noGrp="1"/>
          </p:cNvSpPr>
          <p:nvPr>
            <p:ph type="title"/>
          </p:nvPr>
        </p:nvSpPr>
        <p:spPr>
          <a:xfrm>
            <a:off x="1002858" y="500062"/>
            <a:ext cx="10515600" cy="1325563"/>
          </a:xfrm>
        </p:spPr>
        <p:txBody>
          <a:bodyPr/>
          <a:lstStyle/>
          <a:p>
            <a:r>
              <a:rPr lang="en-GB" dirty="0"/>
              <a:t>Conclusion:</a:t>
            </a:r>
            <a:endParaRPr lang="en-US" dirty="0"/>
          </a:p>
        </p:txBody>
      </p:sp>
      <p:sp>
        <p:nvSpPr>
          <p:cNvPr id="3" name="Content Placeholder 2">
            <a:extLst>
              <a:ext uri="{FF2B5EF4-FFF2-40B4-BE49-F238E27FC236}">
                <a16:creationId xmlns:a16="http://schemas.microsoft.com/office/drawing/2014/main" id="{92458540-3782-60DB-DCEB-EA8DC2189342}"/>
              </a:ext>
            </a:extLst>
          </p:cNvPr>
          <p:cNvSpPr>
            <a:spLocks noGrp="1"/>
          </p:cNvSpPr>
          <p:nvPr>
            <p:ph idx="1"/>
          </p:nvPr>
        </p:nvSpPr>
        <p:spPr/>
        <p:txBody>
          <a:bodyPr/>
          <a:lstStyle/>
          <a:p>
            <a:r>
              <a:rPr lang="en-GB" dirty="0"/>
              <a:t>In conclusion, effective environmental pollution detection is essential for safeguarding our planet and public health. By utilizing advanced technologies and comprehensive monitoring systems, we can identify pollutants accurately, assess their impacts, and implement timely interventions to mitigate pollution. Furthermore, fostering collaboration between governments, industries, and communities is crucial for achieving sustainable solutions and ensuring a cleaner, healthier environment for current and future generations.</a:t>
            </a:r>
            <a:endParaRPr lang="en-US" dirty="0"/>
          </a:p>
        </p:txBody>
      </p:sp>
    </p:spTree>
    <p:extLst>
      <p:ext uri="{BB962C8B-B14F-4D97-AF65-F5344CB8AC3E}">
        <p14:creationId xmlns:p14="http://schemas.microsoft.com/office/powerpoint/2010/main" val="2159004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4E4C9-0E5F-51FD-7352-3702AD4093FA}"/>
              </a:ext>
            </a:extLst>
          </p:cNvPr>
          <p:cNvSpPr>
            <a:spLocks noGrp="1"/>
          </p:cNvSpPr>
          <p:nvPr>
            <p:ph type="title"/>
          </p:nvPr>
        </p:nvSpPr>
        <p:spPr/>
        <p:txBody>
          <a:bodyPr/>
          <a:lstStyle/>
          <a:p>
            <a:r>
              <a:rPr lang="en-GB" dirty="0"/>
              <a:t>Future works:</a:t>
            </a:r>
            <a:endParaRPr lang="en-US" dirty="0"/>
          </a:p>
        </p:txBody>
      </p:sp>
      <p:sp>
        <p:nvSpPr>
          <p:cNvPr id="3" name="Content Placeholder 2">
            <a:extLst>
              <a:ext uri="{FF2B5EF4-FFF2-40B4-BE49-F238E27FC236}">
                <a16:creationId xmlns:a16="http://schemas.microsoft.com/office/drawing/2014/main" id="{BABF193A-32F0-8D3B-AADE-826D4ABD011C}"/>
              </a:ext>
            </a:extLst>
          </p:cNvPr>
          <p:cNvSpPr>
            <a:spLocks noGrp="1"/>
          </p:cNvSpPr>
          <p:nvPr>
            <p:ph idx="1"/>
          </p:nvPr>
        </p:nvSpPr>
        <p:spPr/>
        <p:txBody>
          <a:bodyPr/>
          <a:lstStyle/>
          <a:p>
            <a:r>
              <a:rPr lang="en-US" dirty="0"/>
              <a:t>There are several potential future works for environmental pollution </a:t>
            </a:r>
            <a:r>
              <a:rPr lang="en-US" dirty="0" err="1"/>
              <a:t>detection:Advanced</a:t>
            </a:r>
            <a:r>
              <a:rPr lang="en-US" dirty="0"/>
              <a:t> Sensor Technology: Developing more sensitive and selective sensors capable of detecting a wider range of pollutants in real-</a:t>
            </a:r>
            <a:r>
              <a:rPr lang="en-US" dirty="0" err="1"/>
              <a:t>time.Satellite</a:t>
            </a:r>
            <a:r>
              <a:rPr lang="en-US" dirty="0"/>
              <a:t> Imaging: Leveraging satellite technology for continuous monitoring of pollution sources, such as industrial emissions, deforestation, and oil </a:t>
            </a:r>
            <a:r>
              <a:rPr lang="en-US" dirty="0" err="1"/>
              <a:t>spills.Machine</a:t>
            </a:r>
            <a:r>
              <a:rPr lang="en-US" dirty="0"/>
              <a:t> Learning and AI: Integrating machine learning algorithms to analyze large datasets collected from various sensors and sources to identify pollution patterns and predict future trends.</a:t>
            </a:r>
          </a:p>
        </p:txBody>
      </p:sp>
    </p:spTree>
    <p:extLst>
      <p:ext uri="{BB962C8B-B14F-4D97-AF65-F5344CB8AC3E}">
        <p14:creationId xmlns:p14="http://schemas.microsoft.com/office/powerpoint/2010/main" val="3988334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36877-3588-D40D-ECD2-8C77327DFFB6}"/>
              </a:ext>
            </a:extLst>
          </p:cNvPr>
          <p:cNvSpPr>
            <a:spLocks noGrp="1"/>
          </p:cNvSpPr>
          <p:nvPr>
            <p:ph type="title"/>
          </p:nvPr>
        </p:nvSpPr>
        <p:spPr/>
        <p:txBody>
          <a:bodyPr/>
          <a:lstStyle/>
          <a:p>
            <a:r>
              <a:rPr lang="en-GB" dirty="0"/>
              <a:t>Reference:</a:t>
            </a:r>
            <a:endParaRPr lang="en-US" dirty="0"/>
          </a:p>
        </p:txBody>
      </p:sp>
      <p:sp>
        <p:nvSpPr>
          <p:cNvPr id="3" name="Content Placeholder 2">
            <a:extLst>
              <a:ext uri="{FF2B5EF4-FFF2-40B4-BE49-F238E27FC236}">
                <a16:creationId xmlns:a16="http://schemas.microsoft.com/office/drawing/2014/main" id="{6198B606-7062-6997-FA79-238A92D64B4E}"/>
              </a:ext>
            </a:extLst>
          </p:cNvPr>
          <p:cNvSpPr>
            <a:spLocks noGrp="1"/>
          </p:cNvSpPr>
          <p:nvPr>
            <p:ph idx="1"/>
          </p:nvPr>
        </p:nvSpPr>
        <p:spPr/>
        <p:txBody>
          <a:bodyPr>
            <a:normAutofit fontScale="85000" lnSpcReduction="20000"/>
          </a:bodyPr>
          <a:lstStyle/>
          <a:p>
            <a:r>
              <a:rPr lang="en-GB" dirty="0"/>
              <a:t>Reference links for environmental pollution detection
Environmental Protection Agency (EPA): The EPA website provides a wealth of information on various types of pollution detection methods and technologies.
Website: https://www.epa.gov/
National Aeronautics and Space Administration (NASA): NASA conducts research and develops technologies for environmental monitoring and pollution detection, especially from space.
Website: https://www.nasa.gov/
World Health Organization (WHO): The WHO provides resources and reports on environmental pollution and its impact on health, including detection methods.
Website: https://www.who.int/</a:t>
            </a:r>
            <a:endParaRPr lang="en-US" dirty="0"/>
          </a:p>
        </p:txBody>
      </p:sp>
    </p:spTree>
    <p:extLst>
      <p:ext uri="{BB962C8B-B14F-4D97-AF65-F5344CB8AC3E}">
        <p14:creationId xmlns:p14="http://schemas.microsoft.com/office/powerpoint/2010/main" val="4238639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15E1B-656A-0AF6-72EF-A8CB487A9A4E}"/>
              </a:ext>
            </a:extLst>
          </p:cNvPr>
          <p:cNvSpPr>
            <a:spLocks noGrp="1"/>
          </p:cNvSpPr>
          <p:nvPr>
            <p:ph idx="1"/>
          </p:nvPr>
        </p:nvSpPr>
        <p:spPr/>
        <p:txBody>
          <a:bodyPr/>
          <a:lstStyle/>
          <a:p>
            <a:pPr marL="0" indent="0">
              <a:buNone/>
            </a:pPr>
            <a:r>
              <a:rPr lang="en-GB" dirty="0"/>
              <a:t>Problem statement:</a:t>
            </a:r>
            <a:endParaRPr lang="en-US" dirty="0"/>
          </a:p>
        </p:txBody>
      </p:sp>
      <p:sp>
        <p:nvSpPr>
          <p:cNvPr id="5" name="Content Placeholder 2">
            <a:extLst>
              <a:ext uri="{FF2B5EF4-FFF2-40B4-BE49-F238E27FC236}">
                <a16:creationId xmlns:a16="http://schemas.microsoft.com/office/drawing/2014/main" id="{07774AA7-FFFB-0E86-C0CD-36337B032831}"/>
              </a:ext>
            </a:extLst>
          </p:cNvPr>
          <p:cNvSpPr txBox="1">
            <a:spLocks noGrp="1"/>
          </p:cNvSpPr>
          <p:nvPr>
            <p:ph type="title"/>
          </p:nvPr>
        </p:nvSpPr>
        <p:spPr>
          <a:xfrm rot="10800000" flipV="1">
            <a:off x="838200" y="1262377"/>
            <a:ext cx="10515600" cy="58362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
The escalating threat of environmental pollution poses significant challenges to human health, ecosystems, and sustainability. Traditional monitoring methods often lack efficiency, accuracy, and real-time data collection capabilities. There is a critical need for an advanced environmental pollution detection system that can accurately identify, monitor, and </a:t>
            </a:r>
            <a:r>
              <a:rPr lang="en-GB" dirty="0" err="1"/>
              <a:t>analyze</a:t>
            </a:r>
            <a:r>
              <a:rPr lang="en-GB" dirty="0"/>
              <a:t> various pollutants in air, water, and soil, providing timely insights for proactive mitigation and regulatory actions.</a:t>
            </a:r>
            <a:endParaRPr lang="en-US" dirty="0"/>
          </a:p>
        </p:txBody>
      </p:sp>
    </p:spTree>
    <p:extLst>
      <p:ext uri="{BB962C8B-B14F-4D97-AF65-F5344CB8AC3E}">
        <p14:creationId xmlns:p14="http://schemas.microsoft.com/office/powerpoint/2010/main" val="3552549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DA3F17-6C04-B8AF-A4F3-8041F34B302E}"/>
              </a:ext>
            </a:extLst>
          </p:cNvPr>
          <p:cNvSpPr>
            <a:spLocks noGrp="1"/>
          </p:cNvSpPr>
          <p:nvPr>
            <p:ph idx="1"/>
          </p:nvPr>
        </p:nvSpPr>
        <p:spPr/>
        <p:txBody>
          <a:bodyPr>
            <a:normAutofit fontScale="92500" lnSpcReduction="20000"/>
          </a:bodyPr>
          <a:lstStyle/>
          <a:p>
            <a:pPr marL="0" indent="0">
              <a:buNone/>
            </a:pPr>
            <a:r>
              <a:rPr lang="en-GB" dirty="0"/>
              <a:t>
Convolutional Neural Networks (CNNs) are commonly used for environmental pollution detection because they excel at </a:t>
            </a:r>
            <a:r>
              <a:rPr lang="en-GB" dirty="0" err="1"/>
              <a:t>analyzing</a:t>
            </a:r>
            <a:r>
              <a:rPr lang="en-GB" dirty="0"/>
              <a:t> visual data, such as images and videos. In environmental monitoring, CNNs can be trained to recognize patterns and features indicative of pollution, such as smoke, hazardous materials, or changes in vegetation health. By processing data from sensors, satellites, or cameras, CNNs can provide real-time or near-real-time analysis, helping to detect and monitor pollution levels, identify sources of contamination, and assess environmental impacts over large geographic areas. Additionally, CNNs can automate the analysis process, reducing the need for manual inspection and enabling more efficient and timely response to environmental threats.</a:t>
            </a:r>
            <a:endParaRPr lang="en-US" dirty="0"/>
          </a:p>
        </p:txBody>
      </p:sp>
      <p:sp>
        <p:nvSpPr>
          <p:cNvPr id="5" name="Title 4">
            <a:extLst>
              <a:ext uri="{FF2B5EF4-FFF2-40B4-BE49-F238E27FC236}">
                <a16:creationId xmlns:a16="http://schemas.microsoft.com/office/drawing/2014/main" id="{70557981-EF8D-8533-CEFA-A95A9CB7C6DA}"/>
              </a:ext>
            </a:extLst>
          </p:cNvPr>
          <p:cNvSpPr>
            <a:spLocks noGrp="1"/>
          </p:cNvSpPr>
          <p:nvPr>
            <p:ph type="title"/>
          </p:nvPr>
        </p:nvSpPr>
        <p:spPr/>
        <p:txBody>
          <a:bodyPr/>
          <a:lstStyle/>
          <a:p>
            <a:r>
              <a:rPr lang="en-GB" dirty="0"/>
              <a:t>Why we use </a:t>
            </a:r>
            <a:r>
              <a:rPr lang="en-GB" dirty="0" err="1"/>
              <a:t>cnn</a:t>
            </a:r>
            <a:r>
              <a:rPr lang="en-GB" dirty="0"/>
              <a:t> for environmental pollution detection:</a:t>
            </a:r>
            <a:endParaRPr lang="en-US" dirty="0"/>
          </a:p>
        </p:txBody>
      </p:sp>
    </p:spTree>
    <p:extLst>
      <p:ext uri="{BB962C8B-B14F-4D97-AF65-F5344CB8AC3E}">
        <p14:creationId xmlns:p14="http://schemas.microsoft.com/office/powerpoint/2010/main" val="86718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65A5-E1F4-5829-F4BB-C29FF05B4DA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96195B1-F022-71C4-FF9E-81674B0387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860" y="603745"/>
            <a:ext cx="10804940" cy="5012919"/>
          </a:xfrm>
        </p:spPr>
      </p:pic>
    </p:spTree>
    <p:extLst>
      <p:ext uri="{BB962C8B-B14F-4D97-AF65-F5344CB8AC3E}">
        <p14:creationId xmlns:p14="http://schemas.microsoft.com/office/powerpoint/2010/main" val="222688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4800-FBBE-EDB8-FA1E-8539BC2BAA6B}"/>
              </a:ext>
            </a:extLst>
          </p:cNvPr>
          <p:cNvSpPr>
            <a:spLocks noGrp="1"/>
          </p:cNvSpPr>
          <p:nvPr>
            <p:ph type="title" idx="4294967295"/>
          </p:nvPr>
        </p:nvSpPr>
        <p:spPr>
          <a:xfrm>
            <a:off x="0" y="457200"/>
            <a:ext cx="3932238" cy="530225"/>
          </a:xfrm>
        </p:spPr>
        <p:txBody>
          <a:bodyPr>
            <a:normAutofit fontScale="90000"/>
          </a:bodyPr>
          <a:lstStyle/>
          <a:p>
            <a:r>
              <a:rPr lang="en-GB" dirty="0"/>
              <a:t>Proposed system:</a:t>
            </a:r>
            <a:endParaRPr lang="en-US" dirty="0"/>
          </a:p>
        </p:txBody>
      </p:sp>
      <p:pic>
        <p:nvPicPr>
          <p:cNvPr id="11" name="Picture 10">
            <a:extLst>
              <a:ext uri="{FF2B5EF4-FFF2-40B4-BE49-F238E27FC236}">
                <a16:creationId xmlns:a16="http://schemas.microsoft.com/office/drawing/2014/main" id="{06042DFE-0C7D-90CF-CF93-8F60D310D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428" y="1816724"/>
            <a:ext cx="6953250" cy="3810000"/>
          </a:xfrm>
          <a:prstGeom prst="rect">
            <a:avLst/>
          </a:prstGeom>
        </p:spPr>
      </p:pic>
    </p:spTree>
    <p:extLst>
      <p:ext uri="{BB962C8B-B14F-4D97-AF65-F5344CB8AC3E}">
        <p14:creationId xmlns:p14="http://schemas.microsoft.com/office/powerpoint/2010/main" val="320859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179F-B428-D4B6-753D-3D564D55B42E}"/>
              </a:ext>
            </a:extLst>
          </p:cNvPr>
          <p:cNvSpPr>
            <a:spLocks noGrp="1"/>
          </p:cNvSpPr>
          <p:nvPr>
            <p:ph type="title"/>
          </p:nvPr>
        </p:nvSpPr>
        <p:spPr/>
        <p:txBody>
          <a:bodyPr/>
          <a:lstStyle/>
          <a:p>
            <a:r>
              <a:rPr lang="en-GB" dirty="0"/>
              <a:t>System approach:</a:t>
            </a:r>
            <a:endParaRPr lang="en-US" dirty="0"/>
          </a:p>
        </p:txBody>
      </p:sp>
      <p:sp>
        <p:nvSpPr>
          <p:cNvPr id="3" name="Content Placeholder 2">
            <a:extLst>
              <a:ext uri="{FF2B5EF4-FFF2-40B4-BE49-F238E27FC236}">
                <a16:creationId xmlns:a16="http://schemas.microsoft.com/office/drawing/2014/main" id="{DB3946A0-1002-140F-F38A-BFA962442593}"/>
              </a:ext>
            </a:extLst>
          </p:cNvPr>
          <p:cNvSpPr>
            <a:spLocks noGrp="1"/>
          </p:cNvSpPr>
          <p:nvPr>
            <p:ph idx="1"/>
          </p:nvPr>
        </p:nvSpPr>
        <p:spPr/>
        <p:txBody>
          <a:bodyPr>
            <a:normAutofit fontScale="85000" lnSpcReduction="10000"/>
          </a:bodyPr>
          <a:lstStyle/>
          <a:p>
            <a:r>
              <a:rPr lang="en-GB" dirty="0"/>
              <a:t>A system approach for environmental pollution detection involves integrating various components such as sensors, data collection mechanisms, data analysis algorithms, and decision-making frameworks. Here’s a breakdown of key components:
Sensor Networks: Deploy sensors strategically in areas prone to pollution, including air quality sensors, water quality sensors, and soil sensors.
Data Collection and Transmission: Use </a:t>
            </a:r>
            <a:r>
              <a:rPr lang="en-GB" dirty="0" err="1"/>
              <a:t>IoT</a:t>
            </a:r>
            <a:r>
              <a:rPr lang="en-GB" dirty="0"/>
              <a:t> devices to collect real-time data from the sensors and transmit it to a centralized database or cloud platform. This can involve wireless communication technologies like Wi-Fi, Bluetooth, or cellular networks.
Data Processing and Analysis: Employ machine learning algorithms and data analytics techniques to process the collected data and identify patterns, trends, and anomalies indicative of pollution levels</a:t>
            </a:r>
            <a:endParaRPr lang="en-US" dirty="0"/>
          </a:p>
        </p:txBody>
      </p:sp>
    </p:spTree>
    <p:extLst>
      <p:ext uri="{BB962C8B-B14F-4D97-AF65-F5344CB8AC3E}">
        <p14:creationId xmlns:p14="http://schemas.microsoft.com/office/powerpoint/2010/main" val="3824434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2ACA5-4E70-AEB7-9983-A5063FE9C7E1}"/>
              </a:ext>
            </a:extLst>
          </p:cNvPr>
          <p:cNvSpPr>
            <a:spLocks noGrp="1"/>
          </p:cNvSpPr>
          <p:nvPr>
            <p:ph type="title"/>
          </p:nvPr>
        </p:nvSpPr>
        <p:spPr/>
        <p:txBody>
          <a:bodyPr/>
          <a:lstStyle/>
          <a:p>
            <a:r>
              <a:rPr lang="en-GB" dirty="0"/>
              <a:t>Problem </a:t>
            </a:r>
            <a:r>
              <a:rPr lang="en-GB" dirty="0" err="1"/>
              <a:t>Forumalation</a:t>
            </a:r>
            <a:r>
              <a:rPr lang="en-GB" dirty="0"/>
              <a:t>:</a:t>
            </a:r>
            <a:endParaRPr lang="en-US" dirty="0"/>
          </a:p>
        </p:txBody>
      </p:sp>
      <p:sp>
        <p:nvSpPr>
          <p:cNvPr id="3" name="Content Placeholder 2">
            <a:extLst>
              <a:ext uri="{FF2B5EF4-FFF2-40B4-BE49-F238E27FC236}">
                <a16:creationId xmlns:a16="http://schemas.microsoft.com/office/drawing/2014/main" id="{5D413396-1F80-06D9-4DF4-733AF4832E71}"/>
              </a:ext>
            </a:extLst>
          </p:cNvPr>
          <p:cNvSpPr>
            <a:spLocks noGrp="1"/>
          </p:cNvSpPr>
          <p:nvPr>
            <p:ph idx="1"/>
          </p:nvPr>
        </p:nvSpPr>
        <p:spPr/>
        <p:txBody>
          <a:bodyPr/>
          <a:lstStyle/>
          <a:p>
            <a:r>
              <a:rPr lang="en-GB" dirty="0"/>
              <a:t>Objectives: Clearly state the goals of the pollution detection system, such as:
Identifying pollution sources and hotspots.
Monitoring pollution levels in real-time.
Providing early warning alerts for pollution events.
Supporting decision-making for pollution mitigation measures.</a:t>
            </a:r>
            <a:endParaRPr lang="en-US" dirty="0"/>
          </a:p>
        </p:txBody>
      </p:sp>
    </p:spTree>
    <p:extLst>
      <p:ext uri="{BB962C8B-B14F-4D97-AF65-F5344CB8AC3E}">
        <p14:creationId xmlns:p14="http://schemas.microsoft.com/office/powerpoint/2010/main" val="1423120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67D1-5E88-1FB0-480D-29D644B32BE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3E40806-7330-9C19-602C-06722CD3D3B2}"/>
              </a:ext>
            </a:extLst>
          </p:cNvPr>
          <p:cNvSpPr>
            <a:spLocks noGrp="1"/>
          </p:cNvSpPr>
          <p:nvPr>
            <p:ph idx="1"/>
          </p:nvPr>
        </p:nvSpPr>
        <p:spPr/>
        <p:txBody>
          <a:bodyPr>
            <a:normAutofit fontScale="92500" lnSpcReduction="20000"/>
          </a:bodyPr>
          <a:lstStyle/>
          <a:p>
            <a:r>
              <a:rPr lang="en-GB" dirty="0"/>
              <a:t>Constraints and Challenges: Identify any constraints or challenges that need to be addressed, such as:
Limited resources for deploying sensors and infrastructure.
Data variability and uncertainty.
Regulatory compliance requirements.
Integration with existing monitoring systems and platforms.</a:t>
            </a:r>
          </a:p>
          <a:p>
            <a:r>
              <a:rPr lang="en-GB" dirty="0"/>
              <a:t>Data Requirements: Specify the types of data needed for pollution detection, including:
Sensor data (e.g., air quality measurements, water quality parameters).
Geographic data (e.g., maps, land use data).
Meteorological data (e.g., weather conditions, wind patterns).</a:t>
            </a:r>
            <a:endParaRPr lang="en-US" dirty="0"/>
          </a:p>
        </p:txBody>
      </p:sp>
    </p:spTree>
    <p:extLst>
      <p:ext uri="{BB962C8B-B14F-4D97-AF65-F5344CB8AC3E}">
        <p14:creationId xmlns:p14="http://schemas.microsoft.com/office/powerpoint/2010/main" val="4022690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94B1-C01C-C8BD-CA2B-909D4E92F4A8}"/>
              </a:ext>
            </a:extLst>
          </p:cNvPr>
          <p:cNvSpPr>
            <a:spLocks noGrp="1"/>
          </p:cNvSpPr>
          <p:nvPr>
            <p:ph type="title"/>
          </p:nvPr>
        </p:nvSpPr>
        <p:spPr/>
        <p:txBody>
          <a:bodyPr/>
          <a:lstStyle/>
          <a:p>
            <a:r>
              <a:rPr lang="en-GB" dirty="0"/>
              <a:t>Futures used for training:</a:t>
            </a:r>
            <a:endParaRPr lang="en-US" dirty="0"/>
          </a:p>
        </p:txBody>
      </p:sp>
      <p:sp>
        <p:nvSpPr>
          <p:cNvPr id="3" name="Content Placeholder 2">
            <a:extLst>
              <a:ext uri="{FF2B5EF4-FFF2-40B4-BE49-F238E27FC236}">
                <a16:creationId xmlns:a16="http://schemas.microsoft.com/office/drawing/2014/main" id="{E8BB6B03-66B5-0459-0723-AE83A0130A1B}"/>
              </a:ext>
            </a:extLst>
          </p:cNvPr>
          <p:cNvSpPr>
            <a:spLocks noGrp="1"/>
          </p:cNvSpPr>
          <p:nvPr>
            <p:ph idx="1"/>
          </p:nvPr>
        </p:nvSpPr>
        <p:spPr/>
        <p:txBody>
          <a:bodyPr>
            <a:normAutofit lnSpcReduction="10000"/>
          </a:bodyPr>
          <a:lstStyle/>
          <a:p>
            <a:pPr marL="0" indent="0">
              <a:buNone/>
            </a:pPr>
            <a:r>
              <a:rPr lang="en-GB" dirty="0"/>
              <a:t>Futures contracts could be used for training environmental pollution detection models by providing a simulated environment for testing and refining detection algorithms. These contracts could include data on various environmental factors such as air quality, water quality, and soil contamination levels, allowing researchers to train their models on a wide range of scenarios. Additionally, futures contracts could also incorporate data on weather patterns, industrial activities, and population density to create more accurate simulations of pollution levels in different areas. By using futures contracts for training, researchers can better understand how environmental factors interact and develop more robust detection models.</a:t>
            </a:r>
            <a:endParaRPr lang="en-US" dirty="0"/>
          </a:p>
        </p:txBody>
      </p:sp>
    </p:spTree>
    <p:extLst>
      <p:ext uri="{BB962C8B-B14F-4D97-AF65-F5344CB8AC3E}">
        <p14:creationId xmlns:p14="http://schemas.microsoft.com/office/powerpoint/2010/main" val="3372427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ENVIRONMENTAL POLLUTION DETECTION</vt:lpstr>
      <vt:lpstr>
The escalating threat of environmental pollution poses significant challenges to human health, ecosystems, and sustainability. Traditional monitoring methods often lack efficiency, accuracy, and real-time data collection capabilities. There is a critical need for an advanced environmental pollution detection system that can accurately identify, monitor, and analyze various pollutants in air, water, and soil, providing timely insights for proactive mitigation and regulatory actions.</vt:lpstr>
      <vt:lpstr>Why we use cnn for environmental pollution detection:</vt:lpstr>
      <vt:lpstr>PowerPoint Presentation</vt:lpstr>
      <vt:lpstr>Proposed system:</vt:lpstr>
      <vt:lpstr>System approach:</vt:lpstr>
      <vt:lpstr>Problem Forumalation:</vt:lpstr>
      <vt:lpstr>PowerPoint Presentation</vt:lpstr>
      <vt:lpstr>Futures used for training:</vt:lpstr>
      <vt:lpstr>Results:</vt:lpstr>
      <vt:lpstr>Conclusion:</vt:lpstr>
      <vt:lpstr>Future works: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POLLUTION DETECTION</dc:title>
  <dc:creator>hariniharan0304@gmail.com</dc:creator>
  <cp:lastModifiedBy>hariniharan0304@gmail.com</cp:lastModifiedBy>
  <cp:revision>4</cp:revision>
  <dcterms:created xsi:type="dcterms:W3CDTF">2024-04-05T14:50:17Z</dcterms:created>
  <dcterms:modified xsi:type="dcterms:W3CDTF">2024-04-06T06:33:14Z</dcterms:modified>
</cp:coreProperties>
</file>