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1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4630400" cy="8229600"/>
  <p:notesSz cx="8229600" cy="1463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110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69444" y="1521276"/>
            <a:ext cx="11491514" cy="516954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37361" y="1693938"/>
            <a:ext cx="11155680" cy="4841724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6163056" y="1521276"/>
            <a:ext cx="2304288" cy="8778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300216" y="1521277"/>
            <a:ext cx="2029968" cy="774354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4050" y="2509516"/>
            <a:ext cx="10882303" cy="310896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8640" b="0" kern="1200" cap="all" spc="-12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4520" y="5618475"/>
            <a:ext cx="10885018" cy="54864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920" spc="96" baseline="0">
                <a:solidFill>
                  <a:schemeClr val="tx1"/>
                </a:solidFill>
              </a:defRPr>
            </a:lvl1pPr>
            <a:lvl2pPr marL="548640" indent="0" algn="ctr">
              <a:buNone/>
              <a:defRPr sz="1920"/>
            </a:lvl2pPr>
            <a:lvl3pPr marL="1097280" indent="0" algn="ctr">
              <a:buNone/>
              <a:defRPr sz="192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6382512" y="1609506"/>
            <a:ext cx="1865376" cy="632656"/>
          </a:xfrm>
        </p:spPr>
        <p:txBody>
          <a:bodyPr/>
          <a:lstStyle>
            <a:lvl1pPr algn="ctr">
              <a:defRPr sz="156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6AD6EE87-EBD5-4F12-A48A-63ACA297AC8F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744675" y="6253272"/>
            <a:ext cx="7086600" cy="27432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0328304" y="6254496"/>
            <a:ext cx="2534257" cy="27432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509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8358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89920" y="914400"/>
            <a:ext cx="2834640" cy="63093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914400"/>
            <a:ext cx="9692640" cy="63093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16318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1993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26966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69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7259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7086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60733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629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708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58397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967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70138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27733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35862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23899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98078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92064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3453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7564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69444" y="1521276"/>
            <a:ext cx="11491514" cy="516954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37360" y="1693938"/>
            <a:ext cx="11155680" cy="4841724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6163056" y="1521276"/>
            <a:ext cx="2304288" cy="8778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300216" y="1521277"/>
            <a:ext cx="2029968" cy="774354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6347" y="2513171"/>
            <a:ext cx="10885018" cy="310530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8640" kern="1200" cap="all" spc="-12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6349" y="5618474"/>
            <a:ext cx="10885018" cy="548640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>
                <a:solidFill>
                  <a:schemeClr val="tx1"/>
                </a:solidFill>
                <a:effectLst/>
              </a:defRPr>
            </a:lvl1pPr>
            <a:lvl2pPr marL="5486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386170" y="1613403"/>
            <a:ext cx="1865376" cy="636422"/>
          </a:xfrm>
        </p:spPr>
        <p:txBody>
          <a:bodyPr/>
          <a:lstStyle>
            <a:lvl1pPr algn="ctr">
              <a:defRPr lang="en-US" sz="156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A61015F-7CC6-4D0A-9D87-873EA4C304CC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4264" y="6253272"/>
            <a:ext cx="7088429" cy="27432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25405" y="6253272"/>
            <a:ext cx="2534717" cy="274320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001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0160" y="2523744"/>
            <a:ext cx="5705856" cy="4498848"/>
          </a:xfrm>
        </p:spPr>
        <p:txBody>
          <a:bodyPr/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44384" y="2523744"/>
            <a:ext cx="5705856" cy="4498848"/>
          </a:xfrm>
        </p:spPr>
        <p:txBody>
          <a:bodyPr/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3530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489201"/>
            <a:ext cx="5705856" cy="76809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80" b="0">
                <a:solidFill>
                  <a:schemeClr val="tx2"/>
                </a:solidFill>
                <a:latin typeface="+mn-lt"/>
              </a:defRPr>
            </a:lvl1pPr>
            <a:lvl2pPr marL="548640" indent="0">
              <a:buNone/>
              <a:defRPr sz="228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307078"/>
            <a:ext cx="5705856" cy="3840480"/>
          </a:xfrm>
        </p:spPr>
        <p:txBody>
          <a:bodyPr/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48042" y="2489201"/>
            <a:ext cx="5705856" cy="768096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80" b="0">
                <a:solidFill>
                  <a:schemeClr val="tx2"/>
                </a:solidFill>
              </a:defRPr>
            </a:lvl1pPr>
            <a:lvl2pPr marL="548640" indent="0">
              <a:buNone/>
              <a:defRPr sz="228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48042" y="3307897"/>
            <a:ext cx="5705856" cy="3840480"/>
          </a:xfrm>
        </p:spPr>
        <p:txBody>
          <a:bodyPr/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19092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90233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67414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4635" y="285293"/>
            <a:ext cx="10237622" cy="765901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824463" y="285293"/>
            <a:ext cx="3511296" cy="76590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0" y="728870"/>
            <a:ext cx="2916936" cy="1975104"/>
          </a:xfrm>
        </p:spPr>
        <p:txBody>
          <a:bodyPr anchor="b">
            <a:normAutofit/>
          </a:bodyPr>
          <a:lstStyle>
            <a:lvl1pPr algn="l" defTabSz="10972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6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731520"/>
            <a:ext cx="9326880" cy="6400800"/>
          </a:xfrm>
        </p:spPr>
        <p:txBody>
          <a:bodyPr/>
          <a:lstStyle>
            <a:lvl1pPr>
              <a:defRPr sz="2160"/>
            </a:lvl1pPr>
            <a:lvl2pPr>
              <a:defRPr sz="1920"/>
            </a:lvl2pPr>
            <a:lvl3pPr>
              <a:defRPr sz="1680"/>
            </a:lvl3pPr>
            <a:lvl4pPr>
              <a:defRPr sz="1680"/>
            </a:lvl4pPr>
            <a:lvl5pPr>
              <a:defRPr sz="1680"/>
            </a:lvl5pPr>
            <a:lvl6pPr>
              <a:defRPr sz="1680"/>
            </a:lvl6pPr>
            <a:lvl7pPr>
              <a:defRPr sz="1680"/>
            </a:lvl7pPr>
            <a:lvl8pPr>
              <a:defRPr sz="1680"/>
            </a:lvl8pPr>
            <a:lvl9pPr>
              <a:defRPr sz="1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0" y="2743200"/>
            <a:ext cx="2916936" cy="420624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60"/>
              </a:spcBef>
              <a:buNone/>
              <a:defRPr sz="1680">
                <a:solidFill>
                  <a:srgbClr val="FFFFFF"/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3/23/2025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2472412" y="7467602"/>
            <a:ext cx="1755648" cy="32918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989055" y="449885"/>
            <a:ext cx="3182112" cy="732983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9405163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824463" y="285293"/>
            <a:ext cx="3511296" cy="76590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5680" y="724205"/>
            <a:ext cx="2918765" cy="1975104"/>
          </a:xfrm>
        </p:spPr>
        <p:txBody>
          <a:bodyPr anchor="b">
            <a:noAutofit/>
          </a:bodyPr>
          <a:lstStyle>
            <a:lvl1pPr algn="l">
              <a:defRPr sz="336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4319" y="285293"/>
            <a:ext cx="10237622" cy="7659014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0" y="2743200"/>
            <a:ext cx="2918765" cy="420258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60"/>
              </a:spcBef>
              <a:buNone/>
              <a:defRPr sz="1680">
                <a:solidFill>
                  <a:srgbClr val="FFFFFF"/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0298CD5-6C1E-4009-B41F-6DF62E31D3BE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1097280" rtl="0" eaLnBrk="1" latinLnBrk="0" hangingPunct="1">
              <a:defRPr lang="en-US" sz="12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2476074" y="7472477"/>
            <a:ext cx="1755648" cy="32918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989055" y="449885"/>
            <a:ext cx="3182112" cy="732983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180204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1635" y="285293"/>
            <a:ext cx="14067130" cy="7659014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0160" y="771113"/>
            <a:ext cx="1207008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523744"/>
            <a:ext cx="12070080" cy="4718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9184" y="7569206"/>
            <a:ext cx="3291840" cy="3291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0298CD5-6C1E-4009-B41F-6DF62E31D3BE}" type="datetimeFigureOut">
              <a:rPr lang="en-US" smtClean="0"/>
              <a:pPr/>
              <a:t>3/23/2025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87952" y="7569206"/>
            <a:ext cx="6254496" cy="3291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563856" y="7569206"/>
            <a:ext cx="1755648" cy="3291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144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1" r:id="rId1"/>
    <p:sldLayoutId id="2147484112" r:id="rId2"/>
    <p:sldLayoutId id="2147484113" r:id="rId3"/>
    <p:sldLayoutId id="2147484114" r:id="rId4"/>
    <p:sldLayoutId id="2147484115" r:id="rId5"/>
    <p:sldLayoutId id="2147484116" r:id="rId6"/>
    <p:sldLayoutId id="2147484117" r:id="rId7"/>
    <p:sldLayoutId id="2147484118" r:id="rId8"/>
    <p:sldLayoutId id="2147484119" r:id="rId9"/>
    <p:sldLayoutId id="2147484120" r:id="rId10"/>
    <p:sldLayoutId id="2147484121" r:id="rId11"/>
    <p:sldLayoutId id="2147484122" r:id="rId12"/>
    <p:sldLayoutId id="2147484123" r:id="rId13"/>
    <p:sldLayoutId id="2147484124" r:id="rId14"/>
    <p:sldLayoutId id="2147484125" r:id="rId15"/>
    <p:sldLayoutId id="2147484126" r:id="rId16"/>
    <p:sldLayoutId id="2147484127" r:id="rId17"/>
    <p:sldLayoutId id="2147484128" r:id="rId18"/>
    <p:sldLayoutId id="2147484129" r:id="rId19"/>
    <p:sldLayoutId id="2147484130" r:id="rId20"/>
    <p:sldLayoutId id="2147484131" r:id="rId21"/>
    <p:sldLayoutId id="2147484132" r:id="rId22"/>
    <p:sldLayoutId id="2147484133" r:id="rId23"/>
    <p:sldLayoutId id="2147484134" r:id="rId24"/>
    <p:sldLayoutId id="2147484135" r:id="rId25"/>
    <p:sldLayoutId id="2147484136" r:id="rId26"/>
    <p:sldLayoutId id="2147484137" r:id="rId27"/>
    <p:sldLayoutId id="2147484138" r:id="rId28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lang="en-US" sz="576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9456" indent="-219456" algn="l" defTabSz="1097280" rtl="0" eaLnBrk="1" latinLnBrk="0" hangingPunct="1">
        <a:lnSpc>
          <a:spcPct val="100000"/>
        </a:lnSpc>
        <a:spcBef>
          <a:spcPts val="108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100000"/>
        </a:lnSpc>
        <a:spcBef>
          <a:spcPts val="6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100000"/>
        </a:lnSpc>
        <a:spcBef>
          <a:spcPts val="6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100000"/>
        </a:lnSpc>
        <a:spcBef>
          <a:spcPts val="6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8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100000"/>
        </a:lnSpc>
        <a:spcBef>
          <a:spcPts val="6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8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100000"/>
        </a:lnSpc>
        <a:spcBef>
          <a:spcPts val="6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8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100000"/>
        </a:lnSpc>
        <a:spcBef>
          <a:spcPts val="6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8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100000"/>
        </a:lnSpc>
        <a:spcBef>
          <a:spcPts val="6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8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100000"/>
        </a:lnSpc>
        <a:spcBef>
          <a:spcPts val="6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.n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857970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4" name="Text 1"/>
          <p:cNvSpPr/>
          <p:nvPr/>
        </p:nvSpPr>
        <p:spPr>
          <a:xfrm>
            <a:off x="6324124" y="2480310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en-US" sz="4400" b="1" kern="0" spc="-89" dirty="0">
                <a:solidFill>
                  <a:srgbClr val="38588B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AI-Powered Fraud Detection on Ethereum</a:t>
            </a:r>
            <a:endParaRPr lang="en-US" sz="4400" b="1" dirty="0"/>
          </a:p>
        </p:txBody>
      </p:sp>
      <p:sp>
        <p:nvSpPr>
          <p:cNvPr id="5" name="Text 2"/>
          <p:cNvSpPr/>
          <p:nvPr/>
        </p:nvSpPr>
        <p:spPr>
          <a:xfrm>
            <a:off x="6324124" y="4247317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Presentation by                                                                                                              Supervisor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6324124" y="4899541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HARINI MM (23AM041)                                                                                              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6324124" y="5551765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JEEVANTHIKA T (23AM047)</a:t>
            </a:r>
          </a:p>
          <a:p>
            <a:pPr marL="0" indent="0" algn="l">
              <a:lnSpc>
                <a:spcPts val="3000"/>
              </a:lnSpc>
              <a:buNone/>
            </a:pPr>
            <a:endParaRPr lang="en-US" sz="1850" kern="0" spc="-38" dirty="0">
              <a:solidFill>
                <a:srgbClr val="272525"/>
              </a:solidFill>
              <a:latin typeface="Source Sans Pro" pitchFamily="34" charset="0"/>
              <a:ea typeface="Source Sans Pro" pitchFamily="34" charset="-122"/>
            </a:endParaRPr>
          </a:p>
          <a:p>
            <a:pPr marL="0" indent="0" algn="l">
              <a:lnSpc>
                <a:spcPts val="3000"/>
              </a:lnSpc>
              <a:buNone/>
            </a:pPr>
            <a:endParaRPr lang="en-US" sz="1850" kern="0" spc="-38" dirty="0">
              <a:solidFill>
                <a:srgbClr val="272525"/>
              </a:solidFill>
              <a:latin typeface="Source Sans Pro" pitchFamily="34" charset="0"/>
              <a:ea typeface="Source Sans Pro" pitchFamily="34" charset="-122"/>
            </a:endParaRPr>
          </a:p>
          <a:p>
            <a:pPr marL="0" indent="0" algn="l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8" name="Text 5"/>
          <p:cNvSpPr/>
          <p:nvPr/>
        </p:nvSpPr>
        <p:spPr>
          <a:xfrm>
            <a:off x="6469090" y="7393288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23-03-2025                      II Year Core Course Project- Final Review                             </a:t>
            </a: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</a:t>
            </a:r>
            <a:endParaRPr lang="en-US" sz="18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AB3FCA-CC3A-9911-FE1A-2F4EA048099F}"/>
              </a:ext>
            </a:extLst>
          </p:cNvPr>
          <p:cNvSpPr txBox="1"/>
          <p:nvPr/>
        </p:nvSpPr>
        <p:spPr>
          <a:xfrm>
            <a:off x="12857356" y="7794702"/>
            <a:ext cx="1672683" cy="3830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34338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56153" y="2858929"/>
            <a:ext cx="4411147" cy="551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00"/>
              </a:lnSpc>
              <a:buNone/>
            </a:pPr>
            <a:r>
              <a:rPr lang="en-US" sz="3450" kern="0" spc="-69" dirty="0">
                <a:solidFill>
                  <a:srgbClr val="38588B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Tasks to be Conducted</a:t>
            </a:r>
            <a:endParaRPr lang="en-US" sz="3450" dirty="0"/>
          </a:p>
        </p:txBody>
      </p:sp>
      <p:sp>
        <p:nvSpPr>
          <p:cNvPr id="4" name="Shape 1"/>
          <p:cNvSpPr/>
          <p:nvPr/>
        </p:nvSpPr>
        <p:spPr>
          <a:xfrm>
            <a:off x="656153" y="3691414"/>
            <a:ext cx="4314468" cy="1814989"/>
          </a:xfrm>
          <a:prstGeom prst="roundRect">
            <a:avLst>
              <a:gd name="adj" fmla="val 4338"/>
            </a:avLst>
          </a:prstGeom>
          <a:solidFill>
            <a:srgbClr val="DAE7F1"/>
          </a:solidFill>
          <a:ln w="7620">
            <a:solidFill>
              <a:srgbClr val="C0CD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851178" y="3886438"/>
            <a:ext cx="3924419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b="1" kern="0" spc="-3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Phase 1: Data Acquisition &amp; Preprocessing</a:t>
            </a:r>
            <a:endParaRPr lang="en-US" sz="1450" dirty="0"/>
          </a:p>
        </p:txBody>
      </p:sp>
      <p:sp>
        <p:nvSpPr>
          <p:cNvPr id="6" name="Text 3"/>
          <p:cNvSpPr/>
          <p:nvPr/>
        </p:nvSpPr>
        <p:spPr>
          <a:xfrm>
            <a:off x="851178" y="4298871"/>
            <a:ext cx="3924419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kern="0" spc="-3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Collect Ethereum transactions.</a:t>
            </a:r>
            <a:endParaRPr lang="en-US" sz="1450" dirty="0"/>
          </a:p>
        </p:txBody>
      </p:sp>
      <p:sp>
        <p:nvSpPr>
          <p:cNvPr id="7" name="Text 4"/>
          <p:cNvSpPr/>
          <p:nvPr/>
        </p:nvSpPr>
        <p:spPr>
          <a:xfrm>
            <a:off x="851178" y="4711303"/>
            <a:ext cx="3924419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kern="0" spc="-3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Clean and preprocess the data (handle missing values, normalize).</a:t>
            </a:r>
            <a:endParaRPr lang="en-US" sz="1450" dirty="0"/>
          </a:p>
        </p:txBody>
      </p:sp>
      <p:sp>
        <p:nvSpPr>
          <p:cNvPr id="8" name="Shape 5"/>
          <p:cNvSpPr/>
          <p:nvPr/>
        </p:nvSpPr>
        <p:spPr>
          <a:xfrm>
            <a:off x="5158026" y="3691414"/>
            <a:ext cx="4314468" cy="1814989"/>
          </a:xfrm>
          <a:prstGeom prst="roundRect">
            <a:avLst>
              <a:gd name="adj" fmla="val 4338"/>
            </a:avLst>
          </a:prstGeom>
          <a:solidFill>
            <a:srgbClr val="DAE7F1"/>
          </a:solidFill>
          <a:ln w="7620">
            <a:solidFill>
              <a:srgbClr val="C0CDD7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353050" y="3886438"/>
            <a:ext cx="3924419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b="1" kern="0" spc="-3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Phase 2: Model Development &amp; Training</a:t>
            </a:r>
            <a:endParaRPr lang="en-US" sz="1450" dirty="0"/>
          </a:p>
        </p:txBody>
      </p:sp>
      <p:sp>
        <p:nvSpPr>
          <p:cNvPr id="10" name="Text 7"/>
          <p:cNvSpPr/>
          <p:nvPr/>
        </p:nvSpPr>
        <p:spPr>
          <a:xfrm>
            <a:off x="5353050" y="4298871"/>
            <a:ext cx="3924419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kern="0" spc="-3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Train </a:t>
            </a:r>
            <a:r>
              <a:rPr lang="en-US" sz="1450" b="1" kern="0" spc="-3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Isolation Forest</a:t>
            </a:r>
            <a:r>
              <a:rPr lang="en-US" sz="1450" kern="0" spc="-3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on historical transaction data.</a:t>
            </a:r>
            <a:endParaRPr lang="en-US" sz="1450" dirty="0"/>
          </a:p>
        </p:txBody>
      </p:sp>
      <p:sp>
        <p:nvSpPr>
          <p:cNvPr id="11" name="Text 8"/>
          <p:cNvSpPr/>
          <p:nvPr/>
        </p:nvSpPr>
        <p:spPr>
          <a:xfrm>
            <a:off x="5353050" y="4711303"/>
            <a:ext cx="3924419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kern="0" spc="-3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Tune hyperparameters for better fraud detection.</a:t>
            </a:r>
            <a:endParaRPr lang="en-US" sz="1450" dirty="0"/>
          </a:p>
        </p:txBody>
      </p:sp>
      <p:sp>
        <p:nvSpPr>
          <p:cNvPr id="12" name="Shape 9"/>
          <p:cNvSpPr/>
          <p:nvPr/>
        </p:nvSpPr>
        <p:spPr>
          <a:xfrm>
            <a:off x="9659898" y="3691414"/>
            <a:ext cx="4314468" cy="1814989"/>
          </a:xfrm>
          <a:prstGeom prst="roundRect">
            <a:avLst>
              <a:gd name="adj" fmla="val 4338"/>
            </a:avLst>
          </a:prstGeom>
          <a:solidFill>
            <a:srgbClr val="DAE7F1"/>
          </a:solidFill>
          <a:ln w="7620">
            <a:solidFill>
              <a:srgbClr val="C0CDD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854922" y="3886438"/>
            <a:ext cx="3924419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b="1" kern="0" spc="-3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Phase 3: Backend Development (Flask API)</a:t>
            </a:r>
            <a:endParaRPr lang="en-US" sz="1450" dirty="0"/>
          </a:p>
        </p:txBody>
      </p:sp>
      <p:sp>
        <p:nvSpPr>
          <p:cNvPr id="14" name="Text 11"/>
          <p:cNvSpPr/>
          <p:nvPr/>
        </p:nvSpPr>
        <p:spPr>
          <a:xfrm>
            <a:off x="9854922" y="4298871"/>
            <a:ext cx="3924419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kern="0" spc="-3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Develop REST API endpoints for model inference.</a:t>
            </a:r>
            <a:endParaRPr lang="en-US" sz="1450" dirty="0"/>
          </a:p>
        </p:txBody>
      </p:sp>
      <p:sp>
        <p:nvSpPr>
          <p:cNvPr id="15" name="Text 12"/>
          <p:cNvSpPr/>
          <p:nvPr/>
        </p:nvSpPr>
        <p:spPr>
          <a:xfrm>
            <a:off x="9854922" y="4711303"/>
            <a:ext cx="3924419" cy="600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kern="0" spc="-3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Implement request handling for transaction anomaly detection.</a:t>
            </a:r>
            <a:endParaRPr lang="en-US" sz="1450" dirty="0"/>
          </a:p>
        </p:txBody>
      </p:sp>
      <p:sp>
        <p:nvSpPr>
          <p:cNvPr id="16" name="Shape 13"/>
          <p:cNvSpPr/>
          <p:nvPr/>
        </p:nvSpPr>
        <p:spPr>
          <a:xfrm>
            <a:off x="656153" y="5693807"/>
            <a:ext cx="6565344" cy="1514951"/>
          </a:xfrm>
          <a:prstGeom prst="roundRect">
            <a:avLst>
              <a:gd name="adj" fmla="val 5197"/>
            </a:avLst>
          </a:prstGeom>
          <a:solidFill>
            <a:srgbClr val="DAE7F1"/>
          </a:solidFill>
          <a:ln w="7620">
            <a:solidFill>
              <a:srgbClr val="C0CDD7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851178" y="5888831"/>
            <a:ext cx="6175296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b="1" kern="0" spc="-3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Phase 4: Frontend Development (React)</a:t>
            </a:r>
            <a:endParaRPr lang="en-US" sz="1450" dirty="0"/>
          </a:p>
        </p:txBody>
      </p:sp>
      <p:sp>
        <p:nvSpPr>
          <p:cNvPr id="18" name="Text 15"/>
          <p:cNvSpPr/>
          <p:nvPr/>
        </p:nvSpPr>
        <p:spPr>
          <a:xfrm>
            <a:off x="851178" y="6301264"/>
            <a:ext cx="6175296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kern="0" spc="-3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Build a user-friendly </a:t>
            </a:r>
            <a:r>
              <a:rPr lang="en-US" sz="1450" b="1" kern="0" spc="-3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dashboard</a:t>
            </a:r>
            <a:r>
              <a:rPr lang="en-US" sz="1450" kern="0" spc="-3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for fraud detection results.</a:t>
            </a:r>
            <a:endParaRPr lang="en-US" sz="1450" dirty="0"/>
          </a:p>
        </p:txBody>
      </p:sp>
      <p:sp>
        <p:nvSpPr>
          <p:cNvPr id="19" name="Text 16"/>
          <p:cNvSpPr/>
          <p:nvPr/>
        </p:nvSpPr>
        <p:spPr>
          <a:xfrm>
            <a:off x="851178" y="6713696"/>
            <a:ext cx="6175296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kern="0" spc="-3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Integrate APIs for dynamic transaction scoring.</a:t>
            </a:r>
            <a:endParaRPr lang="en-US" sz="1450" dirty="0"/>
          </a:p>
        </p:txBody>
      </p:sp>
      <p:sp>
        <p:nvSpPr>
          <p:cNvPr id="20" name="Shape 17"/>
          <p:cNvSpPr/>
          <p:nvPr/>
        </p:nvSpPr>
        <p:spPr>
          <a:xfrm>
            <a:off x="7408902" y="5693807"/>
            <a:ext cx="6565344" cy="1514951"/>
          </a:xfrm>
          <a:prstGeom prst="roundRect">
            <a:avLst>
              <a:gd name="adj" fmla="val 5197"/>
            </a:avLst>
          </a:prstGeom>
          <a:solidFill>
            <a:srgbClr val="DAE7F1"/>
          </a:solidFill>
          <a:ln w="7620">
            <a:solidFill>
              <a:srgbClr val="C0CDD7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7603927" y="5888831"/>
            <a:ext cx="6175296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b="1" kern="0" spc="-3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Phase 5: Testing &amp; Deployment</a:t>
            </a:r>
            <a:endParaRPr lang="en-US" sz="1450" dirty="0"/>
          </a:p>
        </p:txBody>
      </p:sp>
      <p:sp>
        <p:nvSpPr>
          <p:cNvPr id="22" name="Text 19"/>
          <p:cNvSpPr/>
          <p:nvPr/>
        </p:nvSpPr>
        <p:spPr>
          <a:xfrm>
            <a:off x="7603927" y="6301264"/>
            <a:ext cx="6175296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kern="0" spc="-3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Validate the model with test datasets.</a:t>
            </a:r>
            <a:endParaRPr lang="en-US" sz="1450" dirty="0"/>
          </a:p>
        </p:txBody>
      </p:sp>
      <p:sp>
        <p:nvSpPr>
          <p:cNvPr id="23" name="Text 20"/>
          <p:cNvSpPr/>
          <p:nvPr/>
        </p:nvSpPr>
        <p:spPr>
          <a:xfrm>
            <a:off x="7603927" y="6713696"/>
            <a:ext cx="6175296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kern="0" spc="-3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Deploy on a </a:t>
            </a:r>
            <a:r>
              <a:rPr lang="en-US" sz="1450" b="1" kern="0" spc="-3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cloud server</a:t>
            </a:r>
            <a:endParaRPr lang="en-US" sz="1450" dirty="0"/>
          </a:p>
        </p:txBody>
      </p:sp>
      <p:sp>
        <p:nvSpPr>
          <p:cNvPr id="24" name="Text 21"/>
          <p:cNvSpPr/>
          <p:nvPr/>
        </p:nvSpPr>
        <p:spPr>
          <a:xfrm>
            <a:off x="851178" y="7536895"/>
            <a:ext cx="13318093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b="1" kern="0" spc="-3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23-03-2025                                                                                                                                                 II Year Core Course Project- Final Review                                                                                                     </a:t>
            </a:r>
            <a:r>
              <a:rPr lang="en-US" sz="1450" kern="0" spc="-30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10</a:t>
            </a:r>
            <a:endParaRPr lang="en-US" sz="14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2EDF59-FAE4-D8A4-1E05-58046EA6EC12}"/>
              </a:ext>
            </a:extLst>
          </p:cNvPr>
          <p:cNvSpPr txBox="1"/>
          <p:nvPr/>
        </p:nvSpPr>
        <p:spPr>
          <a:xfrm>
            <a:off x="12835054" y="7828156"/>
            <a:ext cx="179534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2944" y="545068"/>
            <a:ext cx="4659035" cy="5823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50"/>
              </a:lnSpc>
              <a:buNone/>
            </a:pPr>
            <a:r>
              <a:rPr lang="en-US" sz="3650" b="1" kern="0" spc="-73" dirty="0">
                <a:solidFill>
                  <a:srgbClr val="38588B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Frontend</a:t>
            </a:r>
            <a:endParaRPr lang="en-US" sz="3650" b="1" dirty="0"/>
          </a:p>
        </p:txBody>
      </p:sp>
      <p:sp>
        <p:nvSpPr>
          <p:cNvPr id="3" name="Text 1"/>
          <p:cNvSpPr/>
          <p:nvPr/>
        </p:nvSpPr>
        <p:spPr>
          <a:xfrm>
            <a:off x="692944" y="1424345"/>
            <a:ext cx="13244513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Font typeface="+mj-lt"/>
              <a:buAutoNum type="arabicPeriod"/>
            </a:pPr>
            <a:r>
              <a:rPr lang="en-US" sz="1550" b="1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Transaction Form:</a:t>
            </a:r>
            <a:endParaRPr lang="en-US" sz="1550" dirty="0"/>
          </a:p>
        </p:txBody>
      </p:sp>
      <p:sp>
        <p:nvSpPr>
          <p:cNvPr id="4" name="Text 2"/>
          <p:cNvSpPr/>
          <p:nvPr/>
        </p:nvSpPr>
        <p:spPr>
          <a:xfrm>
            <a:off x="692944" y="1810345"/>
            <a:ext cx="13244513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450"/>
              </a:lnSpc>
              <a:buSzPct val="100000"/>
              <a:buChar char="•"/>
            </a:pPr>
            <a:r>
              <a:rPr lang="en-US" sz="1550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Allows users to submit transaction data for fraud detection.</a:t>
            </a:r>
            <a:endParaRPr lang="en-US" sz="1550" dirty="0"/>
          </a:p>
        </p:txBody>
      </p:sp>
      <p:sp>
        <p:nvSpPr>
          <p:cNvPr id="5" name="Text 3"/>
          <p:cNvSpPr/>
          <p:nvPr/>
        </p:nvSpPr>
        <p:spPr>
          <a:xfrm>
            <a:off x="692944" y="2196346"/>
            <a:ext cx="13244513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450"/>
              </a:lnSpc>
              <a:buSzPct val="100000"/>
              <a:buChar char="•"/>
            </a:pPr>
            <a:r>
              <a:rPr lang="en-US" sz="1550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Calls the Flask backend API for anomaly prediction.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692944" y="2582347"/>
            <a:ext cx="13244513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Font typeface="+mj-lt"/>
              <a:buAutoNum type="arabicPeriod" startAt="2"/>
            </a:pPr>
            <a:r>
              <a:rPr lang="en-US" sz="1550" b="1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Prediction Result Display: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692944" y="2968347"/>
            <a:ext cx="13244513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450"/>
              </a:lnSpc>
              <a:buSzPct val="100000"/>
              <a:buChar char="•"/>
            </a:pPr>
            <a:r>
              <a:rPr lang="en-US" sz="1550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Shows whether a transaction is </a:t>
            </a:r>
            <a:r>
              <a:rPr lang="en-US" sz="1550" b="1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fraudulent or normal</a:t>
            </a:r>
            <a:r>
              <a:rPr lang="en-US" sz="1550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550" dirty="0"/>
          </a:p>
        </p:txBody>
      </p:sp>
      <p:sp>
        <p:nvSpPr>
          <p:cNvPr id="8" name="Text 6"/>
          <p:cNvSpPr/>
          <p:nvPr/>
        </p:nvSpPr>
        <p:spPr>
          <a:xfrm>
            <a:off x="692944" y="3354348"/>
            <a:ext cx="13244513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450"/>
              </a:lnSpc>
              <a:buSzPct val="100000"/>
              <a:buChar char="•"/>
            </a:pPr>
            <a:r>
              <a:rPr lang="en-US" sz="1550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Displays a </a:t>
            </a:r>
            <a:r>
              <a:rPr lang="en-US" sz="1550" b="1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confidence score</a:t>
            </a:r>
            <a:r>
              <a:rPr lang="en-US" sz="1550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and </a:t>
            </a:r>
            <a:r>
              <a:rPr lang="en-US" sz="1550" b="1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anomaly score</a:t>
            </a:r>
            <a:r>
              <a:rPr lang="en-US" sz="1550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for transparency.</a:t>
            </a:r>
            <a:endParaRPr lang="en-US" sz="1550" dirty="0"/>
          </a:p>
        </p:txBody>
      </p:sp>
      <p:sp>
        <p:nvSpPr>
          <p:cNvPr id="9" name="Text 7"/>
          <p:cNvSpPr/>
          <p:nvPr/>
        </p:nvSpPr>
        <p:spPr>
          <a:xfrm>
            <a:off x="692944" y="3740348"/>
            <a:ext cx="13244513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Font typeface="+mj-lt"/>
              <a:buAutoNum type="arabicPeriod" startAt="3"/>
            </a:pPr>
            <a:r>
              <a:rPr lang="en-US" sz="1550" b="1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Transaction Visualization (Line Chart):</a:t>
            </a:r>
            <a:endParaRPr lang="en-US" sz="1550" dirty="0"/>
          </a:p>
        </p:txBody>
      </p:sp>
      <p:sp>
        <p:nvSpPr>
          <p:cNvPr id="10" name="Text 8"/>
          <p:cNvSpPr/>
          <p:nvPr/>
        </p:nvSpPr>
        <p:spPr>
          <a:xfrm>
            <a:off x="692944" y="4126349"/>
            <a:ext cx="13244513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450"/>
              </a:lnSpc>
              <a:buSzPct val="100000"/>
              <a:buChar char="•"/>
            </a:pPr>
            <a:r>
              <a:rPr lang="en-US" sz="1550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Uses </a:t>
            </a:r>
            <a:r>
              <a:rPr lang="en-US" sz="1550" b="1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Recharts</a:t>
            </a:r>
            <a:r>
              <a:rPr lang="en-US" sz="1550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to plot Ethereum transaction values over time.</a:t>
            </a:r>
            <a:endParaRPr lang="en-US" sz="1550" dirty="0"/>
          </a:p>
        </p:txBody>
      </p:sp>
      <p:sp>
        <p:nvSpPr>
          <p:cNvPr id="11" name="Text 9"/>
          <p:cNvSpPr/>
          <p:nvPr/>
        </p:nvSpPr>
        <p:spPr>
          <a:xfrm>
            <a:off x="692944" y="4512350"/>
            <a:ext cx="13244513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450"/>
              </a:lnSpc>
              <a:buSzPct val="100000"/>
              <a:buChar char="•"/>
            </a:pPr>
            <a:r>
              <a:rPr lang="en-US" sz="1550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Helps users track suspicious transaction patterns.</a:t>
            </a:r>
            <a:endParaRPr lang="en-US" sz="1550" dirty="0"/>
          </a:p>
        </p:txBody>
      </p:sp>
      <p:sp>
        <p:nvSpPr>
          <p:cNvPr id="12" name="Text 10"/>
          <p:cNvSpPr/>
          <p:nvPr/>
        </p:nvSpPr>
        <p:spPr>
          <a:xfrm>
            <a:off x="692944" y="4898350"/>
            <a:ext cx="13244513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Font typeface="+mj-lt"/>
              <a:buAutoNum type="arabicPeriod" startAt="4"/>
            </a:pPr>
            <a:r>
              <a:rPr lang="en-US" sz="1550" b="1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Transaction List:</a:t>
            </a:r>
            <a:endParaRPr lang="en-US" sz="1550" dirty="0"/>
          </a:p>
        </p:txBody>
      </p:sp>
      <p:sp>
        <p:nvSpPr>
          <p:cNvPr id="13" name="Text 11"/>
          <p:cNvSpPr/>
          <p:nvPr/>
        </p:nvSpPr>
        <p:spPr>
          <a:xfrm>
            <a:off x="692944" y="5284351"/>
            <a:ext cx="13244513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450"/>
              </a:lnSpc>
              <a:buSzPct val="100000"/>
              <a:buChar char="•"/>
            </a:pPr>
            <a:r>
              <a:rPr lang="en-US" sz="1550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Displays recent transactions retrieved from the backend.</a:t>
            </a:r>
            <a:endParaRPr lang="en-US" sz="1550" dirty="0"/>
          </a:p>
        </p:txBody>
      </p:sp>
      <p:sp>
        <p:nvSpPr>
          <p:cNvPr id="14" name="Text 12"/>
          <p:cNvSpPr/>
          <p:nvPr/>
        </p:nvSpPr>
        <p:spPr>
          <a:xfrm>
            <a:off x="692944" y="5670352"/>
            <a:ext cx="13244513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450"/>
              </a:lnSpc>
              <a:buSzPct val="100000"/>
              <a:buChar char="•"/>
            </a:pPr>
            <a:r>
              <a:rPr lang="en-US" sz="1550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Updates automatically after fraud prediction.</a:t>
            </a:r>
            <a:endParaRPr lang="en-US" sz="1550" dirty="0"/>
          </a:p>
        </p:txBody>
      </p:sp>
      <p:sp>
        <p:nvSpPr>
          <p:cNvPr id="15" name="Text 13"/>
          <p:cNvSpPr/>
          <p:nvPr/>
        </p:nvSpPr>
        <p:spPr>
          <a:xfrm>
            <a:off x="692944" y="6056352"/>
            <a:ext cx="13244513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Font typeface="+mj-lt"/>
              <a:buAutoNum type="arabicPeriod" startAt="5"/>
            </a:pPr>
            <a:r>
              <a:rPr lang="en-US" sz="1550" b="1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Error Handling &amp; Loading Indicators:</a:t>
            </a:r>
            <a:endParaRPr lang="en-US" sz="1550" dirty="0"/>
          </a:p>
        </p:txBody>
      </p:sp>
      <p:sp>
        <p:nvSpPr>
          <p:cNvPr id="16" name="Text 14"/>
          <p:cNvSpPr/>
          <p:nvPr/>
        </p:nvSpPr>
        <p:spPr>
          <a:xfrm>
            <a:off x="692944" y="6442353"/>
            <a:ext cx="13244513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450"/>
              </a:lnSpc>
              <a:buSzPct val="100000"/>
              <a:buChar char="•"/>
            </a:pPr>
            <a:r>
              <a:rPr lang="en-US" sz="1550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Displays error messages if transaction retrieval fails.</a:t>
            </a:r>
            <a:endParaRPr lang="en-US" sz="1550" dirty="0"/>
          </a:p>
        </p:txBody>
      </p:sp>
      <p:sp>
        <p:nvSpPr>
          <p:cNvPr id="17" name="Text 15"/>
          <p:cNvSpPr/>
          <p:nvPr/>
        </p:nvSpPr>
        <p:spPr>
          <a:xfrm>
            <a:off x="692944" y="6828353"/>
            <a:ext cx="13244513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450"/>
              </a:lnSpc>
              <a:buSzPct val="100000"/>
              <a:buChar char="•"/>
            </a:pPr>
            <a:r>
              <a:rPr lang="en-US" sz="1550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Shows a </a:t>
            </a:r>
            <a:r>
              <a:rPr lang="en-US" sz="1550" b="1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loading spinner</a:t>
            </a:r>
            <a:r>
              <a:rPr lang="en-US" sz="1550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when fetching data.</a:t>
            </a:r>
            <a:endParaRPr lang="en-US" sz="1550" dirty="0"/>
          </a:p>
        </p:txBody>
      </p:sp>
      <p:sp>
        <p:nvSpPr>
          <p:cNvPr id="18" name="Text 16"/>
          <p:cNvSpPr/>
          <p:nvPr/>
        </p:nvSpPr>
        <p:spPr>
          <a:xfrm>
            <a:off x="927120" y="7590355"/>
            <a:ext cx="13244513" cy="316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b="1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23-03-2025                                                                                                           II Year Core Course Project- Final Review                                                                                                   </a:t>
            </a:r>
            <a:r>
              <a:rPr lang="en-US" sz="1550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11</a:t>
            </a:r>
            <a:endParaRPr lang="en-US" sz="15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BA18AA-0C8A-0A41-9D4E-9F1679B4935E}"/>
              </a:ext>
            </a:extLst>
          </p:cNvPr>
          <p:cNvSpPr txBox="1"/>
          <p:nvPr/>
        </p:nvSpPr>
        <p:spPr>
          <a:xfrm>
            <a:off x="12734693" y="7684413"/>
            <a:ext cx="1895707" cy="5451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B0910F6-6ABA-7AAD-4FD6-9148E941C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006" y="545068"/>
            <a:ext cx="6028540" cy="32450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C18AA80-8134-C302-38D8-58DA423E7A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280" y="4114800"/>
            <a:ext cx="5956266" cy="297656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3312" y="638413"/>
            <a:ext cx="5266730" cy="6584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00" b="1" kern="0" spc="-83" dirty="0">
                <a:solidFill>
                  <a:srgbClr val="38588B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Backend</a:t>
            </a:r>
            <a:endParaRPr lang="en-US" sz="4100" b="1" dirty="0"/>
          </a:p>
        </p:txBody>
      </p:sp>
      <p:sp>
        <p:nvSpPr>
          <p:cNvPr id="3" name="Text 1"/>
          <p:cNvSpPr/>
          <p:nvPr/>
        </p:nvSpPr>
        <p:spPr>
          <a:xfrm>
            <a:off x="783312" y="1744385"/>
            <a:ext cx="13063776" cy="358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b="1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Framework: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Flask (Python)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83312" y="2354223"/>
            <a:ext cx="13063776" cy="358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b="1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API Endpoints: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83312" y="2964061"/>
            <a:ext cx="13063776" cy="358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highlight>
                  <a:srgbClr val="DAE7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/predict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→ Accepts a transaction and returns anomaly score.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83312" y="3573899"/>
            <a:ext cx="13063776" cy="358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highlight>
                  <a:srgbClr val="DAE7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/upload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→ Allows batch transaction uploads.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83312" y="4183737"/>
            <a:ext cx="13063776" cy="358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b="1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Libraries Used: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83312" y="4793575"/>
            <a:ext cx="13063776" cy="358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highlight>
                  <a:srgbClr val="DAE7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scikit-learn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→ Train Isolation Forest.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83312" y="5403413"/>
            <a:ext cx="13063776" cy="358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highlight>
                  <a:srgbClr val="DAE7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pandas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→ Data handling.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83312" y="6013252"/>
            <a:ext cx="13063776" cy="358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highlight>
                  <a:srgbClr val="DAE7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flask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→ API framework.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83312" y="6623090"/>
            <a:ext cx="13063776" cy="358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highlight>
                  <a:srgbClr val="DAE7F1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requests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→ API communication with frontend.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1195907" y="7318019"/>
            <a:ext cx="13063776" cy="3581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b="1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23-03-2025                                                                     II Year Core Course Project- Final Review                                                                                                          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12</a:t>
            </a:r>
            <a:endParaRPr lang="en-US" sz="17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3714C5-C4CB-8D51-69F9-A3B8D563CBDB}"/>
              </a:ext>
            </a:extLst>
          </p:cNvPr>
          <p:cNvSpPr txBox="1"/>
          <p:nvPr/>
        </p:nvSpPr>
        <p:spPr>
          <a:xfrm>
            <a:off x="12756995" y="7761249"/>
            <a:ext cx="1873405" cy="4683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4969" y="553879"/>
            <a:ext cx="8084106" cy="5924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50"/>
              </a:lnSpc>
              <a:buNone/>
            </a:pPr>
            <a:r>
              <a:rPr lang="en-US" sz="3700" b="1" kern="0" spc="-75" dirty="0">
                <a:solidFill>
                  <a:srgbClr val="38588B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Result and Testing -Model Performance</a:t>
            </a:r>
            <a:endParaRPr lang="en-US" sz="3700" b="1" dirty="0"/>
          </a:p>
        </p:txBody>
      </p:sp>
      <p:sp>
        <p:nvSpPr>
          <p:cNvPr id="3" name="Text 1"/>
          <p:cNvSpPr/>
          <p:nvPr/>
        </p:nvSpPr>
        <p:spPr>
          <a:xfrm>
            <a:off x="704969" y="1448395"/>
            <a:ext cx="2723078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kern="0" spc="-37" dirty="0">
                <a:solidFill>
                  <a:srgbClr val="38588B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Model Evaluation Metrics: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704969" y="2046684"/>
            <a:ext cx="13220462" cy="322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b="1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Silhouette Score:</a:t>
            </a:r>
            <a:endParaRPr lang="en-US" sz="1550" dirty="0"/>
          </a:p>
        </p:txBody>
      </p:sp>
      <p:sp>
        <p:nvSpPr>
          <p:cNvPr id="5" name="Text 3"/>
          <p:cNvSpPr/>
          <p:nvPr/>
        </p:nvSpPr>
        <p:spPr>
          <a:xfrm>
            <a:off x="704969" y="2439472"/>
            <a:ext cx="13220462" cy="322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500"/>
              </a:lnSpc>
              <a:buSzPct val="100000"/>
              <a:buChar char="•"/>
            </a:pPr>
            <a:r>
              <a:rPr lang="en-US" sz="1550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Initial Score: </a:t>
            </a:r>
            <a:r>
              <a:rPr lang="en-US" sz="1550" b="1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{silhouette_avg: </a:t>
            </a:r>
            <a:r>
              <a:rPr lang="en-US" sz="1550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0.7055</a:t>
            </a:r>
            <a:r>
              <a:rPr lang="en-US" sz="1550" b="1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}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704969" y="2832259"/>
            <a:ext cx="13220462" cy="322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500"/>
              </a:lnSpc>
              <a:buSzPct val="100000"/>
              <a:buChar char="•"/>
            </a:pPr>
            <a:r>
              <a:rPr lang="en-US" sz="1550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Updated Score (after threshold tuning): </a:t>
            </a:r>
            <a:r>
              <a:rPr lang="en-US" sz="1550" b="1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{updated_silhouette_avg: </a:t>
            </a:r>
            <a:r>
              <a:rPr lang="en-US" sz="1550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0.7078826421723412</a:t>
            </a:r>
            <a:r>
              <a:rPr lang="en-US" sz="1550" b="1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}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704969" y="3225046"/>
            <a:ext cx="13220462" cy="322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500"/>
              </a:lnSpc>
              <a:buSzPct val="100000"/>
              <a:buChar char="•"/>
            </a:pPr>
            <a:r>
              <a:rPr lang="en-US" sz="1550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Indicates the </a:t>
            </a:r>
            <a:r>
              <a:rPr lang="en-US" sz="1550" b="1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separation between fraudulent and normal transactions</a:t>
            </a:r>
            <a:r>
              <a:rPr lang="en-US" sz="1550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550" dirty="0"/>
          </a:p>
        </p:txBody>
      </p:sp>
      <p:sp>
        <p:nvSpPr>
          <p:cNvPr id="8" name="Text 6"/>
          <p:cNvSpPr/>
          <p:nvPr/>
        </p:nvSpPr>
        <p:spPr>
          <a:xfrm>
            <a:off x="704969" y="3617833"/>
            <a:ext cx="13220462" cy="322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b="1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Fraud Detection Results:</a:t>
            </a:r>
            <a:endParaRPr lang="en-US" sz="1550" dirty="0"/>
          </a:p>
        </p:txBody>
      </p:sp>
      <p:sp>
        <p:nvSpPr>
          <p:cNvPr id="9" name="Text 7"/>
          <p:cNvSpPr/>
          <p:nvPr/>
        </p:nvSpPr>
        <p:spPr>
          <a:xfrm>
            <a:off x="704969" y="4010620"/>
            <a:ext cx="13220462" cy="322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500"/>
              </a:lnSpc>
              <a:buSzPct val="100000"/>
              <a:buChar char="•"/>
            </a:pPr>
            <a:r>
              <a:rPr lang="en-US" sz="1550" b="1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Initial Fraudulent Transactions Detected:</a:t>
            </a:r>
            <a:r>
              <a:rPr lang="en-US" sz="1550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{487}</a:t>
            </a:r>
            <a:endParaRPr lang="en-US" sz="1550" dirty="0"/>
          </a:p>
        </p:txBody>
      </p:sp>
      <p:sp>
        <p:nvSpPr>
          <p:cNvPr id="10" name="Text 8"/>
          <p:cNvSpPr/>
          <p:nvPr/>
        </p:nvSpPr>
        <p:spPr>
          <a:xfrm>
            <a:off x="704969" y="4403407"/>
            <a:ext cx="13220462" cy="322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500"/>
              </a:lnSpc>
              <a:buSzPct val="100000"/>
              <a:buChar char="•"/>
            </a:pPr>
            <a:r>
              <a:rPr lang="en-US" sz="1550" b="1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Newly Identified Fraud Cases (After Threshold Tuning):</a:t>
            </a:r>
            <a:r>
              <a:rPr lang="en-US" sz="1550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{500}</a:t>
            </a:r>
            <a:endParaRPr lang="en-US" sz="1550" dirty="0"/>
          </a:p>
        </p:txBody>
      </p:sp>
      <p:sp>
        <p:nvSpPr>
          <p:cNvPr id="11" name="Text 9"/>
          <p:cNvSpPr/>
          <p:nvPr/>
        </p:nvSpPr>
        <p:spPr>
          <a:xfrm>
            <a:off x="704969" y="4796195"/>
            <a:ext cx="13220462" cy="322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500"/>
              </a:lnSpc>
              <a:buSzPct val="100000"/>
              <a:buChar char="•"/>
            </a:pPr>
            <a:r>
              <a:rPr lang="en-US" sz="1550" b="1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Fraud Count in Test Data (Before Tuning):</a:t>
            </a:r>
            <a:r>
              <a:rPr lang="en-US" sz="1550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{34}</a:t>
            </a:r>
            <a:endParaRPr lang="en-US" sz="1550" dirty="0"/>
          </a:p>
        </p:txBody>
      </p:sp>
      <p:sp>
        <p:nvSpPr>
          <p:cNvPr id="12" name="Text 10"/>
          <p:cNvSpPr/>
          <p:nvPr/>
        </p:nvSpPr>
        <p:spPr>
          <a:xfrm>
            <a:off x="704969" y="5188982"/>
            <a:ext cx="13220462" cy="322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500"/>
              </a:lnSpc>
              <a:buSzPct val="100000"/>
              <a:buChar char="•"/>
            </a:pPr>
            <a:r>
              <a:rPr lang="en-US" sz="1550" b="1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Fraud Count in Test Data (After Tuning):</a:t>
            </a:r>
            <a:r>
              <a:rPr lang="en-US" sz="1550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{76}</a:t>
            </a:r>
            <a:endParaRPr lang="en-US" sz="1550" dirty="0"/>
          </a:p>
        </p:txBody>
      </p:sp>
      <p:sp>
        <p:nvSpPr>
          <p:cNvPr id="13" name="Text 11"/>
          <p:cNvSpPr/>
          <p:nvPr/>
        </p:nvSpPr>
        <p:spPr>
          <a:xfrm>
            <a:off x="704969" y="5813346"/>
            <a:ext cx="2369939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kern="0" spc="-37" dirty="0">
                <a:solidFill>
                  <a:srgbClr val="38588B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Key Observations:</a:t>
            </a:r>
            <a:endParaRPr lang="en-US" sz="1850" dirty="0"/>
          </a:p>
        </p:txBody>
      </p:sp>
      <p:sp>
        <p:nvSpPr>
          <p:cNvPr id="14" name="Text 12"/>
          <p:cNvSpPr/>
          <p:nvPr/>
        </p:nvSpPr>
        <p:spPr>
          <a:xfrm>
            <a:off x="704969" y="6411635"/>
            <a:ext cx="13220462" cy="322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</a:t>
            </a:r>
            <a:r>
              <a:rPr lang="en-US" sz="1550" b="1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updated fraud threshold (-0.002)</a:t>
            </a:r>
            <a:r>
              <a:rPr lang="en-US" sz="1550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improved detection accuracy.</a:t>
            </a:r>
            <a:endParaRPr lang="en-US" sz="1550" dirty="0"/>
          </a:p>
        </p:txBody>
      </p:sp>
      <p:sp>
        <p:nvSpPr>
          <p:cNvPr id="15" name="Text 13"/>
          <p:cNvSpPr/>
          <p:nvPr/>
        </p:nvSpPr>
        <p:spPr>
          <a:xfrm>
            <a:off x="704969" y="6804422"/>
            <a:ext cx="13220462" cy="322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b="1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More fraud cases were identified</a:t>
            </a:r>
            <a:r>
              <a:rPr lang="en-US" sz="1550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while reducing false positives.</a:t>
            </a:r>
            <a:endParaRPr lang="en-US" sz="1550" dirty="0"/>
          </a:p>
        </p:txBody>
      </p:sp>
      <p:sp>
        <p:nvSpPr>
          <p:cNvPr id="16" name="Text 14"/>
          <p:cNvSpPr/>
          <p:nvPr/>
        </p:nvSpPr>
        <p:spPr>
          <a:xfrm>
            <a:off x="816481" y="7623794"/>
            <a:ext cx="13220462" cy="322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b="1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23-03-2025                                                                                                             II Year Core Course Project- Final Review                                                                                                       </a:t>
            </a:r>
            <a:r>
              <a:rPr lang="en-US" sz="1550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13</a:t>
            </a:r>
            <a:endParaRPr lang="en-US" sz="15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38C564-A1FA-D3EA-EA19-338139388601}"/>
              </a:ext>
            </a:extLst>
          </p:cNvPr>
          <p:cNvSpPr txBox="1"/>
          <p:nvPr/>
        </p:nvSpPr>
        <p:spPr>
          <a:xfrm>
            <a:off x="12857356" y="7675602"/>
            <a:ext cx="1773044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26294" y="649367"/>
            <a:ext cx="9087326" cy="694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b="1" kern="0" spc="-87" dirty="0">
                <a:solidFill>
                  <a:srgbClr val="38588B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Performance Metrics &amp; Explainability</a:t>
            </a:r>
            <a:endParaRPr lang="en-US" sz="4350" b="1" dirty="0"/>
          </a:p>
        </p:txBody>
      </p:sp>
      <p:sp>
        <p:nvSpPr>
          <p:cNvPr id="3" name="Text 1"/>
          <p:cNvSpPr/>
          <p:nvPr/>
        </p:nvSpPr>
        <p:spPr>
          <a:xfrm>
            <a:off x="826294" y="1815941"/>
            <a:ext cx="12977812" cy="3776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Anomaly Score Analysis: Mean Anomaly Score: {0.1632}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826294" y="2459117"/>
            <a:ext cx="12977812" cy="3776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Standard Deviation of Anomaly Scores: {0.0737}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26294" y="3102293"/>
            <a:ext cx="12977812" cy="3776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Fraudulent transactions generally have lower anomaly scores.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26294" y="3745468"/>
            <a:ext cx="12977812" cy="3776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Normal transactions cluster around higher anomaly scores.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826294" y="4477226"/>
            <a:ext cx="4295537" cy="3471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kern="0" spc="-44" dirty="0">
                <a:solidFill>
                  <a:srgbClr val="38588B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SHAP Feature Importance Analysis: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826294" y="5178504"/>
            <a:ext cx="12977812" cy="3776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50"/>
              </a:lnSpc>
              <a:buSzPct val="100000"/>
              <a:buFont typeface="+mj-lt"/>
              <a:buAutoNum type="arabicPeriod"/>
            </a:pPr>
            <a:r>
              <a:rPr lang="en-US" sz="1850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Transaction Count (More frequent transactions increase suspicion)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826294" y="5638800"/>
            <a:ext cx="12977812" cy="3776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50"/>
              </a:lnSpc>
              <a:buSzPct val="100000"/>
              <a:buFont typeface="+mj-lt"/>
              <a:buAutoNum type="arabicPeriod" startAt="2"/>
            </a:pPr>
            <a:r>
              <a:rPr lang="en-US" sz="1850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Gas Price Volatility (Unusual gas price fluctuations indicate anomalies)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826294" y="6099096"/>
            <a:ext cx="12977812" cy="3776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50"/>
              </a:lnSpc>
              <a:buSzPct val="100000"/>
              <a:buFont typeface="+mj-lt"/>
              <a:buAutoNum type="arabicPeriod" startAt="3"/>
            </a:pPr>
            <a:r>
              <a:rPr lang="en-US" sz="1850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Repeated TO Addresses (Frequent transactions to the same address raise flags)</a:t>
            </a:r>
            <a:endParaRPr lang="en-US" sz="1850" dirty="0"/>
          </a:p>
        </p:txBody>
      </p:sp>
      <p:sp>
        <p:nvSpPr>
          <p:cNvPr id="11" name="Text 9"/>
          <p:cNvSpPr/>
          <p:nvPr/>
        </p:nvSpPr>
        <p:spPr>
          <a:xfrm>
            <a:off x="826294" y="6559391"/>
            <a:ext cx="12977812" cy="3776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950"/>
              </a:lnSpc>
              <a:buSzPct val="100000"/>
              <a:buFont typeface="+mj-lt"/>
              <a:buAutoNum type="arabicPeriod" startAt="4"/>
            </a:pPr>
            <a:r>
              <a:rPr lang="en-US" sz="1850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Incoming-Outgoing Ratio (High imbalance in transaction flows is a fraud indicator)</a:t>
            </a:r>
            <a:endParaRPr lang="en-US" sz="1850" dirty="0"/>
          </a:p>
        </p:txBody>
      </p:sp>
      <p:sp>
        <p:nvSpPr>
          <p:cNvPr id="12" name="Text 10"/>
          <p:cNvSpPr/>
          <p:nvPr/>
        </p:nvSpPr>
        <p:spPr>
          <a:xfrm>
            <a:off x="826294" y="7390279"/>
            <a:ext cx="12977812" cy="3776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b="1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23-03-2025                                                                          II Year Core Course Project- Final Review                                                                                                    </a:t>
            </a:r>
            <a:r>
              <a:rPr lang="en-US" sz="1850" kern="0" spc="-37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14</a:t>
            </a:r>
            <a:endParaRPr lang="en-US" sz="18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B422AC-7F2F-D05E-284B-84042B30D0F4}"/>
              </a:ext>
            </a:extLst>
          </p:cNvPr>
          <p:cNvSpPr txBox="1"/>
          <p:nvPr/>
        </p:nvSpPr>
        <p:spPr>
          <a:xfrm>
            <a:off x="12857356" y="7783551"/>
            <a:ext cx="1773044" cy="4460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879158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kern="0" spc="-89" dirty="0">
                <a:solidFill>
                  <a:srgbClr val="38588B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Conclusion</a:t>
            </a:r>
            <a:endParaRPr lang="en-US" sz="4400" b="1" dirty="0"/>
          </a:p>
        </p:txBody>
      </p:sp>
      <p:sp>
        <p:nvSpPr>
          <p:cNvPr id="3" name="Text 1"/>
          <p:cNvSpPr/>
          <p:nvPr/>
        </p:nvSpPr>
        <p:spPr>
          <a:xfrm>
            <a:off x="837724" y="2061924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Successfully built an Ethereum Fraud Detection model</a:t>
            </a: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using </a:t>
            </a: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Isolation Forest</a:t>
            </a: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837724" y="2528649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Implemented </a:t>
            </a: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Feature Engineering</a:t>
            </a: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to improve anomaly detection.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2995374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SHAP &amp; LIME</a:t>
            </a: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were used for interpretability, making fraud predictions more explainable.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3462099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</a:t>
            </a: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fraud detection accuracy improved</a:t>
            </a: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after adjusting anomaly thresholds.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837724" y="3928824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Anomaly Scores</a:t>
            </a: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helped differentiate between fraud and normal transactions.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837724" y="467082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44" dirty="0">
                <a:solidFill>
                  <a:srgbClr val="38588B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Challenges Faced: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837724" y="5381744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High variance in Ethereum transactions makes fraud detection difficult.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837724" y="5848469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Some legitimate transactions </a:t>
            </a: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appeared fraudulent</a:t>
            </a: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(False Positives).</a:t>
            </a:r>
            <a:endParaRPr lang="en-US" sz="1850" dirty="0"/>
          </a:p>
        </p:txBody>
      </p:sp>
      <p:sp>
        <p:nvSpPr>
          <p:cNvPr id="11" name="Text 9"/>
          <p:cNvSpPr/>
          <p:nvPr/>
        </p:nvSpPr>
        <p:spPr>
          <a:xfrm>
            <a:off x="837724" y="6315194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Need for </a:t>
            </a: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real-time processing</a:t>
            </a: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to handle large transaction volumes.</a:t>
            </a:r>
            <a:endParaRPr lang="en-US" sz="1850" dirty="0"/>
          </a:p>
        </p:txBody>
      </p:sp>
      <p:sp>
        <p:nvSpPr>
          <p:cNvPr id="12" name="Text 10"/>
          <p:cNvSpPr/>
          <p:nvPr/>
        </p:nvSpPr>
        <p:spPr>
          <a:xfrm>
            <a:off x="837724" y="7336161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23-03-2025                                                                 II Year Core Course Project- Final Review                                                                                                              </a:t>
            </a: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15</a:t>
            </a:r>
            <a:endParaRPr lang="en-US" sz="18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08A10E-1F3E-3AC7-023F-CABBAFFF418D}"/>
              </a:ext>
            </a:extLst>
          </p:cNvPr>
          <p:cNvSpPr txBox="1"/>
          <p:nvPr/>
        </p:nvSpPr>
        <p:spPr>
          <a:xfrm>
            <a:off x="12812751" y="7794702"/>
            <a:ext cx="1817649" cy="4348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372195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kern="0" spc="-89" dirty="0">
                <a:solidFill>
                  <a:srgbClr val="38588B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Future Work</a:t>
            </a:r>
            <a:endParaRPr lang="en-US" sz="4400" b="1" dirty="0"/>
          </a:p>
        </p:txBody>
      </p:sp>
      <p:sp>
        <p:nvSpPr>
          <p:cNvPr id="3" name="Text 1"/>
          <p:cNvSpPr/>
          <p:nvPr/>
        </p:nvSpPr>
        <p:spPr>
          <a:xfrm>
            <a:off x="837724" y="2554962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Enhancing Model Accuracy Try Autoencoders or Graph Neural Networks (GNN) for better fraud detection.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837724" y="3021687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Test other anomaly detection models, such as One-Class SVM and DBSCAN.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3488412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Real-Time Transaction Monitoring Deploy a streaming pipeline using Apache Kafka or Google Pub/Sub.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3955137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Process transactions in real-time rather than batch mode.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837724" y="4421862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Expanding Explainability Features Use Counterfactual AI to explain why a transaction is marked as fraud.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837724" y="4888587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Add Heatmaps for anomaly scoring in the frontend dashboard.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837724" y="5355312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Blockchain Integration Enable on-chain fraud flagging where users can report addresses.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837724" y="5822037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Deploy the model on a smart contract-based fraud detection system.</a:t>
            </a:r>
            <a:endParaRPr lang="en-US" sz="1850" dirty="0"/>
          </a:p>
        </p:txBody>
      </p:sp>
      <p:sp>
        <p:nvSpPr>
          <p:cNvPr id="11" name="Text 9"/>
          <p:cNvSpPr/>
          <p:nvPr/>
        </p:nvSpPr>
        <p:spPr>
          <a:xfrm>
            <a:off x="1016143" y="7277864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23-03-2025                                                                  II Year Core Course Project- Final Review                                                                                                             </a:t>
            </a: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16</a:t>
            </a:r>
            <a:endParaRPr lang="en-US" sz="18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66ACB3-418E-D1DE-EDED-082ACA6822AA}"/>
              </a:ext>
            </a:extLst>
          </p:cNvPr>
          <p:cNvSpPr txBox="1"/>
          <p:nvPr/>
        </p:nvSpPr>
        <p:spPr>
          <a:xfrm>
            <a:off x="12868507" y="7660888"/>
            <a:ext cx="1761893" cy="56871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420058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kern="0" spc="-89" dirty="0">
                <a:solidFill>
                  <a:srgbClr val="38588B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References</a:t>
            </a:r>
            <a:endParaRPr lang="en-US" sz="4400" b="1" dirty="0"/>
          </a:p>
        </p:txBody>
      </p:sp>
      <p:sp>
        <p:nvSpPr>
          <p:cNvPr id="3" name="Text 1"/>
          <p:cNvSpPr/>
          <p:nvPr/>
        </p:nvSpPr>
        <p:spPr>
          <a:xfrm>
            <a:off x="837724" y="2602825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Unsupervised Learning for Blockchain Fraud Detection</a:t>
            </a: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– Research Papers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837724" y="3069550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Isolation Forest for Anomaly Detection</a:t>
            </a: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– Scikit-Learn Documentation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3536275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Ethereum Transaction Analysis</a:t>
            </a: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– Kaggle &amp; Etherscan API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4003000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SHAP &amp; LIME Explainability</a:t>
            </a: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– Official Documentation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837724" y="4469725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Scalable ML Deployment with Flask &amp; React</a:t>
            </a: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– Developer Guide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837724" y="5121950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837724" y="5774174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960387" y="7322469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23-03-2025                                                                            II Year Core Course Project- Final Review                                                                                                   </a:t>
            </a: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17</a:t>
            </a:r>
            <a:endParaRPr lang="en-US" sz="18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EBD154-CDDA-DA99-2599-BAE905E304B1}"/>
              </a:ext>
            </a:extLst>
          </p:cNvPr>
          <p:cNvSpPr txBox="1"/>
          <p:nvPr/>
        </p:nvSpPr>
        <p:spPr>
          <a:xfrm>
            <a:off x="12779298" y="7705493"/>
            <a:ext cx="1851102" cy="52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724138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kern="0" spc="-89" dirty="0">
                <a:solidFill>
                  <a:srgbClr val="38588B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CONTENTS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1906905"/>
            <a:ext cx="6357818" cy="4946213"/>
          </a:xfrm>
          <a:prstGeom prst="roundRect">
            <a:avLst>
              <a:gd name="adj" fmla="val 2033"/>
            </a:avLst>
          </a:prstGeom>
          <a:solidFill>
            <a:srgbClr val="DAE7F1"/>
          </a:solidFill>
          <a:ln w="7620">
            <a:solidFill>
              <a:srgbClr val="C0CD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84659" y="2153841"/>
            <a:ext cx="586394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I.Module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1084659" y="2680454"/>
            <a:ext cx="586394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II.Architecture Diagram of Proposed Setup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1084659" y="3207068"/>
            <a:ext cx="586394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III.Tasks /Steps to be Conducted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1084659" y="3733681"/>
            <a:ext cx="586394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IV.Implementation Setup      i)Front End Evaluation       ii) Back End Evaluation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1084659" y="4643318"/>
            <a:ext cx="586394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 Result and Testing / Introduction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1084659" y="5169932"/>
            <a:ext cx="586394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VI.Problem Statement and Description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1084659" y="5696545"/>
            <a:ext cx="586394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11" name="Text 9"/>
          <p:cNvSpPr/>
          <p:nvPr/>
        </p:nvSpPr>
        <p:spPr>
          <a:xfrm>
            <a:off x="1084659" y="6223159"/>
            <a:ext cx="586394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12" name="Shape 10"/>
          <p:cNvSpPr/>
          <p:nvPr/>
        </p:nvSpPr>
        <p:spPr>
          <a:xfrm>
            <a:off x="7434858" y="1906905"/>
            <a:ext cx="6357818" cy="4946213"/>
          </a:xfrm>
          <a:prstGeom prst="roundRect">
            <a:avLst>
              <a:gd name="adj" fmla="val 2033"/>
            </a:avLst>
          </a:prstGeom>
          <a:solidFill>
            <a:srgbClr val="DAE7F1"/>
          </a:solidFill>
          <a:ln w="7620">
            <a:solidFill>
              <a:srgbClr val="C0CDD7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681793" y="215384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7681793" y="2649379"/>
            <a:ext cx="586394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VII.Aim and Scope of the work</a:t>
            </a:r>
            <a:endParaRPr lang="en-US" sz="1850" dirty="0"/>
          </a:p>
        </p:txBody>
      </p:sp>
      <p:sp>
        <p:nvSpPr>
          <p:cNvPr id="15" name="Text 13"/>
          <p:cNvSpPr/>
          <p:nvPr/>
        </p:nvSpPr>
        <p:spPr>
          <a:xfrm>
            <a:off x="7681793" y="3175992"/>
            <a:ext cx="586394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VIII.Literature Review</a:t>
            </a:r>
            <a:endParaRPr lang="en-US" sz="1850" dirty="0"/>
          </a:p>
        </p:txBody>
      </p:sp>
      <p:sp>
        <p:nvSpPr>
          <p:cNvPr id="16" name="Text 14"/>
          <p:cNvSpPr/>
          <p:nvPr/>
        </p:nvSpPr>
        <p:spPr>
          <a:xfrm>
            <a:off x="7681793" y="3702606"/>
            <a:ext cx="586394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IX.Drawbacks of existing work</a:t>
            </a:r>
            <a:endParaRPr lang="en-US" sz="1850" dirty="0"/>
          </a:p>
        </p:txBody>
      </p:sp>
      <p:sp>
        <p:nvSpPr>
          <p:cNvPr id="17" name="Text 15"/>
          <p:cNvSpPr/>
          <p:nvPr/>
        </p:nvSpPr>
        <p:spPr>
          <a:xfrm>
            <a:off x="7681793" y="4229219"/>
            <a:ext cx="586394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X.Proposed Performance Metrics and Comparison</a:t>
            </a:r>
            <a:endParaRPr lang="en-US" sz="1850" dirty="0"/>
          </a:p>
        </p:txBody>
      </p:sp>
      <p:sp>
        <p:nvSpPr>
          <p:cNvPr id="18" name="Text 16"/>
          <p:cNvSpPr/>
          <p:nvPr/>
        </p:nvSpPr>
        <p:spPr>
          <a:xfrm>
            <a:off x="7681793" y="4755833"/>
            <a:ext cx="586394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XI. Conclusion</a:t>
            </a:r>
            <a:endParaRPr lang="en-US" sz="1850" dirty="0"/>
          </a:p>
        </p:txBody>
      </p:sp>
      <p:sp>
        <p:nvSpPr>
          <p:cNvPr id="19" name="Text 17"/>
          <p:cNvSpPr/>
          <p:nvPr/>
        </p:nvSpPr>
        <p:spPr>
          <a:xfrm>
            <a:off x="7681793" y="5282446"/>
            <a:ext cx="586394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XII .Future Work</a:t>
            </a:r>
            <a:endParaRPr lang="en-US" sz="1850" dirty="0"/>
          </a:p>
        </p:txBody>
      </p:sp>
      <p:sp>
        <p:nvSpPr>
          <p:cNvPr id="20" name="Text 18"/>
          <p:cNvSpPr/>
          <p:nvPr/>
        </p:nvSpPr>
        <p:spPr>
          <a:xfrm>
            <a:off x="7681793" y="5809059"/>
            <a:ext cx="586394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XIII. References</a:t>
            </a:r>
            <a:endParaRPr lang="en-US" sz="1850" dirty="0"/>
          </a:p>
        </p:txBody>
      </p:sp>
      <p:sp>
        <p:nvSpPr>
          <p:cNvPr id="21" name="Text 19"/>
          <p:cNvSpPr/>
          <p:nvPr/>
        </p:nvSpPr>
        <p:spPr>
          <a:xfrm>
            <a:off x="837724" y="7296856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23-03-2025                                                                              II Year Core Course Project- Final Review                                                                                                </a:t>
            </a: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</a:t>
            </a:r>
            <a:endParaRPr lang="en-US" sz="18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4D3E00-31F1-0023-EE9D-4889C46F46D9}"/>
              </a:ext>
            </a:extLst>
          </p:cNvPr>
          <p:cNvSpPr txBox="1"/>
          <p:nvPr/>
        </p:nvSpPr>
        <p:spPr>
          <a:xfrm>
            <a:off x="12835054" y="7694341"/>
            <a:ext cx="1795346" cy="53525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255395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kern="0" spc="-89" dirty="0">
                <a:solidFill>
                  <a:srgbClr val="38588B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INTRODUCTION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2438162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Ethereum is a </a:t>
            </a: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decentralized blockchain platform</a:t>
            </a: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that enables </a:t>
            </a: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smart contracts</a:t>
            </a: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and </a:t>
            </a: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decentralized applications (DApps)</a:t>
            </a: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837724" y="2904887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It uses </a:t>
            </a: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Ether (ETH)</a:t>
            </a: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as its native cryptocurrency for transactions and computational services.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3371612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Transactions on Ethereum are stored in a </a:t>
            </a: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public, immutable ledger</a:t>
            </a: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that enhances transparency and security.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4023836"/>
            <a:ext cx="12954952" cy="22981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Block Timestamp</a:t>
            </a: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– The time when the transaction was recorded.
</a:t>
            </a: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From Address</a:t>
            </a: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– The sender of the transaction.
</a:t>
            </a: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To Address</a:t>
            </a: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– The recipient of the transaction.
</a:t>
            </a: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Value (ETH)</a:t>
            </a: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– The amount of Ether transferred.
</a:t>
            </a: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Gas Price &amp; Gas Used</a:t>
            </a: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– The transaction fee paid for processing.
</a:t>
            </a: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Transaction Hash</a:t>
            </a: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– A unique identifier for each transaction.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960388" y="7379035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23-03-2025                                                                        II Year Core Course Project- Final Review                                                                                                        </a:t>
            </a: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3</a:t>
            </a:r>
            <a:endParaRPr lang="en-US" sz="18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24477-6480-BF30-558E-DF51E1250682}"/>
              </a:ext>
            </a:extLst>
          </p:cNvPr>
          <p:cNvSpPr txBox="1"/>
          <p:nvPr/>
        </p:nvSpPr>
        <p:spPr>
          <a:xfrm>
            <a:off x="12890810" y="7783551"/>
            <a:ext cx="1739590" cy="44604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6763" y="603766"/>
            <a:ext cx="7652980" cy="6443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b="1" kern="0" spc="-81" dirty="0">
                <a:solidFill>
                  <a:srgbClr val="38588B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Problem Statement &amp; Description</a:t>
            </a:r>
            <a:endParaRPr lang="en-US" sz="4050" dirty="0"/>
          </a:p>
        </p:txBody>
      </p:sp>
      <p:sp>
        <p:nvSpPr>
          <p:cNvPr id="3" name="Text 1"/>
          <p:cNvSpPr/>
          <p:nvPr/>
        </p:nvSpPr>
        <p:spPr>
          <a:xfrm>
            <a:off x="766763" y="1576745"/>
            <a:ext cx="2577465" cy="322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kern="0" spc="-41" dirty="0">
                <a:solidFill>
                  <a:srgbClr val="38588B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Problem: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766763" y="2227540"/>
            <a:ext cx="13096875" cy="350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Existing fraud detection techniques struggle to identify evolving fraudulent patterns in blockchain transactions.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66763" y="2906673"/>
            <a:ext cx="2577465" cy="322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kern="0" spc="-41" dirty="0">
                <a:solidFill>
                  <a:srgbClr val="38588B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Challenges: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766763" y="3557468"/>
            <a:ext cx="13096875" cy="350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No labeled dataset for supervised learning.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766763" y="4154448"/>
            <a:ext cx="13096875" cy="350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High volume and speed of transactions.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766763" y="4751427"/>
            <a:ext cx="13096875" cy="350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Need for real-time fraud detection in decentralized environments.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766763" y="5430560"/>
            <a:ext cx="2577465" cy="322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kern="0" spc="-41" dirty="0">
                <a:solidFill>
                  <a:srgbClr val="38588B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Proposed Solution:</a:t>
            </a:r>
            <a:endParaRPr lang="en-US" sz="2000" dirty="0"/>
          </a:p>
        </p:txBody>
      </p:sp>
      <p:sp>
        <p:nvSpPr>
          <p:cNvPr id="10" name="Text 8"/>
          <p:cNvSpPr/>
          <p:nvPr/>
        </p:nvSpPr>
        <p:spPr>
          <a:xfrm>
            <a:off x="766763" y="6081355"/>
            <a:ext cx="13096875" cy="350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Implement an </a:t>
            </a:r>
            <a:r>
              <a:rPr lang="en-US" sz="1700" b="1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unsupervised Isolation Forest model</a:t>
            </a:r>
            <a:r>
              <a:rPr lang="en-US" sz="17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to detect anomalies.</a:t>
            </a:r>
            <a:endParaRPr lang="en-US" sz="1700" dirty="0"/>
          </a:p>
        </p:txBody>
      </p:sp>
      <p:sp>
        <p:nvSpPr>
          <p:cNvPr id="11" name="Text 9"/>
          <p:cNvSpPr/>
          <p:nvPr/>
        </p:nvSpPr>
        <p:spPr>
          <a:xfrm>
            <a:off x="766763" y="6678335"/>
            <a:ext cx="13096875" cy="350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Deploy as a </a:t>
            </a:r>
            <a:r>
              <a:rPr lang="en-US" sz="1700" b="1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Flask + JavaScript web application</a:t>
            </a:r>
            <a:r>
              <a:rPr lang="en-US" sz="17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for user interaction.</a:t>
            </a:r>
            <a:endParaRPr lang="en-US" sz="1700" dirty="0"/>
          </a:p>
        </p:txBody>
      </p:sp>
      <p:sp>
        <p:nvSpPr>
          <p:cNvPr id="12" name="Text 10"/>
          <p:cNvSpPr/>
          <p:nvPr/>
        </p:nvSpPr>
        <p:spPr>
          <a:xfrm>
            <a:off x="1257416" y="7450574"/>
            <a:ext cx="13096875" cy="350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b="1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23-03-2025                                                                              II Year Core Course Project- Final Review                                                                                                                               </a:t>
            </a:r>
            <a:r>
              <a:rPr lang="en-US" sz="170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4</a:t>
            </a:r>
            <a:endParaRPr lang="en-US" sz="1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E5EC08-503B-C2B6-1ADB-08513F1CFBDB}"/>
              </a:ext>
            </a:extLst>
          </p:cNvPr>
          <p:cNvSpPr txBox="1"/>
          <p:nvPr/>
        </p:nvSpPr>
        <p:spPr>
          <a:xfrm>
            <a:off x="12857356" y="7750098"/>
            <a:ext cx="1773044" cy="4795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005364"/>
            <a:ext cx="6118265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kern="0" spc="-89" dirty="0">
                <a:solidFill>
                  <a:srgbClr val="38588B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Aim &amp; Scope of the Work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206835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44" dirty="0">
                <a:solidFill>
                  <a:srgbClr val="38588B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Aim: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2779276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Develop an </a:t>
            </a: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Ethereum fraud detection system</a:t>
            </a: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using machine learning and deploy it as a web-based application.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352127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44" dirty="0">
                <a:solidFill>
                  <a:srgbClr val="38588B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Scope: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837724" y="4232196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 </a:t>
            </a: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Isolation Forest</a:t>
            </a: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to detect anomalies in Ethereum transactions.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837724" y="4884420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Implement a </a:t>
            </a: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Flask backend</a:t>
            </a: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for model inference.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837724" y="5536644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Create a </a:t>
            </a: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React/JavaScript frontend</a:t>
            </a: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for visualizing transaction analysis.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837724" y="6188869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Provide an interactive </a:t>
            </a: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dashboard</a:t>
            </a: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with anomaly scores and transaction insights.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1149958" y="7361318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23-03-2025                                                                                 II Year Core Course Project- Final Review                                                                                                </a:t>
            </a: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5</a:t>
            </a:r>
            <a:endParaRPr lang="en-US" sz="18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0A91E4-D2AF-91C0-3377-3E0A5817F72D}"/>
              </a:ext>
            </a:extLst>
          </p:cNvPr>
          <p:cNvSpPr txBox="1"/>
          <p:nvPr/>
        </p:nvSpPr>
        <p:spPr>
          <a:xfrm>
            <a:off x="12868507" y="7750098"/>
            <a:ext cx="1761893" cy="3830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5455" y="794147"/>
            <a:ext cx="5280422" cy="659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50" b="1" kern="0" spc="-83" dirty="0">
                <a:solidFill>
                  <a:srgbClr val="38588B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Literature Review</a:t>
            </a:r>
            <a:endParaRPr lang="en-US" sz="4150" dirty="0"/>
          </a:p>
        </p:txBody>
      </p:sp>
      <p:sp>
        <p:nvSpPr>
          <p:cNvPr id="3" name="Text 1"/>
          <p:cNvSpPr/>
          <p:nvPr/>
        </p:nvSpPr>
        <p:spPr>
          <a:xfrm>
            <a:off x="785455" y="1902857"/>
            <a:ext cx="13059489" cy="359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Unsupervised learning identifies previously unknown fraud patterns. It reduces reliance on labeled data and adapts to evolving fraud techniques. 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85455" y="2514362"/>
            <a:ext cx="13059489" cy="4309586"/>
          </a:xfrm>
          <a:prstGeom prst="roundRect">
            <a:avLst>
              <a:gd name="adj" fmla="val 2187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93075" y="2521982"/>
            <a:ext cx="13044249" cy="64341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4"/>
          <p:cNvSpPr/>
          <p:nvPr/>
        </p:nvSpPr>
        <p:spPr>
          <a:xfrm>
            <a:off x="1017627" y="2664143"/>
            <a:ext cx="940594" cy="359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b="1" u="sng" kern="0" spc="-35" dirty="0">
                <a:solidFill>
                  <a:srgbClr val="4A88BB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S.no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2414468" y="2664143"/>
            <a:ext cx="2149912" cy="359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b="1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Algorithms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020628" y="2664143"/>
            <a:ext cx="8592383" cy="359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b="1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Description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075" y="3165396"/>
            <a:ext cx="13044249" cy="100250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1017627" y="3307556"/>
            <a:ext cx="940594" cy="359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1    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2414468" y="3307556"/>
            <a:ext cx="2149912" cy="359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Isolation Forest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5020628" y="3307556"/>
            <a:ext cx="8592383" cy="7181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 unsupervised machine learning algorithm that isolates anomalies by randomly selecting features and partitioning data.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793075" y="4167902"/>
            <a:ext cx="13044249" cy="64341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2"/>
          <p:cNvSpPr/>
          <p:nvPr/>
        </p:nvSpPr>
        <p:spPr>
          <a:xfrm>
            <a:off x="1017627" y="4310063"/>
            <a:ext cx="940594" cy="359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2414468" y="4310063"/>
            <a:ext cx="2149912" cy="359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Matplotlib 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5020628" y="4310063"/>
            <a:ext cx="8592383" cy="359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Helps visualize the fraud detection threshold and distribution of anomaly scores.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793075" y="4811316"/>
            <a:ext cx="13044249" cy="100250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6"/>
          <p:cNvSpPr/>
          <p:nvPr/>
        </p:nvSpPr>
        <p:spPr>
          <a:xfrm>
            <a:off x="1017627" y="4953476"/>
            <a:ext cx="940594" cy="359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3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2414468" y="4953476"/>
            <a:ext cx="2149912" cy="359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Recharts 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5020628" y="4953476"/>
            <a:ext cx="8592383" cy="7181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Used in the React frontend to display </a:t>
            </a:r>
            <a:r>
              <a:rPr lang="en-US" sz="1750" b="1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line charts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of transaction values and fraud trends over time.</a:t>
            </a:r>
            <a:endParaRPr lang="en-US" sz="1750" dirty="0"/>
          </a:p>
        </p:txBody>
      </p:sp>
      <p:sp>
        <p:nvSpPr>
          <p:cNvPr id="21" name="Shape 19"/>
          <p:cNvSpPr/>
          <p:nvPr/>
        </p:nvSpPr>
        <p:spPr>
          <a:xfrm>
            <a:off x="793075" y="5813822"/>
            <a:ext cx="13044249" cy="100250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2" name="Text 20"/>
          <p:cNvSpPr/>
          <p:nvPr/>
        </p:nvSpPr>
        <p:spPr>
          <a:xfrm>
            <a:off x="1017627" y="5955983"/>
            <a:ext cx="940594" cy="359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4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2414468" y="5955983"/>
            <a:ext cx="2149912" cy="359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LIME</a:t>
            </a:r>
            <a:endParaRPr lang="en-US" sz="1750" dirty="0"/>
          </a:p>
        </p:txBody>
      </p:sp>
      <p:sp>
        <p:nvSpPr>
          <p:cNvPr id="24" name="Text 22"/>
          <p:cNvSpPr/>
          <p:nvPr/>
        </p:nvSpPr>
        <p:spPr>
          <a:xfrm>
            <a:off x="5020628" y="5955983"/>
            <a:ext cx="8592383" cy="7181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Generates local approximations of model behavior, making the decision-making process transparent.</a:t>
            </a:r>
            <a:endParaRPr lang="en-US" sz="1750" dirty="0"/>
          </a:p>
        </p:txBody>
      </p:sp>
      <p:sp>
        <p:nvSpPr>
          <p:cNvPr id="25" name="Text 23"/>
          <p:cNvSpPr/>
          <p:nvPr/>
        </p:nvSpPr>
        <p:spPr>
          <a:xfrm>
            <a:off x="1017627" y="7459742"/>
            <a:ext cx="13059489" cy="359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b="1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23-03-2025                                                                                          II Year Core Course Project- Final Review                                                                                             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6</a:t>
            </a:r>
            <a:endParaRPr lang="en-US" sz="175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4B898A-17F0-5CE2-6FC4-2DB849411CC2}"/>
              </a:ext>
            </a:extLst>
          </p:cNvPr>
          <p:cNvSpPr txBox="1"/>
          <p:nvPr/>
        </p:nvSpPr>
        <p:spPr>
          <a:xfrm>
            <a:off x="12857356" y="7750098"/>
            <a:ext cx="1773044" cy="47950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701284"/>
            <a:ext cx="7196137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38588B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Drawbacks of Existing Works 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2884051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Rule-based approaches</a:t>
            </a: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are static and cannot adapt to new fraud patterns.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837724" y="3536275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Supervised models</a:t>
            </a: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require labeled data, which is scarce in blockchain.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4188500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Graph-based methods</a:t>
            </a: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are computationally expensive.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4840724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Current solutions</a:t>
            </a: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lack real-time transaction scoring for users.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837724" y="5492948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1060748" y="7355922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b="1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23-03-2025                                                                          II Year Core Course Project- Final Review                                                                                                        </a:t>
            </a: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7</a:t>
            </a:r>
            <a:endParaRPr lang="en-US" sz="185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13B419-E5C8-5466-2D73-BB9487BA607D}"/>
              </a:ext>
            </a:extLst>
          </p:cNvPr>
          <p:cNvSpPr txBox="1"/>
          <p:nvPr/>
        </p:nvSpPr>
        <p:spPr>
          <a:xfrm>
            <a:off x="12846205" y="7738946"/>
            <a:ext cx="1784195" cy="4906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42935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80204" y="2963704"/>
            <a:ext cx="4572833" cy="5716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00"/>
              </a:lnSpc>
              <a:buNone/>
            </a:pPr>
            <a:r>
              <a:rPr lang="en-US" sz="3600" kern="0" spc="-72" dirty="0">
                <a:solidFill>
                  <a:srgbClr val="38588B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Proposed module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680204" y="3826788"/>
            <a:ext cx="13269992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Font typeface="+mj-lt"/>
              <a:buAutoNum type="arabicPeriod"/>
            </a:pPr>
            <a:r>
              <a:rPr lang="en-US" sz="1500" b="1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Data Collection &amp; Preprocessing:</a:t>
            </a:r>
            <a:endParaRPr lang="en-US" sz="1500" dirty="0"/>
          </a:p>
        </p:txBody>
      </p:sp>
      <p:sp>
        <p:nvSpPr>
          <p:cNvPr id="5" name="Text 2"/>
          <p:cNvSpPr/>
          <p:nvPr/>
        </p:nvSpPr>
        <p:spPr>
          <a:xfrm>
            <a:off x="680204" y="4205645"/>
            <a:ext cx="13269992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400"/>
              </a:lnSpc>
              <a:buSzPct val="100000"/>
              <a:buChar char="•"/>
            </a:pPr>
            <a:r>
              <a:rPr lang="en-US" sz="1500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Extract Ethereum transactions from </a:t>
            </a:r>
            <a:r>
              <a:rPr lang="en-US" sz="1500" b="1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Etherscan API</a:t>
            </a:r>
            <a:r>
              <a:rPr lang="en-US" sz="1500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Kaggle, or BigQuery datasets</a:t>
            </a:r>
            <a:endParaRPr lang="en-US" sz="1500" dirty="0"/>
          </a:p>
        </p:txBody>
      </p:sp>
      <p:sp>
        <p:nvSpPr>
          <p:cNvPr id="6" name="Text 3"/>
          <p:cNvSpPr/>
          <p:nvPr/>
        </p:nvSpPr>
        <p:spPr>
          <a:xfrm>
            <a:off x="680204" y="4584502"/>
            <a:ext cx="13269992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Font typeface="+mj-lt"/>
              <a:buAutoNum type="arabicPeriod" startAt="2"/>
            </a:pPr>
            <a:r>
              <a:rPr lang="en-US" sz="1500" b="1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Anomaly Detection with Isolation Forest:</a:t>
            </a: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680204" y="4963358"/>
            <a:ext cx="13269992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400"/>
              </a:lnSpc>
              <a:buSzPct val="100000"/>
              <a:buChar char="•"/>
            </a:pPr>
            <a:r>
              <a:rPr lang="en-US" sz="1500" b="1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Unsupervised Learning Approach:</a:t>
            </a:r>
            <a:r>
              <a:rPr lang="en-US" sz="1500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Detects outliers by isolating minority cases.</a:t>
            </a:r>
            <a:endParaRPr lang="en-US" sz="1500" dirty="0"/>
          </a:p>
        </p:txBody>
      </p:sp>
      <p:sp>
        <p:nvSpPr>
          <p:cNvPr id="8" name="Text 5"/>
          <p:cNvSpPr/>
          <p:nvPr/>
        </p:nvSpPr>
        <p:spPr>
          <a:xfrm>
            <a:off x="680204" y="5342215"/>
            <a:ext cx="13269992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400"/>
              </a:lnSpc>
              <a:buSzPct val="100000"/>
              <a:buChar char="•"/>
            </a:pPr>
            <a:r>
              <a:rPr lang="en-US" sz="1500" b="1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Why Isolation Forest?</a:t>
            </a:r>
            <a:r>
              <a:rPr lang="en-US" sz="1500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Efficient for high-dimensional data, detects fraud without labeled data.</a:t>
            </a:r>
            <a:endParaRPr lang="en-US" sz="1500" dirty="0"/>
          </a:p>
        </p:txBody>
      </p:sp>
      <p:sp>
        <p:nvSpPr>
          <p:cNvPr id="9" name="Text 6"/>
          <p:cNvSpPr/>
          <p:nvPr/>
        </p:nvSpPr>
        <p:spPr>
          <a:xfrm>
            <a:off x="680204" y="5721072"/>
            <a:ext cx="13269992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Font typeface="+mj-lt"/>
              <a:buAutoNum type="arabicPeriod" startAt="3"/>
            </a:pPr>
            <a:r>
              <a:rPr lang="en-US" sz="1500" b="1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Flask Backend:</a:t>
            </a:r>
            <a:endParaRPr lang="en-US" sz="1500" dirty="0"/>
          </a:p>
        </p:txBody>
      </p:sp>
      <p:sp>
        <p:nvSpPr>
          <p:cNvPr id="10" name="Text 7"/>
          <p:cNvSpPr/>
          <p:nvPr/>
        </p:nvSpPr>
        <p:spPr>
          <a:xfrm>
            <a:off x="680204" y="6099929"/>
            <a:ext cx="13269992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400"/>
              </a:lnSpc>
              <a:buSzPct val="100000"/>
              <a:buChar char="•"/>
            </a:pPr>
            <a:r>
              <a:rPr lang="en-US" sz="1500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Exposes an API to predict transaction anomalies</a:t>
            </a:r>
            <a:endParaRPr lang="en-US" sz="1500" dirty="0"/>
          </a:p>
        </p:txBody>
      </p:sp>
      <p:sp>
        <p:nvSpPr>
          <p:cNvPr id="11" name="Text 8"/>
          <p:cNvSpPr/>
          <p:nvPr/>
        </p:nvSpPr>
        <p:spPr>
          <a:xfrm>
            <a:off x="680204" y="6478786"/>
            <a:ext cx="13269992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00"/>
              </a:lnSpc>
              <a:buSzPct val="100000"/>
              <a:buFont typeface="+mj-lt"/>
              <a:buAutoNum type="arabicPeriod" startAt="4"/>
            </a:pPr>
            <a:r>
              <a:rPr lang="en-US" sz="1500" b="1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React Frontend:</a:t>
            </a:r>
            <a:endParaRPr lang="en-US" sz="1500" dirty="0"/>
          </a:p>
        </p:txBody>
      </p:sp>
      <p:sp>
        <p:nvSpPr>
          <p:cNvPr id="12" name="Text 9"/>
          <p:cNvSpPr/>
          <p:nvPr/>
        </p:nvSpPr>
        <p:spPr>
          <a:xfrm>
            <a:off x="680204" y="6857643"/>
            <a:ext cx="13269992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400"/>
              </a:lnSpc>
              <a:buSzPct val="100000"/>
              <a:buChar char="•"/>
            </a:pPr>
            <a:r>
              <a:rPr lang="en-US" sz="1500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Provides an </a:t>
            </a:r>
            <a:r>
              <a:rPr lang="en-US" sz="1500" b="1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interactive dashboard</a:t>
            </a:r>
            <a:r>
              <a:rPr lang="en-US" sz="1500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for users.</a:t>
            </a:r>
            <a:endParaRPr lang="en-US" sz="1500" dirty="0"/>
          </a:p>
        </p:txBody>
      </p:sp>
      <p:sp>
        <p:nvSpPr>
          <p:cNvPr id="13" name="Text 10"/>
          <p:cNvSpPr/>
          <p:nvPr/>
        </p:nvSpPr>
        <p:spPr>
          <a:xfrm>
            <a:off x="970136" y="7508637"/>
            <a:ext cx="13269992" cy="310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b="1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23-03-2025                                                                                                                               II Year Core Course Project- Final Review                                                                                                       </a:t>
            </a:r>
            <a:r>
              <a:rPr lang="en-US" sz="1500" kern="0" spc="-31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8</a:t>
            </a:r>
            <a:endParaRPr lang="en-US" sz="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F8EAEC-BA7B-3C68-89C5-939403C4B3BF}"/>
              </a:ext>
            </a:extLst>
          </p:cNvPr>
          <p:cNvSpPr txBox="1"/>
          <p:nvPr/>
        </p:nvSpPr>
        <p:spPr>
          <a:xfrm>
            <a:off x="12857356" y="7805854"/>
            <a:ext cx="17730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71855" y="617815"/>
            <a:ext cx="5280422" cy="659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50" kern="0" spc="-83" dirty="0">
                <a:solidFill>
                  <a:srgbClr val="38588B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Architecture Diagram</a:t>
            </a:r>
            <a:endParaRPr lang="en-US" sz="41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855" y="1614368"/>
            <a:ext cx="1122045" cy="134647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30490" y="1838682"/>
            <a:ext cx="3146584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kern="0" spc="-42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Ethereum Transaction Data</a:t>
            </a:r>
            <a:endParaRPr lang="en-US" sz="205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1855" y="2960846"/>
            <a:ext cx="1122045" cy="1346478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7730490" y="3185160"/>
            <a:ext cx="2640211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kern="0" spc="-42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Fraud Detection Model</a:t>
            </a:r>
            <a:endParaRPr lang="en-US" sz="205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1855" y="4307324"/>
            <a:ext cx="1122045" cy="1346478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7730490" y="4531638"/>
            <a:ext cx="2640211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kern="0" spc="-42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Flask API</a:t>
            </a:r>
            <a:endParaRPr lang="en-US" sz="2050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1855" y="5653802"/>
            <a:ext cx="1122045" cy="1346478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7730490" y="5878116"/>
            <a:ext cx="2640211" cy="3300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kern="0" spc="-42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React Frontend</a:t>
            </a:r>
            <a:endParaRPr lang="en-US" sz="2050" dirty="0"/>
          </a:p>
        </p:txBody>
      </p:sp>
      <p:sp>
        <p:nvSpPr>
          <p:cNvPr id="12" name="Text 5"/>
          <p:cNvSpPr/>
          <p:nvPr/>
        </p:nvSpPr>
        <p:spPr>
          <a:xfrm>
            <a:off x="6383367" y="7447955"/>
            <a:ext cx="7573089" cy="359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b="1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23-03-2025                      II Year Core Course Project- Final Review                             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9</a:t>
            </a:r>
            <a:endParaRPr lang="en-US" sz="175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8446C7-A8C5-C43D-8F6A-E50B06FD400F}"/>
              </a:ext>
            </a:extLst>
          </p:cNvPr>
          <p:cNvSpPr txBox="1"/>
          <p:nvPr/>
        </p:nvSpPr>
        <p:spPr>
          <a:xfrm>
            <a:off x="12868507" y="7761249"/>
            <a:ext cx="1761893" cy="46835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18</TotalTime>
  <Words>1473</Words>
  <Application>Microsoft Office PowerPoint</Application>
  <PresentationFormat>Custom</PresentationFormat>
  <Paragraphs>204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Century Gothic</vt:lpstr>
      <vt:lpstr>Consolas</vt:lpstr>
      <vt:lpstr>Garamond</vt:lpstr>
      <vt:lpstr>Source Sans Pro</vt:lpstr>
      <vt:lpstr>Source Serif Pro Semi Bold</vt:lpstr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Harini Marimuthu</cp:lastModifiedBy>
  <cp:revision>2</cp:revision>
  <dcterms:created xsi:type="dcterms:W3CDTF">2025-03-23T10:21:56Z</dcterms:created>
  <dcterms:modified xsi:type="dcterms:W3CDTF">2025-03-23T10:42:13Z</dcterms:modified>
</cp:coreProperties>
</file>