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Lst>
  <p:notesMasterIdLst>
    <p:notesMasterId r:id="rId4"/>
  </p:notesMasterIdLst>
  <p:handoutMasterIdLst>
    <p:handoutMasterId r:id="rId5"/>
  </p:handoutMasterIdLst>
  <p:sldIdLst>
    <p:sldId id="261" r:id="rId3"/>
  </p:sldIdLst>
  <p:sldSz cx="43891200" cy="32918400"/>
  <p:notesSz cx="6858000" cy="9144000"/>
  <p:defaultTextStyle>
    <a:defPPr>
      <a:defRPr lang="en-US"/>
    </a:defPPr>
    <a:lvl1pPr marL="0" algn="l" defTabSz="2821185" rtl="0" eaLnBrk="1" latinLnBrk="0" hangingPunct="1">
      <a:defRPr sz="5528" kern="1200">
        <a:solidFill>
          <a:schemeClr val="tx1"/>
        </a:solidFill>
        <a:latin typeface="+mn-lt"/>
        <a:ea typeface="+mn-ea"/>
        <a:cs typeface="+mn-cs"/>
      </a:defRPr>
    </a:lvl1pPr>
    <a:lvl2pPr marL="1410593" algn="l" defTabSz="2821185" rtl="0" eaLnBrk="1" latinLnBrk="0" hangingPunct="1">
      <a:defRPr sz="5528" kern="1200">
        <a:solidFill>
          <a:schemeClr val="tx1"/>
        </a:solidFill>
        <a:latin typeface="+mn-lt"/>
        <a:ea typeface="+mn-ea"/>
        <a:cs typeface="+mn-cs"/>
      </a:defRPr>
    </a:lvl2pPr>
    <a:lvl3pPr marL="2821185" algn="l" defTabSz="2821185" rtl="0" eaLnBrk="1" latinLnBrk="0" hangingPunct="1">
      <a:defRPr sz="5528" kern="1200">
        <a:solidFill>
          <a:schemeClr val="tx1"/>
        </a:solidFill>
        <a:latin typeface="+mn-lt"/>
        <a:ea typeface="+mn-ea"/>
        <a:cs typeface="+mn-cs"/>
      </a:defRPr>
    </a:lvl3pPr>
    <a:lvl4pPr marL="4231778" algn="l" defTabSz="2821185" rtl="0" eaLnBrk="1" latinLnBrk="0" hangingPunct="1">
      <a:defRPr sz="5528" kern="1200">
        <a:solidFill>
          <a:schemeClr val="tx1"/>
        </a:solidFill>
        <a:latin typeface="+mn-lt"/>
        <a:ea typeface="+mn-ea"/>
        <a:cs typeface="+mn-cs"/>
      </a:defRPr>
    </a:lvl4pPr>
    <a:lvl5pPr marL="5642370" algn="l" defTabSz="2821185" rtl="0" eaLnBrk="1" latinLnBrk="0" hangingPunct="1">
      <a:defRPr sz="5528" kern="1200">
        <a:solidFill>
          <a:schemeClr val="tx1"/>
        </a:solidFill>
        <a:latin typeface="+mn-lt"/>
        <a:ea typeface="+mn-ea"/>
        <a:cs typeface="+mn-cs"/>
      </a:defRPr>
    </a:lvl5pPr>
    <a:lvl6pPr marL="7052964" algn="l" defTabSz="2821185" rtl="0" eaLnBrk="1" latinLnBrk="0" hangingPunct="1">
      <a:defRPr sz="5528" kern="1200">
        <a:solidFill>
          <a:schemeClr val="tx1"/>
        </a:solidFill>
        <a:latin typeface="+mn-lt"/>
        <a:ea typeface="+mn-ea"/>
        <a:cs typeface="+mn-cs"/>
      </a:defRPr>
    </a:lvl6pPr>
    <a:lvl7pPr marL="8463557" algn="l" defTabSz="2821185" rtl="0" eaLnBrk="1" latinLnBrk="0" hangingPunct="1">
      <a:defRPr sz="5528" kern="1200">
        <a:solidFill>
          <a:schemeClr val="tx1"/>
        </a:solidFill>
        <a:latin typeface="+mn-lt"/>
        <a:ea typeface="+mn-ea"/>
        <a:cs typeface="+mn-cs"/>
      </a:defRPr>
    </a:lvl7pPr>
    <a:lvl8pPr marL="9874149" algn="l" defTabSz="2821185" rtl="0" eaLnBrk="1" latinLnBrk="0" hangingPunct="1">
      <a:defRPr sz="5528" kern="1200">
        <a:solidFill>
          <a:schemeClr val="tx1"/>
        </a:solidFill>
        <a:latin typeface="+mn-lt"/>
        <a:ea typeface="+mn-ea"/>
        <a:cs typeface="+mn-cs"/>
      </a:defRPr>
    </a:lvl8pPr>
    <a:lvl9pPr marL="11284742" algn="l" defTabSz="2821185" rtl="0" eaLnBrk="1" latinLnBrk="0" hangingPunct="1">
      <a:defRPr sz="552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33" autoAdjust="0"/>
    <p:restoredTop sz="94239" autoAdjust="0"/>
  </p:normalViewPr>
  <p:slideViewPr>
    <p:cSldViewPr snapToGrid="0" snapToObjects="1" showGuides="1">
      <p:cViewPr>
        <p:scale>
          <a:sx n="54" d="100"/>
          <a:sy n="54" d="100"/>
        </p:scale>
        <p:origin x="-3960" y="-179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6" d="100"/>
        <a:sy n="46" d="100"/>
      </p:scale>
      <p:origin x="0" y="0"/>
    </p:cViewPr>
  </p:sorterViewPr>
  <p:notesViewPr>
    <p:cSldViewPr snapToGrid="0" snapToObjects="1" showGuides="1">
      <p:cViewPr varScale="1">
        <p:scale>
          <a:sx n="135" d="100"/>
          <a:sy n="135" d="100"/>
        </p:scale>
        <p:origin x="5120"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12/6/23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12/6/23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821185" rtl="0" eaLnBrk="1" latinLnBrk="0" hangingPunct="1">
      <a:defRPr sz="3728" kern="1200">
        <a:solidFill>
          <a:schemeClr val="tx1"/>
        </a:solidFill>
        <a:latin typeface="+mn-lt"/>
        <a:ea typeface="+mn-ea"/>
        <a:cs typeface="+mn-cs"/>
      </a:defRPr>
    </a:lvl1pPr>
    <a:lvl2pPr marL="1410593" algn="l" defTabSz="2821185" rtl="0" eaLnBrk="1" latinLnBrk="0" hangingPunct="1">
      <a:defRPr sz="3728" kern="1200">
        <a:solidFill>
          <a:schemeClr val="tx1"/>
        </a:solidFill>
        <a:latin typeface="+mn-lt"/>
        <a:ea typeface="+mn-ea"/>
        <a:cs typeface="+mn-cs"/>
      </a:defRPr>
    </a:lvl2pPr>
    <a:lvl3pPr marL="2821185" algn="l" defTabSz="2821185" rtl="0" eaLnBrk="1" latinLnBrk="0" hangingPunct="1">
      <a:defRPr sz="3728" kern="1200">
        <a:solidFill>
          <a:schemeClr val="tx1"/>
        </a:solidFill>
        <a:latin typeface="+mn-lt"/>
        <a:ea typeface="+mn-ea"/>
        <a:cs typeface="+mn-cs"/>
      </a:defRPr>
    </a:lvl3pPr>
    <a:lvl4pPr marL="4231778" algn="l" defTabSz="2821185" rtl="0" eaLnBrk="1" latinLnBrk="0" hangingPunct="1">
      <a:defRPr sz="3728" kern="1200">
        <a:solidFill>
          <a:schemeClr val="tx1"/>
        </a:solidFill>
        <a:latin typeface="+mn-lt"/>
        <a:ea typeface="+mn-ea"/>
        <a:cs typeface="+mn-cs"/>
      </a:defRPr>
    </a:lvl4pPr>
    <a:lvl5pPr marL="5642370" algn="l" defTabSz="2821185" rtl="0" eaLnBrk="1" latinLnBrk="0" hangingPunct="1">
      <a:defRPr sz="3728" kern="1200">
        <a:solidFill>
          <a:schemeClr val="tx1"/>
        </a:solidFill>
        <a:latin typeface="+mn-lt"/>
        <a:ea typeface="+mn-ea"/>
        <a:cs typeface="+mn-cs"/>
      </a:defRPr>
    </a:lvl5pPr>
    <a:lvl6pPr marL="7052964" algn="l" defTabSz="2821185" rtl="0" eaLnBrk="1" latinLnBrk="0" hangingPunct="1">
      <a:defRPr sz="3728" kern="1200">
        <a:solidFill>
          <a:schemeClr val="tx1"/>
        </a:solidFill>
        <a:latin typeface="+mn-lt"/>
        <a:ea typeface="+mn-ea"/>
        <a:cs typeface="+mn-cs"/>
      </a:defRPr>
    </a:lvl6pPr>
    <a:lvl7pPr marL="8463557" algn="l" defTabSz="2821185" rtl="0" eaLnBrk="1" latinLnBrk="0" hangingPunct="1">
      <a:defRPr sz="3728" kern="1200">
        <a:solidFill>
          <a:schemeClr val="tx1"/>
        </a:solidFill>
        <a:latin typeface="+mn-lt"/>
        <a:ea typeface="+mn-ea"/>
        <a:cs typeface="+mn-cs"/>
      </a:defRPr>
    </a:lvl7pPr>
    <a:lvl8pPr marL="9874149" algn="l" defTabSz="2821185" rtl="0" eaLnBrk="1" latinLnBrk="0" hangingPunct="1">
      <a:defRPr sz="3728" kern="1200">
        <a:solidFill>
          <a:schemeClr val="tx1"/>
        </a:solidFill>
        <a:latin typeface="+mn-lt"/>
        <a:ea typeface="+mn-ea"/>
        <a:cs typeface="+mn-cs"/>
      </a:defRPr>
    </a:lvl8pPr>
    <a:lvl9pPr marL="11284742" algn="l" defTabSz="2821185" rtl="0" eaLnBrk="1" latinLnBrk="0" hangingPunct="1">
      <a:defRPr sz="372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04408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C96E18C0-5E19-4D47-9237-14BD7C2930F7}"/>
              </a:ext>
            </a:extLst>
          </p:cNvPr>
          <p:cNvSpPr>
            <a:spLocks noGrp="1"/>
          </p:cNvSpPr>
          <p:nvPr>
            <p:ph type="body" sz="quarter" idx="10" hasCustomPrompt="1"/>
          </p:nvPr>
        </p:nvSpPr>
        <p:spPr>
          <a:xfrm>
            <a:off x="11430000" y="2901984"/>
            <a:ext cx="21069300"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19" name="Text Placeholder 17">
            <a:extLst>
              <a:ext uri="{FF2B5EF4-FFF2-40B4-BE49-F238E27FC236}">
                <a16:creationId xmlns:a16="http://schemas.microsoft.com/office/drawing/2014/main" id="{EECA4861-B93C-0849-A47D-17FACB135140}"/>
              </a:ext>
            </a:extLst>
          </p:cNvPr>
          <p:cNvSpPr>
            <a:spLocks noGrp="1"/>
          </p:cNvSpPr>
          <p:nvPr>
            <p:ph type="body" sz="quarter" idx="11" hasCustomPrompt="1"/>
          </p:nvPr>
        </p:nvSpPr>
        <p:spPr>
          <a:xfrm>
            <a:off x="11430000" y="1714548"/>
            <a:ext cx="21069300" cy="923330"/>
          </a:xfrm>
          <a:prstGeom prst="rect">
            <a:avLst/>
          </a:prstGeom>
        </p:spPr>
        <p:txBody>
          <a:bodyPr wrap="square">
            <a:spAutoFit/>
          </a:bodyPr>
          <a:lstStyle>
            <a:lvl1pPr marL="0" indent="0" algn="ctr">
              <a:buNone/>
              <a:defRPr sz="54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20" name="Text Placeholder 17">
            <a:extLst>
              <a:ext uri="{FF2B5EF4-FFF2-40B4-BE49-F238E27FC236}">
                <a16:creationId xmlns:a16="http://schemas.microsoft.com/office/drawing/2014/main" id="{053CD722-9E93-6049-839B-8A79A9C42804}"/>
              </a:ext>
            </a:extLst>
          </p:cNvPr>
          <p:cNvSpPr>
            <a:spLocks noGrp="1"/>
          </p:cNvSpPr>
          <p:nvPr>
            <p:ph type="body" sz="quarter" idx="12" hasCustomPrompt="1"/>
          </p:nvPr>
        </p:nvSpPr>
        <p:spPr>
          <a:xfrm>
            <a:off x="11430000" y="266652"/>
            <a:ext cx="21069300" cy="1200329"/>
          </a:xfrm>
          <a:prstGeom prst="rect">
            <a:avLst/>
          </a:prstGeom>
        </p:spPr>
        <p:txBody>
          <a:bodyPr wrap="square">
            <a:spAutoFit/>
          </a:bodyPr>
          <a:lstStyle>
            <a:lvl1pPr marL="0" indent="0" algn="ctr">
              <a:buNone/>
              <a:defRPr sz="7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27" name="Text Placeholder 9">
            <a:extLst>
              <a:ext uri="{FF2B5EF4-FFF2-40B4-BE49-F238E27FC236}">
                <a16:creationId xmlns:a16="http://schemas.microsoft.com/office/drawing/2014/main" id="{0022466D-7E9F-0541-8791-ADE9FFDEB5D2}"/>
              </a:ext>
            </a:extLst>
          </p:cNvPr>
          <p:cNvSpPr>
            <a:spLocks noGrp="1"/>
          </p:cNvSpPr>
          <p:nvPr>
            <p:ph type="body" sz="quarter" idx="15" hasCustomPrompt="1"/>
          </p:nvPr>
        </p:nvSpPr>
        <p:spPr>
          <a:xfrm>
            <a:off x="456500" y="4997541"/>
            <a:ext cx="10059099"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28" name="Text Placeholder 9">
            <a:extLst>
              <a:ext uri="{FF2B5EF4-FFF2-40B4-BE49-F238E27FC236}">
                <a16:creationId xmlns:a16="http://schemas.microsoft.com/office/drawing/2014/main" id="{8BA21A8B-51D3-DF46-9C47-207CAE71FBEA}"/>
              </a:ext>
            </a:extLst>
          </p:cNvPr>
          <p:cNvSpPr>
            <a:spLocks noGrp="1"/>
          </p:cNvSpPr>
          <p:nvPr>
            <p:ph type="body" sz="quarter" idx="17" hasCustomPrompt="1"/>
          </p:nvPr>
        </p:nvSpPr>
        <p:spPr>
          <a:xfrm>
            <a:off x="457199" y="14728805"/>
            <a:ext cx="10059099"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29" name="Text Placeholder 9">
            <a:extLst>
              <a:ext uri="{FF2B5EF4-FFF2-40B4-BE49-F238E27FC236}">
                <a16:creationId xmlns:a16="http://schemas.microsoft.com/office/drawing/2014/main" id="{6B7BCEDA-48FE-554E-B697-5222E92C0303}"/>
              </a:ext>
            </a:extLst>
          </p:cNvPr>
          <p:cNvSpPr>
            <a:spLocks noGrp="1"/>
          </p:cNvSpPr>
          <p:nvPr>
            <p:ph type="body" sz="quarter" idx="18" hasCustomPrompt="1"/>
          </p:nvPr>
        </p:nvSpPr>
        <p:spPr>
          <a:xfrm>
            <a:off x="11430000" y="4997540"/>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30" name="Text Placeholder 9">
            <a:extLst>
              <a:ext uri="{FF2B5EF4-FFF2-40B4-BE49-F238E27FC236}">
                <a16:creationId xmlns:a16="http://schemas.microsoft.com/office/drawing/2014/main" id="{195A2674-63FD-C54C-9DAA-0C31B6481A1A}"/>
              </a:ext>
            </a:extLst>
          </p:cNvPr>
          <p:cNvSpPr>
            <a:spLocks noGrp="1"/>
          </p:cNvSpPr>
          <p:nvPr>
            <p:ph type="body" sz="quarter" idx="19" hasCustomPrompt="1"/>
          </p:nvPr>
        </p:nvSpPr>
        <p:spPr>
          <a:xfrm>
            <a:off x="22402800" y="4997539"/>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31" name="Text Placeholder 9">
            <a:extLst>
              <a:ext uri="{FF2B5EF4-FFF2-40B4-BE49-F238E27FC236}">
                <a16:creationId xmlns:a16="http://schemas.microsoft.com/office/drawing/2014/main" id="{515A5891-6D49-BD40-81DC-C833CD1D5A59}"/>
              </a:ext>
            </a:extLst>
          </p:cNvPr>
          <p:cNvSpPr>
            <a:spLocks noGrp="1"/>
          </p:cNvSpPr>
          <p:nvPr>
            <p:ph type="body" sz="quarter" idx="20" hasCustomPrompt="1"/>
          </p:nvPr>
        </p:nvSpPr>
        <p:spPr>
          <a:xfrm>
            <a:off x="33375600" y="4997539"/>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32" name="Text Placeholder 9">
            <a:extLst>
              <a:ext uri="{FF2B5EF4-FFF2-40B4-BE49-F238E27FC236}">
                <a16:creationId xmlns:a16="http://schemas.microsoft.com/office/drawing/2014/main" id="{9BFF821D-FD9D-2744-B5A1-4A148A0C6B5C}"/>
              </a:ext>
            </a:extLst>
          </p:cNvPr>
          <p:cNvSpPr>
            <a:spLocks noGrp="1"/>
          </p:cNvSpPr>
          <p:nvPr>
            <p:ph type="body" sz="quarter" idx="21" hasCustomPrompt="1"/>
          </p:nvPr>
        </p:nvSpPr>
        <p:spPr>
          <a:xfrm>
            <a:off x="33375600" y="19751103"/>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33" name="Text Placeholder 9">
            <a:extLst>
              <a:ext uri="{FF2B5EF4-FFF2-40B4-BE49-F238E27FC236}">
                <a16:creationId xmlns:a16="http://schemas.microsoft.com/office/drawing/2014/main" id="{FF9A2537-AAFE-CB4B-BEDA-42E072DEA8B5}"/>
              </a:ext>
            </a:extLst>
          </p:cNvPr>
          <p:cNvSpPr>
            <a:spLocks noGrp="1"/>
          </p:cNvSpPr>
          <p:nvPr>
            <p:ph type="body" sz="quarter" idx="22" hasCustomPrompt="1"/>
          </p:nvPr>
        </p:nvSpPr>
        <p:spPr>
          <a:xfrm>
            <a:off x="33375600" y="28607770"/>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35" name="Text Placeholder 13">
            <a:extLst>
              <a:ext uri="{FF2B5EF4-FFF2-40B4-BE49-F238E27FC236}">
                <a16:creationId xmlns:a16="http://schemas.microsoft.com/office/drawing/2014/main" id="{6120AEE4-BDF6-7945-B2A2-8844FB735B2D}"/>
              </a:ext>
            </a:extLst>
          </p:cNvPr>
          <p:cNvSpPr>
            <a:spLocks noGrp="1"/>
          </p:cNvSpPr>
          <p:nvPr>
            <p:ph type="body" sz="quarter" idx="16" hasCustomPrompt="1"/>
          </p:nvPr>
        </p:nvSpPr>
        <p:spPr>
          <a:xfrm>
            <a:off x="457200" y="5703005"/>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13">
            <a:extLst>
              <a:ext uri="{FF2B5EF4-FFF2-40B4-BE49-F238E27FC236}">
                <a16:creationId xmlns:a16="http://schemas.microsoft.com/office/drawing/2014/main" id="{C56249E3-4AC9-E749-A90B-24CA40349A13}"/>
              </a:ext>
            </a:extLst>
          </p:cNvPr>
          <p:cNvSpPr>
            <a:spLocks noGrp="1"/>
          </p:cNvSpPr>
          <p:nvPr>
            <p:ph type="body" sz="quarter" idx="23" hasCustomPrompt="1"/>
          </p:nvPr>
        </p:nvSpPr>
        <p:spPr>
          <a:xfrm>
            <a:off x="457199" y="15402433"/>
            <a:ext cx="10058399"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 Placeholder 13">
            <a:extLst>
              <a:ext uri="{FF2B5EF4-FFF2-40B4-BE49-F238E27FC236}">
                <a16:creationId xmlns:a16="http://schemas.microsoft.com/office/drawing/2014/main" id="{8BEEB820-A1CB-3F40-B75D-663BC6D90D04}"/>
              </a:ext>
            </a:extLst>
          </p:cNvPr>
          <p:cNvSpPr>
            <a:spLocks noGrp="1"/>
          </p:cNvSpPr>
          <p:nvPr>
            <p:ph type="body" sz="quarter" idx="24" hasCustomPrompt="1"/>
          </p:nvPr>
        </p:nvSpPr>
        <p:spPr>
          <a:xfrm>
            <a:off x="11430000" y="5671167"/>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Text Placeholder 13">
            <a:extLst>
              <a:ext uri="{FF2B5EF4-FFF2-40B4-BE49-F238E27FC236}">
                <a16:creationId xmlns:a16="http://schemas.microsoft.com/office/drawing/2014/main" id="{3F09E665-6DA1-6A4E-ACE4-DA4B580D6E3B}"/>
              </a:ext>
            </a:extLst>
          </p:cNvPr>
          <p:cNvSpPr>
            <a:spLocks noGrp="1"/>
          </p:cNvSpPr>
          <p:nvPr>
            <p:ph type="body" sz="quarter" idx="25" hasCustomPrompt="1"/>
          </p:nvPr>
        </p:nvSpPr>
        <p:spPr>
          <a:xfrm>
            <a:off x="22402800" y="5671167"/>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13">
            <a:extLst>
              <a:ext uri="{FF2B5EF4-FFF2-40B4-BE49-F238E27FC236}">
                <a16:creationId xmlns:a16="http://schemas.microsoft.com/office/drawing/2014/main" id="{A73D55F4-EA3C-CB4B-B623-F9FB1411F615}"/>
              </a:ext>
            </a:extLst>
          </p:cNvPr>
          <p:cNvSpPr>
            <a:spLocks noGrp="1"/>
          </p:cNvSpPr>
          <p:nvPr>
            <p:ph type="body" sz="quarter" idx="26" hasCustomPrompt="1"/>
          </p:nvPr>
        </p:nvSpPr>
        <p:spPr>
          <a:xfrm>
            <a:off x="33375600" y="5703005"/>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13">
            <a:extLst>
              <a:ext uri="{FF2B5EF4-FFF2-40B4-BE49-F238E27FC236}">
                <a16:creationId xmlns:a16="http://schemas.microsoft.com/office/drawing/2014/main" id="{901D1A8D-240B-ED4E-BD04-4E9EB9663055}"/>
              </a:ext>
            </a:extLst>
          </p:cNvPr>
          <p:cNvSpPr>
            <a:spLocks noGrp="1"/>
          </p:cNvSpPr>
          <p:nvPr>
            <p:ph type="body" sz="quarter" idx="27" hasCustomPrompt="1"/>
          </p:nvPr>
        </p:nvSpPr>
        <p:spPr>
          <a:xfrm>
            <a:off x="33375600" y="20473588"/>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13">
            <a:extLst>
              <a:ext uri="{FF2B5EF4-FFF2-40B4-BE49-F238E27FC236}">
                <a16:creationId xmlns:a16="http://schemas.microsoft.com/office/drawing/2014/main" id="{2D400D92-52AF-2641-BAD0-BCC05B329A1C}"/>
              </a:ext>
            </a:extLst>
          </p:cNvPr>
          <p:cNvSpPr>
            <a:spLocks noGrp="1"/>
          </p:cNvSpPr>
          <p:nvPr>
            <p:ph type="body" sz="quarter" idx="28" hasCustomPrompt="1"/>
          </p:nvPr>
        </p:nvSpPr>
        <p:spPr>
          <a:xfrm>
            <a:off x="33375600" y="29362052"/>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582369"/>
      </p:ext>
    </p:extLst>
  </p:cSld>
  <p:clrMapOvr>
    <a:masterClrMapping/>
  </p:clrMapOvr>
  <p:extLst>
    <p:ext uri="{DCECCB84-F9BA-43D5-87BE-67443E8EF086}">
      <p15:sldGuideLst xmlns:p15="http://schemas.microsoft.com/office/powerpoint/2012/main">
        <p15:guide id="1" orient="horz" pos="20208" userDrawn="1">
          <p15:clr>
            <a:srgbClr val="FBAE40"/>
          </p15:clr>
        </p15:guide>
        <p15:guide id="2" pos="288" userDrawn="1">
          <p15:clr>
            <a:srgbClr val="FBAE40"/>
          </p15:clr>
        </p15:guide>
        <p15:guide id="3" pos="6624" userDrawn="1">
          <p15:clr>
            <a:srgbClr val="FBAE40"/>
          </p15:clr>
        </p15:guide>
        <p15:guide id="4" pos="7200" userDrawn="1">
          <p15:clr>
            <a:srgbClr val="FBAE40"/>
          </p15:clr>
        </p15:guide>
        <p15:guide id="5" pos="13536" userDrawn="1">
          <p15:clr>
            <a:srgbClr val="FBAE40"/>
          </p15:clr>
        </p15:guide>
        <p15:guide id="6" pos="14112" userDrawn="1">
          <p15:clr>
            <a:srgbClr val="FBAE40"/>
          </p15:clr>
        </p15:guide>
        <p15:guide id="7" pos="20448" userDrawn="1">
          <p15:clr>
            <a:srgbClr val="FBAE40"/>
          </p15:clr>
        </p15:guide>
        <p15:guide id="8" pos="21024" userDrawn="1">
          <p15:clr>
            <a:srgbClr val="FBAE40"/>
          </p15:clr>
        </p15:guide>
        <p15:guide id="9" pos="27360" userDrawn="1">
          <p15:clr>
            <a:srgbClr val="FBAE40"/>
          </p15:clr>
        </p15:guide>
        <p15:guide id="10" orient="horz" pos="292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282303"/>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4098"/>
            <a:ext cx="43891200" cy="4172264"/>
          </a:xfrm>
          <a:prstGeom prst="rect">
            <a:avLst/>
          </a:prstGeom>
          <a:solidFill>
            <a:schemeClr val="accent1"/>
          </a:solidFill>
          <a:ln w="9525">
            <a:noFill/>
            <a:miter lim="800000"/>
            <a:headEnd/>
            <a:tailEnd/>
          </a:ln>
          <a:effectLst/>
        </p:spPr>
        <p:txBody>
          <a:bodyPr wrap="none" lIns="162554" tIns="81277" rIns="162554" bIns="81277" anchor="ctr"/>
          <a:lstStyle/>
          <a:p>
            <a:pPr>
              <a:defRPr/>
            </a:pPr>
            <a:endParaRPr lang="en-US" sz="873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40080" y="32214790"/>
            <a:ext cx="5182176" cy="523644"/>
          </a:xfrm>
          <a:prstGeom prst="rect">
            <a:avLst/>
          </a:prstGeom>
          <a:noFill/>
          <a:ln w="9525">
            <a:noFill/>
            <a:miter lim="800000"/>
            <a:headEnd/>
            <a:tailEnd/>
          </a:ln>
          <a:effectLst/>
        </p:spPr>
        <p:txBody>
          <a:bodyPr wrap="square" lIns="162246" tIns="81109" rIns="162246" bIns="81109">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600"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169847"/>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457198" y="4643562"/>
            <a:ext cx="10058400" cy="27432000"/>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3375600"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9" name="Rounded Rectangle 18">
            <a:extLst>
              <a:ext uri="{FF2B5EF4-FFF2-40B4-BE49-F238E27FC236}">
                <a16:creationId xmlns:a16="http://schemas.microsoft.com/office/drawing/2014/main" id="{B721DE94-4EEC-9240-AF22-5C3C7AAC4669}"/>
              </a:ext>
            </a:extLst>
          </p:cNvPr>
          <p:cNvSpPr/>
          <p:nvPr userDrawn="1"/>
        </p:nvSpPr>
        <p:spPr>
          <a:xfrm>
            <a:off x="11427882"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20" name="Rounded Rectangle 19">
            <a:extLst>
              <a:ext uri="{FF2B5EF4-FFF2-40B4-BE49-F238E27FC236}">
                <a16:creationId xmlns:a16="http://schemas.microsoft.com/office/drawing/2014/main" id="{681182F3-81E6-0A46-A2C3-461A26B01FE5}"/>
              </a:ext>
            </a:extLst>
          </p:cNvPr>
          <p:cNvSpPr/>
          <p:nvPr userDrawn="1"/>
        </p:nvSpPr>
        <p:spPr>
          <a:xfrm>
            <a:off x="22401741"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graphicFrame>
        <p:nvGraphicFramePr>
          <p:cNvPr id="11" name="Table 10">
            <a:extLst>
              <a:ext uri="{FF2B5EF4-FFF2-40B4-BE49-F238E27FC236}">
                <a16:creationId xmlns:a16="http://schemas.microsoft.com/office/drawing/2014/main" id="{DE37045F-60FA-B54F-B9F4-EBEC7F8172D6}"/>
              </a:ext>
            </a:extLst>
          </p:cNvPr>
          <p:cNvGraphicFramePr>
            <a:graphicFrameLocks noGrp="1"/>
          </p:cNvGraphicFramePr>
          <p:nvPr userDrawn="1">
            <p:extLst>
              <p:ext uri="{D42A27DB-BD31-4B8C-83A1-F6EECF244321}">
                <p14:modId xmlns:p14="http://schemas.microsoft.com/office/powerpoint/2010/main" val="1694054245"/>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5" name="Table 14">
            <a:extLst>
              <a:ext uri="{FF2B5EF4-FFF2-40B4-BE49-F238E27FC236}">
                <a16:creationId xmlns:a16="http://schemas.microsoft.com/office/drawing/2014/main" id="{D12C2650-43B9-B245-8FE3-21F2B87DBA6E}"/>
              </a:ext>
            </a:extLst>
          </p:cNvPr>
          <p:cNvGraphicFramePr>
            <a:graphicFrameLocks noGrp="1"/>
          </p:cNvGraphicFramePr>
          <p:nvPr userDrawn="1">
            <p:extLst>
              <p:ext uri="{D42A27DB-BD31-4B8C-83A1-F6EECF244321}">
                <p14:modId xmlns:p14="http://schemas.microsoft.com/office/powerpoint/2010/main" val="2429028199"/>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7802411" rtl="0" eaLnBrk="1" latinLnBrk="0" hangingPunct="1">
        <a:spcBef>
          <a:spcPct val="0"/>
        </a:spcBef>
        <a:buNone/>
        <a:defRPr sz="15645" kern="1200">
          <a:solidFill>
            <a:schemeClr val="bg1"/>
          </a:solidFill>
          <a:latin typeface="Trebuchet MS" pitchFamily="34" charset="0"/>
          <a:ea typeface="+mj-ea"/>
          <a:cs typeface="+mj-cs"/>
        </a:defRPr>
      </a:lvl1pPr>
    </p:titleStyle>
    <p:bodyStyle>
      <a:lvl1pPr marL="1354653" indent="-1354653" algn="l" defTabSz="7802411" rtl="0" eaLnBrk="1" latinLnBrk="0" hangingPunct="1">
        <a:spcBef>
          <a:spcPct val="20000"/>
        </a:spcBef>
        <a:buFont typeface="Arial" pitchFamily="34" charset="0"/>
        <a:buChar char="•"/>
        <a:tabLst/>
        <a:defRPr sz="8533" kern="1200">
          <a:solidFill>
            <a:schemeClr val="tx1"/>
          </a:solidFill>
          <a:latin typeface="+mn-lt"/>
          <a:ea typeface="+mn-ea"/>
          <a:cs typeface="+mn-cs"/>
        </a:defRPr>
      </a:lvl1pPr>
      <a:lvl2pPr marL="1354653" indent="-1354653" algn="l" defTabSz="7802411" rtl="0" eaLnBrk="1" latinLnBrk="0" hangingPunct="1">
        <a:spcBef>
          <a:spcPct val="20000"/>
        </a:spcBef>
        <a:buFont typeface="Arial" pitchFamily="34" charset="0"/>
        <a:buChar char="–"/>
        <a:tabLst/>
        <a:defRPr sz="7110" kern="120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sz="5690" kern="120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p:bodyStyle>
    <p:otherStyle>
      <a:defPPr>
        <a:defRPr lang="en-US"/>
      </a:defPPr>
      <a:lvl1pPr marL="0" algn="l" defTabSz="7802411" rtl="0" eaLnBrk="1" latinLnBrk="0" hangingPunct="1">
        <a:defRPr sz="15288" kern="1200">
          <a:solidFill>
            <a:schemeClr val="tx1"/>
          </a:solidFill>
          <a:latin typeface="+mn-lt"/>
          <a:ea typeface="+mn-ea"/>
          <a:cs typeface="+mn-cs"/>
        </a:defRPr>
      </a:lvl1pPr>
      <a:lvl2pPr marL="3901210" algn="l" defTabSz="7802411" rtl="0" eaLnBrk="1" latinLnBrk="0" hangingPunct="1">
        <a:defRPr sz="15288" kern="1200">
          <a:solidFill>
            <a:schemeClr val="tx1"/>
          </a:solidFill>
          <a:latin typeface="+mn-lt"/>
          <a:ea typeface="+mn-ea"/>
          <a:cs typeface="+mn-cs"/>
        </a:defRPr>
      </a:lvl2pPr>
      <a:lvl3pPr marL="7802411" algn="l" defTabSz="7802411" rtl="0" eaLnBrk="1" latinLnBrk="0" hangingPunct="1">
        <a:defRPr sz="15288" kern="1200">
          <a:solidFill>
            <a:schemeClr val="tx1"/>
          </a:solidFill>
          <a:latin typeface="+mn-lt"/>
          <a:ea typeface="+mn-ea"/>
          <a:cs typeface="+mn-cs"/>
        </a:defRPr>
      </a:lvl3pPr>
      <a:lvl4pPr marL="11703619" algn="l" defTabSz="7802411" rtl="0" eaLnBrk="1" latinLnBrk="0" hangingPunct="1">
        <a:defRPr sz="15288" kern="1200">
          <a:solidFill>
            <a:schemeClr val="tx1"/>
          </a:solidFill>
          <a:latin typeface="+mn-lt"/>
          <a:ea typeface="+mn-ea"/>
          <a:cs typeface="+mn-cs"/>
        </a:defRPr>
      </a:lvl4pPr>
      <a:lvl5pPr marL="15604826" algn="l" defTabSz="7802411" rtl="0" eaLnBrk="1" latinLnBrk="0" hangingPunct="1">
        <a:defRPr sz="15288" kern="1200">
          <a:solidFill>
            <a:schemeClr val="tx1"/>
          </a:solidFill>
          <a:latin typeface="+mn-lt"/>
          <a:ea typeface="+mn-ea"/>
          <a:cs typeface="+mn-cs"/>
        </a:defRPr>
      </a:lvl5pPr>
      <a:lvl6pPr marL="19506030" algn="l" defTabSz="7802411" rtl="0" eaLnBrk="1" latinLnBrk="0" hangingPunct="1">
        <a:defRPr sz="15288" kern="1200">
          <a:solidFill>
            <a:schemeClr val="tx1"/>
          </a:solidFill>
          <a:latin typeface="+mn-lt"/>
          <a:ea typeface="+mn-ea"/>
          <a:cs typeface="+mn-cs"/>
        </a:defRPr>
      </a:lvl6pPr>
      <a:lvl7pPr marL="23407240" algn="l" defTabSz="7802411" rtl="0" eaLnBrk="1" latinLnBrk="0" hangingPunct="1">
        <a:defRPr sz="15288" kern="1200">
          <a:solidFill>
            <a:schemeClr val="tx1"/>
          </a:solidFill>
          <a:latin typeface="+mn-lt"/>
          <a:ea typeface="+mn-ea"/>
          <a:cs typeface="+mn-cs"/>
        </a:defRPr>
      </a:lvl7pPr>
      <a:lvl8pPr marL="27308442" algn="l" defTabSz="7802411" rtl="0" eaLnBrk="1" latinLnBrk="0" hangingPunct="1">
        <a:defRPr sz="15288" kern="1200">
          <a:solidFill>
            <a:schemeClr val="tx1"/>
          </a:solidFill>
          <a:latin typeface="+mn-lt"/>
          <a:ea typeface="+mn-ea"/>
          <a:cs typeface="+mn-cs"/>
        </a:defRPr>
      </a:lvl8pPr>
      <a:lvl9pPr marL="31209651" algn="l" defTabSz="7802411" rtl="0" eaLnBrk="1" latinLnBrk="0" hangingPunct="1">
        <a:defRPr sz="152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4098"/>
            <a:ext cx="43891200" cy="4172264"/>
          </a:xfrm>
          <a:prstGeom prst="rect">
            <a:avLst/>
          </a:prstGeom>
          <a:solidFill>
            <a:schemeClr val="accent1"/>
          </a:solidFill>
          <a:ln w="9525">
            <a:noFill/>
            <a:miter lim="800000"/>
            <a:headEnd/>
            <a:tailEnd/>
          </a:ln>
          <a:effectLst/>
        </p:spPr>
        <p:txBody>
          <a:bodyPr wrap="none" lIns="162554" tIns="81277" rIns="162554" bIns="81277" anchor="ctr"/>
          <a:lstStyle/>
          <a:p>
            <a:pPr>
              <a:defRPr/>
            </a:pPr>
            <a:endParaRPr lang="en-US" sz="873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40080" y="32214790"/>
            <a:ext cx="5182176" cy="523644"/>
          </a:xfrm>
          <a:prstGeom prst="rect">
            <a:avLst/>
          </a:prstGeom>
          <a:noFill/>
          <a:ln w="9525">
            <a:noFill/>
            <a:miter lim="800000"/>
            <a:headEnd/>
            <a:tailEnd/>
          </a:ln>
          <a:effectLst/>
        </p:spPr>
        <p:txBody>
          <a:bodyPr wrap="square" lIns="162246" tIns="81109" rIns="162246" bIns="81109">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600"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169847"/>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457198"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3375600"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9" name="Rounded Rectangle 18">
            <a:extLst>
              <a:ext uri="{FF2B5EF4-FFF2-40B4-BE49-F238E27FC236}">
                <a16:creationId xmlns:a16="http://schemas.microsoft.com/office/drawing/2014/main" id="{B721DE94-4EEC-9240-AF22-5C3C7AAC4669}"/>
              </a:ext>
            </a:extLst>
          </p:cNvPr>
          <p:cNvSpPr/>
          <p:nvPr userDrawn="1"/>
        </p:nvSpPr>
        <p:spPr>
          <a:xfrm>
            <a:off x="11427882"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20" name="Rounded Rectangle 19">
            <a:extLst>
              <a:ext uri="{FF2B5EF4-FFF2-40B4-BE49-F238E27FC236}">
                <a16:creationId xmlns:a16="http://schemas.microsoft.com/office/drawing/2014/main" id="{681182F3-81E6-0A46-A2C3-461A26B01FE5}"/>
              </a:ext>
            </a:extLst>
          </p:cNvPr>
          <p:cNvSpPr/>
          <p:nvPr userDrawn="1"/>
        </p:nvSpPr>
        <p:spPr>
          <a:xfrm>
            <a:off x="22401741"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Tree>
    <p:extLst>
      <p:ext uri="{BB962C8B-B14F-4D97-AF65-F5344CB8AC3E}">
        <p14:creationId xmlns:p14="http://schemas.microsoft.com/office/powerpoint/2010/main" val="2324832553"/>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7802411" rtl="0" eaLnBrk="1" latinLnBrk="0" hangingPunct="1">
        <a:spcBef>
          <a:spcPct val="0"/>
        </a:spcBef>
        <a:buNone/>
        <a:defRPr sz="15645" kern="1200">
          <a:solidFill>
            <a:schemeClr val="bg1"/>
          </a:solidFill>
          <a:latin typeface="Trebuchet MS" pitchFamily="34" charset="0"/>
          <a:ea typeface="+mj-ea"/>
          <a:cs typeface="+mj-cs"/>
        </a:defRPr>
      </a:lvl1pPr>
    </p:titleStyle>
    <p:bodyStyle>
      <a:lvl1pPr marL="1354653" indent="-1354653" algn="l" defTabSz="7802411" rtl="0" eaLnBrk="1" latinLnBrk="0" hangingPunct="1">
        <a:spcBef>
          <a:spcPct val="20000"/>
        </a:spcBef>
        <a:buFont typeface="Arial" pitchFamily="34" charset="0"/>
        <a:buChar char="•"/>
        <a:tabLst/>
        <a:defRPr sz="8533" kern="1200">
          <a:solidFill>
            <a:schemeClr val="tx1"/>
          </a:solidFill>
          <a:latin typeface="+mn-lt"/>
          <a:ea typeface="+mn-ea"/>
          <a:cs typeface="+mn-cs"/>
        </a:defRPr>
      </a:lvl1pPr>
      <a:lvl2pPr marL="1354653" indent="-1354653" algn="l" defTabSz="7802411" rtl="0" eaLnBrk="1" latinLnBrk="0" hangingPunct="1">
        <a:spcBef>
          <a:spcPct val="20000"/>
        </a:spcBef>
        <a:buFont typeface="Arial" pitchFamily="34" charset="0"/>
        <a:buChar char="–"/>
        <a:tabLst/>
        <a:defRPr sz="7110" kern="120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sz="5690" kern="120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p:bodyStyle>
    <p:otherStyle>
      <a:defPPr>
        <a:defRPr lang="en-US"/>
      </a:defPPr>
      <a:lvl1pPr marL="0" algn="l" defTabSz="7802411" rtl="0" eaLnBrk="1" latinLnBrk="0" hangingPunct="1">
        <a:defRPr sz="15288" kern="1200">
          <a:solidFill>
            <a:schemeClr val="tx1"/>
          </a:solidFill>
          <a:latin typeface="+mn-lt"/>
          <a:ea typeface="+mn-ea"/>
          <a:cs typeface="+mn-cs"/>
        </a:defRPr>
      </a:lvl1pPr>
      <a:lvl2pPr marL="3901210" algn="l" defTabSz="7802411" rtl="0" eaLnBrk="1" latinLnBrk="0" hangingPunct="1">
        <a:defRPr sz="15288" kern="1200">
          <a:solidFill>
            <a:schemeClr val="tx1"/>
          </a:solidFill>
          <a:latin typeface="+mn-lt"/>
          <a:ea typeface="+mn-ea"/>
          <a:cs typeface="+mn-cs"/>
        </a:defRPr>
      </a:lvl2pPr>
      <a:lvl3pPr marL="7802411" algn="l" defTabSz="7802411" rtl="0" eaLnBrk="1" latinLnBrk="0" hangingPunct="1">
        <a:defRPr sz="15288" kern="1200">
          <a:solidFill>
            <a:schemeClr val="tx1"/>
          </a:solidFill>
          <a:latin typeface="+mn-lt"/>
          <a:ea typeface="+mn-ea"/>
          <a:cs typeface="+mn-cs"/>
        </a:defRPr>
      </a:lvl3pPr>
      <a:lvl4pPr marL="11703619" algn="l" defTabSz="7802411" rtl="0" eaLnBrk="1" latinLnBrk="0" hangingPunct="1">
        <a:defRPr sz="15288" kern="1200">
          <a:solidFill>
            <a:schemeClr val="tx1"/>
          </a:solidFill>
          <a:latin typeface="+mn-lt"/>
          <a:ea typeface="+mn-ea"/>
          <a:cs typeface="+mn-cs"/>
        </a:defRPr>
      </a:lvl4pPr>
      <a:lvl5pPr marL="15604826" algn="l" defTabSz="7802411" rtl="0" eaLnBrk="1" latinLnBrk="0" hangingPunct="1">
        <a:defRPr sz="15288" kern="1200">
          <a:solidFill>
            <a:schemeClr val="tx1"/>
          </a:solidFill>
          <a:latin typeface="+mn-lt"/>
          <a:ea typeface="+mn-ea"/>
          <a:cs typeface="+mn-cs"/>
        </a:defRPr>
      </a:lvl5pPr>
      <a:lvl6pPr marL="19506030" algn="l" defTabSz="7802411" rtl="0" eaLnBrk="1" latinLnBrk="0" hangingPunct="1">
        <a:defRPr sz="15288" kern="1200">
          <a:solidFill>
            <a:schemeClr val="tx1"/>
          </a:solidFill>
          <a:latin typeface="+mn-lt"/>
          <a:ea typeface="+mn-ea"/>
          <a:cs typeface="+mn-cs"/>
        </a:defRPr>
      </a:lvl6pPr>
      <a:lvl7pPr marL="23407240" algn="l" defTabSz="7802411" rtl="0" eaLnBrk="1" latinLnBrk="0" hangingPunct="1">
        <a:defRPr sz="15288" kern="1200">
          <a:solidFill>
            <a:schemeClr val="tx1"/>
          </a:solidFill>
          <a:latin typeface="+mn-lt"/>
          <a:ea typeface="+mn-ea"/>
          <a:cs typeface="+mn-cs"/>
        </a:defRPr>
      </a:lvl7pPr>
      <a:lvl8pPr marL="27308442" algn="l" defTabSz="7802411" rtl="0" eaLnBrk="1" latinLnBrk="0" hangingPunct="1">
        <a:defRPr sz="15288" kern="1200">
          <a:solidFill>
            <a:schemeClr val="tx1"/>
          </a:solidFill>
          <a:latin typeface="+mn-lt"/>
          <a:ea typeface="+mn-ea"/>
          <a:cs typeface="+mn-cs"/>
        </a:defRPr>
      </a:lvl8pPr>
      <a:lvl9pPr marL="31209651" algn="l" defTabSz="7802411" rtl="0" eaLnBrk="1" latinLnBrk="0" hangingPunct="1">
        <a:defRPr sz="152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jpe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88C56A-C898-9F4E-8933-9EC817B96972}"/>
              </a:ext>
            </a:extLst>
          </p:cNvPr>
          <p:cNvSpPr>
            <a:spLocks noGrp="1"/>
          </p:cNvSpPr>
          <p:nvPr>
            <p:ph type="body" sz="quarter" idx="10"/>
          </p:nvPr>
        </p:nvSpPr>
        <p:spPr>
          <a:xfrm>
            <a:off x="11410950" y="1994374"/>
            <a:ext cx="21069300" cy="584775"/>
          </a:xfrm>
        </p:spPr>
        <p:txBody>
          <a:bodyPr/>
          <a:lstStyle/>
          <a:p>
            <a:r>
              <a:rPr lang="en-US" sz="3200" dirty="0"/>
              <a:t>Group 8</a:t>
            </a:r>
          </a:p>
        </p:txBody>
      </p:sp>
      <p:sp>
        <p:nvSpPr>
          <p:cNvPr id="3" name="Text Placeholder 2">
            <a:extLst>
              <a:ext uri="{FF2B5EF4-FFF2-40B4-BE49-F238E27FC236}">
                <a16:creationId xmlns:a16="http://schemas.microsoft.com/office/drawing/2014/main" id="{368F42AB-0B38-6240-B455-4EAD6491D21A}"/>
              </a:ext>
            </a:extLst>
          </p:cNvPr>
          <p:cNvSpPr>
            <a:spLocks noGrp="1"/>
          </p:cNvSpPr>
          <p:nvPr>
            <p:ph type="body" sz="quarter" idx="11"/>
          </p:nvPr>
        </p:nvSpPr>
        <p:spPr>
          <a:xfrm>
            <a:off x="11410950" y="2880972"/>
            <a:ext cx="21069300" cy="584775"/>
          </a:xfrm>
        </p:spPr>
        <p:txBody>
          <a:bodyPr/>
          <a:lstStyle/>
          <a:p>
            <a:r>
              <a:rPr lang="en-US" sz="3200" dirty="0"/>
              <a:t>Ephraim Chang 23423584, </a:t>
            </a:r>
            <a:r>
              <a:rPr lang="en-US" sz="3200" dirty="0" err="1"/>
              <a:t>Yiwen</a:t>
            </a:r>
            <a:r>
              <a:rPr lang="en-US" sz="3200" dirty="0"/>
              <a:t> Liao 24044157, Harini Mittal 23367489</a:t>
            </a:r>
          </a:p>
        </p:txBody>
      </p:sp>
      <p:sp>
        <p:nvSpPr>
          <p:cNvPr id="4" name="Text Placeholder 3">
            <a:extLst>
              <a:ext uri="{FF2B5EF4-FFF2-40B4-BE49-F238E27FC236}">
                <a16:creationId xmlns:a16="http://schemas.microsoft.com/office/drawing/2014/main" id="{C92934C5-F417-4547-A178-F9454BBDDA4A}"/>
              </a:ext>
            </a:extLst>
          </p:cNvPr>
          <p:cNvSpPr>
            <a:spLocks noGrp="1"/>
          </p:cNvSpPr>
          <p:nvPr>
            <p:ph type="body" sz="quarter" idx="12"/>
          </p:nvPr>
        </p:nvSpPr>
        <p:spPr>
          <a:xfrm>
            <a:off x="10621367" y="676888"/>
            <a:ext cx="22648466" cy="1938992"/>
          </a:xfrm>
        </p:spPr>
        <p:txBody>
          <a:bodyPr/>
          <a:lstStyle/>
          <a:p>
            <a:r>
              <a:rPr lang="en-US" sz="6000" dirty="0"/>
              <a:t>ARE FEMALE CREDIT-CARD CUSTOMERS DEFAULTERS? </a:t>
            </a:r>
          </a:p>
        </p:txBody>
      </p:sp>
      <p:sp>
        <p:nvSpPr>
          <p:cNvPr id="5" name="Text Placeholder 4">
            <a:extLst>
              <a:ext uri="{FF2B5EF4-FFF2-40B4-BE49-F238E27FC236}">
                <a16:creationId xmlns:a16="http://schemas.microsoft.com/office/drawing/2014/main" id="{03371DE7-DCBD-E143-8BC8-F10EEF67D84C}"/>
              </a:ext>
            </a:extLst>
          </p:cNvPr>
          <p:cNvSpPr>
            <a:spLocks noGrp="1"/>
          </p:cNvSpPr>
          <p:nvPr>
            <p:ph type="body" sz="quarter" idx="15"/>
          </p:nvPr>
        </p:nvSpPr>
        <p:spPr>
          <a:xfrm>
            <a:off x="486531" y="4862686"/>
            <a:ext cx="10059099" cy="461665"/>
          </a:xfrm>
        </p:spPr>
        <p:txBody>
          <a:bodyPr/>
          <a:lstStyle/>
          <a:p>
            <a:r>
              <a:rPr lang="en-US" sz="2400" dirty="0"/>
              <a:t>Background</a:t>
            </a:r>
          </a:p>
        </p:txBody>
      </p:sp>
      <p:sp>
        <p:nvSpPr>
          <p:cNvPr id="12" name="Text Placeholder 11">
            <a:extLst>
              <a:ext uri="{FF2B5EF4-FFF2-40B4-BE49-F238E27FC236}">
                <a16:creationId xmlns:a16="http://schemas.microsoft.com/office/drawing/2014/main" id="{4614F892-6D6E-EC44-9CF5-9E88641C3D98}"/>
              </a:ext>
            </a:extLst>
          </p:cNvPr>
          <p:cNvSpPr>
            <a:spLocks noGrp="1"/>
          </p:cNvSpPr>
          <p:nvPr>
            <p:ph type="body" sz="quarter" idx="16"/>
          </p:nvPr>
        </p:nvSpPr>
        <p:spPr>
          <a:xfrm>
            <a:off x="486880" y="5168512"/>
            <a:ext cx="10058400" cy="1846659"/>
          </a:xfrm>
        </p:spPr>
        <p:txBody>
          <a:bodyPr/>
          <a:lstStyle/>
          <a:p>
            <a:r>
              <a:rPr lang="en-US" sz="1800" dirty="0"/>
              <a:t>Historically, the financial landscape was characterized by gender-based discrimination, with women facing significant hurdles in obtaining credit. According to Investopedia.com, women on average have lower debt across all types of credit than men, yet have more credit cards, and almost the same credit score as men. </a:t>
            </a:r>
            <a:endParaRPr lang="en-US" sz="1800" b="1" dirty="0">
              <a:solidFill>
                <a:schemeClr val="accent1">
                  <a:lumMod val="50000"/>
                </a:schemeClr>
              </a:solidFill>
            </a:endParaRPr>
          </a:p>
        </p:txBody>
      </p:sp>
      <p:sp>
        <p:nvSpPr>
          <p:cNvPr id="13" name="Text Placeholder 12">
            <a:extLst>
              <a:ext uri="{FF2B5EF4-FFF2-40B4-BE49-F238E27FC236}">
                <a16:creationId xmlns:a16="http://schemas.microsoft.com/office/drawing/2014/main" id="{4DD4B619-430D-8A45-B4E0-96F5F4B5F4A9}"/>
              </a:ext>
            </a:extLst>
          </p:cNvPr>
          <p:cNvSpPr>
            <a:spLocks noGrp="1"/>
          </p:cNvSpPr>
          <p:nvPr>
            <p:ph type="body" sz="quarter" idx="23"/>
          </p:nvPr>
        </p:nvSpPr>
        <p:spPr>
          <a:xfrm>
            <a:off x="509013" y="16699727"/>
            <a:ext cx="10014135" cy="3268587"/>
          </a:xfrm>
        </p:spPr>
        <p:txBody>
          <a:bodyPr/>
          <a:lstStyle/>
          <a:p>
            <a:pPr algn="ctr"/>
            <a:r>
              <a:rPr lang="en-US" sz="2400" b="1" dirty="0">
                <a:solidFill>
                  <a:schemeClr val="accent1">
                    <a:lumMod val="50000"/>
                  </a:schemeClr>
                </a:solidFill>
                <a:latin typeface="+mj-lt"/>
              </a:rPr>
              <a:t>Objectives</a:t>
            </a:r>
          </a:p>
          <a:p>
            <a:pPr algn="ctr"/>
            <a:endParaRPr lang="en-US" sz="1800" b="1" dirty="0">
              <a:solidFill>
                <a:schemeClr val="accent1">
                  <a:lumMod val="50000"/>
                </a:schemeClr>
              </a:solidFill>
            </a:endParaRPr>
          </a:p>
          <a:p>
            <a:pPr marL="457200" indent="-457200">
              <a:buFont typeface="Arial" panose="020B0604020202020204" pitchFamily="34" charset="0"/>
              <a:buChar char="•"/>
            </a:pPr>
            <a:r>
              <a:rPr lang="en-US" sz="1800" dirty="0"/>
              <a:t>Use a logistic regression model to understand if there is a correlation between gender and credit card debt status using the credit card dataset provided by Kaggle, to give suitable recommendations to a large commercial bank</a:t>
            </a:r>
          </a:p>
          <a:p>
            <a:pPr marL="457200" indent="-457200">
              <a:buFont typeface="Arial" panose="020B0604020202020204" pitchFamily="34" charset="0"/>
              <a:buChar char="•"/>
            </a:pPr>
            <a:r>
              <a:rPr lang="en-US" sz="1800" dirty="0"/>
              <a:t>Evaluate the impact of various factors, including but not limited to gender, on the likelihood of having overdue or bad debts</a:t>
            </a:r>
          </a:p>
          <a:p>
            <a:pPr marL="457200" indent="-457200">
              <a:buFont typeface="Arial" panose="020B0604020202020204" pitchFamily="34" charset="0"/>
              <a:buChar char="•"/>
            </a:pPr>
            <a:r>
              <a:rPr lang="en-US" sz="1800" dirty="0"/>
              <a:t>Include decision trees to validate/invalidate logistic regression results</a:t>
            </a:r>
          </a:p>
        </p:txBody>
      </p:sp>
      <p:sp>
        <p:nvSpPr>
          <p:cNvPr id="30" name="Text Placeholder 7">
            <a:extLst>
              <a:ext uri="{FF2B5EF4-FFF2-40B4-BE49-F238E27FC236}">
                <a16:creationId xmlns:a16="http://schemas.microsoft.com/office/drawing/2014/main" id="{CED1CCC4-0D85-2A48-0907-EBA0FF394922}"/>
              </a:ext>
            </a:extLst>
          </p:cNvPr>
          <p:cNvSpPr txBox="1">
            <a:spLocks/>
          </p:cNvSpPr>
          <p:nvPr/>
        </p:nvSpPr>
        <p:spPr>
          <a:xfrm>
            <a:off x="486880" y="19816116"/>
            <a:ext cx="10058400" cy="461665"/>
          </a:xfrm>
          <a:prstGeom prst="rect">
            <a:avLst/>
          </a:prstGeom>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2400" dirty="0"/>
              <a:t>Original Model</a:t>
            </a:r>
          </a:p>
        </p:txBody>
      </p:sp>
      <p:pic>
        <p:nvPicPr>
          <p:cNvPr id="1026" name="Picture 2" descr="Logos and Visual Identity Guidelines - Toolkit | OCMPA">
            <a:extLst>
              <a:ext uri="{FF2B5EF4-FFF2-40B4-BE49-F238E27FC236}">
                <a16:creationId xmlns:a16="http://schemas.microsoft.com/office/drawing/2014/main" id="{BAE15CC6-17FE-CFF9-3C76-A6F84748CF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89652" y="248670"/>
            <a:ext cx="6843251" cy="3418769"/>
          </a:xfrm>
          <a:prstGeom prst="rect">
            <a:avLst/>
          </a:prstGeom>
          <a:noFill/>
          <a:extLst>
            <a:ext uri="{909E8E84-426E-40DD-AFC4-6F175D3DCCD1}">
              <a14:hiddenFill xmlns:a14="http://schemas.microsoft.com/office/drawing/2010/main">
                <a:solidFill>
                  <a:srgbClr val="FFFFFF"/>
                </a:solidFill>
              </a14:hiddenFill>
            </a:ext>
          </a:extLst>
        </p:spPr>
      </p:pic>
      <p:sp>
        <p:nvSpPr>
          <p:cNvPr id="51" name="Text Placeholder 12">
            <a:extLst>
              <a:ext uri="{FF2B5EF4-FFF2-40B4-BE49-F238E27FC236}">
                <a16:creationId xmlns:a16="http://schemas.microsoft.com/office/drawing/2014/main" id="{245DEC9D-4A24-DA78-52DB-3C211A590047}"/>
              </a:ext>
            </a:extLst>
          </p:cNvPr>
          <p:cNvSpPr txBox="1">
            <a:spLocks/>
          </p:cNvSpPr>
          <p:nvPr/>
        </p:nvSpPr>
        <p:spPr>
          <a:xfrm>
            <a:off x="498152" y="20143716"/>
            <a:ext cx="10035856" cy="8666988"/>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marL="457200" indent="-457200">
              <a:buFont typeface="Arial" pitchFamily="34" charset="0"/>
              <a:buChar char="•"/>
            </a:pPr>
            <a:r>
              <a:rPr lang="en-US" sz="1600" dirty="0">
                <a:solidFill>
                  <a:srgbClr val="212121"/>
                </a:solidFill>
              </a:rPr>
              <a:t>log-odds of </a:t>
            </a:r>
            <a:r>
              <a:rPr lang="en-US" sz="1600" dirty="0">
                <a:cs typeface="Calibri" panose="020F0502020204030204" pitchFamily="34" charset="0"/>
              </a:rPr>
              <a:t>[P*/(1-P*)]=</a:t>
            </a:r>
            <a:r>
              <a:rPr kumimoji="0" lang="en-US" sz="1600" b="0" i="1" u="none" strike="noStrike" kern="1200" cap="none" spc="0" normalizeH="0" baseline="0" noProof="0" dirty="0">
                <a:ln>
                  <a:noFill/>
                </a:ln>
                <a:solidFill>
                  <a:prstClr val="black"/>
                </a:solidFill>
                <a:effectLst/>
                <a:uLnTx/>
                <a:uFillTx/>
                <a:cs typeface="Calibri" panose="020F0502020204030204" pitchFamily="34" charset="0"/>
                <a:sym typeface="Symbol" pitchFamily="18" charset="2"/>
              </a:rPr>
              <a:t> </a:t>
            </a:r>
            <a:r>
              <a:rPr kumimoji="0" lang="en-US" sz="1600" b="0" i="1" u="none" strike="noStrike" kern="1200" cap="none" spc="0" normalizeH="0" baseline="-25000" noProof="0" dirty="0">
                <a:ln>
                  <a:noFill/>
                </a:ln>
                <a:solidFill>
                  <a:prstClr val="black"/>
                </a:solidFill>
                <a:effectLst/>
                <a:uLnTx/>
                <a:uFillTx/>
                <a:cs typeface="Calibri" panose="020F0502020204030204" pitchFamily="34" charset="0"/>
                <a:sym typeface="Symbol" pitchFamily="18" charset="2"/>
              </a:rPr>
              <a:t>0</a:t>
            </a:r>
            <a:r>
              <a:rPr kumimoji="0" lang="en-US" sz="1600" b="0" i="0" u="none" strike="noStrike" kern="1200" cap="none" spc="0" normalizeH="0" baseline="0" noProof="0" dirty="0">
                <a:ln>
                  <a:noFill/>
                </a:ln>
                <a:solidFill>
                  <a:prstClr val="black"/>
                </a:solidFill>
                <a:effectLst/>
                <a:uLnTx/>
                <a:uFillTx/>
                <a:cs typeface="Calibri" panose="020F0502020204030204" pitchFamily="34" charset="0"/>
              </a:rPr>
              <a:t> </a:t>
            </a:r>
            <a:r>
              <a:rPr lang="en-US" sz="1600" dirty="0">
                <a:cs typeface="Calibri" panose="020F0502020204030204" pitchFamily="34" charset="0"/>
              </a:rPr>
              <a:t>+ </a:t>
            </a:r>
          </a:p>
          <a:p>
            <a:pPr marL="457200" indent="-457200">
              <a:buFont typeface="Arial" pitchFamily="34" charset="0"/>
              <a:buChar char="•"/>
            </a:pPr>
            <a:r>
              <a:rPr kumimoji="0" lang="en-US" sz="1600" b="0" i="1" u="none" strike="noStrike" kern="1200" cap="none" spc="0" normalizeH="0" baseline="0" noProof="0" dirty="0">
                <a:ln>
                  <a:noFill/>
                </a:ln>
                <a:solidFill>
                  <a:prstClr val="black"/>
                </a:solidFill>
                <a:effectLst/>
                <a:uLnTx/>
                <a:uFillTx/>
                <a:cs typeface="Calibri" panose="020F0502020204030204" pitchFamily="34" charset="0"/>
                <a:sym typeface="Symbol" pitchFamily="18" charset="2"/>
              </a:rPr>
              <a:t></a:t>
            </a:r>
            <a:r>
              <a:rPr lang="en-US" sz="1600" i="1" baseline="-25000" dirty="0">
                <a:solidFill>
                  <a:prstClr val="black"/>
                </a:solidFill>
                <a:cs typeface="Calibri" panose="020F0502020204030204" pitchFamily="34" charset="0"/>
                <a:sym typeface="Symbol" pitchFamily="18" charset="2"/>
              </a:rPr>
              <a:t>1</a:t>
            </a:r>
            <a:r>
              <a:rPr kumimoji="0" lang="en-US" sz="1600" b="0" i="0" u="none" strike="noStrike" kern="1200" cap="none" spc="0" normalizeH="0" baseline="0" noProof="0" dirty="0">
                <a:ln>
                  <a:noFill/>
                </a:ln>
                <a:solidFill>
                  <a:prstClr val="black"/>
                </a:solidFill>
                <a:effectLst/>
                <a:uLnTx/>
                <a:uFillTx/>
                <a:cs typeface="Calibri" panose="020F0502020204030204" pitchFamily="34" charset="0"/>
              </a:rPr>
              <a:t> </a:t>
            </a:r>
            <a:r>
              <a:rPr lang="en-US" sz="1600" dirty="0">
                <a:cs typeface="Calibri" panose="020F0502020204030204" pitchFamily="34" charset="0"/>
              </a:rPr>
              <a:t>*Female+</a:t>
            </a:r>
          </a:p>
          <a:p>
            <a:pPr marL="457200" indent="-457200">
              <a:buFont typeface="Arial" pitchFamily="34" charset="0"/>
              <a:buChar char="•"/>
            </a:pPr>
            <a:r>
              <a:rPr kumimoji="0" lang="en-US" sz="1600" b="0" i="1" u="none" strike="noStrike" kern="1200" cap="none" spc="0" normalizeH="0" baseline="0" noProof="0" dirty="0">
                <a:ln>
                  <a:noFill/>
                </a:ln>
                <a:solidFill>
                  <a:prstClr val="black"/>
                </a:solidFill>
                <a:effectLst/>
                <a:uLnTx/>
                <a:uFillTx/>
                <a:cs typeface="Calibri" panose="020F0502020204030204" pitchFamily="34" charset="0"/>
                <a:sym typeface="Symbol" pitchFamily="18" charset="2"/>
              </a:rPr>
              <a:t></a:t>
            </a:r>
            <a:r>
              <a:rPr lang="en-US" sz="1600" i="1" baseline="-25000" dirty="0">
                <a:solidFill>
                  <a:prstClr val="black"/>
                </a:solidFill>
                <a:cs typeface="Calibri" panose="020F0502020204030204" pitchFamily="34" charset="0"/>
                <a:sym typeface="Symbol" pitchFamily="18" charset="2"/>
              </a:rPr>
              <a:t>2</a:t>
            </a:r>
            <a:r>
              <a:rPr kumimoji="0" lang="en-US" sz="1600" b="0" i="0" u="none" strike="noStrike" kern="1200" cap="none" spc="0" normalizeH="0" baseline="0" noProof="0" dirty="0">
                <a:ln>
                  <a:noFill/>
                </a:ln>
                <a:solidFill>
                  <a:prstClr val="black"/>
                </a:solidFill>
                <a:effectLst/>
                <a:uLnTx/>
                <a:uFillTx/>
                <a:cs typeface="Calibri" panose="020F0502020204030204" pitchFamily="34" charset="0"/>
              </a:rPr>
              <a:t> </a:t>
            </a:r>
            <a:r>
              <a:rPr lang="en-US" sz="1600" dirty="0">
                <a:cs typeface="Calibri" panose="020F0502020204030204" pitchFamily="34" charset="0"/>
              </a:rPr>
              <a:t>*FLAG_OWN_CAR+</a:t>
            </a:r>
          </a:p>
          <a:p>
            <a:pPr marL="457200" indent="-457200">
              <a:buFont typeface="Arial" pitchFamily="34" charset="0"/>
              <a:buChar char="•"/>
            </a:pPr>
            <a:r>
              <a:rPr kumimoji="0" lang="en-US" sz="1600" b="0" i="1" u="none" strike="noStrike" kern="1200" cap="none" spc="0" normalizeH="0" baseline="0" noProof="0" dirty="0">
                <a:ln>
                  <a:noFill/>
                </a:ln>
                <a:solidFill>
                  <a:prstClr val="black"/>
                </a:solidFill>
                <a:effectLst/>
                <a:uLnTx/>
                <a:uFillTx/>
                <a:cs typeface="Calibri" panose="020F0502020204030204" pitchFamily="34" charset="0"/>
                <a:sym typeface="Symbol" pitchFamily="18" charset="2"/>
              </a:rPr>
              <a:t></a:t>
            </a:r>
            <a:r>
              <a:rPr lang="en-US" sz="1600" i="1" baseline="-25000" dirty="0">
                <a:solidFill>
                  <a:prstClr val="black"/>
                </a:solidFill>
                <a:cs typeface="Calibri" panose="020F0502020204030204" pitchFamily="34" charset="0"/>
                <a:sym typeface="Symbol" pitchFamily="18" charset="2"/>
              </a:rPr>
              <a:t>3</a:t>
            </a:r>
            <a:r>
              <a:rPr kumimoji="0" lang="en-US" sz="1600" b="0" i="0" u="none" strike="noStrike" kern="1200" cap="none" spc="0" normalizeH="0" baseline="0" noProof="0" dirty="0">
                <a:ln>
                  <a:noFill/>
                </a:ln>
                <a:solidFill>
                  <a:prstClr val="black"/>
                </a:solidFill>
                <a:effectLst/>
                <a:uLnTx/>
                <a:uFillTx/>
                <a:cs typeface="Calibri" panose="020F0502020204030204" pitchFamily="34" charset="0"/>
              </a:rPr>
              <a:t> </a:t>
            </a:r>
            <a:r>
              <a:rPr lang="en-US" sz="1600" dirty="0">
                <a:cs typeface="Calibri" panose="020F0502020204030204" pitchFamily="34" charset="0"/>
              </a:rPr>
              <a:t>*FLAG_OWN_REALTY+</a:t>
            </a:r>
          </a:p>
          <a:p>
            <a:pPr marL="457200" indent="-457200">
              <a:buFont typeface="Arial" pitchFamily="34" charset="0"/>
              <a:buChar char="•"/>
            </a:pPr>
            <a:r>
              <a:rPr kumimoji="0" lang="en-US" sz="1600" b="0" i="1" u="none" strike="noStrike" kern="1200" cap="none" spc="0" normalizeH="0" baseline="0" noProof="0" dirty="0">
                <a:ln>
                  <a:noFill/>
                </a:ln>
                <a:solidFill>
                  <a:prstClr val="black"/>
                </a:solidFill>
                <a:effectLst/>
                <a:uLnTx/>
                <a:uFillTx/>
                <a:cs typeface="Calibri" panose="020F0502020204030204" pitchFamily="34" charset="0"/>
                <a:sym typeface="Symbol" pitchFamily="18" charset="2"/>
              </a:rPr>
              <a:t></a:t>
            </a:r>
            <a:r>
              <a:rPr lang="en-US" sz="1600" i="1" baseline="-25000" dirty="0">
                <a:solidFill>
                  <a:prstClr val="black"/>
                </a:solidFill>
                <a:cs typeface="Calibri" panose="020F0502020204030204" pitchFamily="34" charset="0"/>
                <a:sym typeface="Symbol" pitchFamily="18" charset="2"/>
              </a:rPr>
              <a:t>4</a:t>
            </a:r>
            <a:r>
              <a:rPr kumimoji="0" lang="en-US" sz="1600" b="0" i="0" u="none" strike="noStrike" kern="1200" cap="none" spc="0" normalizeH="0" baseline="0" noProof="0" dirty="0">
                <a:ln>
                  <a:noFill/>
                </a:ln>
                <a:solidFill>
                  <a:prstClr val="black"/>
                </a:solidFill>
                <a:effectLst/>
                <a:uLnTx/>
                <a:uFillTx/>
                <a:cs typeface="Calibri" panose="020F0502020204030204" pitchFamily="34" charset="0"/>
              </a:rPr>
              <a:t> </a:t>
            </a:r>
            <a:r>
              <a:rPr lang="en-US" sz="1600" dirty="0">
                <a:cs typeface="Calibri" panose="020F0502020204030204" pitchFamily="34" charset="0"/>
              </a:rPr>
              <a:t>*CNT_CHILDREN+</a:t>
            </a:r>
          </a:p>
          <a:p>
            <a:pPr marL="457200" indent="-457200">
              <a:buFont typeface="Arial" pitchFamily="34" charset="0"/>
              <a:buChar char="•"/>
            </a:pPr>
            <a:r>
              <a:rPr kumimoji="0" lang="en-US" sz="1600" b="0" i="1" u="none" strike="noStrike" kern="1200" cap="none" spc="0" normalizeH="0" baseline="0" noProof="0" dirty="0">
                <a:ln>
                  <a:noFill/>
                </a:ln>
                <a:solidFill>
                  <a:prstClr val="black"/>
                </a:solidFill>
                <a:effectLst/>
                <a:uLnTx/>
                <a:uFillTx/>
                <a:cs typeface="Calibri" panose="020F0502020204030204" pitchFamily="34" charset="0"/>
                <a:sym typeface="Symbol" pitchFamily="18" charset="2"/>
              </a:rPr>
              <a:t></a:t>
            </a:r>
            <a:r>
              <a:rPr lang="en-US" sz="1600" i="1" baseline="-25000" dirty="0">
                <a:solidFill>
                  <a:prstClr val="black"/>
                </a:solidFill>
                <a:cs typeface="Calibri" panose="020F0502020204030204" pitchFamily="34" charset="0"/>
                <a:sym typeface="Symbol" pitchFamily="18" charset="2"/>
              </a:rPr>
              <a:t>5</a:t>
            </a:r>
            <a:r>
              <a:rPr kumimoji="0" lang="en-US" sz="1600" b="0" i="0" u="none" strike="noStrike" kern="1200" cap="none" spc="0" normalizeH="0" baseline="0" noProof="0" dirty="0">
                <a:ln>
                  <a:noFill/>
                </a:ln>
                <a:solidFill>
                  <a:prstClr val="black"/>
                </a:solidFill>
                <a:effectLst/>
                <a:uLnTx/>
                <a:uFillTx/>
                <a:cs typeface="Calibri" panose="020F0502020204030204" pitchFamily="34" charset="0"/>
              </a:rPr>
              <a:t> </a:t>
            </a:r>
            <a:r>
              <a:rPr lang="en-US" sz="1600" dirty="0">
                <a:cs typeface="Calibri" panose="020F0502020204030204" pitchFamily="34" charset="0"/>
              </a:rPr>
              <a:t>*AMT_INCOME_TOTAL+</a:t>
            </a:r>
          </a:p>
          <a:p>
            <a:pPr marL="457200" indent="-457200">
              <a:buFont typeface="Arial" pitchFamily="34" charset="0"/>
              <a:buChar char="•"/>
            </a:pPr>
            <a:r>
              <a:rPr kumimoji="0" lang="en-US" sz="1600" b="0" i="1" u="none" strike="noStrike" kern="1200" cap="none" spc="0" normalizeH="0" baseline="0" noProof="0" dirty="0">
                <a:ln>
                  <a:noFill/>
                </a:ln>
                <a:solidFill>
                  <a:prstClr val="black"/>
                </a:solidFill>
                <a:effectLst/>
                <a:uLnTx/>
                <a:uFillTx/>
                <a:cs typeface="Calibri" panose="020F0502020204030204" pitchFamily="34" charset="0"/>
                <a:sym typeface="Symbol" pitchFamily="18" charset="2"/>
              </a:rPr>
              <a:t></a:t>
            </a:r>
            <a:r>
              <a:rPr lang="en-US" sz="1600" i="1" baseline="-25000" dirty="0">
                <a:solidFill>
                  <a:prstClr val="black"/>
                </a:solidFill>
                <a:cs typeface="Calibri" panose="020F0502020204030204" pitchFamily="34" charset="0"/>
                <a:sym typeface="Symbol" pitchFamily="18" charset="2"/>
              </a:rPr>
              <a:t>6</a:t>
            </a:r>
            <a:r>
              <a:rPr kumimoji="0" lang="en-US" sz="1600" b="0" i="0" u="none" strike="noStrike" kern="1200" cap="none" spc="0" normalizeH="0" baseline="0" noProof="0" dirty="0">
                <a:ln>
                  <a:noFill/>
                </a:ln>
                <a:solidFill>
                  <a:prstClr val="black"/>
                </a:solidFill>
                <a:effectLst/>
                <a:uLnTx/>
                <a:uFillTx/>
                <a:cs typeface="Calibri" panose="020F0502020204030204" pitchFamily="34" charset="0"/>
              </a:rPr>
              <a:t> </a:t>
            </a:r>
            <a:r>
              <a:rPr lang="en-US" sz="1600" dirty="0">
                <a:cs typeface="Calibri" panose="020F0502020204030204" pitchFamily="34" charset="0"/>
              </a:rPr>
              <a:t>*DAYS_BIRTH+</a:t>
            </a:r>
          </a:p>
          <a:p>
            <a:pPr marL="457200" indent="-457200">
              <a:buFont typeface="Arial" pitchFamily="34" charset="0"/>
              <a:buChar char="•"/>
            </a:pPr>
            <a:r>
              <a:rPr kumimoji="0" lang="en-US" sz="1600" b="0" i="1" u="none" strike="noStrike" kern="1200" cap="none" spc="0" normalizeH="0" baseline="0" noProof="0" dirty="0">
                <a:ln>
                  <a:noFill/>
                </a:ln>
                <a:solidFill>
                  <a:prstClr val="black"/>
                </a:solidFill>
                <a:effectLst/>
                <a:uLnTx/>
                <a:uFillTx/>
                <a:cs typeface="Calibri" panose="020F0502020204030204" pitchFamily="34" charset="0"/>
                <a:sym typeface="Symbol" pitchFamily="18" charset="2"/>
              </a:rPr>
              <a:t></a:t>
            </a:r>
            <a:r>
              <a:rPr lang="en-US" sz="1600" i="1" baseline="-25000" dirty="0">
                <a:solidFill>
                  <a:prstClr val="black"/>
                </a:solidFill>
                <a:cs typeface="Calibri" panose="020F0502020204030204" pitchFamily="34" charset="0"/>
                <a:sym typeface="Symbol" pitchFamily="18" charset="2"/>
              </a:rPr>
              <a:t>7</a:t>
            </a:r>
            <a:r>
              <a:rPr kumimoji="0" lang="en-US" sz="1600" b="0" i="0" u="none" strike="noStrike" kern="1200" cap="none" spc="0" normalizeH="0" baseline="0" noProof="0" dirty="0">
                <a:ln>
                  <a:noFill/>
                </a:ln>
                <a:solidFill>
                  <a:prstClr val="black"/>
                </a:solidFill>
                <a:effectLst/>
                <a:uLnTx/>
                <a:uFillTx/>
                <a:cs typeface="Calibri" panose="020F0502020204030204" pitchFamily="34" charset="0"/>
              </a:rPr>
              <a:t> </a:t>
            </a:r>
            <a:r>
              <a:rPr lang="en-US" sz="1600" dirty="0">
                <a:cs typeface="Calibri" panose="020F0502020204030204" pitchFamily="34" charset="0"/>
              </a:rPr>
              <a:t>*MONTHS_BALANCE +</a:t>
            </a:r>
          </a:p>
          <a:p>
            <a:pPr marL="457200" indent="-457200">
              <a:buFont typeface="Arial" pitchFamily="34" charset="0"/>
              <a:buChar char="•"/>
            </a:pPr>
            <a:r>
              <a:rPr kumimoji="0" lang="en-US" sz="1600" b="0" i="1" u="none" strike="noStrike" kern="1200" cap="none" spc="0" normalizeH="0" baseline="0" noProof="0" dirty="0">
                <a:ln>
                  <a:noFill/>
                </a:ln>
                <a:solidFill>
                  <a:prstClr val="black"/>
                </a:solidFill>
                <a:effectLst/>
                <a:uLnTx/>
                <a:uFillTx/>
                <a:cs typeface="Calibri" panose="020F0502020204030204" pitchFamily="34" charset="0"/>
                <a:sym typeface="Symbol" pitchFamily="18" charset="2"/>
              </a:rPr>
              <a:t></a:t>
            </a:r>
            <a:r>
              <a:rPr lang="en-US" sz="1600" i="1" baseline="-25000" dirty="0">
                <a:solidFill>
                  <a:prstClr val="black"/>
                </a:solidFill>
                <a:cs typeface="Calibri" panose="020F0502020204030204" pitchFamily="34" charset="0"/>
                <a:sym typeface="Symbol" pitchFamily="18" charset="2"/>
              </a:rPr>
              <a:t>8</a:t>
            </a:r>
            <a:r>
              <a:rPr kumimoji="0" lang="en-US" sz="1600" b="0" i="0" u="none" strike="noStrike" kern="1200" cap="none" spc="0" normalizeH="0" baseline="0" noProof="0" dirty="0">
                <a:ln>
                  <a:noFill/>
                </a:ln>
                <a:solidFill>
                  <a:prstClr val="black"/>
                </a:solidFill>
                <a:effectLst/>
                <a:uLnTx/>
                <a:uFillTx/>
                <a:cs typeface="Calibri" panose="020F0502020204030204" pitchFamily="34" charset="0"/>
              </a:rPr>
              <a:t> </a:t>
            </a:r>
            <a:r>
              <a:rPr lang="en-US" sz="1600" dirty="0">
                <a:cs typeface="Calibri" panose="020F0502020204030204" pitchFamily="34" charset="0"/>
              </a:rPr>
              <a:t>*NAME_INCOME_TYPE_Pensioner+</a:t>
            </a:r>
          </a:p>
          <a:p>
            <a:pPr marL="457200" indent="-457200">
              <a:buFont typeface="Arial" pitchFamily="34" charset="0"/>
              <a:buChar char="•"/>
            </a:pPr>
            <a:r>
              <a:rPr kumimoji="0" lang="en-US" sz="1600" b="0" i="1" u="none" strike="noStrike" kern="1200" cap="none" spc="0" normalizeH="0" baseline="0" noProof="0" dirty="0">
                <a:ln>
                  <a:noFill/>
                </a:ln>
                <a:solidFill>
                  <a:prstClr val="black"/>
                </a:solidFill>
                <a:effectLst/>
                <a:uLnTx/>
                <a:uFillTx/>
                <a:cs typeface="Calibri" panose="020F0502020204030204" pitchFamily="34" charset="0"/>
                <a:sym typeface="Symbol" pitchFamily="18" charset="2"/>
              </a:rPr>
              <a:t></a:t>
            </a:r>
            <a:r>
              <a:rPr kumimoji="0" lang="en-US" sz="1600" b="0" i="1" u="none" strike="noStrike" kern="1200" cap="none" spc="0" normalizeH="0" baseline="-25000" noProof="0" dirty="0">
                <a:ln>
                  <a:noFill/>
                </a:ln>
                <a:solidFill>
                  <a:prstClr val="black"/>
                </a:solidFill>
                <a:effectLst/>
                <a:uLnTx/>
                <a:uFillTx/>
                <a:cs typeface="Calibri" panose="020F0502020204030204" pitchFamily="34" charset="0"/>
                <a:sym typeface="Symbol" pitchFamily="18" charset="2"/>
              </a:rPr>
              <a:t>9</a:t>
            </a:r>
            <a:r>
              <a:rPr kumimoji="0" lang="en-US" sz="1600" b="0" i="0" u="none" strike="noStrike" kern="1200" cap="none" spc="0" normalizeH="0" baseline="0" noProof="0" dirty="0">
                <a:ln>
                  <a:noFill/>
                </a:ln>
                <a:solidFill>
                  <a:prstClr val="black"/>
                </a:solidFill>
                <a:effectLst/>
                <a:uLnTx/>
                <a:uFillTx/>
                <a:cs typeface="Calibri" panose="020F0502020204030204" pitchFamily="34" charset="0"/>
              </a:rPr>
              <a:t> </a:t>
            </a:r>
            <a:r>
              <a:rPr lang="en-US" sz="1600" dirty="0">
                <a:cs typeface="Calibri" panose="020F0502020204030204" pitchFamily="34" charset="0"/>
              </a:rPr>
              <a:t>*</a:t>
            </a:r>
            <a:r>
              <a:rPr lang="en-US" sz="1600" dirty="0" err="1">
                <a:cs typeface="Calibri" panose="020F0502020204030204" pitchFamily="34" charset="0"/>
              </a:rPr>
              <a:t>NAME_INCOME_TYPE_Stateservant</a:t>
            </a:r>
            <a:r>
              <a:rPr lang="en-US" sz="1600" dirty="0">
                <a:cs typeface="Calibri" panose="020F0502020204030204" pitchFamily="34" charset="0"/>
              </a:rPr>
              <a:t>+</a:t>
            </a:r>
          </a:p>
          <a:p>
            <a:pPr marL="457200" indent="-457200">
              <a:buFont typeface="Arial" pitchFamily="34" charset="0"/>
              <a:buChar char="•"/>
            </a:pPr>
            <a:r>
              <a:rPr kumimoji="0" lang="en-US" sz="1600" b="0" i="1" u="none" strike="noStrike" kern="1200" cap="none" spc="0" normalizeH="0" baseline="0" noProof="0" dirty="0">
                <a:ln>
                  <a:noFill/>
                </a:ln>
                <a:solidFill>
                  <a:prstClr val="black"/>
                </a:solidFill>
                <a:effectLst/>
                <a:uLnTx/>
                <a:uFillTx/>
                <a:cs typeface="Calibri" panose="020F0502020204030204" pitchFamily="34" charset="0"/>
                <a:sym typeface="Symbol" pitchFamily="18" charset="2"/>
              </a:rPr>
              <a:t></a:t>
            </a:r>
            <a:r>
              <a:rPr lang="en-US" sz="1600" i="1" baseline="-25000" dirty="0">
                <a:solidFill>
                  <a:prstClr val="black"/>
                </a:solidFill>
                <a:cs typeface="Calibri" panose="020F0502020204030204" pitchFamily="34" charset="0"/>
                <a:sym typeface="Symbol" pitchFamily="18" charset="2"/>
              </a:rPr>
              <a:t>10</a:t>
            </a:r>
            <a:r>
              <a:rPr kumimoji="0" lang="en-US" sz="1600" b="0" i="0" u="none" strike="noStrike" kern="1200" cap="none" spc="0" normalizeH="0" baseline="0" noProof="0" dirty="0">
                <a:ln>
                  <a:noFill/>
                </a:ln>
                <a:solidFill>
                  <a:prstClr val="black"/>
                </a:solidFill>
                <a:effectLst/>
                <a:uLnTx/>
                <a:uFillTx/>
                <a:cs typeface="Calibri" panose="020F0502020204030204" pitchFamily="34" charset="0"/>
              </a:rPr>
              <a:t> </a:t>
            </a:r>
            <a:r>
              <a:rPr lang="en-US" sz="1600" dirty="0">
                <a:cs typeface="Calibri" panose="020F0502020204030204" pitchFamily="34" charset="0"/>
              </a:rPr>
              <a:t>*</a:t>
            </a:r>
            <a:r>
              <a:rPr lang="en-US" sz="1600" dirty="0" err="1">
                <a:cs typeface="Calibri" panose="020F0502020204030204" pitchFamily="34" charset="0"/>
              </a:rPr>
              <a:t>NAME_INCOME_TYPE_Student</a:t>
            </a:r>
            <a:r>
              <a:rPr lang="en-US" sz="1600" dirty="0">
                <a:cs typeface="Calibri" panose="020F0502020204030204" pitchFamily="34" charset="0"/>
              </a:rPr>
              <a:t>+</a:t>
            </a:r>
          </a:p>
          <a:p>
            <a:pPr marL="457200" indent="-457200">
              <a:buFont typeface="Arial" pitchFamily="34" charset="0"/>
              <a:buChar char="•"/>
            </a:pPr>
            <a:r>
              <a:rPr kumimoji="0" lang="en-US" sz="1600" b="0" i="1" u="none" strike="noStrike" kern="1200" cap="none" spc="0" normalizeH="0" baseline="0" noProof="0" dirty="0">
                <a:ln>
                  <a:noFill/>
                </a:ln>
                <a:solidFill>
                  <a:prstClr val="black"/>
                </a:solidFill>
                <a:effectLst/>
                <a:uLnTx/>
                <a:uFillTx/>
                <a:cs typeface="Calibri" panose="020F0502020204030204" pitchFamily="34" charset="0"/>
                <a:sym typeface="Symbol" pitchFamily="18" charset="2"/>
              </a:rPr>
              <a:t></a:t>
            </a:r>
            <a:r>
              <a:rPr lang="en-US" sz="1600" i="1" baseline="-25000" dirty="0">
                <a:solidFill>
                  <a:prstClr val="black"/>
                </a:solidFill>
                <a:cs typeface="Calibri" panose="020F0502020204030204" pitchFamily="34" charset="0"/>
                <a:sym typeface="Symbol" pitchFamily="18" charset="2"/>
              </a:rPr>
              <a:t>11</a:t>
            </a:r>
            <a:r>
              <a:rPr kumimoji="0" lang="en-US" sz="1600" b="0" i="0" u="none" strike="noStrike" kern="1200" cap="none" spc="0" normalizeH="0" baseline="0" noProof="0" dirty="0">
                <a:ln>
                  <a:noFill/>
                </a:ln>
                <a:solidFill>
                  <a:prstClr val="black"/>
                </a:solidFill>
                <a:effectLst/>
                <a:uLnTx/>
                <a:uFillTx/>
                <a:cs typeface="Calibri" panose="020F0502020204030204" pitchFamily="34" charset="0"/>
              </a:rPr>
              <a:t> </a:t>
            </a:r>
            <a:r>
              <a:rPr lang="en-US" sz="1600" dirty="0">
                <a:cs typeface="Calibri" panose="020F0502020204030204" pitchFamily="34" charset="0"/>
              </a:rPr>
              <a:t>*</a:t>
            </a:r>
            <a:r>
              <a:rPr lang="en-US" sz="1600" dirty="0" err="1">
                <a:cs typeface="Calibri" panose="020F0502020204030204" pitchFamily="34" charset="0"/>
              </a:rPr>
              <a:t>NAME_INCOME_TYPE_Working</a:t>
            </a:r>
            <a:r>
              <a:rPr lang="en-US" sz="1600" dirty="0">
                <a:cs typeface="Calibri" panose="020F0502020204030204" pitchFamily="34" charset="0"/>
              </a:rPr>
              <a:t>+</a:t>
            </a:r>
          </a:p>
          <a:p>
            <a:pPr marL="457200" indent="-457200">
              <a:buFont typeface="Arial" pitchFamily="34" charset="0"/>
              <a:buChar char="•"/>
            </a:pPr>
            <a:r>
              <a:rPr kumimoji="0" lang="en-US" sz="1600" b="0" i="1" u="none" strike="noStrike" kern="1200" cap="none" spc="0" normalizeH="0" baseline="0" noProof="0" dirty="0">
                <a:ln>
                  <a:noFill/>
                </a:ln>
                <a:solidFill>
                  <a:prstClr val="black"/>
                </a:solidFill>
                <a:effectLst/>
                <a:uLnTx/>
                <a:uFillTx/>
                <a:cs typeface="Calibri" panose="020F0502020204030204" pitchFamily="34" charset="0"/>
                <a:sym typeface="Symbol" pitchFamily="18" charset="2"/>
              </a:rPr>
              <a:t></a:t>
            </a:r>
            <a:r>
              <a:rPr lang="en-US" sz="1600" i="1" baseline="-25000" dirty="0">
                <a:solidFill>
                  <a:prstClr val="black"/>
                </a:solidFill>
                <a:cs typeface="Calibri" panose="020F0502020204030204" pitchFamily="34" charset="0"/>
                <a:sym typeface="Symbol" pitchFamily="18" charset="2"/>
              </a:rPr>
              <a:t>12</a:t>
            </a:r>
            <a:r>
              <a:rPr kumimoji="0" lang="en-US" sz="1600" b="0" i="0" u="none" strike="noStrike" kern="1200" cap="none" spc="0" normalizeH="0" baseline="0" noProof="0" dirty="0">
                <a:ln>
                  <a:noFill/>
                </a:ln>
                <a:solidFill>
                  <a:prstClr val="black"/>
                </a:solidFill>
                <a:effectLst/>
                <a:uLnTx/>
                <a:uFillTx/>
                <a:cs typeface="Calibri" panose="020F0502020204030204" pitchFamily="34" charset="0"/>
              </a:rPr>
              <a:t> </a:t>
            </a:r>
            <a:r>
              <a:rPr lang="en-US" sz="1600" dirty="0">
                <a:cs typeface="Calibri" panose="020F0502020204030204" pitchFamily="34" charset="0"/>
              </a:rPr>
              <a:t>*</a:t>
            </a:r>
            <a:r>
              <a:rPr lang="en-US" sz="1600" dirty="0" err="1">
                <a:cs typeface="Calibri" panose="020F0502020204030204" pitchFamily="34" charset="0"/>
              </a:rPr>
              <a:t>NAME_EDUCATION_TYPE_Highereducation</a:t>
            </a:r>
            <a:r>
              <a:rPr lang="en-US" sz="1600" dirty="0">
                <a:cs typeface="Calibri" panose="020F0502020204030204" pitchFamily="34" charset="0"/>
              </a:rPr>
              <a:t>+</a:t>
            </a:r>
          </a:p>
          <a:p>
            <a:pPr marL="457200" indent="-457200">
              <a:buFont typeface="Arial" pitchFamily="34" charset="0"/>
              <a:buChar char="•"/>
            </a:pPr>
            <a:r>
              <a:rPr kumimoji="0" lang="en-US" sz="1600" b="0" i="1" u="none" strike="noStrike" kern="1200" cap="none" spc="0" normalizeH="0" baseline="0" noProof="0" dirty="0">
                <a:ln>
                  <a:noFill/>
                </a:ln>
                <a:solidFill>
                  <a:prstClr val="black"/>
                </a:solidFill>
                <a:effectLst/>
                <a:uLnTx/>
                <a:uFillTx/>
                <a:cs typeface="Calibri" panose="020F0502020204030204" pitchFamily="34" charset="0"/>
                <a:sym typeface="Symbol" pitchFamily="18" charset="2"/>
              </a:rPr>
              <a:t></a:t>
            </a:r>
            <a:r>
              <a:rPr lang="en-US" sz="1600" i="1" baseline="-25000" dirty="0">
                <a:solidFill>
                  <a:prstClr val="black"/>
                </a:solidFill>
                <a:cs typeface="Calibri" panose="020F0502020204030204" pitchFamily="34" charset="0"/>
                <a:sym typeface="Symbol" pitchFamily="18" charset="2"/>
              </a:rPr>
              <a:t>13</a:t>
            </a:r>
            <a:r>
              <a:rPr kumimoji="0" lang="en-US" sz="1600" b="0" i="0" u="none" strike="noStrike" kern="1200" cap="none" spc="0" normalizeH="0" baseline="0" noProof="0" dirty="0">
                <a:ln>
                  <a:noFill/>
                </a:ln>
                <a:solidFill>
                  <a:prstClr val="black"/>
                </a:solidFill>
                <a:effectLst/>
                <a:uLnTx/>
                <a:uFillTx/>
                <a:cs typeface="Calibri" panose="020F0502020204030204" pitchFamily="34" charset="0"/>
              </a:rPr>
              <a:t> </a:t>
            </a:r>
            <a:r>
              <a:rPr lang="en-US" sz="1600" dirty="0">
                <a:cs typeface="Calibri" panose="020F0502020204030204" pitchFamily="34" charset="0"/>
              </a:rPr>
              <a:t>*</a:t>
            </a:r>
            <a:r>
              <a:rPr lang="en-US" sz="1600" dirty="0" err="1">
                <a:cs typeface="Calibri" panose="020F0502020204030204" pitchFamily="34" charset="0"/>
              </a:rPr>
              <a:t>NAME_EDUCATION_TYPE_Incompletehigher</a:t>
            </a:r>
            <a:r>
              <a:rPr lang="en-US" sz="1600" dirty="0">
                <a:cs typeface="Calibri" panose="020F0502020204030204" pitchFamily="34" charset="0"/>
              </a:rPr>
              <a:t>+</a:t>
            </a:r>
          </a:p>
          <a:p>
            <a:pPr marL="457200" indent="-457200">
              <a:buFont typeface="Arial" pitchFamily="34" charset="0"/>
              <a:buChar char="•"/>
            </a:pPr>
            <a:r>
              <a:rPr kumimoji="0" lang="en-US" sz="1600" b="0" i="1" u="none" strike="noStrike" kern="1200" cap="none" spc="0" normalizeH="0" baseline="0" noProof="0" dirty="0">
                <a:ln>
                  <a:noFill/>
                </a:ln>
                <a:solidFill>
                  <a:prstClr val="black"/>
                </a:solidFill>
                <a:effectLst/>
                <a:uLnTx/>
                <a:uFillTx/>
                <a:cs typeface="Calibri" panose="020F0502020204030204" pitchFamily="34" charset="0"/>
                <a:sym typeface="Symbol" pitchFamily="18" charset="2"/>
              </a:rPr>
              <a:t></a:t>
            </a:r>
            <a:r>
              <a:rPr lang="en-US" sz="1600" i="1" baseline="-25000" dirty="0">
                <a:solidFill>
                  <a:prstClr val="black"/>
                </a:solidFill>
                <a:cs typeface="Calibri" panose="020F0502020204030204" pitchFamily="34" charset="0"/>
                <a:sym typeface="Symbol" pitchFamily="18" charset="2"/>
              </a:rPr>
              <a:t>14</a:t>
            </a:r>
            <a:r>
              <a:rPr kumimoji="0" lang="en-US" sz="1600" b="0" i="0" u="none" strike="noStrike" kern="1200" cap="none" spc="0" normalizeH="0" baseline="0" noProof="0" dirty="0">
                <a:ln>
                  <a:noFill/>
                </a:ln>
                <a:solidFill>
                  <a:prstClr val="black"/>
                </a:solidFill>
                <a:effectLst/>
                <a:uLnTx/>
                <a:uFillTx/>
                <a:cs typeface="Calibri" panose="020F0502020204030204" pitchFamily="34" charset="0"/>
              </a:rPr>
              <a:t> </a:t>
            </a:r>
            <a:r>
              <a:rPr lang="en-US" sz="1600" dirty="0">
                <a:cs typeface="Calibri" panose="020F0502020204030204" pitchFamily="34" charset="0"/>
              </a:rPr>
              <a:t>*</a:t>
            </a:r>
            <a:r>
              <a:rPr lang="en-US" sz="1600" dirty="0" err="1">
                <a:cs typeface="Calibri" panose="020F0502020204030204" pitchFamily="34" charset="0"/>
              </a:rPr>
              <a:t>NAME_EDUCATION_TYPE_Lowersecondary</a:t>
            </a:r>
            <a:r>
              <a:rPr lang="en-US" sz="1600" dirty="0">
                <a:cs typeface="Calibri" panose="020F0502020204030204" pitchFamily="34" charset="0"/>
              </a:rPr>
              <a:t>+</a:t>
            </a:r>
          </a:p>
          <a:p>
            <a:pPr marL="457200" indent="-457200">
              <a:buFont typeface="Arial" pitchFamily="34" charset="0"/>
              <a:buChar char="•"/>
            </a:pPr>
            <a:r>
              <a:rPr kumimoji="0" lang="en-US" sz="1600" b="0" i="1" u="none" strike="noStrike" kern="1200" cap="none" spc="0" normalizeH="0" baseline="0" noProof="0" dirty="0">
                <a:ln>
                  <a:noFill/>
                </a:ln>
                <a:solidFill>
                  <a:prstClr val="black"/>
                </a:solidFill>
                <a:effectLst/>
                <a:uLnTx/>
                <a:uFillTx/>
                <a:cs typeface="Calibri" panose="020F0502020204030204" pitchFamily="34" charset="0"/>
                <a:sym typeface="Symbol" pitchFamily="18" charset="2"/>
              </a:rPr>
              <a:t></a:t>
            </a:r>
            <a:r>
              <a:rPr lang="en-US" sz="1600" i="1" baseline="-25000" dirty="0">
                <a:solidFill>
                  <a:prstClr val="black"/>
                </a:solidFill>
                <a:cs typeface="Calibri" panose="020F0502020204030204" pitchFamily="34" charset="0"/>
                <a:sym typeface="Symbol" pitchFamily="18" charset="2"/>
              </a:rPr>
              <a:t>15</a:t>
            </a:r>
            <a:r>
              <a:rPr kumimoji="0" lang="en-US" sz="1600" b="0" i="0" u="none" strike="noStrike" kern="1200" cap="none" spc="0" normalizeH="0" baseline="0" noProof="0" dirty="0">
                <a:ln>
                  <a:noFill/>
                </a:ln>
                <a:solidFill>
                  <a:prstClr val="black"/>
                </a:solidFill>
                <a:effectLst/>
                <a:uLnTx/>
                <a:uFillTx/>
                <a:cs typeface="Calibri" panose="020F0502020204030204" pitchFamily="34" charset="0"/>
              </a:rPr>
              <a:t> </a:t>
            </a:r>
            <a:r>
              <a:rPr lang="en-US" sz="1600" dirty="0">
                <a:cs typeface="Calibri" panose="020F0502020204030204" pitchFamily="34" charset="0"/>
              </a:rPr>
              <a:t>*</a:t>
            </a:r>
            <a:r>
              <a:rPr lang="en-US" sz="1600" dirty="0" err="1">
                <a:cs typeface="Calibri" panose="020F0502020204030204" pitchFamily="34" charset="0"/>
              </a:rPr>
              <a:t>NAME_EDUCATION_TYPE_Secondary</a:t>
            </a:r>
            <a:r>
              <a:rPr lang="en-US" sz="1600" dirty="0">
                <a:cs typeface="Calibri" panose="020F0502020204030204" pitchFamily="34" charset="0"/>
              </a:rPr>
              <a:t>/</a:t>
            </a:r>
            <a:r>
              <a:rPr lang="en-US" sz="1600" dirty="0" err="1">
                <a:cs typeface="Calibri" panose="020F0502020204030204" pitchFamily="34" charset="0"/>
              </a:rPr>
              <a:t>secondaryspecial</a:t>
            </a:r>
            <a:r>
              <a:rPr lang="en-US" sz="1600" dirty="0">
                <a:cs typeface="Calibri" panose="020F0502020204030204" pitchFamily="34" charset="0"/>
              </a:rPr>
              <a:t>+</a:t>
            </a:r>
          </a:p>
          <a:p>
            <a:pPr marL="457200" indent="-457200">
              <a:buFont typeface="Arial" pitchFamily="34" charset="0"/>
              <a:buChar char="•"/>
            </a:pPr>
            <a:r>
              <a:rPr kumimoji="0" lang="en-US" sz="1600" b="0" i="1" u="none" strike="noStrike" kern="1200" cap="none" spc="0" normalizeH="0" baseline="0" noProof="0" dirty="0">
                <a:ln>
                  <a:noFill/>
                </a:ln>
                <a:solidFill>
                  <a:prstClr val="black"/>
                </a:solidFill>
                <a:effectLst/>
                <a:uLnTx/>
                <a:uFillTx/>
                <a:cs typeface="Calibri" panose="020F0502020204030204" pitchFamily="34" charset="0"/>
                <a:sym typeface="Symbol" pitchFamily="18" charset="2"/>
              </a:rPr>
              <a:t></a:t>
            </a:r>
            <a:r>
              <a:rPr lang="en-US" sz="1600" i="1" baseline="-25000" dirty="0">
                <a:solidFill>
                  <a:prstClr val="black"/>
                </a:solidFill>
                <a:cs typeface="Calibri" panose="020F0502020204030204" pitchFamily="34" charset="0"/>
                <a:sym typeface="Symbol" pitchFamily="18" charset="2"/>
              </a:rPr>
              <a:t>16</a:t>
            </a:r>
            <a:r>
              <a:rPr kumimoji="0" lang="en-US" sz="1600" b="0" i="0" u="none" strike="noStrike" kern="1200" cap="none" spc="0" normalizeH="0" baseline="0" noProof="0" dirty="0">
                <a:ln>
                  <a:noFill/>
                </a:ln>
                <a:solidFill>
                  <a:prstClr val="black"/>
                </a:solidFill>
                <a:effectLst/>
                <a:uLnTx/>
                <a:uFillTx/>
                <a:cs typeface="Calibri" panose="020F0502020204030204" pitchFamily="34" charset="0"/>
              </a:rPr>
              <a:t> </a:t>
            </a:r>
            <a:r>
              <a:rPr lang="en-US" sz="1600" dirty="0">
                <a:cs typeface="Calibri" panose="020F0502020204030204" pitchFamily="34" charset="0"/>
              </a:rPr>
              <a:t>*</a:t>
            </a:r>
            <a:r>
              <a:rPr lang="en-US" sz="1600" dirty="0" err="1">
                <a:cs typeface="Calibri" panose="020F0502020204030204" pitchFamily="34" charset="0"/>
              </a:rPr>
              <a:t>NAME_FAMILY_STATUS_Married</a:t>
            </a:r>
            <a:r>
              <a:rPr lang="en-US" sz="1600" dirty="0">
                <a:cs typeface="Calibri" panose="020F0502020204030204" pitchFamily="34" charset="0"/>
              </a:rPr>
              <a:t>+</a:t>
            </a:r>
          </a:p>
          <a:p>
            <a:pPr marL="457200" indent="-457200">
              <a:buFont typeface="Arial" pitchFamily="34" charset="0"/>
              <a:buChar char="•"/>
            </a:pPr>
            <a:r>
              <a:rPr kumimoji="0" lang="en-US" sz="1600" b="0" i="1" u="none" strike="noStrike" kern="1200" cap="none" spc="0" normalizeH="0" baseline="0" noProof="0" dirty="0">
                <a:ln>
                  <a:noFill/>
                </a:ln>
                <a:solidFill>
                  <a:prstClr val="black"/>
                </a:solidFill>
                <a:effectLst/>
                <a:uLnTx/>
                <a:uFillTx/>
                <a:cs typeface="Calibri" panose="020F0502020204030204" pitchFamily="34" charset="0"/>
                <a:sym typeface="Symbol" pitchFamily="18" charset="2"/>
              </a:rPr>
              <a:t></a:t>
            </a:r>
            <a:r>
              <a:rPr lang="en-US" sz="1600" i="1" baseline="-25000" dirty="0">
                <a:solidFill>
                  <a:prstClr val="black"/>
                </a:solidFill>
                <a:cs typeface="Calibri" panose="020F0502020204030204" pitchFamily="34" charset="0"/>
                <a:sym typeface="Symbol" pitchFamily="18" charset="2"/>
              </a:rPr>
              <a:t>17</a:t>
            </a:r>
            <a:r>
              <a:rPr kumimoji="0" lang="en-US" sz="1600" b="0" i="0" u="none" strike="noStrike" kern="1200" cap="none" spc="0" normalizeH="0" baseline="0" noProof="0" dirty="0">
                <a:ln>
                  <a:noFill/>
                </a:ln>
                <a:solidFill>
                  <a:prstClr val="black"/>
                </a:solidFill>
                <a:effectLst/>
                <a:uLnTx/>
                <a:uFillTx/>
                <a:cs typeface="Calibri" panose="020F0502020204030204" pitchFamily="34" charset="0"/>
              </a:rPr>
              <a:t> </a:t>
            </a:r>
            <a:r>
              <a:rPr lang="en-US" sz="1600" dirty="0">
                <a:cs typeface="Calibri" panose="020F0502020204030204" pitchFamily="34" charset="0"/>
              </a:rPr>
              <a:t>*</a:t>
            </a:r>
            <a:r>
              <a:rPr lang="en-US" sz="1600" dirty="0" err="1">
                <a:cs typeface="Calibri" panose="020F0502020204030204" pitchFamily="34" charset="0"/>
              </a:rPr>
              <a:t>NAME_FAMILY_STATUS_Separated</a:t>
            </a:r>
            <a:r>
              <a:rPr lang="en-US" sz="1600" dirty="0">
                <a:cs typeface="Calibri" panose="020F0502020204030204" pitchFamily="34" charset="0"/>
              </a:rPr>
              <a:t>+</a:t>
            </a:r>
          </a:p>
          <a:p>
            <a:pPr marL="457200" indent="-457200">
              <a:buFont typeface="Arial" pitchFamily="34" charset="0"/>
              <a:buChar char="•"/>
            </a:pPr>
            <a:r>
              <a:rPr kumimoji="0" lang="en-US" sz="1600" b="0" i="1" u="none" strike="noStrike" kern="1200" cap="none" spc="0" normalizeH="0" baseline="0" noProof="0" dirty="0">
                <a:ln>
                  <a:noFill/>
                </a:ln>
                <a:solidFill>
                  <a:prstClr val="black"/>
                </a:solidFill>
                <a:effectLst/>
                <a:uLnTx/>
                <a:uFillTx/>
                <a:cs typeface="Calibri" panose="020F0502020204030204" pitchFamily="34" charset="0"/>
                <a:sym typeface="Symbol" pitchFamily="18" charset="2"/>
              </a:rPr>
              <a:t></a:t>
            </a:r>
            <a:r>
              <a:rPr kumimoji="0" lang="en-US" sz="1600" b="0" i="1" u="none" strike="noStrike" kern="1200" cap="none" spc="0" normalizeH="0" baseline="-25000" noProof="0" dirty="0">
                <a:ln>
                  <a:noFill/>
                </a:ln>
                <a:solidFill>
                  <a:prstClr val="black"/>
                </a:solidFill>
                <a:effectLst/>
                <a:uLnTx/>
                <a:uFillTx/>
                <a:cs typeface="Calibri" panose="020F0502020204030204" pitchFamily="34" charset="0"/>
                <a:sym typeface="Symbol" pitchFamily="18" charset="2"/>
              </a:rPr>
              <a:t>18</a:t>
            </a:r>
            <a:r>
              <a:rPr kumimoji="0" lang="en-US" sz="1600" b="0" i="0" u="none" strike="noStrike" kern="1200" cap="none" spc="0" normalizeH="0" baseline="0" noProof="0" dirty="0">
                <a:ln>
                  <a:noFill/>
                </a:ln>
                <a:solidFill>
                  <a:prstClr val="black"/>
                </a:solidFill>
                <a:effectLst/>
                <a:uLnTx/>
                <a:uFillTx/>
                <a:cs typeface="Calibri" panose="020F0502020204030204" pitchFamily="34" charset="0"/>
              </a:rPr>
              <a:t> </a:t>
            </a:r>
            <a:r>
              <a:rPr lang="en-US" sz="1600" dirty="0">
                <a:cs typeface="Calibri" panose="020F0502020204030204" pitchFamily="34" charset="0"/>
              </a:rPr>
              <a:t>*</a:t>
            </a:r>
            <a:r>
              <a:rPr lang="en-US" sz="1600" dirty="0" err="1">
                <a:cs typeface="Calibri" panose="020F0502020204030204" pitchFamily="34" charset="0"/>
              </a:rPr>
              <a:t>NAME_FAMILY_STATUS_Single</a:t>
            </a:r>
            <a:r>
              <a:rPr lang="en-US" sz="1600" dirty="0">
                <a:cs typeface="Calibri" panose="020F0502020204030204" pitchFamily="34" charset="0"/>
              </a:rPr>
              <a:t>/not married+</a:t>
            </a:r>
          </a:p>
          <a:p>
            <a:pPr marL="457200" indent="-457200">
              <a:buFont typeface="Arial" pitchFamily="34" charset="0"/>
              <a:buChar char="•"/>
            </a:pPr>
            <a:r>
              <a:rPr kumimoji="0" lang="en-US" sz="1600" b="0" i="1" u="none" strike="noStrike" kern="1200" cap="none" spc="0" normalizeH="0" baseline="0" noProof="0" dirty="0">
                <a:ln>
                  <a:noFill/>
                </a:ln>
                <a:solidFill>
                  <a:prstClr val="black"/>
                </a:solidFill>
                <a:effectLst/>
                <a:uLnTx/>
                <a:uFillTx/>
                <a:cs typeface="Calibri" panose="020F0502020204030204" pitchFamily="34" charset="0"/>
                <a:sym typeface="Symbol" pitchFamily="18" charset="2"/>
              </a:rPr>
              <a:t></a:t>
            </a:r>
            <a:r>
              <a:rPr kumimoji="0" lang="en-US" sz="1600" b="0" i="1" u="none" strike="noStrike" kern="1200" cap="none" spc="0" normalizeH="0" baseline="-25000" noProof="0" dirty="0">
                <a:ln>
                  <a:noFill/>
                </a:ln>
                <a:solidFill>
                  <a:prstClr val="black"/>
                </a:solidFill>
                <a:effectLst/>
                <a:uLnTx/>
                <a:uFillTx/>
                <a:cs typeface="Calibri" panose="020F0502020204030204" pitchFamily="34" charset="0"/>
                <a:sym typeface="Symbol" pitchFamily="18" charset="2"/>
              </a:rPr>
              <a:t>19</a:t>
            </a:r>
            <a:r>
              <a:rPr kumimoji="0" lang="en-US" sz="1600" b="0" i="0" u="none" strike="noStrike" kern="1200" cap="none" spc="0" normalizeH="0" baseline="0" noProof="0" dirty="0">
                <a:ln>
                  <a:noFill/>
                </a:ln>
                <a:solidFill>
                  <a:prstClr val="black"/>
                </a:solidFill>
                <a:effectLst/>
                <a:uLnTx/>
                <a:uFillTx/>
                <a:cs typeface="Calibri" panose="020F0502020204030204" pitchFamily="34" charset="0"/>
              </a:rPr>
              <a:t> </a:t>
            </a:r>
            <a:r>
              <a:rPr lang="en-US" sz="1600" dirty="0">
                <a:cs typeface="Calibri" panose="020F0502020204030204" pitchFamily="34" charset="0"/>
              </a:rPr>
              <a:t>*</a:t>
            </a:r>
            <a:r>
              <a:rPr lang="en-US" sz="1600" dirty="0" err="1">
                <a:cs typeface="Calibri" panose="020F0502020204030204" pitchFamily="34" charset="0"/>
              </a:rPr>
              <a:t>NAME_FAMILY_STATUS_Widow</a:t>
            </a:r>
            <a:r>
              <a:rPr lang="en-US" sz="1600" dirty="0">
                <a:cs typeface="Calibri" panose="020F0502020204030204" pitchFamily="34" charset="0"/>
              </a:rPr>
              <a:t>+</a:t>
            </a:r>
          </a:p>
          <a:p>
            <a:pPr marL="457200" indent="-457200">
              <a:buFont typeface="Arial" pitchFamily="34" charset="0"/>
              <a:buChar char="•"/>
            </a:pPr>
            <a:r>
              <a:rPr kumimoji="0" lang="en-US" sz="1600" b="0" i="1" u="none" strike="noStrike" kern="1200" cap="none" spc="0" normalizeH="0" baseline="0" noProof="0" dirty="0">
                <a:ln>
                  <a:noFill/>
                </a:ln>
                <a:solidFill>
                  <a:prstClr val="black"/>
                </a:solidFill>
                <a:effectLst/>
                <a:uLnTx/>
                <a:uFillTx/>
                <a:cs typeface="Calibri" panose="020F0502020204030204" pitchFamily="34" charset="0"/>
                <a:sym typeface="Symbol" pitchFamily="18" charset="2"/>
              </a:rPr>
              <a:t></a:t>
            </a:r>
            <a:r>
              <a:rPr lang="en-US" sz="1600" i="1" baseline="-25000" dirty="0">
                <a:solidFill>
                  <a:prstClr val="black"/>
                </a:solidFill>
                <a:cs typeface="Calibri" panose="020F0502020204030204" pitchFamily="34" charset="0"/>
                <a:sym typeface="Symbol" pitchFamily="18" charset="2"/>
              </a:rPr>
              <a:t>20</a:t>
            </a:r>
            <a:r>
              <a:rPr kumimoji="0" lang="en-US" sz="1600" b="0" i="0" u="none" strike="noStrike" kern="1200" cap="none" spc="0" normalizeH="0" baseline="0" noProof="0" dirty="0">
                <a:ln>
                  <a:noFill/>
                </a:ln>
                <a:solidFill>
                  <a:prstClr val="black"/>
                </a:solidFill>
                <a:effectLst/>
                <a:uLnTx/>
                <a:uFillTx/>
                <a:cs typeface="Calibri" panose="020F0502020204030204" pitchFamily="34" charset="0"/>
              </a:rPr>
              <a:t> </a:t>
            </a:r>
            <a:r>
              <a:rPr lang="en-US" sz="1600" dirty="0">
                <a:cs typeface="Calibri" panose="020F0502020204030204" pitchFamily="34" charset="0"/>
              </a:rPr>
              <a:t>*</a:t>
            </a:r>
            <a:r>
              <a:rPr lang="en-US" sz="1600" dirty="0" err="1">
                <a:cs typeface="Calibri" panose="020F0502020204030204" pitchFamily="34" charset="0"/>
              </a:rPr>
              <a:t>NAME_HOUSING_TYPE_House</a:t>
            </a:r>
            <a:r>
              <a:rPr lang="en-US" sz="1600" dirty="0">
                <a:cs typeface="Calibri" panose="020F0502020204030204" pitchFamily="34" charset="0"/>
              </a:rPr>
              <a:t>/apartment+</a:t>
            </a:r>
          </a:p>
          <a:p>
            <a:pPr marL="457200" indent="-457200">
              <a:buFont typeface="Arial" pitchFamily="34" charset="0"/>
              <a:buChar char="•"/>
            </a:pPr>
            <a:r>
              <a:rPr kumimoji="0" lang="en-US" sz="1600" b="0" i="1" u="none" strike="noStrike" kern="1200" cap="none" spc="0" normalizeH="0" baseline="0" noProof="0" dirty="0">
                <a:ln>
                  <a:noFill/>
                </a:ln>
                <a:solidFill>
                  <a:prstClr val="black"/>
                </a:solidFill>
                <a:effectLst/>
                <a:uLnTx/>
                <a:uFillTx/>
                <a:cs typeface="Calibri" panose="020F0502020204030204" pitchFamily="34" charset="0"/>
                <a:sym typeface="Symbol" pitchFamily="18" charset="2"/>
              </a:rPr>
              <a:t></a:t>
            </a:r>
            <a:r>
              <a:rPr lang="en-US" sz="1600" i="1" baseline="-25000" dirty="0">
                <a:solidFill>
                  <a:prstClr val="black"/>
                </a:solidFill>
                <a:cs typeface="Calibri" panose="020F0502020204030204" pitchFamily="34" charset="0"/>
                <a:sym typeface="Symbol" pitchFamily="18" charset="2"/>
              </a:rPr>
              <a:t>21</a:t>
            </a:r>
            <a:r>
              <a:rPr kumimoji="0" lang="en-US" sz="1600" b="0" i="0" u="none" strike="noStrike" kern="1200" cap="none" spc="0" normalizeH="0" baseline="0" noProof="0" dirty="0">
                <a:ln>
                  <a:noFill/>
                </a:ln>
                <a:solidFill>
                  <a:prstClr val="black"/>
                </a:solidFill>
                <a:effectLst/>
                <a:uLnTx/>
                <a:uFillTx/>
                <a:cs typeface="Calibri" panose="020F0502020204030204" pitchFamily="34" charset="0"/>
              </a:rPr>
              <a:t> </a:t>
            </a:r>
            <a:r>
              <a:rPr lang="en-US" sz="1600" dirty="0">
                <a:cs typeface="Calibri" panose="020F0502020204030204" pitchFamily="34" charset="0"/>
              </a:rPr>
              <a:t>*</a:t>
            </a:r>
            <a:r>
              <a:rPr lang="en-US" sz="1600" dirty="0" err="1">
                <a:cs typeface="Calibri" panose="020F0502020204030204" pitchFamily="34" charset="0"/>
              </a:rPr>
              <a:t>NAME_HOUSING_TYPE_Municipal</a:t>
            </a:r>
            <a:r>
              <a:rPr lang="en-US" sz="1600" dirty="0">
                <a:cs typeface="Calibri" panose="020F0502020204030204" pitchFamily="34" charset="0"/>
              </a:rPr>
              <a:t> apartment+</a:t>
            </a:r>
          </a:p>
          <a:p>
            <a:pPr marL="457200" indent="-457200">
              <a:buFont typeface="Arial" pitchFamily="34" charset="0"/>
              <a:buChar char="•"/>
            </a:pPr>
            <a:r>
              <a:rPr kumimoji="0" lang="en-US" sz="1600" b="0" i="1" u="none" strike="noStrike" kern="1200" cap="none" spc="0" normalizeH="0" baseline="0" noProof="0" dirty="0">
                <a:ln>
                  <a:noFill/>
                </a:ln>
                <a:solidFill>
                  <a:prstClr val="black"/>
                </a:solidFill>
                <a:effectLst/>
                <a:uLnTx/>
                <a:uFillTx/>
                <a:cs typeface="Calibri" panose="020F0502020204030204" pitchFamily="34" charset="0"/>
                <a:sym typeface="Symbol" pitchFamily="18" charset="2"/>
              </a:rPr>
              <a:t></a:t>
            </a:r>
            <a:r>
              <a:rPr lang="en-US" sz="1600" i="1" baseline="-25000" dirty="0">
                <a:solidFill>
                  <a:prstClr val="black"/>
                </a:solidFill>
                <a:cs typeface="Calibri" panose="020F0502020204030204" pitchFamily="34" charset="0"/>
                <a:sym typeface="Symbol" pitchFamily="18" charset="2"/>
              </a:rPr>
              <a:t>22</a:t>
            </a:r>
            <a:r>
              <a:rPr kumimoji="0" lang="en-US" sz="1600" b="0" i="0" u="none" strike="noStrike" kern="1200" cap="none" spc="0" normalizeH="0" baseline="0" noProof="0" dirty="0">
                <a:ln>
                  <a:noFill/>
                </a:ln>
                <a:solidFill>
                  <a:prstClr val="black"/>
                </a:solidFill>
                <a:effectLst/>
                <a:uLnTx/>
                <a:uFillTx/>
                <a:cs typeface="Calibri" panose="020F0502020204030204" pitchFamily="34" charset="0"/>
              </a:rPr>
              <a:t> </a:t>
            </a:r>
            <a:r>
              <a:rPr lang="en-US" sz="1600" dirty="0">
                <a:cs typeface="Calibri" panose="020F0502020204030204" pitchFamily="34" charset="0"/>
              </a:rPr>
              <a:t>*</a:t>
            </a:r>
            <a:r>
              <a:rPr lang="en-US" sz="1600" dirty="0" err="1">
                <a:cs typeface="Calibri" panose="020F0502020204030204" pitchFamily="34" charset="0"/>
              </a:rPr>
              <a:t>NAME_HOUSING_TYPE_Office</a:t>
            </a:r>
            <a:r>
              <a:rPr lang="en-US" sz="1600" dirty="0">
                <a:cs typeface="Calibri" panose="020F0502020204030204" pitchFamily="34" charset="0"/>
              </a:rPr>
              <a:t> apartment+</a:t>
            </a:r>
          </a:p>
          <a:p>
            <a:pPr marL="457200" indent="-457200">
              <a:buFont typeface="Arial" pitchFamily="34" charset="0"/>
              <a:buChar char="•"/>
            </a:pPr>
            <a:r>
              <a:rPr kumimoji="0" lang="en-US" sz="1600" b="0" i="1" u="none" strike="noStrike" kern="1200" cap="none" spc="0" normalizeH="0" baseline="0" noProof="0" dirty="0">
                <a:ln>
                  <a:noFill/>
                </a:ln>
                <a:solidFill>
                  <a:prstClr val="black"/>
                </a:solidFill>
                <a:effectLst/>
                <a:uLnTx/>
                <a:uFillTx/>
                <a:cs typeface="Calibri" panose="020F0502020204030204" pitchFamily="34" charset="0"/>
                <a:sym typeface="Symbol" pitchFamily="18" charset="2"/>
              </a:rPr>
              <a:t></a:t>
            </a:r>
            <a:r>
              <a:rPr lang="en-US" sz="1600" i="1" baseline="-25000" dirty="0">
                <a:solidFill>
                  <a:prstClr val="black"/>
                </a:solidFill>
                <a:cs typeface="Calibri" panose="020F0502020204030204" pitchFamily="34" charset="0"/>
                <a:sym typeface="Symbol" pitchFamily="18" charset="2"/>
              </a:rPr>
              <a:t>23</a:t>
            </a:r>
            <a:r>
              <a:rPr kumimoji="0" lang="en-US" sz="1600" b="0" i="0" u="none" strike="noStrike" kern="1200" cap="none" spc="0" normalizeH="0" baseline="0" noProof="0" dirty="0">
                <a:ln>
                  <a:noFill/>
                </a:ln>
                <a:solidFill>
                  <a:prstClr val="black"/>
                </a:solidFill>
                <a:effectLst/>
                <a:uLnTx/>
                <a:uFillTx/>
                <a:cs typeface="Calibri" panose="020F0502020204030204" pitchFamily="34" charset="0"/>
              </a:rPr>
              <a:t> </a:t>
            </a:r>
            <a:r>
              <a:rPr lang="en-US" sz="1600" dirty="0">
                <a:cs typeface="Calibri" panose="020F0502020204030204" pitchFamily="34" charset="0"/>
              </a:rPr>
              <a:t>*</a:t>
            </a:r>
            <a:r>
              <a:rPr lang="en-US" sz="1600" dirty="0" err="1">
                <a:cs typeface="Calibri" panose="020F0502020204030204" pitchFamily="34" charset="0"/>
              </a:rPr>
              <a:t>NAME_HOUSING_TYPE_Rented</a:t>
            </a:r>
            <a:r>
              <a:rPr lang="en-US" sz="1600" dirty="0">
                <a:cs typeface="Calibri" panose="020F0502020204030204" pitchFamily="34" charset="0"/>
              </a:rPr>
              <a:t> apartment+</a:t>
            </a:r>
          </a:p>
          <a:p>
            <a:pPr marL="457200" indent="-457200">
              <a:buFont typeface="Arial" pitchFamily="34" charset="0"/>
              <a:buChar char="•"/>
            </a:pPr>
            <a:r>
              <a:rPr kumimoji="0" lang="en-US" sz="1600" b="0" i="1" u="none" strike="noStrike" kern="1200" cap="none" spc="0" normalizeH="0" baseline="0" noProof="0" dirty="0">
                <a:ln>
                  <a:noFill/>
                </a:ln>
                <a:solidFill>
                  <a:prstClr val="black"/>
                </a:solidFill>
                <a:effectLst/>
                <a:uLnTx/>
                <a:uFillTx/>
                <a:cs typeface="Calibri" panose="020F0502020204030204" pitchFamily="34" charset="0"/>
                <a:sym typeface="Symbol" pitchFamily="18" charset="2"/>
              </a:rPr>
              <a:t></a:t>
            </a:r>
            <a:r>
              <a:rPr lang="en-US" sz="1600" i="1" baseline="-25000" dirty="0">
                <a:solidFill>
                  <a:prstClr val="black"/>
                </a:solidFill>
                <a:cs typeface="Calibri" panose="020F0502020204030204" pitchFamily="34" charset="0"/>
                <a:sym typeface="Symbol" pitchFamily="18" charset="2"/>
              </a:rPr>
              <a:t>24</a:t>
            </a:r>
            <a:r>
              <a:rPr kumimoji="0" lang="en-US" sz="1600" b="0" i="0" u="none" strike="noStrike" kern="1200" cap="none" spc="0" normalizeH="0" baseline="0" noProof="0" dirty="0">
                <a:ln>
                  <a:noFill/>
                </a:ln>
                <a:solidFill>
                  <a:prstClr val="black"/>
                </a:solidFill>
                <a:effectLst/>
                <a:uLnTx/>
                <a:uFillTx/>
                <a:cs typeface="Calibri" panose="020F0502020204030204" pitchFamily="34" charset="0"/>
              </a:rPr>
              <a:t> </a:t>
            </a:r>
            <a:r>
              <a:rPr lang="en-US" sz="1600" dirty="0">
                <a:cs typeface="Calibri" panose="020F0502020204030204" pitchFamily="34" charset="0"/>
              </a:rPr>
              <a:t>*</a:t>
            </a:r>
            <a:r>
              <a:rPr lang="en-US" sz="1600" dirty="0" err="1">
                <a:cs typeface="Calibri" panose="020F0502020204030204" pitchFamily="34" charset="0"/>
              </a:rPr>
              <a:t>NAME_HOUSING_TYPE_With</a:t>
            </a:r>
            <a:r>
              <a:rPr lang="en-US" sz="1600" dirty="0">
                <a:cs typeface="Calibri" panose="020F0502020204030204" pitchFamily="34" charset="0"/>
              </a:rPr>
              <a:t> parents</a:t>
            </a:r>
          </a:p>
          <a:p>
            <a:pPr marL="457200" indent="-457200">
              <a:buFont typeface="Arial" pitchFamily="34" charset="0"/>
              <a:buChar char="•"/>
            </a:pPr>
            <a:endParaRPr lang="en-US" sz="1600" dirty="0">
              <a:cs typeface="Calibri" panose="020F0502020204030204" pitchFamily="34" charset="0"/>
            </a:endParaRPr>
          </a:p>
          <a:p>
            <a:r>
              <a:rPr lang="en-US" sz="1600" dirty="0">
                <a:cs typeface="Calibri" panose="020F0502020204030204" pitchFamily="34" charset="0"/>
              </a:rPr>
              <a:t>P* = Probability of “No overdue or bad debts”</a:t>
            </a:r>
          </a:p>
        </p:txBody>
      </p:sp>
      <p:sp>
        <p:nvSpPr>
          <p:cNvPr id="1028" name="Text Placeholder 12">
            <a:extLst>
              <a:ext uri="{FF2B5EF4-FFF2-40B4-BE49-F238E27FC236}">
                <a16:creationId xmlns:a16="http://schemas.microsoft.com/office/drawing/2014/main" id="{7F927F23-ACC7-8D4C-1297-6F1F1F63EB3C}"/>
              </a:ext>
            </a:extLst>
          </p:cNvPr>
          <p:cNvSpPr txBox="1">
            <a:spLocks/>
          </p:cNvSpPr>
          <p:nvPr/>
        </p:nvSpPr>
        <p:spPr>
          <a:xfrm>
            <a:off x="486881" y="11587755"/>
            <a:ext cx="10058399" cy="1292662"/>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1800" dirty="0"/>
              <a:t>However, women earn less than men and have the responsibility for caring for children as single parents, having an impact on the women’s debt. </a:t>
            </a:r>
          </a:p>
        </p:txBody>
      </p:sp>
      <p:sp>
        <p:nvSpPr>
          <p:cNvPr id="1029" name="Text Placeholder 13">
            <a:extLst>
              <a:ext uri="{FF2B5EF4-FFF2-40B4-BE49-F238E27FC236}">
                <a16:creationId xmlns:a16="http://schemas.microsoft.com/office/drawing/2014/main" id="{A41CBD3A-3C61-8A25-74B8-8963737C46AA}"/>
              </a:ext>
            </a:extLst>
          </p:cNvPr>
          <p:cNvSpPr txBox="1">
            <a:spLocks/>
          </p:cNvSpPr>
          <p:nvPr/>
        </p:nvSpPr>
        <p:spPr>
          <a:xfrm>
            <a:off x="486880" y="28837029"/>
            <a:ext cx="10058400" cy="3488134"/>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fontAlgn="base">
              <a:spcBef>
                <a:spcPts val="768"/>
              </a:spcBef>
            </a:pPr>
            <a:r>
              <a:rPr lang="en-US" sz="1800" b="1" dirty="0">
                <a:solidFill>
                  <a:srgbClr val="000000"/>
                </a:solidFill>
              </a:rPr>
              <a:t>1) Files Merging</a:t>
            </a:r>
          </a:p>
          <a:p>
            <a:pPr fontAlgn="base">
              <a:spcBef>
                <a:spcPts val="768"/>
              </a:spcBef>
            </a:pPr>
            <a:r>
              <a:rPr lang="en-US" sz="1800" dirty="0">
                <a:solidFill>
                  <a:srgbClr val="000000"/>
                </a:solidFill>
              </a:rPr>
              <a:t>Merge the '</a:t>
            </a:r>
            <a:r>
              <a:rPr lang="en-US" sz="1800" dirty="0" err="1">
                <a:solidFill>
                  <a:srgbClr val="000000"/>
                </a:solidFill>
              </a:rPr>
              <a:t>application_record</a:t>
            </a:r>
            <a:r>
              <a:rPr lang="en-US" sz="1800" dirty="0">
                <a:solidFill>
                  <a:srgbClr val="000000"/>
                </a:solidFill>
              </a:rPr>
              <a:t>' and '</a:t>
            </a:r>
            <a:r>
              <a:rPr lang="en-US" sz="1800" dirty="0" err="1">
                <a:solidFill>
                  <a:srgbClr val="000000"/>
                </a:solidFill>
              </a:rPr>
              <a:t>credit_record</a:t>
            </a:r>
            <a:r>
              <a:rPr lang="en-US" sz="1800" dirty="0">
                <a:solidFill>
                  <a:srgbClr val="000000"/>
                </a:solidFill>
              </a:rPr>
              <a:t>' datasets into one data frame named '</a:t>
            </a:r>
            <a:r>
              <a:rPr lang="en-US" sz="1800" dirty="0" err="1">
                <a:solidFill>
                  <a:srgbClr val="000000"/>
                </a:solidFill>
              </a:rPr>
              <a:t>joined_df</a:t>
            </a:r>
            <a:r>
              <a:rPr lang="en-US" sz="1800" dirty="0">
                <a:solidFill>
                  <a:srgbClr val="000000"/>
                </a:solidFill>
              </a:rPr>
              <a:t>’.</a:t>
            </a:r>
          </a:p>
          <a:p>
            <a:pPr fontAlgn="base">
              <a:spcBef>
                <a:spcPts val="768"/>
              </a:spcBef>
            </a:pPr>
            <a:endParaRPr lang="en-US" sz="700" dirty="0">
              <a:solidFill>
                <a:srgbClr val="000000"/>
              </a:solidFill>
            </a:endParaRPr>
          </a:p>
          <a:p>
            <a:pPr fontAlgn="base">
              <a:spcBef>
                <a:spcPts val="768"/>
              </a:spcBef>
            </a:pPr>
            <a:r>
              <a:rPr lang="en-US" sz="1800" b="1" dirty="0">
                <a:solidFill>
                  <a:srgbClr val="000000"/>
                </a:solidFill>
              </a:rPr>
              <a:t>2) Null Values</a:t>
            </a:r>
          </a:p>
          <a:p>
            <a:pPr fontAlgn="base">
              <a:spcBef>
                <a:spcPts val="768"/>
              </a:spcBef>
            </a:pPr>
            <a:r>
              <a:rPr lang="en-US" sz="1800" dirty="0">
                <a:solidFill>
                  <a:srgbClr val="000000"/>
                </a:solidFill>
              </a:rPr>
              <a:t>After examining the data for null values, it was observed that there were missing entries in the 'OCCUPATION_TYPE' column. Instead of dropping these rows, the missing values in 'OCCUPATION_TYPE' were filled with the corresponding 'INCOME_TYPE' entries. Eventually, we dropped 'OCCUPATION_TYPE’ because it was redundant.</a:t>
            </a:r>
          </a:p>
        </p:txBody>
      </p:sp>
      <p:sp>
        <p:nvSpPr>
          <p:cNvPr id="1030" name="Text Placeholder 6">
            <a:extLst>
              <a:ext uri="{FF2B5EF4-FFF2-40B4-BE49-F238E27FC236}">
                <a16:creationId xmlns:a16="http://schemas.microsoft.com/office/drawing/2014/main" id="{653155DD-1A19-56A5-AFBD-2F5C48639592}"/>
              </a:ext>
            </a:extLst>
          </p:cNvPr>
          <p:cNvSpPr>
            <a:spLocks noGrp="1"/>
          </p:cNvSpPr>
          <p:nvPr>
            <p:ph type="body" sz="quarter" idx="18"/>
          </p:nvPr>
        </p:nvSpPr>
        <p:spPr>
          <a:xfrm>
            <a:off x="486880" y="28612822"/>
            <a:ext cx="10058400" cy="461665"/>
          </a:xfrm>
        </p:spPr>
        <p:txBody>
          <a:bodyPr/>
          <a:lstStyle/>
          <a:p>
            <a:r>
              <a:rPr lang="en-US" sz="2400" dirty="0"/>
              <a:t>Methodology</a:t>
            </a:r>
          </a:p>
        </p:txBody>
      </p:sp>
      <p:sp>
        <p:nvSpPr>
          <p:cNvPr id="1033" name="Text Placeholder 14">
            <a:extLst>
              <a:ext uri="{FF2B5EF4-FFF2-40B4-BE49-F238E27FC236}">
                <a16:creationId xmlns:a16="http://schemas.microsoft.com/office/drawing/2014/main" id="{BFA5DE23-9192-CA59-F427-FA9F7D24A288}"/>
              </a:ext>
            </a:extLst>
          </p:cNvPr>
          <p:cNvSpPr txBox="1">
            <a:spLocks/>
          </p:cNvSpPr>
          <p:nvPr/>
        </p:nvSpPr>
        <p:spPr>
          <a:xfrm>
            <a:off x="11448824" y="12523590"/>
            <a:ext cx="10058400" cy="5283498"/>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a:spcBef>
                <a:spcPts val="768"/>
              </a:spcBef>
            </a:pPr>
            <a:r>
              <a:rPr lang="en-US" sz="1800" b="1" dirty="0"/>
              <a:t>4) Dummy Variables</a:t>
            </a:r>
          </a:p>
          <a:p>
            <a:pPr marL="285750" indent="-285750">
              <a:spcBef>
                <a:spcPts val="768"/>
              </a:spcBef>
              <a:buFont typeface="Arial" panose="020B0604020202020204" pitchFamily="34" charset="0"/>
              <a:buChar char="•"/>
            </a:pPr>
            <a:r>
              <a:rPr lang="en-US" sz="1800" dirty="0"/>
              <a:t>Created dummies for categorical variables:</a:t>
            </a:r>
          </a:p>
          <a:p>
            <a:pPr marL="804863" lvl="1" indent="-342900">
              <a:spcBef>
                <a:spcPts val="768"/>
              </a:spcBef>
              <a:buFont typeface="Wingdings" pitchFamily="2" charset="2"/>
              <a:buChar char="Ø"/>
            </a:pPr>
            <a:r>
              <a:rPr lang="en-US" sz="1600" dirty="0"/>
              <a:t>'NAME_INCOME_TYPE’</a:t>
            </a:r>
          </a:p>
          <a:p>
            <a:pPr marL="804863" lvl="1" indent="-342900">
              <a:spcBef>
                <a:spcPts val="768"/>
              </a:spcBef>
              <a:buFont typeface="Wingdings" pitchFamily="2" charset="2"/>
              <a:buChar char="Ø"/>
            </a:pPr>
            <a:r>
              <a:rPr lang="en-US" sz="1600" dirty="0"/>
              <a:t>'NAME_EDUCATION_TYPE’</a:t>
            </a:r>
          </a:p>
          <a:p>
            <a:pPr marL="804863" lvl="1" indent="-342900">
              <a:spcBef>
                <a:spcPts val="768"/>
              </a:spcBef>
              <a:buFont typeface="Wingdings" pitchFamily="2" charset="2"/>
              <a:buChar char="Ø"/>
            </a:pPr>
            <a:r>
              <a:rPr lang="en-US" sz="1600" dirty="0"/>
              <a:t>'NAME_FAMILY_STATUS’</a:t>
            </a:r>
          </a:p>
          <a:p>
            <a:pPr marL="804863" lvl="1" indent="-342900">
              <a:spcBef>
                <a:spcPts val="768"/>
              </a:spcBef>
              <a:buFont typeface="Wingdings" pitchFamily="2" charset="2"/>
              <a:buChar char="Ø"/>
            </a:pPr>
            <a:r>
              <a:rPr lang="en-US" sz="1600" dirty="0"/>
              <a:t>'NAME_HOUSING_TYPE’ </a:t>
            </a:r>
          </a:p>
          <a:p>
            <a:pPr marL="285750" indent="-285750">
              <a:spcBef>
                <a:spcPts val="768"/>
              </a:spcBef>
              <a:buFont typeface="Arial" panose="020B0604020202020204" pitchFamily="34" charset="0"/>
              <a:buChar char="•"/>
            </a:pPr>
            <a:r>
              <a:rPr lang="en-US" sz="1800" dirty="0"/>
              <a:t>Converted ‘</a:t>
            </a:r>
            <a:r>
              <a:rPr lang="en-US" sz="1800" dirty="0">
                <a:solidFill>
                  <a:srgbClr val="000000"/>
                </a:solidFill>
                <a:effectLst/>
                <a:ea typeface="Calibri" panose="020F0502020204030204" pitchFamily="34" charset="0"/>
              </a:rPr>
              <a:t>STATUS’ into a binary variable:</a:t>
            </a:r>
          </a:p>
          <a:p>
            <a:pPr marL="804863" lvl="1" indent="-342900">
              <a:spcBef>
                <a:spcPts val="768"/>
              </a:spcBef>
              <a:buFont typeface="Wingdings" pitchFamily="2" charset="2"/>
              <a:buChar char="Ø"/>
            </a:pPr>
            <a:r>
              <a:rPr lang="en-US" sz="1600" dirty="0">
                <a:solidFill>
                  <a:srgbClr val="000000"/>
                </a:solidFill>
                <a:effectLst/>
                <a:ea typeface="Calibri" panose="020F0502020204030204" pitchFamily="34" charset="0"/>
              </a:rPr>
              <a:t>0 for debts that were past due or bad</a:t>
            </a:r>
            <a:endParaRPr lang="en-US" sz="1600" dirty="0">
              <a:solidFill>
                <a:srgbClr val="000000"/>
              </a:solidFill>
              <a:ea typeface="Calibri" panose="020F0502020204030204" pitchFamily="34" charset="0"/>
            </a:endParaRPr>
          </a:p>
          <a:p>
            <a:pPr marL="804863" lvl="1" indent="-342900">
              <a:spcBef>
                <a:spcPts val="768"/>
              </a:spcBef>
              <a:buFont typeface="Wingdings" pitchFamily="2" charset="2"/>
              <a:buChar char="Ø"/>
            </a:pPr>
            <a:r>
              <a:rPr lang="en-US" sz="1600" dirty="0">
                <a:solidFill>
                  <a:srgbClr val="000000"/>
                </a:solidFill>
                <a:effectLst/>
                <a:ea typeface="Calibri" panose="020F0502020204030204" pitchFamily="34" charset="0"/>
              </a:rPr>
              <a:t>1 for debts that were either paid off or zero</a:t>
            </a:r>
          </a:p>
          <a:p>
            <a:pPr>
              <a:spcBef>
                <a:spcPts val="768"/>
              </a:spcBef>
            </a:pPr>
            <a:endParaRPr lang="en-US" sz="1800" b="1" dirty="0"/>
          </a:p>
          <a:p>
            <a:pPr>
              <a:spcBef>
                <a:spcPts val="768"/>
              </a:spcBef>
            </a:pPr>
            <a:r>
              <a:rPr lang="en-US" sz="1800" b="1" dirty="0"/>
              <a:t>5) Data Types</a:t>
            </a:r>
          </a:p>
          <a:p>
            <a:pPr>
              <a:spcBef>
                <a:spcPts val="768"/>
              </a:spcBef>
            </a:pPr>
            <a:r>
              <a:rPr lang="en-US" sz="1800" dirty="0"/>
              <a:t>Used a “for” loop to recast the data type for dummies from “uint8” or “object” data types to “int64”.</a:t>
            </a:r>
          </a:p>
        </p:txBody>
      </p:sp>
      <p:sp>
        <p:nvSpPr>
          <p:cNvPr id="1034" name="Text Placeholder 14">
            <a:extLst>
              <a:ext uri="{FF2B5EF4-FFF2-40B4-BE49-F238E27FC236}">
                <a16:creationId xmlns:a16="http://schemas.microsoft.com/office/drawing/2014/main" id="{4BCBFC9C-A746-E84B-99B6-3170A72D9C15}"/>
              </a:ext>
            </a:extLst>
          </p:cNvPr>
          <p:cNvSpPr txBox="1">
            <a:spLocks/>
          </p:cNvSpPr>
          <p:nvPr/>
        </p:nvSpPr>
        <p:spPr>
          <a:xfrm>
            <a:off x="11448824" y="5168512"/>
            <a:ext cx="10058400" cy="1949252"/>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fontAlgn="base">
              <a:spcBef>
                <a:spcPts val="768"/>
              </a:spcBef>
            </a:pPr>
            <a:r>
              <a:rPr lang="en-US" sz="1800" b="1" dirty="0">
                <a:solidFill>
                  <a:srgbClr val="000000"/>
                </a:solidFill>
              </a:rPr>
              <a:t>3) Outliers</a:t>
            </a:r>
            <a:endParaRPr lang="en-US" sz="1800" dirty="0">
              <a:solidFill>
                <a:srgbClr val="000000"/>
              </a:solidFill>
            </a:endParaRPr>
          </a:p>
          <a:p>
            <a:pPr fontAlgn="base">
              <a:spcBef>
                <a:spcPts val="768"/>
              </a:spcBef>
            </a:pPr>
            <a:r>
              <a:rPr lang="en-US" sz="1800" dirty="0">
                <a:solidFill>
                  <a:srgbClr val="000000"/>
                </a:solidFill>
              </a:rPr>
              <a:t>Box plots and histograms were created to visualize outliers. Z-scores were then used to identify and remove these outliers from the data. For the Z scores, we dropped any observations that were more than 3 standard deviations above or below the mean.</a:t>
            </a:r>
          </a:p>
        </p:txBody>
      </p:sp>
      <p:sp>
        <p:nvSpPr>
          <p:cNvPr id="1035" name="Text Placeholder 7">
            <a:extLst>
              <a:ext uri="{FF2B5EF4-FFF2-40B4-BE49-F238E27FC236}">
                <a16:creationId xmlns:a16="http://schemas.microsoft.com/office/drawing/2014/main" id="{44CB4324-F347-CA37-ACA7-99B1DC4CAA17}"/>
              </a:ext>
            </a:extLst>
          </p:cNvPr>
          <p:cNvSpPr txBox="1">
            <a:spLocks/>
          </p:cNvSpPr>
          <p:nvPr/>
        </p:nvSpPr>
        <p:spPr>
          <a:xfrm>
            <a:off x="11448824" y="4862686"/>
            <a:ext cx="10058400" cy="461665"/>
          </a:xfrm>
          <a:prstGeom prst="rect">
            <a:avLst/>
          </a:prstGeom>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2400" dirty="0"/>
              <a:t>Methodology (continued)</a:t>
            </a:r>
          </a:p>
        </p:txBody>
      </p:sp>
      <p:pic>
        <p:nvPicPr>
          <p:cNvPr id="1036" name="Picture 1035">
            <a:extLst>
              <a:ext uri="{FF2B5EF4-FFF2-40B4-BE49-F238E27FC236}">
                <a16:creationId xmlns:a16="http://schemas.microsoft.com/office/drawing/2014/main" id="{D08528D4-703A-2C67-77D2-99DB1228102A}"/>
              </a:ext>
            </a:extLst>
          </p:cNvPr>
          <p:cNvPicPr>
            <a:picLocks noChangeAspect="1"/>
          </p:cNvPicPr>
          <p:nvPr/>
        </p:nvPicPr>
        <p:blipFill>
          <a:blip r:embed="rId4"/>
          <a:stretch>
            <a:fillRect/>
          </a:stretch>
        </p:blipFill>
        <p:spPr>
          <a:xfrm>
            <a:off x="11585356" y="6877429"/>
            <a:ext cx="9785336" cy="5835175"/>
          </a:xfrm>
          <a:prstGeom prst="rect">
            <a:avLst/>
          </a:prstGeom>
        </p:spPr>
      </p:pic>
      <p:pic>
        <p:nvPicPr>
          <p:cNvPr id="1037" name="Picture 1036">
            <a:extLst>
              <a:ext uri="{FF2B5EF4-FFF2-40B4-BE49-F238E27FC236}">
                <a16:creationId xmlns:a16="http://schemas.microsoft.com/office/drawing/2014/main" id="{418EDA64-6A2B-C2E0-896E-E27375BECB3D}"/>
              </a:ext>
            </a:extLst>
          </p:cNvPr>
          <p:cNvPicPr>
            <a:picLocks noChangeAspect="1"/>
          </p:cNvPicPr>
          <p:nvPr/>
        </p:nvPicPr>
        <p:blipFill>
          <a:blip r:embed="rId5"/>
          <a:stretch>
            <a:fillRect/>
          </a:stretch>
        </p:blipFill>
        <p:spPr>
          <a:xfrm>
            <a:off x="11662574" y="17767926"/>
            <a:ext cx="9630900" cy="3354469"/>
          </a:xfrm>
          <a:prstGeom prst="rect">
            <a:avLst/>
          </a:prstGeom>
        </p:spPr>
      </p:pic>
      <p:sp>
        <p:nvSpPr>
          <p:cNvPr id="1038" name="Text Placeholder 14">
            <a:extLst>
              <a:ext uri="{FF2B5EF4-FFF2-40B4-BE49-F238E27FC236}">
                <a16:creationId xmlns:a16="http://schemas.microsoft.com/office/drawing/2014/main" id="{61262D41-5E8A-47A0-9953-94B239F39C3B}"/>
              </a:ext>
            </a:extLst>
          </p:cNvPr>
          <p:cNvSpPr txBox="1">
            <a:spLocks/>
          </p:cNvSpPr>
          <p:nvPr/>
        </p:nvSpPr>
        <p:spPr>
          <a:xfrm>
            <a:off x="11448824" y="21012550"/>
            <a:ext cx="10058400" cy="1348061"/>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1800" b="1" dirty="0"/>
              <a:t>6) Heatmap</a:t>
            </a:r>
          </a:p>
          <a:p>
            <a:r>
              <a:rPr lang="en-US" sz="1800" dirty="0"/>
              <a:t>Created a heatmap to identify independent variables that had high correlation. </a:t>
            </a:r>
            <a:endParaRPr lang="en-US" sz="1800" b="1" dirty="0"/>
          </a:p>
        </p:txBody>
      </p:sp>
      <p:pic>
        <p:nvPicPr>
          <p:cNvPr id="1039" name="Picture 1038">
            <a:extLst>
              <a:ext uri="{FF2B5EF4-FFF2-40B4-BE49-F238E27FC236}">
                <a16:creationId xmlns:a16="http://schemas.microsoft.com/office/drawing/2014/main" id="{80F5BA6F-C7F6-0593-D9CC-C254E3EF1A17}"/>
              </a:ext>
            </a:extLst>
          </p:cNvPr>
          <p:cNvPicPr>
            <a:picLocks noChangeAspect="1"/>
          </p:cNvPicPr>
          <p:nvPr/>
        </p:nvPicPr>
        <p:blipFill>
          <a:blip r:embed="rId6"/>
          <a:stretch>
            <a:fillRect/>
          </a:stretch>
        </p:blipFill>
        <p:spPr>
          <a:xfrm>
            <a:off x="11883955" y="22319037"/>
            <a:ext cx="9188138" cy="8969898"/>
          </a:xfrm>
          <a:prstGeom prst="rect">
            <a:avLst/>
          </a:prstGeom>
        </p:spPr>
      </p:pic>
      <p:pic>
        <p:nvPicPr>
          <p:cNvPr id="7" name="Picture 2">
            <a:extLst>
              <a:ext uri="{FF2B5EF4-FFF2-40B4-BE49-F238E27FC236}">
                <a16:creationId xmlns:a16="http://schemas.microsoft.com/office/drawing/2014/main" id="{9127E73E-A82B-3775-CD88-8B4F945C4C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2361" y="6803569"/>
            <a:ext cx="4927438" cy="483899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D56B7ED6-2AB6-D2E4-E3AF-07977C2944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38091" y="15128513"/>
            <a:ext cx="2193693" cy="13522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91F39BB-90C5-375E-818B-5E0CAC77DE68}"/>
              </a:ext>
            </a:extLst>
          </p:cNvPr>
          <p:cNvSpPr txBox="1"/>
          <p:nvPr/>
        </p:nvSpPr>
        <p:spPr>
          <a:xfrm>
            <a:off x="4315906" y="12906150"/>
            <a:ext cx="5544774" cy="1477328"/>
          </a:xfrm>
          <a:prstGeom prst="rect">
            <a:avLst/>
          </a:prstGeom>
          <a:noFill/>
        </p:spPr>
        <p:txBody>
          <a:bodyPr wrap="square" rtlCol="0">
            <a:spAutoFit/>
          </a:bodyPr>
          <a:lstStyle/>
          <a:p>
            <a:r>
              <a:rPr lang="en-US" sz="1800" dirty="0"/>
              <a:t>Their debt level is 39% as compared to 31% of men because of the income disparity. This has significant implications on other aspects of their lives such as delay in buying a home, getting married, having a child. </a:t>
            </a:r>
            <a:endParaRPr lang="en-US" sz="4000" dirty="0"/>
          </a:p>
        </p:txBody>
      </p:sp>
      <p:pic>
        <p:nvPicPr>
          <p:cNvPr id="11" name="Picture 10">
            <a:extLst>
              <a:ext uri="{FF2B5EF4-FFF2-40B4-BE49-F238E27FC236}">
                <a16:creationId xmlns:a16="http://schemas.microsoft.com/office/drawing/2014/main" id="{9559806A-DFDA-43ED-2BDA-53D1A2B5E6A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9184" y="12579003"/>
            <a:ext cx="2422744" cy="191973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03E7735-6759-105E-1764-9AB2BD865A47}"/>
              </a:ext>
            </a:extLst>
          </p:cNvPr>
          <p:cNvSpPr txBox="1"/>
          <p:nvPr/>
        </p:nvSpPr>
        <p:spPr>
          <a:xfrm flipH="1">
            <a:off x="872240" y="14782645"/>
            <a:ext cx="4233072" cy="2031325"/>
          </a:xfrm>
          <a:prstGeom prst="rect">
            <a:avLst/>
          </a:prstGeom>
          <a:noFill/>
        </p:spPr>
        <p:txBody>
          <a:bodyPr wrap="square" rtlCol="0">
            <a:spAutoFit/>
          </a:bodyPr>
          <a:lstStyle/>
          <a:p>
            <a:r>
              <a:rPr lang="en-US" sz="1800" dirty="0"/>
              <a:t>Women have different financial behaviors and risk aversion compared to men. Given this background, there is a need to explore </a:t>
            </a:r>
            <a:r>
              <a:rPr lang="en-US" sz="1800" b="1" i="1" dirty="0">
                <a:solidFill>
                  <a:srgbClr val="C00000"/>
                </a:solidFill>
              </a:rPr>
              <a:t>whether female credit card holders are less likely than male holders to have overdue or bad debts. </a:t>
            </a:r>
          </a:p>
        </p:txBody>
      </p:sp>
      <p:pic>
        <p:nvPicPr>
          <p:cNvPr id="15" name="Picture 12">
            <a:extLst>
              <a:ext uri="{FF2B5EF4-FFF2-40B4-BE49-F238E27FC236}">
                <a16:creationId xmlns:a16="http://schemas.microsoft.com/office/drawing/2014/main" id="{141BC668-46BC-4C5F-F95B-E48580234C6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28876" y="14868717"/>
            <a:ext cx="2026025" cy="181510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A screenshot of a computer&#10;&#10;Description automatically generated">
            <a:extLst>
              <a:ext uri="{FF2B5EF4-FFF2-40B4-BE49-F238E27FC236}">
                <a16:creationId xmlns:a16="http://schemas.microsoft.com/office/drawing/2014/main" id="{11B79175-FEF2-B09C-CBE1-FACF2E9E344F}"/>
              </a:ext>
            </a:extLst>
          </p:cNvPr>
          <p:cNvPicPr>
            <a:picLocks noChangeAspect="1"/>
          </p:cNvPicPr>
          <p:nvPr/>
        </p:nvPicPr>
        <p:blipFill>
          <a:blip r:embed="rId11"/>
          <a:stretch>
            <a:fillRect/>
          </a:stretch>
        </p:blipFill>
        <p:spPr>
          <a:xfrm>
            <a:off x="22913941" y="16270165"/>
            <a:ext cx="9106205" cy="7250084"/>
          </a:xfrm>
          <a:prstGeom prst="rect">
            <a:avLst/>
          </a:prstGeom>
        </p:spPr>
      </p:pic>
      <p:sp>
        <p:nvSpPr>
          <p:cNvPr id="43" name="Text Placeholder 14">
            <a:extLst>
              <a:ext uri="{FF2B5EF4-FFF2-40B4-BE49-F238E27FC236}">
                <a16:creationId xmlns:a16="http://schemas.microsoft.com/office/drawing/2014/main" id="{0BE2BDE2-2660-285B-1202-F496221F5E02}"/>
              </a:ext>
            </a:extLst>
          </p:cNvPr>
          <p:cNvSpPr txBox="1">
            <a:spLocks/>
          </p:cNvSpPr>
          <p:nvPr/>
        </p:nvSpPr>
        <p:spPr>
          <a:xfrm>
            <a:off x="22437843" y="23448581"/>
            <a:ext cx="10058400" cy="3176254"/>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1800" b="1" dirty="0"/>
              <a:t>12) Confusion Matrix</a:t>
            </a:r>
          </a:p>
          <a:p>
            <a:r>
              <a:rPr lang="en-US" sz="1800" dirty="0"/>
              <a:t>We created a confusion matrix using 'STATUS' as the dependent variable and all other variables (excluding the ID) as independent variables. The matrix revealed a higher number of false positives compared to false negatives. The testing dataset was determined to be imbalanced.</a:t>
            </a:r>
          </a:p>
          <a:p>
            <a:pPr algn="ctr"/>
            <a:r>
              <a:rPr lang="fr-FR" sz="1800" dirty="0">
                <a:effectLst/>
              </a:rPr>
              <a:t>Confusion Matrix</a:t>
            </a:r>
          </a:p>
          <a:p>
            <a:pPr algn="ctr"/>
            <a:r>
              <a:rPr lang="fr-FR" sz="1800" dirty="0">
                <a:effectLst/>
              </a:rPr>
              <a:t>[ 13426 74336 ] </a:t>
            </a:r>
          </a:p>
          <a:p>
            <a:pPr algn="ctr"/>
            <a:r>
              <a:rPr lang="fr-FR" sz="1800" dirty="0">
                <a:effectLst/>
              </a:rPr>
              <a:t>[ 10194 128838 ]</a:t>
            </a:r>
            <a:endParaRPr lang="en-US" sz="1800" dirty="0"/>
          </a:p>
        </p:txBody>
      </p:sp>
      <p:pic>
        <p:nvPicPr>
          <p:cNvPr id="46" name="Picture 45" descr="A graph of a diagram&#10;&#10;Description automatically generated with medium confidence">
            <a:extLst>
              <a:ext uri="{FF2B5EF4-FFF2-40B4-BE49-F238E27FC236}">
                <a16:creationId xmlns:a16="http://schemas.microsoft.com/office/drawing/2014/main" id="{FE785FE6-030C-20ED-2727-579CE13FF28F}"/>
              </a:ext>
            </a:extLst>
          </p:cNvPr>
          <p:cNvPicPr>
            <a:picLocks noChangeAspect="1"/>
          </p:cNvPicPr>
          <p:nvPr/>
        </p:nvPicPr>
        <p:blipFill>
          <a:blip r:embed="rId12"/>
          <a:stretch>
            <a:fillRect/>
          </a:stretch>
        </p:blipFill>
        <p:spPr>
          <a:xfrm>
            <a:off x="23930103" y="26465174"/>
            <a:ext cx="7073879" cy="5407097"/>
          </a:xfrm>
          <a:prstGeom prst="rect">
            <a:avLst/>
          </a:prstGeom>
        </p:spPr>
      </p:pic>
      <p:sp>
        <p:nvSpPr>
          <p:cNvPr id="49" name="Text Placeholder 9">
            <a:extLst>
              <a:ext uri="{FF2B5EF4-FFF2-40B4-BE49-F238E27FC236}">
                <a16:creationId xmlns:a16="http://schemas.microsoft.com/office/drawing/2014/main" id="{0A2A14EA-865D-71B8-7443-D4E4D92EBADB}"/>
              </a:ext>
            </a:extLst>
          </p:cNvPr>
          <p:cNvSpPr txBox="1">
            <a:spLocks/>
          </p:cNvSpPr>
          <p:nvPr/>
        </p:nvSpPr>
        <p:spPr>
          <a:xfrm>
            <a:off x="33285307" y="26234342"/>
            <a:ext cx="10058400" cy="461665"/>
          </a:xfrm>
          <a:prstGeom prst="rect">
            <a:avLst/>
          </a:prstGeom>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2400" dirty="0"/>
              <a:t>Recommendations</a:t>
            </a:r>
          </a:p>
        </p:txBody>
      </p:sp>
      <p:sp>
        <p:nvSpPr>
          <p:cNvPr id="50" name="Text Placeholder 16">
            <a:extLst>
              <a:ext uri="{FF2B5EF4-FFF2-40B4-BE49-F238E27FC236}">
                <a16:creationId xmlns:a16="http://schemas.microsoft.com/office/drawing/2014/main" id="{9521162F-B644-C445-2924-F5434C562687}"/>
              </a:ext>
            </a:extLst>
          </p:cNvPr>
          <p:cNvSpPr txBox="1">
            <a:spLocks/>
          </p:cNvSpPr>
          <p:nvPr/>
        </p:nvSpPr>
        <p:spPr>
          <a:xfrm>
            <a:off x="33356087" y="26696007"/>
            <a:ext cx="9916840" cy="2511457"/>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marL="457200" indent="-457200">
              <a:buFont typeface="Arial" panose="020B0604020202020204" pitchFamily="34" charset="0"/>
              <a:buChar char="•"/>
            </a:pPr>
            <a:r>
              <a:rPr lang="en-US" sz="1800" kern="100" dirty="0">
                <a:effectLst/>
                <a:ea typeface="Calibri" panose="020F0502020204030204" pitchFamily="34" charset="0"/>
                <a:cs typeface="Times New Roman" panose="02020603050405020304" pitchFamily="18" charset="0"/>
              </a:rPr>
              <a:t>Prioritizing financial literacy for women and younger customers to mitigate overdue debts</a:t>
            </a:r>
          </a:p>
          <a:p>
            <a:pPr marL="457200" indent="-457200">
              <a:buFont typeface="Arial" panose="020B0604020202020204" pitchFamily="34" charset="0"/>
              <a:buChar char="•"/>
            </a:pPr>
            <a:r>
              <a:rPr lang="en-US" sz="1800" kern="100" dirty="0">
                <a:effectLst/>
                <a:ea typeface="Calibri" panose="020F0502020204030204" pitchFamily="34" charset="0"/>
                <a:cs typeface="Times New Roman" panose="02020603050405020304" pitchFamily="18" charset="0"/>
              </a:rPr>
              <a:t>Mentoring women can have positive ripple effects while guiding younger customers can expedite debt management</a:t>
            </a:r>
          </a:p>
          <a:p>
            <a:pPr marL="457200" indent="-457200">
              <a:buFont typeface="Arial" panose="020B0604020202020204" pitchFamily="34" charset="0"/>
              <a:buChar char="•"/>
            </a:pPr>
            <a:r>
              <a:rPr lang="en-US" sz="1800" kern="100" dirty="0">
                <a:effectLst/>
                <a:ea typeface="Calibri" panose="020F0502020204030204" pitchFamily="34" charset="0"/>
                <a:cs typeface="Times New Roman" panose="02020603050405020304" pitchFamily="18" charset="0"/>
              </a:rPr>
              <a:t>Investing in tailored mentorship for both groups is prudent, offering long-term benefits. We encourage support-seeking from the bank for their financial decisions</a:t>
            </a:r>
          </a:p>
        </p:txBody>
      </p:sp>
      <p:sp>
        <p:nvSpPr>
          <p:cNvPr id="52" name="Text Placeholder 14">
            <a:extLst>
              <a:ext uri="{FF2B5EF4-FFF2-40B4-BE49-F238E27FC236}">
                <a16:creationId xmlns:a16="http://schemas.microsoft.com/office/drawing/2014/main" id="{C241463C-AE70-E1B0-9DA2-E5F100AA5663}"/>
              </a:ext>
            </a:extLst>
          </p:cNvPr>
          <p:cNvSpPr txBox="1">
            <a:spLocks/>
          </p:cNvSpPr>
          <p:nvPr/>
        </p:nvSpPr>
        <p:spPr>
          <a:xfrm>
            <a:off x="33586679" y="19462756"/>
            <a:ext cx="9455656" cy="6832640"/>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1800" b="1" dirty="0"/>
              <a:t>17) Methodology of the Decision Tree Model </a:t>
            </a:r>
          </a:p>
          <a:p>
            <a:pPr marL="457200" indent="-457200">
              <a:buFont typeface="Arial" panose="020B0604020202020204" pitchFamily="34" charset="0"/>
              <a:buChar char="•"/>
            </a:pPr>
            <a:r>
              <a:rPr lang="en-US" sz="1800" dirty="0"/>
              <a:t>We built decision trees with the same training and test variables as the logistic regression model except for ‘MONTH-BALANCE’ to understand the order of importance of the independent variables irrespective of the recency of data. </a:t>
            </a:r>
          </a:p>
          <a:p>
            <a:pPr marL="457200" indent="-457200">
              <a:buFont typeface="Arial" panose="020B0604020202020204" pitchFamily="34" charset="0"/>
              <a:buChar char="•"/>
            </a:pPr>
            <a:r>
              <a:rPr lang="en-US" sz="1800" dirty="0"/>
              <a:t>The model was programmed to choose the best values from '</a:t>
            </a:r>
            <a:r>
              <a:rPr lang="en-US" sz="1800" dirty="0" err="1"/>
              <a:t>max_depth</a:t>
            </a:r>
            <a:r>
              <a:rPr lang="en-US" sz="1800" dirty="0"/>
              <a:t>': [5, 10, 15], and '</a:t>
            </a:r>
            <a:r>
              <a:rPr lang="en-US" sz="1800" dirty="0" err="1"/>
              <a:t>min_samples_split</a:t>
            </a:r>
            <a:r>
              <a:rPr lang="en-US" sz="1800" dirty="0"/>
              <a:t>': [2, 5, 10].</a:t>
            </a:r>
          </a:p>
          <a:p>
            <a:pPr marL="457200" indent="-457200">
              <a:buFont typeface="Arial" panose="020B0604020202020204" pitchFamily="34" charset="0"/>
              <a:buChar char="•"/>
            </a:pPr>
            <a:r>
              <a:rPr lang="en-US" sz="1800" dirty="0"/>
              <a:t>The Max Depth that the program chose was 5.</a:t>
            </a:r>
          </a:p>
          <a:p>
            <a:pPr marL="457200" indent="-457200">
              <a:buFont typeface="Arial" panose="020B0604020202020204" pitchFamily="34" charset="0"/>
              <a:buChar char="•"/>
            </a:pPr>
            <a:r>
              <a:rPr lang="en-US" sz="1800" dirty="0"/>
              <a:t>Accuracy was 61%.</a:t>
            </a:r>
          </a:p>
          <a:p>
            <a:endParaRPr lang="en-US" sz="1800" dirty="0"/>
          </a:p>
          <a:p>
            <a:r>
              <a:rPr lang="en-US" sz="1800" b="1" dirty="0"/>
              <a:t>18) Main Findings of Decision Tree Analysis</a:t>
            </a:r>
          </a:p>
          <a:p>
            <a:pPr marL="457200" indent="-457200">
              <a:buFont typeface="Arial" panose="020B0604020202020204" pitchFamily="34" charset="0"/>
              <a:buChar char="•"/>
            </a:pPr>
            <a:r>
              <a:rPr lang="en-US" sz="1800" kern="100" dirty="0">
                <a:effectLst/>
                <a:ea typeface="Calibri" panose="020F0502020204030204" pitchFamily="34" charset="0"/>
                <a:cs typeface="Times New Roman" panose="02020603050405020304" pitchFamily="18" charset="0"/>
              </a:rPr>
              <a:t>Our analysis revealed that age was the most influential factor in predicting default risk, with younger customers (&lt;26 years) influenced by the number of children and income. </a:t>
            </a:r>
            <a:endParaRPr lang="en-US" sz="1800" kern="100" dirty="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1800" kern="100" dirty="0">
                <a:effectLst/>
                <a:ea typeface="Calibri" panose="020F0502020204030204" pitchFamily="34" charset="0"/>
                <a:cs typeface="Times New Roman" panose="02020603050405020304" pitchFamily="18" charset="0"/>
              </a:rPr>
              <a:t>Younger customers living with parents and aged </a:t>
            </a:r>
            <a:r>
              <a:rPr lang="en-US" sz="1800" kern="100" dirty="0">
                <a:ea typeface="Calibri" panose="020F0502020204030204" pitchFamily="34" charset="0"/>
                <a:cs typeface="Times New Roman" panose="02020603050405020304" pitchFamily="18" charset="0"/>
              </a:rPr>
              <a:t>under</a:t>
            </a:r>
            <a:r>
              <a:rPr lang="en-US" sz="1800" kern="100" dirty="0">
                <a:effectLst/>
                <a:ea typeface="Calibri" panose="020F0502020204030204" pitchFamily="34" charset="0"/>
                <a:cs typeface="Times New Roman" panose="02020603050405020304" pitchFamily="18" charset="0"/>
              </a:rPr>
              <a:t> 22 showed no outstanding debt. Those without children had a 40.8% default chance if not living with parents and earning less than $168,750. </a:t>
            </a:r>
          </a:p>
          <a:p>
            <a:pPr marL="457200" indent="-457200">
              <a:buFont typeface="Arial" panose="020B0604020202020204" pitchFamily="34" charset="0"/>
              <a:buChar char="•"/>
            </a:pPr>
            <a:r>
              <a:rPr lang="en-US" sz="1800" kern="100" dirty="0">
                <a:effectLst/>
                <a:ea typeface="Calibri" panose="020F0502020204030204" pitchFamily="34" charset="0"/>
                <a:cs typeface="Times New Roman" panose="02020603050405020304" pitchFamily="18" charset="0"/>
              </a:rPr>
              <a:t>Customers with at least one child in an apartment and income below $168,750 had a 50% default chance, increasing to 91% with income below $195,750. </a:t>
            </a:r>
          </a:p>
          <a:p>
            <a:pPr marL="457200" indent="-457200">
              <a:buFont typeface="Arial" panose="020B0604020202020204" pitchFamily="34" charset="0"/>
              <a:buChar char="•"/>
            </a:pPr>
            <a:r>
              <a:rPr lang="en-US" sz="1800" kern="100" dirty="0">
                <a:ea typeface="Calibri" panose="020F0502020204030204" pitchFamily="34" charset="0"/>
                <a:cs typeface="Times New Roman" panose="02020603050405020304" pitchFamily="18" charset="0"/>
              </a:rPr>
              <a:t>Notably</a:t>
            </a:r>
            <a:r>
              <a:rPr lang="en-US" sz="1800" kern="100" dirty="0">
                <a:effectLst/>
                <a:ea typeface="Calibri" panose="020F0502020204030204" pitchFamily="34" charset="0"/>
                <a:cs typeface="Times New Roman" panose="02020603050405020304" pitchFamily="18" charset="0"/>
              </a:rPr>
              <a:t>, gender did not contribute to default prediction in the decision tree analysis.</a:t>
            </a:r>
            <a:endParaRPr lang="en-US" sz="1800" b="1" dirty="0">
              <a:solidFill>
                <a:schemeClr val="accent1">
                  <a:lumMod val="50000"/>
                </a:schemeClr>
              </a:solidFill>
            </a:endParaRPr>
          </a:p>
        </p:txBody>
      </p:sp>
      <p:pic>
        <p:nvPicPr>
          <p:cNvPr id="53" name="Picture 52" descr="A diagram of a company structure&#10;&#10;Description automatically generated">
            <a:extLst>
              <a:ext uri="{FF2B5EF4-FFF2-40B4-BE49-F238E27FC236}">
                <a16:creationId xmlns:a16="http://schemas.microsoft.com/office/drawing/2014/main" id="{73E95D39-3B0D-8379-20DF-088B7F44D0D6}"/>
              </a:ext>
            </a:extLst>
          </p:cNvPr>
          <p:cNvPicPr>
            <a:picLocks noChangeAspect="1"/>
          </p:cNvPicPr>
          <p:nvPr/>
        </p:nvPicPr>
        <p:blipFill>
          <a:blip r:embed="rId13"/>
          <a:stretch>
            <a:fillRect/>
          </a:stretch>
        </p:blipFill>
        <p:spPr>
          <a:xfrm>
            <a:off x="33603953" y="15215313"/>
            <a:ext cx="9421109" cy="4228920"/>
          </a:xfrm>
          <a:prstGeom prst="rect">
            <a:avLst/>
          </a:prstGeom>
        </p:spPr>
      </p:pic>
      <p:sp>
        <p:nvSpPr>
          <p:cNvPr id="56" name="Text Placeholder 7">
            <a:extLst>
              <a:ext uri="{FF2B5EF4-FFF2-40B4-BE49-F238E27FC236}">
                <a16:creationId xmlns:a16="http://schemas.microsoft.com/office/drawing/2014/main" id="{436F689B-7B9F-B4D4-5B82-1B508CFFAF50}"/>
              </a:ext>
            </a:extLst>
          </p:cNvPr>
          <p:cNvSpPr txBox="1">
            <a:spLocks/>
          </p:cNvSpPr>
          <p:nvPr/>
        </p:nvSpPr>
        <p:spPr>
          <a:xfrm>
            <a:off x="33285307" y="29122995"/>
            <a:ext cx="10058400" cy="461665"/>
          </a:xfrm>
          <a:prstGeom prst="rect">
            <a:avLst/>
          </a:prstGeom>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2400" dirty="0"/>
              <a:t>Limitations</a:t>
            </a:r>
          </a:p>
        </p:txBody>
      </p:sp>
      <p:sp>
        <p:nvSpPr>
          <p:cNvPr id="58" name="Text Placeholder 7">
            <a:extLst>
              <a:ext uri="{FF2B5EF4-FFF2-40B4-BE49-F238E27FC236}">
                <a16:creationId xmlns:a16="http://schemas.microsoft.com/office/drawing/2014/main" id="{3E5695AB-9CCB-ED31-2582-B6313D8D40B4}"/>
              </a:ext>
            </a:extLst>
          </p:cNvPr>
          <p:cNvSpPr txBox="1">
            <a:spLocks/>
          </p:cNvSpPr>
          <p:nvPr/>
        </p:nvSpPr>
        <p:spPr>
          <a:xfrm>
            <a:off x="22437843" y="4862686"/>
            <a:ext cx="10058400" cy="461665"/>
          </a:xfrm>
          <a:prstGeom prst="rect">
            <a:avLst/>
          </a:prstGeom>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2400" dirty="0"/>
              <a:t>Methodology (continued)</a:t>
            </a:r>
          </a:p>
        </p:txBody>
      </p:sp>
      <p:sp>
        <p:nvSpPr>
          <p:cNvPr id="59" name="Text Placeholder 7">
            <a:extLst>
              <a:ext uri="{FF2B5EF4-FFF2-40B4-BE49-F238E27FC236}">
                <a16:creationId xmlns:a16="http://schemas.microsoft.com/office/drawing/2014/main" id="{A585F64A-950A-38DB-C3FC-662AF0229A7A}"/>
              </a:ext>
            </a:extLst>
          </p:cNvPr>
          <p:cNvSpPr txBox="1">
            <a:spLocks/>
          </p:cNvSpPr>
          <p:nvPr/>
        </p:nvSpPr>
        <p:spPr>
          <a:xfrm>
            <a:off x="33285307" y="4862686"/>
            <a:ext cx="10058400" cy="461665"/>
          </a:xfrm>
          <a:prstGeom prst="rect">
            <a:avLst/>
          </a:prstGeom>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2400" dirty="0"/>
              <a:t>Methodology (continued)</a:t>
            </a:r>
          </a:p>
        </p:txBody>
      </p:sp>
      <p:sp>
        <p:nvSpPr>
          <p:cNvPr id="61" name="Text Placeholder 16">
            <a:extLst>
              <a:ext uri="{FF2B5EF4-FFF2-40B4-BE49-F238E27FC236}">
                <a16:creationId xmlns:a16="http://schemas.microsoft.com/office/drawing/2014/main" id="{D036E9FC-F6C5-B6C9-72BF-64D8E7B4B084}"/>
              </a:ext>
            </a:extLst>
          </p:cNvPr>
          <p:cNvSpPr txBox="1">
            <a:spLocks/>
          </p:cNvSpPr>
          <p:nvPr/>
        </p:nvSpPr>
        <p:spPr>
          <a:xfrm>
            <a:off x="33356087" y="29669129"/>
            <a:ext cx="9916840" cy="1680460"/>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marL="457200" indent="-457200">
              <a:buFont typeface="Arial" panose="020B0604020202020204" pitchFamily="34" charset="0"/>
              <a:buChar char="•"/>
            </a:pPr>
            <a:r>
              <a:rPr lang="en-US" sz="1800" dirty="0"/>
              <a:t>High rate of false positives in the logit model</a:t>
            </a:r>
          </a:p>
          <a:p>
            <a:pPr marL="457200" indent="-457200">
              <a:buFont typeface="Arial" panose="020B0604020202020204" pitchFamily="34" charset="0"/>
              <a:buChar char="•"/>
            </a:pPr>
            <a:r>
              <a:rPr lang="en-US" sz="1800" dirty="0"/>
              <a:t>Omitted variable bias</a:t>
            </a:r>
          </a:p>
          <a:p>
            <a:pPr marL="457200" indent="-457200">
              <a:buFont typeface="Arial" panose="020B0604020202020204" pitchFamily="34" charset="0"/>
              <a:buChar char="•"/>
            </a:pPr>
            <a:r>
              <a:rPr lang="en-US" sz="1800" dirty="0"/>
              <a:t>Lower accuracy rates</a:t>
            </a:r>
          </a:p>
        </p:txBody>
      </p:sp>
      <p:sp>
        <p:nvSpPr>
          <p:cNvPr id="62" name="Text Placeholder 14">
            <a:extLst>
              <a:ext uri="{FF2B5EF4-FFF2-40B4-BE49-F238E27FC236}">
                <a16:creationId xmlns:a16="http://schemas.microsoft.com/office/drawing/2014/main" id="{FE23E4BB-FFAF-7C78-EB3C-B76AE59A8359}"/>
              </a:ext>
            </a:extLst>
          </p:cNvPr>
          <p:cNvSpPr txBox="1">
            <a:spLocks/>
          </p:cNvSpPr>
          <p:nvPr/>
        </p:nvSpPr>
        <p:spPr>
          <a:xfrm>
            <a:off x="33586679" y="5168512"/>
            <a:ext cx="9455656" cy="10034542"/>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1800" b="1" dirty="0"/>
              <a:t>13) Specificity, Pre</a:t>
            </a:r>
            <a:r>
              <a:rPr lang="en-US" sz="1800" b="1" dirty="0">
                <a:effectLst/>
              </a:rPr>
              <a:t>cision, </a:t>
            </a:r>
            <a:r>
              <a:rPr lang="en-US" sz="1800" b="1" dirty="0"/>
              <a:t>R</a:t>
            </a:r>
            <a:r>
              <a:rPr lang="en-US" sz="1800" b="1" dirty="0">
                <a:effectLst/>
              </a:rPr>
              <a:t>ecall, and F1 score</a:t>
            </a:r>
          </a:p>
          <a:p>
            <a:endParaRPr lang="en-US" sz="1800" b="1" dirty="0"/>
          </a:p>
          <a:p>
            <a:pPr marL="285750" indent="-285750">
              <a:buFont typeface="Arial" panose="020B0604020202020204" pitchFamily="34" charset="0"/>
              <a:buChar char="•"/>
            </a:pPr>
            <a:r>
              <a:rPr lang="en-US" sz="1800" i="0" dirty="0">
                <a:effectLst/>
              </a:rPr>
              <a:t>Specificity: 15.3% true negatives.</a:t>
            </a:r>
          </a:p>
          <a:p>
            <a:pPr marL="285750" indent="-285750">
              <a:buFont typeface="Arial" panose="020B0604020202020204" pitchFamily="34" charset="0"/>
              <a:buChar char="•"/>
            </a:pPr>
            <a:r>
              <a:rPr lang="en-US" sz="1800" i="0" dirty="0">
                <a:effectLst/>
              </a:rPr>
              <a:t>Precision: </a:t>
            </a:r>
            <a:r>
              <a:rPr lang="en-US" sz="1800" dirty="0"/>
              <a:t>63.4% true positives. </a:t>
            </a:r>
          </a:p>
          <a:p>
            <a:pPr marL="285750" indent="-285750">
              <a:buFont typeface="Arial" panose="020B0604020202020204" pitchFamily="34" charset="0"/>
              <a:buChar char="•"/>
            </a:pPr>
            <a:r>
              <a:rPr lang="en-US" sz="1800" i="0" dirty="0">
                <a:effectLst/>
              </a:rPr>
              <a:t>Recall: 92.8% times </a:t>
            </a:r>
            <a:r>
              <a:rPr lang="en-US" sz="1800" dirty="0"/>
              <a:t>the model correctly identified the actual positive instances.</a:t>
            </a:r>
          </a:p>
          <a:p>
            <a:pPr marL="285750" indent="-285750">
              <a:buFont typeface="Arial" panose="020B0604020202020204" pitchFamily="34" charset="0"/>
              <a:buChar char="•"/>
            </a:pPr>
            <a:r>
              <a:rPr lang="en-US" sz="1800" i="0" dirty="0">
                <a:effectLst/>
              </a:rPr>
              <a:t>F1 Score: </a:t>
            </a:r>
            <a:r>
              <a:rPr lang="en-US" sz="1800" dirty="0"/>
              <a:t>0.752985044096246,  harmonic mean of precision and recall indicating a reasonable overall performance.</a:t>
            </a:r>
          </a:p>
          <a:p>
            <a:endParaRPr lang="en-US" sz="1800" b="1" dirty="0"/>
          </a:p>
          <a:p>
            <a:r>
              <a:rPr lang="en-US" sz="1800" b="1" dirty="0"/>
              <a:t>14) F0.5 Score to Correct for Imbalance in Testing Data </a:t>
            </a:r>
          </a:p>
          <a:p>
            <a:endParaRPr lang="en-US" sz="1800" b="1" dirty="0"/>
          </a:p>
          <a:p>
            <a:r>
              <a:rPr lang="en-US" sz="1800" dirty="0"/>
              <a:t>F0.5 Score (= 0.6768635576551282) suggests that the model is reasonably effective at minimizing false positives, achieving a good balance between precision and recall, but with a higher emphasis on precision.</a:t>
            </a:r>
          </a:p>
          <a:p>
            <a:endParaRPr lang="en-US" sz="1800" dirty="0"/>
          </a:p>
          <a:p>
            <a:r>
              <a:rPr lang="en-US" sz="1800" b="1" dirty="0"/>
              <a:t>15) Main Findings of Logistic Regression</a:t>
            </a:r>
          </a:p>
          <a:p>
            <a:endParaRPr lang="en-US" sz="1800" dirty="0"/>
          </a:p>
          <a:p>
            <a:pPr marL="457200" marR="0" lvl="0" indent="-457200" defTabSz="2821185">
              <a:lnSpc>
                <a:spcPct val="107000"/>
              </a:lnSpc>
              <a:spcBef>
                <a:spcPts val="0"/>
              </a:spcBef>
              <a:spcAft>
                <a:spcPts val="0"/>
              </a:spcAft>
              <a:buFont typeface="Arial" panose="020B0604020202020204" pitchFamily="34" charset="0"/>
              <a:buChar char="•"/>
            </a:pPr>
            <a:r>
              <a:rPr lang="en-US" sz="1800" dirty="0">
                <a:solidFill>
                  <a:srgbClr val="212121"/>
                </a:solidFill>
              </a:rPr>
              <a:t>Our logistic regression model revealed that female gender was negatively related to the log-odds of STATUS in that increasing a female customer by 1 decreases the log-odds of debts being repaid by 0.0222 if all other independent variables are constant. </a:t>
            </a:r>
          </a:p>
          <a:p>
            <a:pPr marL="457200" marR="0" lvl="0" indent="-457200" defTabSz="2821185">
              <a:lnSpc>
                <a:spcPct val="107000"/>
              </a:lnSpc>
              <a:spcBef>
                <a:spcPts val="0"/>
              </a:spcBef>
              <a:spcAft>
                <a:spcPts val="0"/>
              </a:spcAft>
              <a:buFont typeface="Arial" panose="020B0604020202020204" pitchFamily="34" charset="0"/>
              <a:buChar char="•"/>
            </a:pPr>
            <a:r>
              <a:rPr lang="en-US" sz="1800" dirty="0">
                <a:solidFill>
                  <a:srgbClr val="212121"/>
                </a:solidFill>
              </a:rPr>
              <a:t>We found that the recency of the data by month, people with a higher number of children, persons from all types of housing or way of living except office apartments, and all kinds of education levels had a negative significant relationship with log-odds of debts being repaid. </a:t>
            </a:r>
          </a:p>
          <a:p>
            <a:pPr marL="457200" indent="-457200" defTabSz="2821185">
              <a:buFont typeface="Arial" panose="020B0604020202020204" pitchFamily="34" charset="0"/>
              <a:buChar char="•"/>
            </a:pPr>
            <a:r>
              <a:rPr lang="en-US" sz="1800" dirty="0">
                <a:solidFill>
                  <a:srgbClr val="212121"/>
                </a:solidFill>
              </a:rPr>
              <a:t>People with all kinds of income types had a positive significant relationship with log-odds of debts being repaid. Although the amount of income had a negative significant relationship with log-odds of debts being repaid, the coefficient was extremely small, almost negligible.</a:t>
            </a:r>
          </a:p>
          <a:p>
            <a:pPr defTabSz="2821185"/>
            <a:endParaRPr lang="en-US" sz="1800" dirty="0">
              <a:solidFill>
                <a:srgbClr val="212121"/>
              </a:solidFill>
            </a:endParaRPr>
          </a:p>
          <a:p>
            <a:r>
              <a:rPr lang="en-US" sz="1800" b="1" dirty="0"/>
              <a:t>16) Decision Tree Analysis</a:t>
            </a:r>
          </a:p>
        </p:txBody>
      </p:sp>
      <p:sp>
        <p:nvSpPr>
          <p:cNvPr id="63" name="Text Placeholder 14">
            <a:extLst>
              <a:ext uri="{FF2B5EF4-FFF2-40B4-BE49-F238E27FC236}">
                <a16:creationId xmlns:a16="http://schemas.microsoft.com/office/drawing/2014/main" id="{AB137D29-5976-FFF6-1E7A-0C94B3BDCA06}"/>
              </a:ext>
            </a:extLst>
          </p:cNvPr>
          <p:cNvSpPr txBox="1">
            <a:spLocks/>
          </p:cNvSpPr>
          <p:nvPr/>
        </p:nvSpPr>
        <p:spPr>
          <a:xfrm>
            <a:off x="22437843" y="5168512"/>
            <a:ext cx="10058400" cy="8162234"/>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1800" b="1" dirty="0"/>
              <a:t>7) Multicollinearity </a:t>
            </a:r>
          </a:p>
          <a:p>
            <a:r>
              <a:rPr lang="en-US" sz="1800" dirty="0"/>
              <a:t>To avoid multicollinearity</a:t>
            </a:r>
            <a:r>
              <a:rPr lang="en-US" sz="1800" b="1" dirty="0"/>
              <a:t>,  </a:t>
            </a:r>
            <a:r>
              <a:rPr lang="en-US" sz="1800" dirty="0"/>
              <a:t>we dropped the independent variables 'CNT_FAM_MEMBERS’, and 'DAYS_EMPLOYED’ due to high correlation with 'CNT_CHILDREN’, and 'DAYS_BIRTH’ respectively.</a:t>
            </a:r>
          </a:p>
          <a:p>
            <a:endParaRPr lang="en-US" sz="1800" dirty="0"/>
          </a:p>
          <a:p>
            <a:r>
              <a:rPr lang="en-US" sz="1800" b="1" dirty="0"/>
              <a:t>8) Training and Testing Data</a:t>
            </a:r>
          </a:p>
          <a:p>
            <a:r>
              <a:rPr lang="en-US" sz="1800" dirty="0"/>
              <a:t>We split the dataset into training and testing data using a 70:30 ratio.</a:t>
            </a:r>
          </a:p>
          <a:p>
            <a:endParaRPr lang="en-US" sz="1800" dirty="0"/>
          </a:p>
          <a:p>
            <a:r>
              <a:rPr lang="en-US" sz="1800" b="1" dirty="0"/>
              <a:t>9) Logistic Regression Model on Training Data</a:t>
            </a:r>
          </a:p>
          <a:p>
            <a:r>
              <a:rPr lang="en-US" sz="1800" dirty="0"/>
              <a:t>Our dependent variable was ‘STATUS’ and main independent variable was ‘CODE_GENDER’. There were 10 other independent (control) variables when converted to dummy variables resulted in 23 variables excluding ‘CODE_GENDER’. </a:t>
            </a:r>
          </a:p>
          <a:p>
            <a:endParaRPr lang="en-US" sz="1800" dirty="0"/>
          </a:p>
          <a:p>
            <a:r>
              <a:rPr lang="en-US" sz="1800" b="1" dirty="0"/>
              <a:t>10) Heteroskedasticity</a:t>
            </a:r>
          </a:p>
          <a:p>
            <a:r>
              <a:rPr lang="en-US" sz="1800" dirty="0"/>
              <a:t>The p-value from the Breusch-Pagan test was less than 0.05, indicating the presence of heteroskedasticity.</a:t>
            </a:r>
          </a:p>
          <a:p>
            <a:endParaRPr lang="en-US" sz="1800" dirty="0"/>
          </a:p>
          <a:p>
            <a:r>
              <a:rPr lang="en-US" sz="1800" b="1" dirty="0"/>
              <a:t>11) Robust Logistic Regression Model </a:t>
            </a:r>
          </a:p>
          <a:p>
            <a:r>
              <a:rPr lang="en-US" sz="1800" dirty="0"/>
              <a:t>We fitted the logistic regression model on the training data with robust standard errors to correct for heteroskedasticity. The model's predictions on the test data were 62.8% accurate. The coefficient for female gender was significantly negative, indicating that changing the 'CODE_GENDER' variable from male (0) to female (1) decreases the log-odds of debts being repaid by 0.0222, holding all other variables constant.</a:t>
            </a:r>
          </a:p>
          <a:p>
            <a:endParaRPr lang="en-US" sz="1800" dirty="0"/>
          </a:p>
        </p:txBody>
      </p:sp>
      <p:pic>
        <p:nvPicPr>
          <p:cNvPr id="19" name="Picture 18">
            <a:extLst>
              <a:ext uri="{FF2B5EF4-FFF2-40B4-BE49-F238E27FC236}">
                <a16:creationId xmlns:a16="http://schemas.microsoft.com/office/drawing/2014/main" id="{3F857908-C1A1-4FB6-474F-0A52F4F9052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857731" y="12905010"/>
            <a:ext cx="9218624" cy="3176254"/>
          </a:xfrm>
          <a:prstGeom prst="rect">
            <a:avLst/>
          </a:prstGeom>
        </p:spPr>
      </p:pic>
    </p:spTree>
    <p:extLst>
      <p:ext uri="{BB962C8B-B14F-4D97-AF65-F5344CB8AC3E}">
        <p14:creationId xmlns:p14="http://schemas.microsoft.com/office/powerpoint/2010/main" val="183389920"/>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Presentations.com-36x48-Template-V001" id="{2709450C-FB62-A044-B777-6465EEDF651E}" vid="{FA1BCBBE-DDC6-9342-80DD-73272B52D67C}"/>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Presentations.com-36x48-Template-V001" id="{2709450C-FB62-A044-B777-6465EEDF651E}" vid="{917552B4-2336-2548-AC25-7992FF197E9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2187</TotalTime>
  <Words>1597</Words>
  <Application>Microsoft Macintosh PowerPoint</Application>
  <PresentationFormat>Custom</PresentationFormat>
  <Paragraphs>123</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Arial Narrow</vt:lpstr>
      <vt:lpstr>Calibri</vt:lpstr>
      <vt:lpstr>Trebuchet MS</vt:lpstr>
      <vt:lpstr>Wingdings</vt: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Argyris Kotoulas</dc:creator>
  <dc:description>This template is the property of PosterPresentations.com. Call us if you need help with this poster template._x000d_
1-866-649-3004           _x000d_
 (c)PosterPresentations.com</dc:description>
  <cp:lastModifiedBy>YIWEN.LIAO@baruchmail.cuny.edu</cp:lastModifiedBy>
  <cp:revision>37</cp:revision>
  <dcterms:created xsi:type="dcterms:W3CDTF">2019-01-07T21:49:45Z</dcterms:created>
  <dcterms:modified xsi:type="dcterms:W3CDTF">2023-12-07T03:51:29Z</dcterms:modified>
</cp:coreProperties>
</file>