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" panose="020B0604020202020204" charset="0"/>
      <p:bold r:id="rId9"/>
      <p:boldItalic r:id="rId10"/>
    </p:embeddedFont>
    <p:embeddedFont>
      <p:font typeface="Barlow Medium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7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6;p13">
            <a:extLst>
              <a:ext uri="{FF2B5EF4-FFF2-40B4-BE49-F238E27FC236}">
                <a16:creationId xmlns:a16="http://schemas.microsoft.com/office/drawing/2014/main" id="{C747D804-AB5D-425A-8F47-66C3E486CB01}"/>
              </a:ext>
            </a:extLst>
          </p:cNvPr>
          <p:cNvSpPr/>
          <p:nvPr/>
        </p:nvSpPr>
        <p:spPr>
          <a:xfrm>
            <a:off x="204405" y="73163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581020" y="2163711"/>
            <a:ext cx="6416695" cy="74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5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-A crowdfunding </a:t>
            </a:r>
            <a:r>
              <a:rPr lang="en-IN" sz="5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dapp</a:t>
            </a:r>
            <a:r>
              <a:rPr lang="en-IN" sz="5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6527586" y="3681748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DASH Truffles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27586" y="5280040"/>
            <a:ext cx="10731714" cy="303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Deepthi Sherly J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Om </a:t>
            </a: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Arthy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Sri B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Santhosh K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Harini 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6B88B-3DBA-4505-A3CA-076DF1B8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5" y="380524"/>
            <a:ext cx="14382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4BA273-86F0-4BAF-8D2F-85432A48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06" y="73163"/>
            <a:ext cx="11166165" cy="20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oogle Shape;87;p13">
            <a:extLst>
              <a:ext uri="{FF2B5EF4-FFF2-40B4-BE49-F238E27FC236}">
                <a16:creationId xmlns:a16="http://schemas.microsoft.com/office/drawing/2014/main" id="{A5ADBA58-4368-46F9-B3CD-999217D13FFD}"/>
              </a:ext>
            </a:extLst>
          </p:cNvPr>
          <p:cNvGrpSpPr/>
          <p:nvPr/>
        </p:nvGrpSpPr>
        <p:grpSpPr>
          <a:xfrm>
            <a:off x="10973563" y="9506687"/>
            <a:ext cx="7024152" cy="504713"/>
            <a:chOff x="-859569" y="-160999"/>
            <a:chExt cx="9365535" cy="672950"/>
          </a:xfrm>
        </p:grpSpPr>
        <p:sp>
          <p:nvSpPr>
            <p:cNvPr id="20" name="Google Shape;88;p13">
              <a:extLst>
                <a:ext uri="{FF2B5EF4-FFF2-40B4-BE49-F238E27FC236}">
                  <a16:creationId xmlns:a16="http://schemas.microsoft.com/office/drawing/2014/main" id="{8E69EF27-C675-487B-81D7-98E90CC6697D}"/>
                </a:ext>
              </a:extLst>
            </p:cNvPr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21" name="Google Shape;89;p13">
              <a:extLst>
                <a:ext uri="{FF2B5EF4-FFF2-40B4-BE49-F238E27FC236}">
                  <a16:creationId xmlns:a16="http://schemas.microsoft.com/office/drawing/2014/main" id="{48B764BD-5BF6-40A4-9A40-2E9F35957054}"/>
                </a:ext>
              </a:extLst>
            </p:cNvPr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19991DA-48CD-43A2-BBCF-E965D0AC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7006" y="-2230"/>
            <a:ext cx="1722123" cy="1263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808449" y="570760"/>
            <a:ext cx="12774386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u="sng" dirty="0">
                <a:solidFill>
                  <a:srgbClr val="222222"/>
                </a:solidFill>
                <a:latin typeface="Barlow Medium" panose="020B0604020202020204" charset="0"/>
              </a:rPr>
              <a:t>About </a:t>
            </a:r>
            <a:r>
              <a:rPr lang="en-US" sz="8000" b="1" u="sng" dirty="0" err="1">
                <a:solidFill>
                  <a:srgbClr val="222222"/>
                </a:solidFill>
                <a:latin typeface="Barlow Medium" panose="020B0604020202020204" charset="0"/>
              </a:rPr>
              <a:t>DreamFundX</a:t>
            </a:r>
            <a:r>
              <a:rPr lang="en-US" sz="80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:</a:t>
            </a:r>
            <a:endParaRPr dirty="0">
              <a:latin typeface="Barlow Medium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AC254-D65E-4E9E-88EE-59FB2A76A206}"/>
              </a:ext>
            </a:extLst>
          </p:cNvPr>
          <p:cNvSpPr txBox="1"/>
          <p:nvPr/>
        </p:nvSpPr>
        <p:spPr>
          <a:xfrm>
            <a:off x="808449" y="2942120"/>
            <a:ext cx="163241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An app to provide instant access to credit for small business growth in India and develop a concept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rlow Medium" panose="020B0604020202020204" charset="0"/>
              </a:rPr>
              <a:t>dapp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 for the use of smart contracts.</a:t>
            </a:r>
            <a:endParaRPr lang="en-US" sz="3000" b="0" dirty="0">
              <a:effectLst/>
              <a:latin typeface="Barlow Medium" panose="020B0604020202020204" charset="0"/>
            </a:endParaRPr>
          </a:p>
          <a:p>
            <a:pPr marL="457200" indent="-4572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Donors would be able to use the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rlow Medium" panose="020B0604020202020204" charset="0"/>
              </a:rPr>
              <a:t>dapp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 to fund small businesses in India using digital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rlow Medium" panose="020B0604020202020204" charset="0"/>
              </a:rPr>
              <a:t>currency.Its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 vision is to empower individuals, businesses and markets by delivering financial inclusion and supporting change across India from the grass roots level.</a:t>
            </a:r>
            <a:endParaRPr lang="en-US" sz="3000" b="0" dirty="0">
              <a:effectLst/>
              <a:latin typeface="Barlow Medium" panose="020B0604020202020204" charset="0"/>
            </a:endParaRPr>
          </a:p>
          <a:p>
            <a:pPr marL="457200" indent="-4572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It aims to provide 100% unsecured debt funding to self-employed informal market traders</a:t>
            </a:r>
            <a:r>
              <a:rPr lang="en-US" sz="3000" dirty="0">
                <a:latin typeface="Barlow Medium" panose="020B0604020202020204" charset="0"/>
              </a:rPr>
              <a:t>.</a:t>
            </a:r>
          </a:p>
          <a:p>
            <a:pPr marL="457200" indent="-4572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rlow Medium" panose="020B0604020202020204" charset="0"/>
              </a:rPr>
              <a:t>It also aims to enhance the conditions and prospects of small-scale entrepreneurs via a social network-like platform which is our future work.</a:t>
            </a:r>
            <a:br>
              <a:rPr lang="en-US" sz="3000" dirty="0">
                <a:latin typeface="Barlow Medium" panose="020B0604020202020204" charset="0"/>
              </a:rPr>
            </a:br>
            <a:br>
              <a:rPr lang="en-US" sz="3000" dirty="0">
                <a:latin typeface="Barlow Medium" panose="020B0604020202020204" charset="0"/>
              </a:rPr>
            </a:br>
            <a:endParaRPr lang="en-IN" sz="3000" dirty="0">
              <a:latin typeface="Barlow Medium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7EFE9-A0FD-431F-ADEF-3C470ABB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877" y="9023602"/>
            <a:ext cx="1722123" cy="1263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1763275"/>
            <a:ext cx="11268706" cy="852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</a:t>
            </a:r>
            <a:r>
              <a:rPr lang="en-US" sz="2600" b="0" i="0" u="none" strike="noStrike" cap="none" dirty="0" err="1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DreamFundX</a:t>
            </a:r>
            <a:r>
              <a:rPr lang="en-US" sz="26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 is a decentralized application that is a Ethereum based crowdfunding platform where the small scale entrepreneurs can look to raise funds for their startups.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It uses smart contracts which is built by the programming language solidity, which helps in the secured transaction without relying on third party.</a:t>
            </a:r>
            <a:r>
              <a:rPr lang="en-US" sz="3600" b="0" i="0" dirty="0">
                <a:solidFill>
                  <a:srgbClr val="8B949E"/>
                </a:solidFill>
                <a:effectLst/>
                <a:latin typeface="-apple-system"/>
              </a:rPr>
              <a:t>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Barlow Medium" panose="020B0604020202020204" charset="0"/>
              </a:rPr>
              <a:t>As an investor on </a:t>
            </a:r>
            <a:r>
              <a:rPr lang="en-US" sz="2600" b="0" i="0" dirty="0" err="1">
                <a:solidFill>
                  <a:schemeClr val="tx1"/>
                </a:solidFill>
                <a:effectLst/>
                <a:latin typeface="Barlow Medium" panose="020B0604020202020204" charset="0"/>
              </a:rPr>
              <a:t>DreamFundX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Barlow Medium" panose="020B0604020202020204" charset="0"/>
              </a:rPr>
              <a:t>, one can able to view all the startups, so that one can invest in their desired startup.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Barlow Medium" panose="020B0604020202020204" charset="0"/>
              </a:rPr>
              <a:t>As an owner of a startup on </a:t>
            </a:r>
            <a:r>
              <a:rPr lang="en-US" sz="2600" b="0" i="0" dirty="0" err="1">
                <a:solidFill>
                  <a:schemeClr val="tx1"/>
                </a:solidFill>
                <a:effectLst/>
                <a:latin typeface="Barlow Medium" panose="020B0604020202020204" charset="0"/>
              </a:rPr>
              <a:t>DreamFundX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Barlow Medium" panose="020B0604020202020204" charset="0"/>
              </a:rPr>
              <a:t>, one can able to sell all their products, so that they can look to raise funds.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arlow Medium" panose="020B0604020202020204" charset="0"/>
              </a:rPr>
              <a:t>The funds are raised in eth </a:t>
            </a:r>
            <a:r>
              <a:rPr lang="en-US" sz="2600" dirty="0" err="1">
                <a:solidFill>
                  <a:schemeClr val="tx1"/>
                </a:solidFill>
                <a:latin typeface="Barlow Medium" panose="020B0604020202020204" charset="0"/>
              </a:rPr>
              <a:t>cyprtocurrency</a:t>
            </a:r>
            <a:r>
              <a:rPr lang="en-US" sz="2600" dirty="0">
                <a:solidFill>
                  <a:schemeClr val="tx1"/>
                </a:solidFill>
                <a:latin typeface="Barlow Medium" panose="020B0604020202020204" charset="0"/>
              </a:rPr>
              <a:t>.</a:t>
            </a:r>
            <a:endParaRPr lang="en-US" sz="2600" b="0" i="0" dirty="0">
              <a:solidFill>
                <a:schemeClr val="tx1"/>
              </a:solidFill>
              <a:effectLst/>
              <a:latin typeface="Barlow Medium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600" b="0" i="0" u="none" strike="noStrike" cap="none" dirty="0">
              <a:solidFill>
                <a:schemeClr val="tx1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600" b="0" i="0" u="none" strike="noStrike" cap="none" dirty="0">
              <a:solidFill>
                <a:schemeClr val="tx1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15">
            <a:extLst>
              <a:ext uri="{FF2B5EF4-FFF2-40B4-BE49-F238E27FC236}">
                <a16:creationId xmlns:a16="http://schemas.microsoft.com/office/drawing/2014/main" id="{E10F9898-2F4C-4CD0-BBCA-091D45D65F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514354" y="103350"/>
            <a:ext cx="1571982" cy="14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B3916-C44A-4C78-823F-7F1935D9E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25" y="9023602"/>
            <a:ext cx="1722123" cy="12633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978716" y="1419967"/>
            <a:ext cx="8165283" cy="9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Barlow"/>
                <a:sym typeface="Barlow"/>
              </a:rPr>
              <a:t>Features</a:t>
            </a:r>
            <a:endParaRPr sz="6000" dirty="0"/>
          </a:p>
        </p:txBody>
      </p:sp>
      <p:sp>
        <p:nvSpPr>
          <p:cNvPr id="120" name="Google Shape;120;p16"/>
          <p:cNvSpPr txBox="1"/>
          <p:nvPr/>
        </p:nvSpPr>
        <p:spPr>
          <a:xfrm>
            <a:off x="978716" y="4479001"/>
            <a:ext cx="9839825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US" sz="5600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Flexible and convenient.</a:t>
            </a:r>
            <a:endParaRPr dirty="0">
              <a:solidFill>
                <a:schemeClr val="bg1"/>
              </a:solidFill>
              <a:latin typeface="Barlow Medium" panose="020B0604020202020204" charset="0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78716" y="6146120"/>
            <a:ext cx="14455368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US" sz="5600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No margin of cost for publishing campaigns</a:t>
            </a:r>
            <a:endParaRPr dirty="0">
              <a:solidFill>
                <a:schemeClr val="bg1"/>
              </a:solidFill>
              <a:latin typeface="Barlow Medium" panose="020B0604020202020204" charset="0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978716" y="2928805"/>
            <a:ext cx="10623597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  </a:t>
            </a:r>
            <a:r>
              <a:rPr lang="en-US" sz="5600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Secured Transactions.</a:t>
            </a:r>
            <a:endParaRPr dirty="0">
              <a:solidFill>
                <a:schemeClr val="bg1"/>
              </a:solidFill>
              <a:latin typeface="Barlow Medium" panose="020B0604020202020204" charset="0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3;p16">
            <a:extLst>
              <a:ext uri="{FF2B5EF4-FFF2-40B4-BE49-F238E27FC236}">
                <a16:creationId xmlns:a16="http://schemas.microsoft.com/office/drawing/2014/main" id="{FECB3D61-0162-4325-9629-D6064B9977B7}"/>
              </a:ext>
            </a:extLst>
          </p:cNvPr>
          <p:cNvSpPr txBox="1"/>
          <p:nvPr/>
        </p:nvSpPr>
        <p:spPr>
          <a:xfrm>
            <a:off x="978716" y="7555319"/>
            <a:ext cx="15175684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4. </a:t>
            </a:r>
            <a:r>
              <a:rPr lang="en-US" sz="5600" b="1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 </a:t>
            </a:r>
            <a:r>
              <a:rPr lang="en-US" sz="5600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No transaction fee is collected. Only Gas fees</a:t>
            </a:r>
            <a:endParaRPr dirty="0">
              <a:solidFill>
                <a:schemeClr val="bg1"/>
              </a:solidFill>
              <a:latin typeface="Barlow Medium" panose="020B0604020202020204" charset="0"/>
            </a:endParaRPr>
          </a:p>
        </p:txBody>
      </p:sp>
      <p:pic>
        <p:nvPicPr>
          <p:cNvPr id="8" name="Google Shape;121;p16">
            <a:extLst>
              <a:ext uri="{FF2B5EF4-FFF2-40B4-BE49-F238E27FC236}">
                <a16:creationId xmlns:a16="http://schemas.microsoft.com/office/drawing/2014/main" id="{F81DD433-0AE8-45EA-A827-41E837FB6B1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285676" y="122248"/>
            <a:ext cx="1386081" cy="1295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F3218-B902-4C8C-AE58-B30C3517C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5877" y="9023602"/>
            <a:ext cx="1722123" cy="1263398"/>
          </a:xfrm>
          <a:prstGeom prst="rect">
            <a:avLst/>
          </a:prstGeom>
        </p:spPr>
      </p:pic>
      <p:sp>
        <p:nvSpPr>
          <p:cNvPr id="10" name="Google Shape;123;p16">
            <a:extLst>
              <a:ext uri="{FF2B5EF4-FFF2-40B4-BE49-F238E27FC236}">
                <a16:creationId xmlns:a16="http://schemas.microsoft.com/office/drawing/2014/main" id="{70B41A3A-DFC4-4ADE-BA8A-62CA111FE479}"/>
              </a:ext>
            </a:extLst>
          </p:cNvPr>
          <p:cNvSpPr txBox="1"/>
          <p:nvPr/>
        </p:nvSpPr>
        <p:spPr>
          <a:xfrm>
            <a:off x="978716" y="8979868"/>
            <a:ext cx="14455368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US" sz="5600" b="1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 </a:t>
            </a:r>
            <a:r>
              <a:rPr lang="en-US" sz="5600" i="0" u="none" strike="noStrike" cap="none" dirty="0">
                <a:solidFill>
                  <a:schemeClr val="bg1"/>
                </a:solidFill>
                <a:latin typeface="Barlow Medium" panose="020B0604020202020204" charset="0"/>
                <a:ea typeface="Barlow"/>
                <a:cs typeface="Barlow"/>
                <a:sym typeface="Barlow"/>
              </a:rPr>
              <a:t>User friendly.</a:t>
            </a:r>
            <a:endParaRPr dirty="0">
              <a:solidFill>
                <a:schemeClr val="bg1"/>
              </a:solidFill>
              <a:latin typeface="Barlow Medium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7"/>
          <p:cNvGrpSpPr/>
          <p:nvPr/>
        </p:nvGrpSpPr>
        <p:grpSpPr>
          <a:xfrm>
            <a:off x="2170323" y="4047355"/>
            <a:ext cx="7666401" cy="373591"/>
            <a:chOff x="-33971" y="-52139"/>
            <a:chExt cx="10221869" cy="1813159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-33971" y="-52139"/>
              <a:ext cx="10187898" cy="573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rgbClr val="141414"/>
                  </a:solidFill>
                  <a:latin typeface="Barlow Medium"/>
                  <a:sym typeface="Barlow Medium"/>
                </a:rPr>
                <a:t>HTML/CSS</a:t>
              </a:r>
              <a:endParaRPr b="1" dirty="0"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97974" y="183295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97974" y="391047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97974" y="596787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861061" y="334720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OUR TECH STACK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ADCEE-51B8-40C3-82E6-59A71AB940AA}"/>
              </a:ext>
            </a:extLst>
          </p:cNvPr>
          <p:cNvSpPr txBox="1"/>
          <p:nvPr/>
        </p:nvSpPr>
        <p:spPr>
          <a:xfrm>
            <a:off x="2084965" y="4540267"/>
            <a:ext cx="7640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arlow Medium" panose="020B0604020202020204" charset="0"/>
              </a:rPr>
              <a:t>HTML provides the basic structure of sites which is enhanced and modified by CSS. CSS is used to control presentation , formatting and layout. </a:t>
            </a:r>
          </a:p>
        </p:txBody>
      </p:sp>
      <p:sp>
        <p:nvSpPr>
          <p:cNvPr id="21" name="Google Shape;147;p17">
            <a:extLst>
              <a:ext uri="{FF2B5EF4-FFF2-40B4-BE49-F238E27FC236}">
                <a16:creationId xmlns:a16="http://schemas.microsoft.com/office/drawing/2014/main" id="{DE1F650A-F5A3-4B33-A3C5-7ABE65814CC6}"/>
              </a:ext>
            </a:extLst>
          </p:cNvPr>
          <p:cNvSpPr txBox="1"/>
          <p:nvPr/>
        </p:nvSpPr>
        <p:spPr>
          <a:xfrm>
            <a:off x="2195804" y="1775667"/>
            <a:ext cx="7640923" cy="42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41414"/>
                </a:solidFill>
                <a:latin typeface="Barlow Medium"/>
                <a:sym typeface="Barlow Medium"/>
              </a:rPr>
              <a:t>React JS</a:t>
            </a:r>
            <a:endParaRPr lang="en-US" b="1" dirty="0"/>
          </a:p>
        </p:txBody>
      </p:sp>
      <p:sp>
        <p:nvSpPr>
          <p:cNvPr id="22" name="Google Shape;148;p17">
            <a:extLst>
              <a:ext uri="{FF2B5EF4-FFF2-40B4-BE49-F238E27FC236}">
                <a16:creationId xmlns:a16="http://schemas.microsoft.com/office/drawing/2014/main" id="{84F67377-7EDD-4F07-BFFE-EDFD13883FCD}"/>
              </a:ext>
            </a:extLst>
          </p:cNvPr>
          <p:cNvSpPr txBox="1"/>
          <p:nvPr/>
        </p:nvSpPr>
        <p:spPr>
          <a:xfrm>
            <a:off x="2195800" y="2397417"/>
            <a:ext cx="76409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Barlow Medium" panose="020B0604020202020204" charset="0"/>
                <a:ea typeface="MS PGothic" panose="020B0600070205080204" pitchFamily="34" charset="-128"/>
              </a:rPr>
              <a:t>React is an open-source, front end, JavaScript library for building user interfaces or UI components.</a:t>
            </a:r>
            <a:endParaRPr sz="2400" dirty="0">
              <a:latin typeface="Barlow Medium" panose="020B0604020202020204" charset="0"/>
              <a:ea typeface="MS PGothic" panose="020B0600070205080204" pitchFamily="34" charset="-128"/>
            </a:endParaRPr>
          </a:p>
        </p:txBody>
      </p:sp>
      <p:sp>
        <p:nvSpPr>
          <p:cNvPr id="23" name="Google Shape;141;p17">
            <a:extLst>
              <a:ext uri="{FF2B5EF4-FFF2-40B4-BE49-F238E27FC236}">
                <a16:creationId xmlns:a16="http://schemas.microsoft.com/office/drawing/2014/main" id="{9E106F07-3045-4FB9-A9E0-41821DB1671D}"/>
              </a:ext>
            </a:extLst>
          </p:cNvPr>
          <p:cNvSpPr txBox="1"/>
          <p:nvPr/>
        </p:nvSpPr>
        <p:spPr>
          <a:xfrm>
            <a:off x="2195803" y="5967877"/>
            <a:ext cx="7640923" cy="42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Barlow Medium" panose="020B0604020202020204" charset="0"/>
              </a:rPr>
              <a:t>Solidity</a:t>
            </a:r>
            <a:endParaRPr sz="2600" b="1" dirty="0">
              <a:latin typeface="Barlow Medium" panose="020B0604020202020204" charset="0"/>
            </a:endParaRPr>
          </a:p>
        </p:txBody>
      </p:sp>
      <p:sp>
        <p:nvSpPr>
          <p:cNvPr id="24" name="Google Shape;142;p17">
            <a:extLst>
              <a:ext uri="{FF2B5EF4-FFF2-40B4-BE49-F238E27FC236}">
                <a16:creationId xmlns:a16="http://schemas.microsoft.com/office/drawing/2014/main" id="{DD6CEF8F-401C-4C64-A7C3-523E3351781F}"/>
              </a:ext>
            </a:extLst>
          </p:cNvPr>
          <p:cNvSpPr txBox="1"/>
          <p:nvPr/>
        </p:nvSpPr>
        <p:spPr>
          <a:xfrm>
            <a:off x="2195801" y="6532556"/>
            <a:ext cx="7640923" cy="173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Barlow Medium" panose="020B0604020202020204" charset="0"/>
              </a:rPr>
              <a:t>Solidity is an object-oriented programming language for writing smart contracts. It is used for implementing smart contracts on Ethereum blockchain platform</a:t>
            </a:r>
            <a:r>
              <a:rPr lang="en-US" sz="2400" dirty="0">
                <a:latin typeface="Barlow Medium" panose="020B0604020202020204" charset="0"/>
              </a:rPr>
              <a:t>.</a:t>
            </a:r>
            <a:endParaRPr sz="2400" dirty="0">
              <a:latin typeface="Barlow Medium" panose="020B0604020202020204" charset="0"/>
            </a:endParaRPr>
          </a:p>
        </p:txBody>
      </p:sp>
      <p:pic>
        <p:nvPicPr>
          <p:cNvPr id="15" name="Google Shape;121;p16">
            <a:extLst>
              <a:ext uri="{FF2B5EF4-FFF2-40B4-BE49-F238E27FC236}">
                <a16:creationId xmlns:a16="http://schemas.microsoft.com/office/drawing/2014/main" id="{E617A829-433C-464D-920F-7BF7A3D557F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680559" y="126996"/>
            <a:ext cx="1386081" cy="1295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FAA12E-43FC-49EA-BA4A-250F434B2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23602"/>
            <a:ext cx="1722123" cy="1263398"/>
          </a:xfrm>
          <a:prstGeom prst="rect">
            <a:avLst/>
          </a:prstGeom>
        </p:spPr>
      </p:pic>
      <p:sp>
        <p:nvSpPr>
          <p:cNvPr id="17" name="Google Shape;151;p17">
            <a:extLst>
              <a:ext uri="{FF2B5EF4-FFF2-40B4-BE49-F238E27FC236}">
                <a16:creationId xmlns:a16="http://schemas.microsoft.com/office/drawing/2014/main" id="{47391DDD-FD7B-45F0-9F3F-E8C41D6C601A}"/>
              </a:ext>
            </a:extLst>
          </p:cNvPr>
          <p:cNvSpPr txBox="1"/>
          <p:nvPr/>
        </p:nvSpPr>
        <p:spPr>
          <a:xfrm>
            <a:off x="1028698" y="8046068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9" name="Google Shape;141;p17">
            <a:extLst>
              <a:ext uri="{FF2B5EF4-FFF2-40B4-BE49-F238E27FC236}">
                <a16:creationId xmlns:a16="http://schemas.microsoft.com/office/drawing/2014/main" id="{1E4D55D9-FAA7-447B-B27B-D4365DDA2C17}"/>
              </a:ext>
            </a:extLst>
          </p:cNvPr>
          <p:cNvSpPr txBox="1"/>
          <p:nvPr/>
        </p:nvSpPr>
        <p:spPr>
          <a:xfrm>
            <a:off x="2126526" y="8203760"/>
            <a:ext cx="7640923" cy="42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Barlow Medium" panose="020B0604020202020204" charset="0"/>
              </a:rPr>
              <a:t>Firebase</a:t>
            </a:r>
            <a:endParaRPr sz="2600" b="1" dirty="0">
              <a:latin typeface="Barlow Medium" panose="020B0604020202020204" charset="0"/>
            </a:endParaRPr>
          </a:p>
        </p:txBody>
      </p:sp>
      <p:sp>
        <p:nvSpPr>
          <p:cNvPr id="20" name="Google Shape;142;p17">
            <a:extLst>
              <a:ext uri="{FF2B5EF4-FFF2-40B4-BE49-F238E27FC236}">
                <a16:creationId xmlns:a16="http://schemas.microsoft.com/office/drawing/2014/main" id="{ABDA8CD7-4277-45D2-ACEF-8A8F10CD573A}"/>
              </a:ext>
            </a:extLst>
          </p:cNvPr>
          <p:cNvSpPr txBox="1"/>
          <p:nvPr/>
        </p:nvSpPr>
        <p:spPr>
          <a:xfrm>
            <a:off x="2126526" y="8830308"/>
            <a:ext cx="7640923" cy="173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Barlow Medium" panose="020B0604020202020204" charset="0"/>
              </a:rPr>
              <a:t>For User-Authentication</a:t>
            </a:r>
            <a:endParaRPr sz="2400" dirty="0">
              <a:latin typeface="Barlow Mediu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917181" y="4361527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 dirty="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 dirty="0"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6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121;p16">
            <a:extLst>
              <a:ext uri="{FF2B5EF4-FFF2-40B4-BE49-F238E27FC236}">
                <a16:creationId xmlns:a16="http://schemas.microsoft.com/office/drawing/2014/main" id="{1C4681EC-EBB0-4071-A893-729D2596F5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224140" y="131615"/>
            <a:ext cx="1386081" cy="1295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ED165-F553-431B-B274-E443EF81C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5877" y="9023602"/>
            <a:ext cx="1722123" cy="1263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375</Words>
  <Application>Microsoft Office PowerPoint</Application>
  <PresentationFormat>Custom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Barlow Medium</vt:lpstr>
      <vt:lpstr>Barlow</vt:lpstr>
      <vt:lpstr>Calibri</vt:lpstr>
      <vt:lpstr>Times New Roman</vt:lpstr>
      <vt:lpstr>Wingdings</vt:lpstr>
      <vt:lpstr>Arial</vt:lpstr>
      <vt:lpstr>Montserrat</vt:lpstr>
      <vt:lpstr>-apple-system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</dc:creator>
  <cp:lastModifiedBy>harinimurali.jv@outlook.com</cp:lastModifiedBy>
  <cp:revision>34</cp:revision>
  <dcterms:modified xsi:type="dcterms:W3CDTF">2021-04-18T01:04:35Z</dcterms:modified>
</cp:coreProperties>
</file>