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2"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D291B17-9318-49DB-B28B-6E5994AE9581}" type="datetime1">
              <a:rPr lang="en-US" smtClean="0"/>
              <a:t>4/30/2024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122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4/30/2024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182269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4/30/2024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5849134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4/30/2024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3583640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4/30/2024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4762537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4/30/2024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3356851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4/30/2024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6251826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458427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06265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4/30/2024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3498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81764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55516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4469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44100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18136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32051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4/30/2024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4360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D291B17-9318-49DB-B28B-6E5994AE9581}" type="datetime1">
              <a:rPr lang="en-US" smtClean="0"/>
              <a:t>4/30/2024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a:p>
        </p:txBody>
      </p:sp>
      <p:pic>
        <p:nvPicPr>
          <p:cNvPr id="48" name="Picture 47" descr="Logo&#10;&#10;Description automatically generated">
            <a:extLst>
              <a:ext uri="{FF2B5EF4-FFF2-40B4-BE49-F238E27FC236}">
                <a16:creationId xmlns:a16="http://schemas.microsoft.com/office/drawing/2014/main" id="{4014972A-A6E9-241F-B72B-334A563E561F}"/>
              </a:ext>
            </a:extLst>
          </p:cNvPr>
          <p:cNvPicPr>
            <a:picLocks noChangeAspect="1"/>
          </p:cNvPicPr>
          <p:nvPr userDrawn="1"/>
        </p:nvPicPr>
        <p:blipFill>
          <a:blip r:embed="rId20"/>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4216185617"/>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comments" Target="../comments/comment1.xml"/><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1542" y="257347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157062" y="1304822"/>
            <a:ext cx="12726648" cy="584775"/>
          </a:xfrm>
          <a:prstGeom prst="rect">
            <a:avLst/>
          </a:prstGeom>
          <a:noFill/>
        </p:spPr>
        <p:txBody>
          <a:bodyPr wrap="square" lIns="91440" tIns="45720" rIns="91440" bIns="45720" rtlCol="0" anchor="t">
            <a:spAutoFit/>
          </a:bodyPr>
          <a:lstStyle/>
          <a:p>
            <a:pPr algn="ctr"/>
            <a:r>
              <a:rPr lang="en-US" sz="3200" b="1" dirty="0">
                <a:solidFill>
                  <a:srgbClr val="7030A0"/>
                </a:solidFill>
                <a:latin typeface="Arial" panose="020B0604020202020204"/>
                <a:cs typeface="Arial" panose="020B0604020202020204"/>
              </a:rPr>
              <a:t>CAPSTONE PROJECT</a:t>
            </a:r>
          </a:p>
        </p:txBody>
      </p:sp>
      <p:sp>
        <p:nvSpPr>
          <p:cNvPr id="4" name="TextBox 3"/>
          <p:cNvSpPr txBox="1"/>
          <p:nvPr/>
        </p:nvSpPr>
        <p:spPr>
          <a:xfrm>
            <a:off x="4062409" y="4919008"/>
            <a:ext cx="7980183" cy="1938992"/>
          </a:xfrm>
          <a:prstGeom prst="rect">
            <a:avLst/>
          </a:prstGeom>
          <a:noFill/>
        </p:spPr>
        <p:txBody>
          <a:bodyPr wrap="square" lIns="91440" tIns="45720" rIns="91440" bIns="45720" rtlCol="0" anchor="t">
            <a:spAutoFit/>
          </a:bodyPr>
          <a:lstStyle/>
          <a:p>
            <a:r>
              <a:rPr lang="en-US" sz="2000" b="1" i="1" u="sng" dirty="0">
                <a:solidFill>
                  <a:srgbClr val="0000CC"/>
                </a:solidFill>
                <a:latin typeface="Arial" panose="020B0604020202020204" pitchFamily="34" charset="0"/>
                <a:cs typeface="Arial" panose="020B0604020202020204" pitchFamily="34" charset="0"/>
              </a:rPr>
              <a:t>Done by:</a:t>
            </a:r>
          </a:p>
          <a:p>
            <a:r>
              <a:rPr lang="en-US" sz="2000" b="1" dirty="0">
                <a:solidFill>
                  <a:srgbClr val="0000CC"/>
                </a:solidFill>
                <a:latin typeface="Arial" panose="020B0604020202020204"/>
                <a:cs typeface="Arial" panose="020B0604020202020204"/>
              </a:rPr>
              <a:t>Harini M</a:t>
            </a:r>
          </a:p>
          <a:p>
            <a:r>
              <a:rPr lang="en-US" sz="2000" b="1" dirty="0">
                <a:solidFill>
                  <a:srgbClr val="0000CC"/>
                </a:solidFill>
                <a:latin typeface="Arial" panose="020B0604020202020204"/>
                <a:cs typeface="Arial" panose="020B0604020202020204"/>
              </a:rPr>
              <a:t>2021303013</a:t>
            </a:r>
          </a:p>
          <a:p>
            <a:r>
              <a:rPr lang="en-IN" altLang="en-US" sz="2000" b="1" dirty="0">
                <a:solidFill>
                  <a:srgbClr val="0000CC"/>
                </a:solidFill>
                <a:latin typeface="Arial" panose="020B0604020202020204"/>
                <a:cs typeface="Arial" panose="020B0604020202020204"/>
              </a:rPr>
              <a:t>Department: B. Tech Chemical Engineering</a:t>
            </a:r>
          </a:p>
          <a:p>
            <a:r>
              <a:rPr lang="en-IN" altLang="en-US" sz="2000" b="1" dirty="0">
                <a:solidFill>
                  <a:srgbClr val="0000CC"/>
                </a:solidFill>
                <a:latin typeface="Arial" panose="020B0604020202020204"/>
                <a:cs typeface="Arial" panose="020B0604020202020204"/>
              </a:rPr>
              <a:t>College name: Algappa College of Technology , Anna University</a:t>
            </a: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0479" y="125096"/>
            <a:ext cx="9712961" cy="763270"/>
          </a:xfrm>
        </p:spPr>
        <p:txBody>
          <a:bodyPr>
            <a:normAutofit/>
          </a:bodyPr>
          <a:lstStyle/>
          <a:p>
            <a:r>
              <a:rPr lang="en-IN" altLang="en-US" sz="4000" b="1" dirty="0">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942340" y="1108392"/>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4620735" y="110807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419315" y="3987165"/>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564830" y="4048761"/>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8257380" y="1694180"/>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fontScale="92500" lnSpcReduction="20000"/>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1016000" y="822960"/>
            <a:ext cx="10549286" cy="551995"/>
          </a:xfrm>
          <a:prstGeom prst="rect">
            <a:avLst/>
          </a:prstGeom>
        </p:spPr>
        <p:txBody>
          <a:bodyPr vert="horz" lIns="91440" tIns="45720" rIns="91440" bIns="45720" rtlCol="0" anchor="b">
            <a:normAutofit fontScale="8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1016000" y="1798319"/>
            <a:ext cx="9956800" cy="3785652"/>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dirty="0">
                <a:solidFill>
                  <a:schemeClr val="accent1"/>
                </a:solidFill>
                <a:latin typeface="Arial" panose="020B0604020202020204"/>
                <a:ea typeface="+mj-lt"/>
                <a:cs typeface="Arial" panose="020B0604020202020204"/>
              </a:rPr>
              <a:t>References</a:t>
            </a:r>
            <a:endParaRPr lang="en-US" dirty="0"/>
          </a:p>
        </p:txBody>
      </p:sp>
      <p:sp>
        <p:nvSpPr>
          <p:cNvPr id="2" name="Content Placeholder 1"/>
          <p:cNvSpPr>
            <a:spLocks noGrp="1"/>
          </p:cNvSpPr>
          <p:nvPr>
            <p:ph idx="1"/>
          </p:nvPr>
        </p:nvSpPr>
        <p:spPr/>
        <p:txBody>
          <a:bodyPr>
            <a:normAutofit/>
          </a:bodyPr>
          <a:lstStyle/>
          <a:p>
            <a:r>
              <a:rPr lang="en-IN" sz="2400" dirty="0">
                <a:solidFill>
                  <a:schemeClr val="accent4">
                    <a:lumMod val="75000"/>
                  </a:schemeClr>
                </a:solidFill>
                <a:hlinkClick r:id="rId2">
                  <a:extLst>
                    <a:ext uri="{A12FA001-AC4F-418D-AE19-62706E023703}">
                      <ahyp:hlinkClr xmlns:ahyp="http://schemas.microsoft.com/office/drawing/2018/hyperlinkcolor" val="tx"/>
                    </a:ext>
                  </a:extLst>
                </a:hlinkClick>
              </a:rPr>
              <a:t>https://www.kaggle.com/datasets</a:t>
            </a:r>
            <a:endParaRPr lang="en-IN" sz="2400" dirty="0">
              <a:solidFill>
                <a:schemeClr val="accent4">
                  <a:lumMod val="75000"/>
                </a:schemeClr>
              </a:solidFill>
            </a:endParaRPr>
          </a:p>
          <a:p>
            <a:r>
              <a:rPr lang="en-IN" sz="2400" dirty="0">
                <a:solidFill>
                  <a:schemeClr val="accent4">
                    <a:lumMod val="75000"/>
                  </a:schemeClr>
                </a:solidFill>
                <a:hlinkClick r:id="rId3">
                  <a:extLst>
                    <a:ext uri="{A12FA001-AC4F-418D-AE19-62706E023703}">
                      <ahyp:hlinkClr xmlns:ahyp="http://schemas.microsoft.com/office/drawing/2018/hyperlinkcolor" val="tx"/>
                    </a:ext>
                  </a:extLst>
                </a:hlinkClick>
              </a:rPr>
              <a:t>https://pandas.pvdata.org/pandas-docs/stable/user guide/index.html</a:t>
            </a:r>
            <a:endParaRPr lang="en-IN" sz="2400" dirty="0">
              <a:solidFill>
                <a:schemeClr val="accent4">
                  <a:lumMod val="75000"/>
                </a:schemeClr>
              </a:solidFill>
            </a:endParaRPr>
          </a:p>
          <a:p>
            <a:r>
              <a:rPr lang="en-IN" sz="2400" dirty="0">
                <a:solidFill>
                  <a:schemeClr val="accent4">
                    <a:lumMod val="75000"/>
                  </a:schemeClr>
                </a:solidFill>
              </a:rPr>
              <a:t>https://seaborn.pydata.org/</a:t>
            </a:r>
          </a:p>
          <a:p>
            <a:r>
              <a:rPr lang="en-IN" sz="2400" dirty="0">
                <a:solidFill>
                  <a:schemeClr val="accent4">
                    <a:lumMod val="75000"/>
                  </a:schemeClr>
                </a:solidFill>
              </a:rPr>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853440" y="1818640"/>
            <a:ext cx="10628578" cy="4092316"/>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 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883920" y="1910079"/>
            <a:ext cx="10606116" cy="3785652"/>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analyse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41120" y="812800"/>
            <a:ext cx="10269688" cy="380068"/>
          </a:xfrm>
        </p:spPr>
        <p:txBody>
          <a:bodyPr>
            <a:normAutofit fontScale="90000"/>
          </a:bodyPr>
          <a:lstStyle/>
          <a:p>
            <a:r>
              <a:rPr lang="en-US" sz="4400" b="1" dirty="0">
                <a:solidFill>
                  <a:schemeClr val="accent1"/>
                </a:solidFill>
                <a:latin typeface="Arial" panose="020B0604020202020204"/>
                <a:ea typeface="+mj-lt"/>
                <a:cs typeface="Arial" panose="020B0604020202020204"/>
              </a:rPr>
              <a:t>System  Approach</a:t>
            </a:r>
            <a:endParaRPr lang="en-US" sz="44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1341120" y="1513840"/>
            <a:ext cx="9706291" cy="4277361"/>
          </a:xfrm>
        </p:spPr>
        <p:txBody>
          <a:bodyPr>
            <a:normAutofit/>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70000" y="670560"/>
            <a:ext cx="10340808" cy="512148"/>
          </a:xfrm>
        </p:spPr>
        <p:txBody>
          <a:bodyPr>
            <a:normAutofit fontScale="90000"/>
          </a:bodyPr>
          <a:lstStyle/>
          <a:p>
            <a:r>
              <a:rPr lang="en-US" sz="4400" b="1" dirty="0">
                <a:solidFill>
                  <a:schemeClr val="accent1"/>
                </a:solidFill>
                <a:latin typeface="Arial" panose="020B0604020202020204"/>
                <a:ea typeface="+mj-lt"/>
                <a:cs typeface="Arial" panose="020B0604020202020204"/>
              </a:rPr>
              <a:t>System  Approach</a:t>
            </a:r>
            <a:endParaRPr lang="en-US" sz="44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1270000" y="1666240"/>
            <a:ext cx="9777411" cy="4124961"/>
          </a:xfrm>
        </p:spPr>
        <p:txBody>
          <a:bodyPr>
            <a:normAutofit/>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dirty="0">
                <a:solidFill>
                  <a:schemeClr val="accent1"/>
                </a:solidFill>
                <a:latin typeface="Arial" panose="020B0604020202020204"/>
                <a:ea typeface="+mj-lt"/>
                <a:cs typeface="Arial" panose="020B0604020202020204"/>
              </a:rPr>
              <a:t>Algorithm &amp; Deployment</a:t>
            </a:r>
            <a:endParaRPr lang="en-US" dirty="0"/>
          </a:p>
        </p:txBody>
      </p:sp>
      <p:sp>
        <p:nvSpPr>
          <p:cNvPr id="2" name="Content Placeholder 1"/>
          <p:cNvSpPr>
            <a:spLocks noGrp="1"/>
          </p:cNvSpPr>
          <p:nvPr>
            <p:ph idx="1"/>
          </p:nvPr>
        </p:nvSpPr>
        <p:spPr>
          <a:xfrm>
            <a:off x="1141413" y="1767840"/>
            <a:ext cx="9821227" cy="4338320"/>
          </a:xfrm>
        </p:spPr>
        <p:txBody>
          <a:bodyPr>
            <a:normAutofit fontScale="92500" lnSpcReduction="20000"/>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342900" indent="-342900">
              <a:buAutoNum type="arabicPeriod"/>
            </a:pPr>
            <a:r>
              <a:rPr lang="en-IN" sz="1800" b="1" dirty="0">
                <a:latin typeface="Arial" panose="020B0604020202020204" pitchFamily="34" charset="0"/>
                <a:cs typeface="Arial" panose="020B0604020202020204" pitchFamily="34" charset="0"/>
              </a:rPr>
              <a:t>*Data Collection*: Gather data on students' performance in exams, including scores, demographic information (gender, ethnicity), parental level of education, lunch status, and whether they took a test preparation course.</a:t>
            </a:r>
          </a:p>
          <a:p>
            <a:pPr marL="0" indent="0">
              <a:buNone/>
            </a:pPr>
            <a:endParaRPr lang="en-IN" sz="1800" b="1" dirty="0">
              <a:latin typeface="Arial" panose="020B0604020202020204" pitchFamily="34" charset="0"/>
              <a:cs typeface="Arial" panose="020B0604020202020204" pitchFamily="34" charset="0"/>
            </a:endParaRPr>
          </a:p>
          <a:p>
            <a:pPr marL="0" indent="0">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buNone/>
            </a:pPr>
            <a:endParaRPr lang="en-IN" sz="1800" b="1" dirty="0">
              <a:latin typeface="Arial" panose="020B0604020202020204" pitchFamily="34" charset="0"/>
              <a:cs typeface="Arial" panose="020B0604020202020204" pitchFamily="34" charset="0"/>
            </a:endParaRPr>
          </a:p>
          <a:p>
            <a:pPr marL="0" indent="0">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dirty="0">
                <a:solidFill>
                  <a:schemeClr val="accent1"/>
                </a:solidFill>
                <a:latin typeface="Arial" panose="020B0604020202020204"/>
                <a:ea typeface="+mj-lt"/>
                <a:cs typeface="Arial" panose="020B0604020202020204"/>
              </a:rPr>
              <a:t>Algorithm &amp; Deployment</a:t>
            </a:r>
            <a:endParaRPr lang="en-US" dirty="0"/>
          </a:p>
        </p:txBody>
      </p:sp>
      <p:sp>
        <p:nvSpPr>
          <p:cNvPr id="2" name="Content Placeholder 1"/>
          <p:cNvSpPr>
            <a:spLocks noGrp="1"/>
          </p:cNvSpPr>
          <p:nvPr>
            <p:ph idx="1"/>
          </p:nvPr>
        </p:nvSpPr>
        <p:spPr/>
        <p:txBody>
          <a:bodyPr>
            <a:normAutofit fontScale="85000" lnSpcReduction="10000"/>
          </a:bodyPr>
          <a:lstStyle/>
          <a:p>
            <a:pPr marL="0" indent="0">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buNone/>
            </a:pPr>
            <a:endParaRPr lang="en-IN" sz="2000" b="1" dirty="0">
              <a:latin typeface="Arial" panose="020B0604020202020204" pitchFamily="34" charset="0"/>
              <a:cs typeface="Arial" panose="020B0604020202020204" pitchFamily="34" charset="0"/>
            </a:endParaRPr>
          </a:p>
          <a:p>
            <a:pPr marL="0" indent="0">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buNone/>
            </a:pPr>
            <a:endParaRPr lang="en-IN" sz="2000" b="1" dirty="0">
              <a:latin typeface="Arial" panose="020B0604020202020204" pitchFamily="34" charset="0"/>
              <a:cs typeface="Arial" panose="020B0604020202020204" pitchFamily="34" charset="0"/>
            </a:endParaRPr>
          </a:p>
          <a:p>
            <a:pPr marL="0" indent="0">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1082198" y="1985645"/>
            <a:ext cx="10024427" cy="1846659"/>
          </a:xfrm>
          <a:prstGeom prst="rect">
            <a:avLst/>
          </a:prstGeom>
          <a:noFill/>
        </p:spPr>
        <p:txBody>
          <a:bodyPr wrap="square" rtlCol="0" anchor="t">
            <a:spAutoFit/>
          </a:bodyPr>
          <a:lstStyle/>
          <a:p>
            <a:r>
              <a:rPr lang="en-US" sz="1600" b="1" dirty="0">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r>
              <a:rPr lang="en-US" b="1" dirty="0">
                <a:latin typeface="Arial" panose="020B0604020202020204" pitchFamily="34" charset="0"/>
                <a:cs typeface="Arial" panose="020B0604020202020204" pitchFamily="34" charset="0"/>
              </a:rPr>
              <a: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TM04033919[[fn=Circuit]]</Template>
  <TotalTime>21</TotalTime>
  <Words>913</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Tw Cen MT</vt:lpstr>
      <vt:lpstr>Circuit</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Swetha Muralidharan</cp:lastModifiedBy>
  <cp:revision>29</cp:revision>
  <dcterms:created xsi:type="dcterms:W3CDTF">2021-05-26T16:50:00Z</dcterms:created>
  <dcterms:modified xsi:type="dcterms:W3CDTF">2024-04-30T17:01:26Z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