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3" r:id="rId10"/>
    <p:sldId id="262" r:id="rId11"/>
    <p:sldId id="269" r:id="rId12"/>
    <p:sldId id="264" r:id="rId13"/>
    <p:sldId id="265" r:id="rId14"/>
    <p:sldId id="274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d.docs.live.net/d1437f3f0094613c/Documents/NAAN%20MUDAIVAN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MUDAIVAN PROJECT.xlsx]Sheet2!PivotTable5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Sum of Current Employee Rating by performance level</a:t>
            </a:r>
            <a:endParaRPr lang="en-IN"/>
          </a:p>
        </c:rich>
      </c:tx>
      <c:layout>
        <c:manualLayout>
          <c:xMode val="edge"/>
          <c:yMode val="edge"/>
          <c:x val="0.0942985564304462"/>
          <c:y val="0.12397929425488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0247594050744"/>
          <c:y val="0.342405220180811"/>
          <c:w val="0.877530183727034"/>
          <c:h val="0.4586235053951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Sheet2!$A$4:$A$7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Medium</c:v>
                </c:pt>
                <c:pt idx="3">
                  <c:v>Very High</c:v>
                </c:pt>
              </c:strCache>
            </c:strRef>
          </c:cat>
          <c:val>
            <c:numRef>
              <c:f>Sheet2!$B$4:$B$7</c:f>
              <c:numCache>
                <c:formatCode>General</c:formatCode>
                <c:ptCount val="4"/>
                <c:pt idx="0">
                  <c:v>1676</c:v>
                </c:pt>
                <c:pt idx="1">
                  <c:v>1291</c:v>
                </c:pt>
                <c:pt idx="2">
                  <c:v>4590</c:v>
                </c:pt>
                <c:pt idx="3">
                  <c:v>1350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0177023"/>
        <c:axId val="680166463"/>
      </c:barChart>
      <c:catAx>
        <c:axId val="680177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80166463"/>
        <c:crosses val="autoZero"/>
        <c:auto val="1"/>
        <c:lblAlgn val="ctr"/>
        <c:lblOffset val="100"/>
        <c:noMultiLvlLbl val="0"/>
      </c:catAx>
      <c:valAx>
        <c:axId val="680166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80177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2.xml"/><Relationship Id="rId4" Type="http://schemas.openxmlformats.org/officeDocument/2006/relationships/image" Target="../media/image7.emf"/><Relationship Id="rId3" Type="http://schemas.openxmlformats.org/officeDocument/2006/relationships/tags" Target="../tags/tag1.xml"/><Relationship Id="rId2" Type="http://schemas.openxmlformats.org/officeDocument/2006/relationships/image" Target="../media/image6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IN" altLang="en-US" sz="2400"/>
              <a:t> Harini R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312209287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 COM Commerce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: Anna Adarsh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457200" y="1219200"/>
            <a:ext cx="1263459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Define Key Performance Indicators (KPIs)</a:t>
            </a:r>
            <a:endParaRPr lang="en-US"/>
          </a:p>
          <a:p>
            <a:r>
              <a:rPr lang="en-US"/>
              <a:t>Start by determining what performance metrics are important for your organization. Common KPIs include:</a:t>
            </a:r>
            <a:endParaRPr lang="en-US"/>
          </a:p>
          <a:p>
            <a:endParaRPr lang="en-US"/>
          </a:p>
          <a:p>
            <a:r>
              <a:rPr lang="en-US"/>
              <a:t>Productivity: Output per hour or per project.</a:t>
            </a:r>
            <a:endParaRPr lang="en-US"/>
          </a:p>
          <a:p>
            <a:r>
              <a:rPr lang="en-US"/>
              <a:t>Quality: Error rates, customer satisfaction scores.</a:t>
            </a:r>
            <a:endParaRPr lang="en-US"/>
          </a:p>
          <a:p>
            <a:r>
              <a:rPr lang="en-US"/>
              <a:t>Attendance: Days absent, punctuality.</a:t>
            </a:r>
            <a:endParaRPr lang="en-US"/>
          </a:p>
          <a:p>
            <a:r>
              <a:rPr lang="en-US"/>
              <a:t>Goals Achievement: Completion of specific targets or objectives.</a:t>
            </a:r>
            <a:endParaRPr lang="en-US"/>
          </a:p>
          <a:p>
            <a:r>
              <a:rPr lang="en-US"/>
              <a:t>Team Collaboration: Peer reviews, teamwork contributions.</a:t>
            </a:r>
            <a:endParaRPr lang="en-US"/>
          </a:p>
          <a:p>
            <a:r>
              <a:rPr lang="en-US"/>
              <a:t>2. Create a Data Input Sheet</a:t>
            </a:r>
            <a:endParaRPr lang="en-US"/>
          </a:p>
          <a:p>
            <a:r>
              <a:rPr lang="en-US"/>
              <a:t>Design a sheet where you input raw data related to each employee. Columns might include:</a:t>
            </a:r>
            <a:endParaRPr lang="en-US"/>
          </a:p>
          <a:p>
            <a:endParaRPr lang="en-US"/>
          </a:p>
          <a:p>
            <a:r>
              <a:rPr lang="en-US"/>
              <a:t>Employee ID</a:t>
            </a:r>
            <a:endParaRPr lang="en-US"/>
          </a:p>
          <a:p>
            <a:r>
              <a:rPr lang="en-US"/>
              <a:t>Employee Name</a:t>
            </a:r>
            <a:endParaRPr lang="en-US"/>
          </a:p>
          <a:p>
            <a:r>
              <a:rPr lang="en-US"/>
              <a:t>Department</a:t>
            </a:r>
            <a:endParaRPr lang="en-US"/>
          </a:p>
          <a:p>
            <a:r>
              <a:rPr lang="en-US"/>
              <a:t>Role</a:t>
            </a:r>
            <a:endParaRPr lang="en-US"/>
          </a:p>
          <a:p>
            <a:r>
              <a:rPr lang="en-US"/>
              <a:t>Date</a:t>
            </a:r>
            <a:endParaRPr lang="en-US"/>
          </a:p>
          <a:p>
            <a:r>
              <a:rPr lang="en-US"/>
              <a:t>Metric 1 (e.g., Sales Revenue)</a:t>
            </a:r>
            <a:endParaRPr lang="en-US"/>
          </a:p>
          <a:p>
            <a:r>
              <a:rPr lang="en-US"/>
              <a:t>Metric 2 (e.g., Projects Completed)</a:t>
            </a:r>
            <a:endParaRPr lang="en-US"/>
          </a:p>
          <a:p>
            <a:r>
              <a:rPr lang="en-US"/>
              <a:t>Metric 3 (e.g., Customer Feedback Score)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3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05600" y="3124200"/>
            <a:ext cx="3112770" cy="259905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8" name="Content Placeholder 7"/>
          <p:cNvGraphicFramePr/>
          <p:nvPr>
            <p:ph sz="half" idx="2"/>
            <p:custDataLst>
              <p:tags r:id="rId5"/>
            </p:custDataLst>
          </p:nvPr>
        </p:nvGraphicFramePr>
        <p:xfrm>
          <a:off x="609600" y="1577340"/>
          <a:ext cx="5303520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Content Placeholder 8"/>
          <p:cNvGraphicFramePr/>
          <p:nvPr>
            <p:ph sz="half" idx="2"/>
            <p:custDataLst>
              <p:tags r:id="rId1"/>
            </p:custDataLst>
          </p:nvPr>
        </p:nvGraphicFramePr>
        <p:xfrm>
          <a:off x="609600" y="1053465"/>
          <a:ext cx="11200130" cy="4911090"/>
        </p:xfrm>
        <a:graphic>
          <a:graphicData uri="http://schemas.openxmlformats.org/drawingml/2006/table">
            <a:tbl>
              <a:tblPr/>
              <a:tblGrid>
                <a:gridCol w="1560830"/>
                <a:gridCol w="1136015"/>
                <a:gridCol w="1520825"/>
                <a:gridCol w="1518920"/>
                <a:gridCol w="1642745"/>
                <a:gridCol w="1999615"/>
                <a:gridCol w="1821180"/>
              </a:tblGrid>
              <a:tr h="761365">
                <a:tc>
                  <a:txBody>
                    <a:bodyPr/>
                    <a:p>
                      <a:pPr marL="6350" indent="0" algn="l" fontAlgn="b"/>
                      <a:r>
                        <a:rPr sz="1100" b="1" i="0" u="non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EmpID</a:t>
                      </a:r>
                      <a:endParaRPr sz="1100" b="1" i="0" u="none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1" i="0" u="non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FirstName</a:t>
                      </a:r>
                      <a:endParaRPr sz="1100" b="1" i="0" u="none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1" i="0" u="non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LastName</a:t>
                      </a:r>
                      <a:endParaRPr sz="1100" b="1" i="0" u="none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1" i="0" u="non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EmployeeStatus</a:t>
                      </a:r>
                      <a:endParaRPr sz="1100" b="1" i="0" u="none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1" i="0" u="non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EmployeeType</a:t>
                      </a:r>
                      <a:endParaRPr sz="1100" b="1" i="0" u="none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1" i="0" u="non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EmployeeClassificationType</a:t>
                      </a:r>
                      <a:endParaRPr sz="1100" b="1" i="0" u="none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1" i="0" u="none">
                          <a:solidFill>
                            <a:srgbClr val="FFFFFF"/>
                          </a:solidFill>
                          <a:latin typeface="Calibri" panose="020F0502020204030204"/>
                          <a:ea typeface="Calibri" panose="020F0502020204030204"/>
                        </a:rPr>
                        <a:t>Current Employee Rating</a:t>
                      </a:r>
                      <a:endParaRPr sz="1100" b="1" i="0" u="none">
                        <a:solidFill>
                          <a:srgbClr val="FFFFFF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301625">
                <a:tc>
                  <a:txBody>
                    <a:bodyPr/>
                    <a:p>
                      <a:pPr marL="6350" indent="0" algn="r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3427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Uriah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Bridges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Active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Contract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Temporary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r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301625">
                <a:tc>
                  <a:txBody>
                    <a:bodyPr/>
                    <a:p>
                      <a:pPr marL="6350" indent="0" algn="r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3428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Paula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Small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Active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Contract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Part-Time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r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301625">
                <a:tc>
                  <a:txBody>
                    <a:bodyPr/>
                    <a:p>
                      <a:pPr marL="6350" indent="0" algn="r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3429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Edward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Buck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Active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Full-Time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Part-Time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r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301625">
                <a:tc>
                  <a:txBody>
                    <a:bodyPr/>
                    <a:p>
                      <a:pPr marL="6350" indent="0" algn="r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3430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Michael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Riordan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Active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Contract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Full-Time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r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300990">
                <a:tc>
                  <a:txBody>
                    <a:bodyPr/>
                    <a:p>
                      <a:pPr marL="6350" indent="0" algn="r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3431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Jasmine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Onque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Active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Contract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Temporary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r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302260">
                <a:tc>
                  <a:txBody>
                    <a:bodyPr/>
                    <a:p>
                      <a:pPr marL="6350" indent="0" algn="r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3432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Maruk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Fraval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Active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Contract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Full-Time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r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300355">
                <a:tc>
                  <a:txBody>
                    <a:bodyPr/>
                    <a:p>
                      <a:pPr marL="6350" indent="0" algn="r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3433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Latia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Costa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Active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Full-Time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Temporary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r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301625">
                <a:tc>
                  <a:txBody>
                    <a:bodyPr/>
                    <a:p>
                      <a:pPr marL="6350" indent="0" algn="r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3434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Sharlene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Terry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Active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Contract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Full-Time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r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302260">
                <a:tc>
                  <a:txBody>
                    <a:bodyPr/>
                    <a:p>
                      <a:pPr marL="6350" indent="0" algn="r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3435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Jac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McKinzie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Active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Contract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Part-Time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r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300990">
                <a:tc>
                  <a:txBody>
                    <a:bodyPr/>
                    <a:p>
                      <a:pPr marL="6350" indent="0" algn="r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3436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Joseph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Martins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Active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Part-Time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Temporary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r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301625">
                <a:tc>
                  <a:txBody>
                    <a:bodyPr/>
                    <a:p>
                      <a:pPr marL="6350" indent="0" algn="r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3437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Myriam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Givens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Active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Contract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Temporary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r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301625">
                <a:tc>
                  <a:txBody>
                    <a:bodyPr/>
                    <a:p>
                      <a:pPr marL="6350" indent="0" algn="r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3438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Dheepa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Nguyen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Active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Full-Time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Temporary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marL="6350" indent="0" algn="r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531495">
                <a:tc>
                  <a:txBody>
                    <a:bodyPr/>
                    <a:p>
                      <a:pPr marL="6350" indent="0" algn="r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3439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Bartholemew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Khemmich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Active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Full-Time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l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Temporary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marL="6350" indent="0" algn="r" fontAlgn="b"/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  <a:endParaRPr sz="1100" b="0" i="0" u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667" marR="6667" marT="6667" anchor="b" anchorCtr="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2400" y="1219200"/>
            <a:ext cx="12027535" cy="5542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 b="1"/>
              <a:t>Review Data Trends:</a:t>
            </a:r>
            <a:r>
              <a:rPr lang="en-US" sz="2000"/>
              <a:t> Look at the performance metrics (e.g., sales numbers, task completion rates) to identify patterns. Are there consistent high performers or areas where performance is lacking?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Compare Employees: </a:t>
            </a:r>
            <a:r>
              <a:rPr lang="en-US" sz="2000"/>
              <a:t>Use Excel’s charts or summary statistics (e.g., averages, percentages) to compare performance across employees. Highlight who is performing above or below average.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Identify Strengths and Weaknesses:</a:t>
            </a:r>
            <a:r>
              <a:rPr lang="en-US" sz="2000"/>
              <a:t> Determine which employees excel in certain areas and which may need improvement.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Draw Conclusions: </a:t>
            </a:r>
            <a:r>
              <a:rPr lang="en-US" sz="2000"/>
              <a:t>Summarize the key findings. For example, you might conclude that certain employees are consistently outperforming their peers and should be recognized, while others may benefit from additional training or support.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Recommendations:</a:t>
            </a:r>
            <a:r>
              <a:rPr lang="en-US" sz="2000"/>
              <a:t> Based on the analysis, suggest actions like rewarding high performers, addressing performance issues, or providing targeted development opportunities.</a:t>
            </a:r>
            <a:endParaRPr lang="en-US" sz="2000"/>
          </a:p>
          <a:p>
            <a:endParaRPr lang="en-US" sz="2000"/>
          </a:p>
          <a:p>
            <a:r>
              <a:rPr lang="en-US" sz="2000"/>
              <a:t>In summary, Excel allows you to efficiently analyze and visualize employee performance data, leading to actionable insights and informed decisions.</a:t>
            </a:r>
            <a:endParaRPr lang="en-US" sz="20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685800" y="1905000"/>
            <a:ext cx="1103947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Design a Structured Spreadsheet:</a:t>
            </a:r>
            <a:r>
              <a:rPr lang="en-US" sz="2000"/>
              <a:t> Develop an Excel workbook with a clear and organized layout to capture and evaluate key employee performance metrics.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Define Performance Metrics:</a:t>
            </a:r>
            <a:r>
              <a:rPr lang="en-US" sz="2000"/>
              <a:t> Identify and define relevant performance metrics tailored to the organization's goals and requirements.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Automate Calculations:</a:t>
            </a:r>
            <a:r>
              <a:rPr lang="en-US" sz="2000"/>
              <a:t> Implement formulas and automation to calculate performance scores and aggregate data effectively.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Visualize Data:</a:t>
            </a:r>
            <a:r>
              <a:rPr lang="en-US" sz="2000"/>
              <a:t> Create charts and PivotTables to visualize performance data and facilitate easy interpretation.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Ensure Data Integrity:</a:t>
            </a:r>
            <a:r>
              <a:rPr lang="en-US" sz="2000"/>
              <a:t> Establish protocols for data entry, protection, and regular updates to maintain the accuracy and security of performance information.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53371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457200" y="1447800"/>
            <a:ext cx="1171130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Design and Structure:</a:t>
            </a:r>
            <a:endParaRPr lang="en-US"/>
          </a:p>
          <a:p>
            <a:endParaRPr lang="en-US"/>
          </a:p>
          <a:p>
            <a:r>
              <a:rPr lang="en-US"/>
              <a:t>Develop an Excel workbook with multiple sheets for data entry, performance metrics, and reporting.</a:t>
            </a:r>
            <a:endParaRPr lang="en-US"/>
          </a:p>
          <a:p>
            <a:r>
              <a:rPr lang="en-US"/>
              <a:t>Include key performance indicators (KPIs) relevant to the organization’s goals.</a:t>
            </a:r>
            <a:endParaRPr lang="en-US"/>
          </a:p>
          <a:p>
            <a:r>
              <a:rPr lang="en-US"/>
              <a:t>Metrics and Data Entry:</a:t>
            </a:r>
            <a:endParaRPr lang="en-US"/>
          </a:p>
          <a:p>
            <a:endParaRPr lang="en-US"/>
          </a:p>
          <a:p>
            <a:r>
              <a:rPr lang="en-US"/>
              <a:t>Define and incorporate performance metrics such as attendance, task completion rate, quality of work, and team collaboration.</a:t>
            </a:r>
            <a:endParaRPr lang="en-US"/>
          </a:p>
          <a:p>
            <a:r>
              <a:rPr lang="en-US"/>
              <a:t>Set up structured data entry forms for consistency and ease of use.</a:t>
            </a:r>
            <a:endParaRPr lang="en-US"/>
          </a:p>
          <a:p>
            <a:r>
              <a:rPr lang="en-US"/>
              <a:t>Data Analysis and Reporting:</a:t>
            </a:r>
            <a:endParaRPr lang="en-US"/>
          </a:p>
          <a:p>
            <a:endParaRPr lang="en-US"/>
          </a:p>
          <a:p>
            <a:r>
              <a:rPr lang="en-US"/>
              <a:t>Implement formulas to calculate performance scores and averages.</a:t>
            </a:r>
            <a:endParaRPr lang="en-US"/>
          </a:p>
          <a:p>
            <a:r>
              <a:rPr lang="en-US"/>
              <a:t>Use conditional formatting to highlight performance trends and anomalies.</a:t>
            </a:r>
            <a:endParaRPr lang="en-US"/>
          </a:p>
          <a:p>
            <a:r>
              <a:rPr lang="en-US"/>
              <a:t>Create PivotTables and charts to visualize performance data and facilitate in-depth analysis.</a:t>
            </a:r>
            <a:endParaRPr lang="en-US"/>
          </a:p>
          <a:p>
            <a:r>
              <a:rPr lang="en-US"/>
              <a:t>Data Security and Management:</a:t>
            </a:r>
            <a:endParaRPr lang="en-US"/>
          </a:p>
          <a:p>
            <a:endParaRPr lang="en-US"/>
          </a:p>
          <a:p>
            <a:r>
              <a:rPr lang="en-US"/>
              <a:t>Apply protection features to ensure data integrity and confidentiality.</a:t>
            </a:r>
            <a:endParaRPr lang="en-US"/>
          </a:p>
          <a:p>
            <a:r>
              <a:rPr lang="en-US"/>
              <a:t>Establish a backup routine to safeguard against data loss.</a:t>
            </a:r>
            <a:endParaRPr lang="en-US"/>
          </a:p>
          <a:p>
            <a:r>
              <a:rPr lang="en-US"/>
              <a:t>Training and Documentation: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60985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457200" y="1765300"/>
            <a:ext cx="1114234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1. HR Managers</a:t>
            </a:r>
            <a:endParaRPr lang="en-US" sz="2000"/>
          </a:p>
          <a:p>
            <a:r>
              <a:rPr lang="en-US" sz="2000"/>
              <a:t>Role: Oversee the performance management process, ensure compliance with performance evaluation standards, and use the data for strategic decisions.</a:t>
            </a:r>
            <a:endParaRPr lang="en-US" sz="2000"/>
          </a:p>
          <a:p>
            <a:r>
              <a:rPr lang="en-US" sz="2000"/>
              <a:t>Usage: Input performance data, generate reports, and analyze trends to make decisions about promotions, raises, and employee development.</a:t>
            </a:r>
            <a:endParaRPr lang="en-US" sz="2000"/>
          </a:p>
          <a:p>
            <a:endParaRPr lang="en-US" sz="2000"/>
          </a:p>
          <a:p>
            <a:r>
              <a:rPr lang="en-US" sz="2000"/>
              <a:t>2. Line Managers/Supervisors</a:t>
            </a:r>
            <a:endParaRPr lang="en-US" sz="2000"/>
          </a:p>
          <a:p>
            <a:r>
              <a:rPr lang="en-US" sz="2000"/>
              <a:t>Role: Directly manage employees, conduct performance reviews, and provide feedback.</a:t>
            </a:r>
            <a:endParaRPr lang="en-US" sz="2000"/>
          </a:p>
          <a:p>
            <a:r>
              <a:rPr lang="en-US" sz="2000"/>
              <a:t>Usage: Enter and update performance data for their team members, review individual performance metrics, and use the system to prepare for performance appraisals and development discussions.</a:t>
            </a:r>
            <a:endParaRPr lang="en-US" sz="2000"/>
          </a:p>
          <a:p>
            <a:endParaRPr lang="en-US" sz="2000"/>
          </a:p>
          <a:p>
            <a:r>
              <a:rPr lang="en-US" sz="2000"/>
              <a:t>3. Employees</a:t>
            </a:r>
            <a:endParaRPr lang="en-US" sz="2000"/>
          </a:p>
          <a:p>
            <a:r>
              <a:rPr lang="en-US" sz="2000"/>
              <a:t>Role: The subjects of the performance evaluations.</a:t>
            </a:r>
            <a:endParaRPr lang="en-US" sz="2000"/>
          </a:p>
          <a:p>
            <a:r>
              <a:rPr lang="en-US" sz="2000"/>
              <a:t>Usage: May have limited access to view their own performance data, understand their progress, and review feedback provided by managers.</a:t>
            </a: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33400" y="1600200"/>
            <a:ext cx="1128776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1. Create an Interactive Dashboard</a:t>
            </a:r>
            <a:endParaRPr lang="en-US" sz="2000"/>
          </a:p>
          <a:p>
            <a:r>
              <a:rPr lang="en-US" sz="2000"/>
              <a:t>Dashboard Sheet: Set up a new sheet for your dashboard.</a:t>
            </a:r>
            <a:endParaRPr lang="en-US" sz="2000"/>
          </a:p>
          <a:p>
            <a:r>
              <a:rPr lang="en-US" sz="2000"/>
              <a:t>Slicers: Add slicers to filter data by employee, department, or time period.</a:t>
            </a:r>
            <a:endParaRPr lang="en-US" sz="2000"/>
          </a:p>
          <a:p>
            <a:r>
              <a:rPr lang="en-US" sz="2000"/>
              <a:t>Go to Insert &gt; Slicer and choose the fields you want to filter.</a:t>
            </a:r>
            <a:endParaRPr lang="en-US" sz="2000"/>
          </a:p>
          <a:p>
            <a:endParaRPr lang="en-US" sz="2000"/>
          </a:p>
          <a:p>
            <a:r>
              <a:rPr lang="en-US" sz="2000"/>
              <a:t>2. Visualize Data with Charts</a:t>
            </a:r>
            <a:endParaRPr lang="en-US" sz="2000"/>
          </a:p>
          <a:p>
            <a:r>
              <a:rPr lang="en-US" sz="2000"/>
              <a:t>Charts: Use charts to show trends and comparisons.</a:t>
            </a:r>
            <a:endParaRPr lang="en-US" sz="2000"/>
          </a:p>
          <a:p>
            <a:r>
              <a:rPr lang="en-US" sz="2000"/>
              <a:t>Create a line chart for performance over time: Select your data, go to Insert &gt; Line Chart.</a:t>
            </a:r>
            <a:endParaRPr lang="en-US" sz="2000"/>
          </a:p>
          <a:p>
            <a:r>
              <a:rPr lang="en-US" sz="2000"/>
              <a:t>Use a bar chart to compare performance across employees: Select your data, go to Insert &gt; Bar Chart.</a:t>
            </a:r>
            <a:endParaRPr lang="en-US" sz="2000"/>
          </a:p>
          <a:p>
            <a:r>
              <a:rPr lang="en-US" sz="2000"/>
              <a:t>3. Highlight Key Metrics</a:t>
            </a:r>
            <a:endParaRPr lang="en-US" sz="2000"/>
          </a:p>
          <a:p>
            <a:r>
              <a:rPr lang="en-US" sz="2000"/>
              <a:t>Conditional Formatting: Apply color scales to highlight high and low performance.</a:t>
            </a:r>
            <a:endParaRPr lang="en-US" sz="2000"/>
          </a:p>
          <a:p>
            <a:r>
              <a:rPr lang="en-US" sz="2000"/>
              <a:t>Select your data, go to Home &gt; Conditional Formatting &gt; Color Scales, and choose a color scheme.</a:t>
            </a:r>
            <a:endParaRPr lang="en-US" sz="2000"/>
          </a:p>
          <a:p>
            <a:r>
              <a:rPr lang="en-US" sz="2000"/>
              <a:t>4. Add Performance Gauges</a:t>
            </a:r>
            <a:endParaRPr lang="en-US" sz="2000"/>
          </a:p>
          <a:p>
            <a:r>
              <a:rPr lang="en-US" sz="2000"/>
              <a:t>Gauge Chart: Create a simple gauge to show performance against a target.</a:t>
            </a:r>
            <a:endParaRPr lang="en-US" sz="2000"/>
          </a:p>
          <a:p>
            <a:r>
              <a:rPr lang="en-US" sz="2000"/>
              <a:t>Insert a Doughnut Chart and format it to look like a gauge by adjusting the slice sizes.</a:t>
            </a: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533400" y="1981200"/>
            <a:ext cx="111404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Structured Data Entry:</a:t>
            </a:r>
            <a:endParaRPr lang="en-US" sz="2000"/>
          </a:p>
          <a:p>
            <a:r>
              <a:rPr lang="en-US" sz="2000"/>
              <a:t>Design: An organized Excel workbook with dedicated sheets for employee data, performance metrics, and reporting.</a:t>
            </a:r>
            <a:endParaRPr lang="en-US" sz="2000"/>
          </a:p>
          <a:p>
            <a:r>
              <a:rPr lang="en-US" sz="2000"/>
              <a:t>Benefit: Ensures consistent and accurate data entry, minimizing errors and simplifying data management.</a:t>
            </a:r>
            <a:endParaRPr lang="en-US" sz="2000"/>
          </a:p>
          <a:p>
            <a:endParaRPr lang="en-US" sz="2000"/>
          </a:p>
          <a:p>
            <a:r>
              <a:rPr lang="en-US" sz="2000"/>
              <a:t>Customizable Performance Metrics:</a:t>
            </a:r>
            <a:endParaRPr lang="en-US" sz="2000"/>
          </a:p>
          <a:p>
            <a:r>
              <a:rPr lang="en-US" sz="2000"/>
              <a:t>Design: Allows customization of key performance indicators (KPIs) tailored to organizational needs.</a:t>
            </a:r>
            <a:endParaRPr lang="en-US" sz="2000"/>
          </a:p>
          <a:p>
            <a:r>
              <a:rPr lang="en-US" sz="2000"/>
              <a:t>Benefit: Aligns performance tracking with specific business objectives and goals, providing relevant insights.</a:t>
            </a:r>
            <a:endParaRPr lang="en-US" sz="2000"/>
          </a:p>
          <a:p>
            <a:endParaRPr lang="en-US" sz="2000"/>
          </a:p>
          <a:p>
            <a:r>
              <a:rPr lang="en-US" sz="2000"/>
              <a:t>Automated Calculations:</a:t>
            </a:r>
            <a:endParaRPr lang="en-US" sz="2000"/>
          </a:p>
          <a:p>
            <a:r>
              <a:rPr lang="en-US" sz="2000"/>
              <a:t>Design: Formulas for calculating performance scores, averages, and weighted metrics.</a:t>
            </a:r>
            <a:endParaRPr lang="en-US" sz="2000"/>
          </a:p>
          <a:p>
            <a:r>
              <a:rPr lang="en-US" sz="2000"/>
              <a:t>Benefit: Reduces manual calculations, enhances accuracy, and saves time in generating performance reports.</a:t>
            </a: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598170" y="1972310"/>
            <a:ext cx="1295019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Employee ID: Unique identifier for each employee.</a:t>
            </a:r>
            <a:endParaRPr lang="en-US" sz="2000"/>
          </a:p>
          <a:p>
            <a:r>
              <a:rPr lang="en-US" sz="2000"/>
              <a:t>Employee Name: Full name of the employee.</a:t>
            </a:r>
            <a:endParaRPr lang="en-US" sz="2000"/>
          </a:p>
          <a:p>
            <a:r>
              <a:rPr lang="en-US" sz="2000"/>
              <a:t>Department: Department or team to which the employee belongs.</a:t>
            </a:r>
            <a:endParaRPr lang="en-US" sz="2000"/>
          </a:p>
          <a:p>
            <a:r>
              <a:rPr lang="en-US" sz="2000"/>
              <a:t>Review Period: Timeframe of the review.</a:t>
            </a:r>
            <a:endParaRPr lang="en-US" sz="2000"/>
          </a:p>
          <a:p>
            <a:r>
              <a:rPr lang="en-US" sz="2000"/>
              <a:t>Average Attendance: Average attendance score or percentage.</a:t>
            </a:r>
            <a:endParaRPr lang="en-US" sz="2000"/>
          </a:p>
          <a:p>
            <a:r>
              <a:rPr lang="en-US" sz="2000"/>
              <a:t>Average Task Completion Rate: Average rate of task completion.</a:t>
            </a:r>
            <a:endParaRPr lang="en-US" sz="2000"/>
          </a:p>
          <a:p>
            <a:r>
              <a:rPr lang="en-US" sz="2000"/>
              <a:t>Average Quality of Work: Average rating for the quality of work.</a:t>
            </a:r>
            <a:endParaRPr lang="en-US" sz="2000"/>
          </a:p>
          <a:p>
            <a:r>
              <a:rPr lang="en-US" sz="2000"/>
              <a:t>Average Adherence to Deadlines: Average percentage of deadlines met.</a:t>
            </a:r>
            <a:endParaRPr lang="en-US" sz="2000"/>
          </a:p>
          <a:p>
            <a:r>
              <a:rPr lang="en-US" sz="2000"/>
              <a:t>Average Team Collaboration: Average rating for team collaboration.</a:t>
            </a:r>
            <a:endParaRPr lang="en-US" sz="2000"/>
          </a:p>
          <a:p>
            <a:r>
              <a:rPr lang="en-US" sz="2000"/>
              <a:t>Average Customer Feedback: Average score or summary of customer feedback.</a:t>
            </a:r>
            <a:endParaRPr lang="en-US" sz="2000"/>
          </a:p>
          <a:p>
            <a:r>
              <a:rPr lang="en-US" sz="2000"/>
              <a:t>Overall Performance Summary: Aggregated summary of overall performance metrics.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TABLE_ENDDRAG_ORIGIN_RECT" val="881*386"/>
  <p:tag name="TABLE_ENDDRAG_RECT" val="48*82*881*38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7434</Words>
  <Application>WPS Presentation</Application>
  <PresentationFormat>Widescreen</PresentationFormat>
  <Paragraphs>381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Calibri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THE "WOW" IN OUR SOLUTION</vt:lpstr>
      <vt:lpstr>OUR SOLUTION AND ITS VALUE PROPOSITION</vt:lpstr>
      <vt:lpstr>Dataset Description</vt:lpstr>
      <vt:lpstr>PowerPoint 演示文稿</vt:lpstr>
      <vt:lpstr>RESULTS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sathya</cp:lastModifiedBy>
  <cp:revision>15</cp:revision>
  <dcterms:created xsi:type="dcterms:W3CDTF">2024-03-29T15:07:00Z</dcterms:created>
  <dcterms:modified xsi:type="dcterms:W3CDTF">2024-08-30T06:42:50Z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AC8FFF4093144474B355E7DF42AD74D5_12</vt:lpwstr>
  </property>
  <property fmtid="{D5CDD505-2E9C-101B-9397-08002B2CF9AE}" pid="5" name="KSOProductBuildVer">
    <vt:lpwstr>1033-12.2.0.17153</vt:lpwstr>
  </property>
</Properties>
</file>