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58" r:id="rId6"/>
    <p:sldId id="259" r:id="rId7"/>
    <p:sldId id="268" r:id="rId8"/>
    <p:sldId id="265" r:id="rId9"/>
    <p:sldId id="271" r:id="rId10"/>
    <p:sldId id="270" r:id="rId11"/>
    <p:sldId id="263" r:id="rId12"/>
    <p:sldId id="272" r:id="rId13"/>
    <p:sldId id="275" r:id="rId14"/>
    <p:sldId id="273" r:id="rId15"/>
    <p:sldId id="267"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F770BE1-0EE2-4BB5-ACD9-5EBD2F1E34FC}" type="datetimeFigureOut">
              <a:rPr lang="en-IN" smtClean="0"/>
              <a:t>30-12-2021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6BA178-A2D2-4695-9751-D232E45F9702}" type="slidenum">
              <a:rPr lang="en-IN" smtClean="0"/>
              <a:t>‹#›</a:t>
            </a:fld>
            <a:endParaRPr lang="en-IN"/>
          </a:p>
        </p:txBody>
      </p:sp>
    </p:spTree>
    <p:extLst>
      <p:ext uri="{BB962C8B-B14F-4D97-AF65-F5344CB8AC3E}">
        <p14:creationId xmlns:p14="http://schemas.microsoft.com/office/powerpoint/2010/main" val="41462020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70BE1-0EE2-4BB5-ACD9-5EBD2F1E34FC}"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6BA178-A2D2-4695-9751-D232E45F9702}" type="slidenum">
              <a:rPr lang="en-IN" smtClean="0"/>
              <a:t>‹#›</a:t>
            </a:fld>
            <a:endParaRPr lang="en-IN"/>
          </a:p>
        </p:txBody>
      </p:sp>
    </p:spTree>
    <p:extLst>
      <p:ext uri="{BB962C8B-B14F-4D97-AF65-F5344CB8AC3E}">
        <p14:creationId xmlns:p14="http://schemas.microsoft.com/office/powerpoint/2010/main" val="3577719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70BE1-0EE2-4BB5-ACD9-5EBD2F1E34FC}"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6BA178-A2D2-4695-9751-D232E45F9702}" type="slidenum">
              <a:rPr lang="en-IN" smtClean="0"/>
              <a:t>‹#›</a:t>
            </a:fld>
            <a:endParaRPr lang="en-IN"/>
          </a:p>
        </p:txBody>
      </p:sp>
    </p:spTree>
    <p:extLst>
      <p:ext uri="{BB962C8B-B14F-4D97-AF65-F5344CB8AC3E}">
        <p14:creationId xmlns:p14="http://schemas.microsoft.com/office/powerpoint/2010/main" val="389706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770BE1-0EE2-4BB5-ACD9-5EBD2F1E34FC}" type="datetimeFigureOut">
              <a:rPr lang="en-IN" smtClean="0"/>
              <a:t>30-12-2021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6BA178-A2D2-4695-9751-D232E45F9702}" type="slidenum">
              <a:rPr lang="en-IN" smtClean="0"/>
              <a:t>‹#›</a:t>
            </a:fld>
            <a:endParaRPr lang="en-IN"/>
          </a:p>
        </p:txBody>
      </p:sp>
    </p:spTree>
    <p:extLst>
      <p:ext uri="{BB962C8B-B14F-4D97-AF65-F5344CB8AC3E}">
        <p14:creationId xmlns:p14="http://schemas.microsoft.com/office/powerpoint/2010/main" val="895227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F770BE1-0EE2-4BB5-ACD9-5EBD2F1E34FC}" type="datetimeFigureOut">
              <a:rPr lang="en-IN" smtClean="0"/>
              <a:t>30-12-2021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6BA178-A2D2-4695-9751-D232E45F9702}" type="slidenum">
              <a:rPr lang="en-IN" smtClean="0"/>
              <a:t>‹#›</a:t>
            </a:fld>
            <a:endParaRPr lang="en-IN"/>
          </a:p>
        </p:txBody>
      </p:sp>
    </p:spTree>
    <p:extLst>
      <p:ext uri="{BB962C8B-B14F-4D97-AF65-F5344CB8AC3E}">
        <p14:creationId xmlns:p14="http://schemas.microsoft.com/office/powerpoint/2010/main" val="23478212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F770BE1-0EE2-4BB5-ACD9-5EBD2F1E34FC}" type="datetimeFigureOut">
              <a:rPr lang="en-IN" smtClean="0"/>
              <a:t>30-12-2021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526BA178-A2D2-4695-9751-D232E45F9702}" type="slidenum">
              <a:rPr lang="en-IN" smtClean="0"/>
              <a:t>‹#›</a:t>
            </a:fld>
            <a:endParaRPr lang="en-IN"/>
          </a:p>
        </p:txBody>
      </p:sp>
    </p:spTree>
    <p:extLst>
      <p:ext uri="{BB962C8B-B14F-4D97-AF65-F5344CB8AC3E}">
        <p14:creationId xmlns:p14="http://schemas.microsoft.com/office/powerpoint/2010/main" val="103316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F770BE1-0EE2-4BB5-ACD9-5EBD2F1E34FC}" type="datetimeFigureOut">
              <a:rPr lang="en-IN" smtClean="0"/>
              <a:t>30-12-2021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6BA178-A2D2-4695-9751-D232E45F9702}"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3666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770BE1-0EE2-4BB5-ACD9-5EBD2F1E34FC}" type="datetimeFigureOut">
              <a:rPr lang="en-IN" smtClean="0"/>
              <a:t>30-12-2021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6BA178-A2D2-4695-9751-D232E45F9702}" type="slidenum">
              <a:rPr lang="en-IN" smtClean="0"/>
              <a:t>‹#›</a:t>
            </a:fld>
            <a:endParaRPr lang="en-IN"/>
          </a:p>
        </p:txBody>
      </p:sp>
    </p:spTree>
    <p:extLst>
      <p:ext uri="{BB962C8B-B14F-4D97-AF65-F5344CB8AC3E}">
        <p14:creationId xmlns:p14="http://schemas.microsoft.com/office/powerpoint/2010/main" val="3696450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70BE1-0EE2-4BB5-ACD9-5EBD2F1E34FC}" type="datetimeFigureOut">
              <a:rPr lang="en-IN" smtClean="0"/>
              <a:t>30-12-2021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6BA178-A2D2-4695-9751-D232E45F9702}" type="slidenum">
              <a:rPr lang="en-IN" smtClean="0"/>
              <a:t>‹#›</a:t>
            </a:fld>
            <a:endParaRPr lang="en-IN"/>
          </a:p>
        </p:txBody>
      </p:sp>
    </p:spTree>
    <p:extLst>
      <p:ext uri="{BB962C8B-B14F-4D97-AF65-F5344CB8AC3E}">
        <p14:creationId xmlns:p14="http://schemas.microsoft.com/office/powerpoint/2010/main" val="2477144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F770BE1-0EE2-4BB5-ACD9-5EBD2F1E34FC}" type="datetimeFigureOut">
              <a:rPr lang="en-IN" smtClean="0"/>
              <a:t>30-12-2021</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526BA178-A2D2-4695-9751-D232E45F9702}" type="slidenum">
              <a:rPr lang="en-IN" smtClean="0"/>
              <a:t>‹#›</a:t>
            </a:fld>
            <a:endParaRPr lang="en-IN"/>
          </a:p>
        </p:txBody>
      </p:sp>
    </p:spTree>
    <p:extLst>
      <p:ext uri="{BB962C8B-B14F-4D97-AF65-F5344CB8AC3E}">
        <p14:creationId xmlns:p14="http://schemas.microsoft.com/office/powerpoint/2010/main" val="1240287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F770BE1-0EE2-4BB5-ACD9-5EBD2F1E34FC}" type="datetimeFigureOut">
              <a:rPr lang="en-IN" smtClean="0"/>
              <a:t>30-12-2021</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526BA178-A2D2-4695-9751-D232E45F9702}" type="slidenum">
              <a:rPr lang="en-IN" smtClean="0"/>
              <a:t>‹#›</a:t>
            </a:fld>
            <a:endParaRPr lang="en-IN"/>
          </a:p>
        </p:txBody>
      </p:sp>
    </p:spTree>
    <p:extLst>
      <p:ext uri="{BB962C8B-B14F-4D97-AF65-F5344CB8AC3E}">
        <p14:creationId xmlns:p14="http://schemas.microsoft.com/office/powerpoint/2010/main" val="410708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F770BE1-0EE2-4BB5-ACD9-5EBD2F1E34FC}" type="datetimeFigureOut">
              <a:rPr lang="en-IN" smtClean="0"/>
              <a:t>30-12-2021</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26BA178-A2D2-4695-9751-D232E45F9702}" type="slidenum">
              <a:rPr lang="en-IN" smtClean="0"/>
              <a:t>‹#›</a:t>
            </a:fld>
            <a:endParaRPr lang="en-IN"/>
          </a:p>
        </p:txBody>
      </p:sp>
    </p:spTree>
    <p:extLst>
      <p:ext uri="{BB962C8B-B14F-4D97-AF65-F5344CB8AC3E}">
        <p14:creationId xmlns:p14="http://schemas.microsoft.com/office/powerpoint/2010/main" val="39170729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btc.networ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495C-7D41-49D0-B21A-F0375671A5DD}"/>
              </a:ext>
            </a:extLst>
          </p:cNvPr>
          <p:cNvSpPr>
            <a:spLocks noGrp="1"/>
          </p:cNvSpPr>
          <p:nvPr>
            <p:ph type="ctrTitle"/>
          </p:nvPr>
        </p:nvSpPr>
        <p:spPr>
          <a:xfrm>
            <a:off x="1426346" y="589703"/>
            <a:ext cx="9144000" cy="2387600"/>
          </a:xfrm>
        </p:spPr>
        <p:txBody>
          <a:bodyPr/>
          <a:lstStyle/>
          <a:p>
            <a:r>
              <a:rPr lang="en-IN" dirty="0"/>
              <a:t>BLOCKCHAIN </a:t>
            </a:r>
            <a:br>
              <a:rPr lang="en-IN" dirty="0"/>
            </a:br>
            <a:r>
              <a:rPr lang="en-IN" dirty="0"/>
              <a:t>TECHNOLOGIES</a:t>
            </a:r>
          </a:p>
        </p:txBody>
      </p:sp>
      <p:sp>
        <p:nvSpPr>
          <p:cNvPr id="3" name="Subtitle 2">
            <a:extLst>
              <a:ext uri="{FF2B5EF4-FFF2-40B4-BE49-F238E27FC236}">
                <a16:creationId xmlns:a16="http://schemas.microsoft.com/office/drawing/2014/main" id="{402FA0C4-1973-4561-8B6E-0C66C8A98420}"/>
              </a:ext>
            </a:extLst>
          </p:cNvPr>
          <p:cNvSpPr>
            <a:spLocks noGrp="1"/>
          </p:cNvSpPr>
          <p:nvPr>
            <p:ph type="subTitle" idx="1"/>
          </p:nvPr>
        </p:nvSpPr>
        <p:spPr>
          <a:xfrm>
            <a:off x="1524000" y="3329127"/>
            <a:ext cx="9144000" cy="2831976"/>
          </a:xfrm>
        </p:spPr>
        <p:txBody>
          <a:bodyPr>
            <a:normAutofit lnSpcReduction="10000"/>
          </a:bodyPr>
          <a:lstStyle/>
          <a:p>
            <a:r>
              <a:rPr lang="en-IN" sz="3400" b="1" dirty="0"/>
              <a:t> </a:t>
            </a:r>
            <a:r>
              <a:rPr lang="en-IN" sz="4000" b="1" dirty="0">
                <a:solidFill>
                  <a:schemeClr val="bg1"/>
                </a:solidFill>
              </a:rPr>
              <a:t>ALTCOINS – WBTC</a:t>
            </a:r>
          </a:p>
          <a:p>
            <a:endParaRPr lang="en-IN" sz="4000" b="1" dirty="0"/>
          </a:p>
          <a:p>
            <a:pPr algn="l"/>
            <a:r>
              <a:rPr lang="en-IN" sz="2400" dirty="0">
                <a:solidFill>
                  <a:schemeClr val="bg1"/>
                </a:solidFill>
              </a:rPr>
              <a:t>Presented </a:t>
            </a:r>
            <a:r>
              <a:rPr lang="en-IN" sz="2400">
                <a:solidFill>
                  <a:schemeClr val="bg1"/>
                </a:solidFill>
              </a:rPr>
              <a:t>by </a:t>
            </a:r>
            <a:endParaRPr lang="en-IN" sz="2400" dirty="0">
              <a:solidFill>
                <a:schemeClr val="bg1"/>
              </a:solidFill>
            </a:endParaRPr>
          </a:p>
          <a:p>
            <a:pPr algn="l"/>
            <a:r>
              <a:rPr lang="en-IN" sz="2400" dirty="0">
                <a:solidFill>
                  <a:schemeClr val="bg1"/>
                </a:solidFill>
              </a:rPr>
              <a:t>Esther Keerthika B(2020178016)</a:t>
            </a:r>
          </a:p>
          <a:p>
            <a:pPr algn="l"/>
            <a:r>
              <a:rPr lang="en-IN" sz="2400" dirty="0">
                <a:solidFill>
                  <a:schemeClr val="bg1"/>
                </a:solidFill>
              </a:rPr>
              <a:t>Harini S(2020178021)</a:t>
            </a:r>
          </a:p>
          <a:p>
            <a:endParaRPr lang="en-IN" dirty="0"/>
          </a:p>
        </p:txBody>
      </p:sp>
      <p:pic>
        <p:nvPicPr>
          <p:cNvPr id="1026" name="Picture 2" descr="WBTC Logos Vector Logo Text Icon Author S Development Stock Vector -  Illustration of gold, avalanche: 230726887">
            <a:extLst>
              <a:ext uri="{FF2B5EF4-FFF2-40B4-BE49-F238E27FC236}">
                <a16:creationId xmlns:a16="http://schemas.microsoft.com/office/drawing/2014/main" id="{08B1F8D0-1B91-4DC8-9AA2-473BB15091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6825" y="4273627"/>
            <a:ext cx="2514600" cy="18192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08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7060-105A-4211-A497-59AA7200A055}"/>
              </a:ext>
            </a:extLst>
          </p:cNvPr>
          <p:cNvSpPr>
            <a:spLocks noGrp="1"/>
          </p:cNvSpPr>
          <p:nvPr>
            <p:ph type="title"/>
          </p:nvPr>
        </p:nvSpPr>
        <p:spPr>
          <a:xfrm>
            <a:off x="6823733" y="192690"/>
            <a:ext cx="4486656" cy="1141497"/>
          </a:xfrm>
        </p:spPr>
        <p:txBody>
          <a:bodyPr>
            <a:normAutofit fontScale="90000"/>
          </a:bodyPr>
          <a:lstStyle/>
          <a:p>
            <a:r>
              <a:rPr lang="en-US" dirty="0"/>
              <a:t>Sequence of minting events for WBTC </a:t>
            </a:r>
            <a:br>
              <a:rPr lang="en-US" dirty="0"/>
            </a:br>
            <a:endParaRPr lang="en-IN" dirty="0"/>
          </a:p>
        </p:txBody>
      </p:sp>
      <p:sp>
        <p:nvSpPr>
          <p:cNvPr id="3" name="Content Placeholder 2">
            <a:extLst>
              <a:ext uri="{FF2B5EF4-FFF2-40B4-BE49-F238E27FC236}">
                <a16:creationId xmlns:a16="http://schemas.microsoft.com/office/drawing/2014/main" id="{5B8A0896-5C9F-4C80-AEC8-B428458DA4F7}"/>
              </a:ext>
            </a:extLst>
          </p:cNvPr>
          <p:cNvSpPr>
            <a:spLocks noGrp="1"/>
          </p:cNvSpPr>
          <p:nvPr>
            <p:ph idx="1"/>
          </p:nvPr>
        </p:nvSpPr>
        <p:spPr>
          <a:xfrm>
            <a:off x="6223247" y="1803856"/>
            <a:ext cx="5823751" cy="4701259"/>
          </a:xfrm>
        </p:spPr>
        <p:txBody>
          <a:bodyPr>
            <a:normAutofit/>
          </a:bodyPr>
          <a:lstStyle/>
          <a:p>
            <a:pPr>
              <a:lnSpc>
                <a:spcPct val="150000"/>
              </a:lnSpc>
            </a:pPr>
            <a:r>
              <a:rPr lang="en-US" sz="2000" dirty="0"/>
              <a:t>The merchant sends the custodian X BTC. </a:t>
            </a:r>
          </a:p>
          <a:p>
            <a:pPr>
              <a:lnSpc>
                <a:spcPct val="150000"/>
              </a:lnSpc>
            </a:pPr>
            <a:r>
              <a:rPr lang="en-US" sz="2000" dirty="0"/>
              <a:t>Custodian waits for 6 confirmations of the BTC transaction </a:t>
            </a:r>
          </a:p>
          <a:p>
            <a:pPr>
              <a:lnSpc>
                <a:spcPct val="150000"/>
              </a:lnSpc>
            </a:pPr>
            <a:r>
              <a:rPr lang="en-US" sz="2000" dirty="0"/>
              <a:t>Custodian creates a transaction to mint X new WBTC tokens on the Ethereum chain</a:t>
            </a:r>
            <a:endParaRPr lang="en-IN" sz="2000" dirty="0"/>
          </a:p>
          <a:p>
            <a:pPr>
              <a:lnSpc>
                <a:spcPct val="150000"/>
              </a:lnSpc>
            </a:pPr>
            <a:endParaRPr lang="en-IN" sz="2000" dirty="0"/>
          </a:p>
        </p:txBody>
      </p:sp>
      <p:sp>
        <p:nvSpPr>
          <p:cNvPr id="4" name="Text Placeholder 3">
            <a:extLst>
              <a:ext uri="{FF2B5EF4-FFF2-40B4-BE49-F238E27FC236}">
                <a16:creationId xmlns:a16="http://schemas.microsoft.com/office/drawing/2014/main" id="{1FFF47FC-93BA-4CBA-88C3-BC46AED85D56}"/>
              </a:ext>
            </a:extLst>
          </p:cNvPr>
          <p:cNvSpPr>
            <a:spLocks noGrp="1"/>
          </p:cNvSpPr>
          <p:nvPr>
            <p:ph type="body" sz="half" idx="2"/>
          </p:nvPr>
        </p:nvSpPr>
        <p:spPr/>
        <p:txBody>
          <a:bodyPr/>
          <a:lstStyle/>
          <a:p>
            <a:endParaRPr lang="en-IN" dirty="0"/>
          </a:p>
        </p:txBody>
      </p:sp>
      <p:pic>
        <p:nvPicPr>
          <p:cNvPr id="5" name="Content Placeholder 5">
            <a:extLst>
              <a:ext uri="{FF2B5EF4-FFF2-40B4-BE49-F238E27FC236}">
                <a16:creationId xmlns:a16="http://schemas.microsoft.com/office/drawing/2014/main" id="{20E8BD8E-A3AE-4C53-8683-95F7E5B5FD4C}"/>
              </a:ext>
            </a:extLst>
          </p:cNvPr>
          <p:cNvPicPr>
            <a:picLocks noChangeAspect="1"/>
          </p:cNvPicPr>
          <p:nvPr/>
        </p:nvPicPr>
        <p:blipFill>
          <a:blip r:embed="rId2"/>
          <a:stretch>
            <a:fillRect/>
          </a:stretch>
        </p:blipFill>
        <p:spPr>
          <a:xfrm>
            <a:off x="145002" y="2690549"/>
            <a:ext cx="5758647" cy="4050962"/>
          </a:xfrm>
          <a:prstGeom prst="rect">
            <a:avLst/>
          </a:prstGeom>
        </p:spPr>
      </p:pic>
      <p:sp>
        <p:nvSpPr>
          <p:cNvPr id="6" name="Title 1">
            <a:extLst>
              <a:ext uri="{FF2B5EF4-FFF2-40B4-BE49-F238E27FC236}">
                <a16:creationId xmlns:a16="http://schemas.microsoft.com/office/drawing/2014/main" id="{F845D1C4-419E-404F-8C1A-DEBCA2605DB2}"/>
              </a:ext>
            </a:extLst>
          </p:cNvPr>
          <p:cNvSpPr txBox="1">
            <a:spLocks/>
          </p:cNvSpPr>
          <p:nvPr/>
        </p:nvSpPr>
        <p:spPr bwMode="blackWhite">
          <a:xfrm>
            <a:off x="603682" y="192689"/>
            <a:ext cx="4977650" cy="845997"/>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n-IN"/>
              <a:t>MINTING</a:t>
            </a:r>
            <a:endParaRPr lang="en-IN" dirty="0"/>
          </a:p>
        </p:txBody>
      </p:sp>
      <p:sp>
        <p:nvSpPr>
          <p:cNvPr id="7" name="TextBox 6">
            <a:extLst>
              <a:ext uri="{FF2B5EF4-FFF2-40B4-BE49-F238E27FC236}">
                <a16:creationId xmlns:a16="http://schemas.microsoft.com/office/drawing/2014/main" id="{A27253BB-95B0-4F58-9CF3-1EE136161046}"/>
              </a:ext>
            </a:extLst>
          </p:cNvPr>
          <p:cNvSpPr txBox="1"/>
          <p:nvPr/>
        </p:nvSpPr>
        <p:spPr>
          <a:xfrm>
            <a:off x="367893" y="1340421"/>
            <a:ext cx="5213439" cy="1200329"/>
          </a:xfrm>
          <a:prstGeom prst="rect">
            <a:avLst/>
          </a:prstGeom>
          <a:noFill/>
        </p:spPr>
        <p:txBody>
          <a:bodyPr wrap="square" rtlCol="0">
            <a:spAutoFit/>
          </a:bodyPr>
          <a:lstStyle/>
          <a:p>
            <a:r>
              <a:rPr lang="en-US" sz="1800" b="1" i="0" dirty="0">
                <a:solidFill>
                  <a:schemeClr val="bg1"/>
                </a:solidFill>
                <a:effectLst/>
              </a:rPr>
              <a:t>Minting</a:t>
            </a:r>
            <a:r>
              <a:rPr lang="en-US" sz="1800" b="0" i="0" dirty="0">
                <a:solidFill>
                  <a:schemeClr val="bg1"/>
                </a:solidFill>
                <a:effectLst/>
              </a:rPr>
              <a:t> refers to the process of creating new wrapped tokens. Minting in the wrapped framework is initiated by a merchant and performed by a custodian.</a:t>
            </a:r>
            <a:r>
              <a:rPr lang="en-US" sz="1800" dirty="0">
                <a:solidFill>
                  <a:schemeClr val="bg1"/>
                </a:solidFill>
              </a:rPr>
              <a:t> </a:t>
            </a:r>
          </a:p>
          <a:p>
            <a:endParaRPr lang="en-IN" dirty="0"/>
          </a:p>
        </p:txBody>
      </p:sp>
    </p:spTree>
    <p:extLst>
      <p:ext uri="{BB962C8B-B14F-4D97-AF65-F5344CB8AC3E}">
        <p14:creationId xmlns:p14="http://schemas.microsoft.com/office/powerpoint/2010/main" val="3001219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1C6DB-C041-4B55-A5EA-EF9684CB6BFB}"/>
              </a:ext>
            </a:extLst>
          </p:cNvPr>
          <p:cNvSpPr>
            <a:spLocks noGrp="1"/>
          </p:cNvSpPr>
          <p:nvPr>
            <p:ph type="title"/>
          </p:nvPr>
        </p:nvSpPr>
        <p:spPr>
          <a:xfrm>
            <a:off x="769050" y="214823"/>
            <a:ext cx="4590451" cy="724875"/>
          </a:xfrm>
        </p:spPr>
        <p:txBody>
          <a:bodyPr>
            <a:normAutofit/>
          </a:bodyPr>
          <a:lstStyle/>
          <a:p>
            <a:r>
              <a:rPr lang="en-IN" dirty="0"/>
              <a:t>Burning</a:t>
            </a:r>
          </a:p>
        </p:txBody>
      </p:sp>
      <p:pic>
        <p:nvPicPr>
          <p:cNvPr id="6" name="Content Placeholder 5">
            <a:extLst>
              <a:ext uri="{FF2B5EF4-FFF2-40B4-BE49-F238E27FC236}">
                <a16:creationId xmlns:a16="http://schemas.microsoft.com/office/drawing/2014/main" id="{06DB26FB-375A-4C0F-A479-E59DB7787D17}"/>
              </a:ext>
            </a:extLst>
          </p:cNvPr>
          <p:cNvPicPr>
            <a:picLocks noGrp="1" noChangeAspect="1"/>
          </p:cNvPicPr>
          <p:nvPr>
            <p:ph idx="1"/>
          </p:nvPr>
        </p:nvPicPr>
        <p:blipFill>
          <a:blip r:embed="rId2"/>
          <a:stretch>
            <a:fillRect/>
          </a:stretch>
        </p:blipFill>
        <p:spPr>
          <a:xfrm>
            <a:off x="349189" y="2551903"/>
            <a:ext cx="5530788" cy="4171171"/>
          </a:xfrm>
        </p:spPr>
      </p:pic>
      <p:sp>
        <p:nvSpPr>
          <p:cNvPr id="4" name="Text Placeholder 3">
            <a:extLst>
              <a:ext uri="{FF2B5EF4-FFF2-40B4-BE49-F238E27FC236}">
                <a16:creationId xmlns:a16="http://schemas.microsoft.com/office/drawing/2014/main" id="{F1571425-53F5-4B3F-BBB9-7DBD8A08AF3D}"/>
              </a:ext>
            </a:extLst>
          </p:cNvPr>
          <p:cNvSpPr>
            <a:spLocks noGrp="1"/>
          </p:cNvSpPr>
          <p:nvPr>
            <p:ph type="body" sz="half" idx="2"/>
          </p:nvPr>
        </p:nvSpPr>
        <p:spPr>
          <a:xfrm>
            <a:off x="6454067" y="1745801"/>
            <a:ext cx="5388744" cy="4580878"/>
          </a:xfrm>
        </p:spPr>
        <p:txBody>
          <a:bodyPr>
            <a:normAutofit fontScale="55000" lnSpcReduction="20000"/>
          </a:bodyPr>
          <a:lstStyle/>
          <a:p>
            <a:pPr marL="571500" indent="-571500" algn="l">
              <a:lnSpc>
                <a:spcPct val="170000"/>
              </a:lnSpc>
              <a:buFont typeface="Arial" panose="020B0604020202020204" pitchFamily="34" charset="0"/>
              <a:buChar char="•"/>
            </a:pPr>
            <a:r>
              <a:rPr lang="en-US" sz="3600" dirty="0">
                <a:solidFill>
                  <a:schemeClr val="tx1"/>
                </a:solidFill>
              </a:rPr>
              <a:t>The merchant creates a burn transaction, burning X WBTC tokens </a:t>
            </a:r>
          </a:p>
          <a:p>
            <a:pPr marL="571500" indent="-571500" algn="l">
              <a:lnSpc>
                <a:spcPct val="170000"/>
              </a:lnSpc>
              <a:buFont typeface="Arial" panose="020B0604020202020204" pitchFamily="34" charset="0"/>
              <a:buChar char="•"/>
            </a:pPr>
            <a:r>
              <a:rPr lang="en-US" sz="3600" dirty="0">
                <a:solidFill>
                  <a:schemeClr val="tx1"/>
                </a:solidFill>
              </a:rPr>
              <a:t>Custodian waits for 25 block confirmations of the ETH transaction </a:t>
            </a:r>
          </a:p>
          <a:p>
            <a:pPr marL="571500" indent="-571500" algn="l">
              <a:lnSpc>
                <a:spcPct val="170000"/>
              </a:lnSpc>
              <a:buFont typeface="Arial" panose="020B0604020202020204" pitchFamily="34" charset="0"/>
              <a:buChar char="•"/>
            </a:pPr>
            <a:r>
              <a:rPr lang="en-US" sz="3600" dirty="0">
                <a:solidFill>
                  <a:schemeClr val="tx1"/>
                </a:solidFill>
              </a:rPr>
              <a:t>Custodian releases X BTC to the merchants Bitcoin address </a:t>
            </a:r>
          </a:p>
          <a:p>
            <a:pPr marL="571500" indent="-571500" algn="l">
              <a:lnSpc>
                <a:spcPct val="170000"/>
              </a:lnSpc>
              <a:buFont typeface="Arial" panose="020B0604020202020204" pitchFamily="34" charset="0"/>
              <a:buChar char="•"/>
            </a:pPr>
            <a:r>
              <a:rPr lang="en-US" sz="3600" dirty="0">
                <a:solidFill>
                  <a:schemeClr val="tx1"/>
                </a:solidFill>
              </a:rPr>
              <a:t>Custodian makes an Ethereum transaction for balance reduction </a:t>
            </a:r>
            <a:r>
              <a:rPr lang="en-US" sz="3600">
                <a:solidFill>
                  <a:schemeClr val="tx1"/>
                </a:solidFill>
              </a:rPr>
              <a:t>, thus marking </a:t>
            </a:r>
            <a:r>
              <a:rPr lang="en-US" sz="3600" dirty="0">
                <a:solidFill>
                  <a:schemeClr val="tx1"/>
                </a:solidFill>
              </a:rPr>
              <a:t>the burn request as completed</a:t>
            </a:r>
            <a:endParaRPr lang="en-IN" dirty="0">
              <a:solidFill>
                <a:schemeClr val="tx1"/>
              </a:solidFill>
            </a:endParaRPr>
          </a:p>
        </p:txBody>
      </p:sp>
      <p:sp>
        <p:nvSpPr>
          <p:cNvPr id="7" name="TextBox 6">
            <a:extLst>
              <a:ext uri="{FF2B5EF4-FFF2-40B4-BE49-F238E27FC236}">
                <a16:creationId xmlns:a16="http://schemas.microsoft.com/office/drawing/2014/main" id="{9387244A-15BD-45ED-95E8-A5F34BFC5294}"/>
              </a:ext>
            </a:extLst>
          </p:cNvPr>
          <p:cNvSpPr txBox="1"/>
          <p:nvPr/>
        </p:nvSpPr>
        <p:spPr>
          <a:xfrm>
            <a:off x="233779" y="1007137"/>
            <a:ext cx="5767526" cy="1477328"/>
          </a:xfrm>
          <a:prstGeom prst="rect">
            <a:avLst/>
          </a:prstGeom>
          <a:noFill/>
        </p:spPr>
        <p:txBody>
          <a:bodyPr wrap="square" rtlCol="0">
            <a:spAutoFit/>
          </a:bodyPr>
          <a:lstStyle/>
          <a:p>
            <a:r>
              <a:rPr lang="en-US" sz="1800" b="1" i="0" dirty="0">
                <a:solidFill>
                  <a:schemeClr val="bg1"/>
                </a:solidFill>
                <a:effectLst/>
              </a:rPr>
              <a:t>Burning</a:t>
            </a:r>
            <a:r>
              <a:rPr lang="en-US" sz="1800" b="0" i="0" dirty="0">
                <a:solidFill>
                  <a:schemeClr val="bg1"/>
                </a:solidFill>
                <a:effectLst/>
              </a:rPr>
              <a:t> is the action of redeeming Bitcoin for WBTC tokens, and only merchant addresses can do this. The amount to be ‘burnt’ is deducted from the merchant’s WBTC balance (on chain) and the supply of WBTC is then reduced.</a:t>
            </a:r>
            <a:endParaRPr lang="en-IN" dirty="0">
              <a:solidFill>
                <a:schemeClr val="bg1"/>
              </a:solidFill>
            </a:endParaRPr>
          </a:p>
        </p:txBody>
      </p:sp>
      <p:sp>
        <p:nvSpPr>
          <p:cNvPr id="8" name="Title 1">
            <a:extLst>
              <a:ext uri="{FF2B5EF4-FFF2-40B4-BE49-F238E27FC236}">
                <a16:creationId xmlns:a16="http://schemas.microsoft.com/office/drawing/2014/main" id="{A893F7D7-E8E3-40AF-B83F-A8CEC1EB1114}"/>
              </a:ext>
            </a:extLst>
          </p:cNvPr>
          <p:cNvSpPr txBox="1">
            <a:spLocks/>
          </p:cNvSpPr>
          <p:nvPr/>
        </p:nvSpPr>
        <p:spPr bwMode="blackWhite">
          <a:xfrm>
            <a:off x="6823733" y="192690"/>
            <a:ext cx="4486656" cy="1141497"/>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fontScale="90000" lnSpcReduction="10000"/>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n-US" dirty="0"/>
              <a:t>Sequence of events for burning WBTC tokens </a:t>
            </a:r>
            <a:br>
              <a:rPr lang="en-US" dirty="0"/>
            </a:br>
            <a:endParaRPr lang="en-IN" dirty="0"/>
          </a:p>
        </p:txBody>
      </p:sp>
    </p:spTree>
    <p:extLst>
      <p:ext uri="{BB962C8B-B14F-4D97-AF65-F5344CB8AC3E}">
        <p14:creationId xmlns:p14="http://schemas.microsoft.com/office/powerpoint/2010/main" val="3911787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0B9A0-CE42-40D1-9EF7-6FF2068D77B8}"/>
              </a:ext>
            </a:extLst>
          </p:cNvPr>
          <p:cNvSpPr>
            <a:spLocks noGrp="1"/>
          </p:cNvSpPr>
          <p:nvPr>
            <p:ph type="title"/>
          </p:nvPr>
        </p:nvSpPr>
        <p:spPr>
          <a:xfrm>
            <a:off x="951390" y="312183"/>
            <a:ext cx="10289219" cy="904057"/>
          </a:xfrm>
        </p:spPr>
        <p:txBody>
          <a:bodyPr>
            <a:normAutofit fontScale="90000"/>
          </a:bodyPr>
          <a:lstStyle/>
          <a:p>
            <a:r>
              <a:rPr lang="en-US" dirty="0"/>
              <a:t>the steps for users to atomically swap BTC for WBTC</a:t>
            </a:r>
            <a:endParaRPr lang="en-IN" dirty="0"/>
          </a:p>
        </p:txBody>
      </p:sp>
      <p:sp>
        <p:nvSpPr>
          <p:cNvPr id="3" name="Content Placeholder 2">
            <a:extLst>
              <a:ext uri="{FF2B5EF4-FFF2-40B4-BE49-F238E27FC236}">
                <a16:creationId xmlns:a16="http://schemas.microsoft.com/office/drawing/2014/main" id="{9B98570E-D4FE-40D0-B1AC-7D06E551FB8E}"/>
              </a:ext>
            </a:extLst>
          </p:cNvPr>
          <p:cNvSpPr>
            <a:spLocks noGrp="1"/>
          </p:cNvSpPr>
          <p:nvPr>
            <p:ph idx="1"/>
          </p:nvPr>
        </p:nvSpPr>
        <p:spPr>
          <a:xfrm>
            <a:off x="523783" y="1331651"/>
            <a:ext cx="10910656" cy="5308846"/>
          </a:xfrm>
        </p:spPr>
        <p:txBody>
          <a:bodyPr>
            <a:normAutofit/>
          </a:bodyPr>
          <a:lstStyle/>
          <a:p>
            <a:endParaRPr lang="en-US" dirty="0"/>
          </a:p>
          <a:p>
            <a:r>
              <a:rPr lang="en-US" sz="2000" dirty="0"/>
              <a:t>Once KYC is completed, the steps for users to atomically swap BTC for WBTC with the merchant are: </a:t>
            </a:r>
          </a:p>
          <a:p>
            <a:endParaRPr lang="en-US" dirty="0"/>
          </a:p>
          <a:p>
            <a:r>
              <a:rPr lang="en-US" sz="2000" dirty="0"/>
              <a:t>User generates a secret key and a hash of it is provided to the merchant. The user and the merchant also agree on other swapping details such as receive addresses (ETH and BTC) </a:t>
            </a:r>
          </a:p>
          <a:p>
            <a:endParaRPr lang="en-US" dirty="0"/>
          </a:p>
          <a:p>
            <a:endParaRPr lang="en-US" dirty="0"/>
          </a:p>
          <a:p>
            <a:r>
              <a:rPr lang="en-US" sz="2000" dirty="0"/>
              <a:t>The user creates a Bitcoin HTLC (Hashed Time Lock Contract) using the merchant’s Bitcoin address, user’s refund address, secret hash, and expiration time. This is used to create a P2SH address which the user funds with X BTC </a:t>
            </a:r>
          </a:p>
        </p:txBody>
      </p:sp>
    </p:spTree>
    <p:extLst>
      <p:ext uri="{BB962C8B-B14F-4D97-AF65-F5344CB8AC3E}">
        <p14:creationId xmlns:p14="http://schemas.microsoft.com/office/powerpoint/2010/main" val="3174288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BDA9-4DFD-4474-84A6-55B147838685}"/>
              </a:ext>
            </a:extLst>
          </p:cNvPr>
          <p:cNvSpPr>
            <a:spLocks noGrp="1"/>
          </p:cNvSpPr>
          <p:nvPr>
            <p:ph type="title"/>
          </p:nvPr>
        </p:nvSpPr>
        <p:spPr>
          <a:xfrm>
            <a:off x="669036" y="517017"/>
            <a:ext cx="3674364" cy="759333"/>
          </a:xfrm>
        </p:spPr>
        <p:txBody>
          <a:bodyPr/>
          <a:lstStyle/>
          <a:p>
            <a:pPr algn="l"/>
            <a:r>
              <a:rPr lang="en-IN" dirty="0" err="1"/>
              <a:t>Cont</a:t>
            </a:r>
            <a:r>
              <a:rPr lang="en-IN" dirty="0"/>
              <a:t>…</a:t>
            </a:r>
          </a:p>
        </p:txBody>
      </p:sp>
      <p:sp>
        <p:nvSpPr>
          <p:cNvPr id="3" name="Content Placeholder 2">
            <a:extLst>
              <a:ext uri="{FF2B5EF4-FFF2-40B4-BE49-F238E27FC236}">
                <a16:creationId xmlns:a16="http://schemas.microsoft.com/office/drawing/2014/main" id="{04C48557-D830-4B43-8BFA-8CA486A439AB}"/>
              </a:ext>
            </a:extLst>
          </p:cNvPr>
          <p:cNvSpPr>
            <a:spLocks noGrp="1"/>
          </p:cNvSpPr>
          <p:nvPr>
            <p:ph idx="1"/>
          </p:nvPr>
        </p:nvSpPr>
        <p:spPr>
          <a:xfrm>
            <a:off x="669035" y="1438276"/>
            <a:ext cx="10560939" cy="4301752"/>
          </a:xfrm>
        </p:spPr>
        <p:txBody>
          <a:bodyPr>
            <a:normAutofit/>
          </a:bodyPr>
          <a:lstStyle/>
          <a:p>
            <a:r>
              <a:rPr lang="en-US" dirty="0"/>
              <a:t>After 6 confirmations, the merchant will create an HTLC contract on Ethereum, by using the user’s Ethereum address, merchant’s refund address, secret hash, and expiration time. The merchant then transfers X WBTC to the atomic swap contract. </a:t>
            </a:r>
          </a:p>
          <a:p>
            <a:pPr marL="0" indent="0">
              <a:buNone/>
            </a:pPr>
            <a:endParaRPr lang="en-US" dirty="0"/>
          </a:p>
          <a:p>
            <a:r>
              <a:rPr lang="en-US" dirty="0"/>
              <a:t>The user reveals the secret in order to move X WBTC from the atomic swap contract to the user’s Ethereum address </a:t>
            </a:r>
          </a:p>
          <a:p>
            <a:pPr marL="0" indent="0">
              <a:buNone/>
            </a:pPr>
            <a:endParaRPr lang="en-US" dirty="0"/>
          </a:p>
          <a:p>
            <a:r>
              <a:rPr lang="en-US" dirty="0"/>
              <a:t>The merchant uses the secret in order to move Bitcoin funds from the P2SH address </a:t>
            </a:r>
          </a:p>
          <a:p>
            <a:pPr marL="0" indent="0">
              <a:buNone/>
            </a:pPr>
            <a:endParaRPr lang="en-US" dirty="0"/>
          </a:p>
          <a:p>
            <a:r>
              <a:rPr lang="en-US" dirty="0"/>
              <a:t>If the user does not claim the WBTC within the expiration time, the transaction does not go through and the user can claim the BTC back </a:t>
            </a:r>
            <a:endParaRPr lang="en-IN" dirty="0"/>
          </a:p>
          <a:p>
            <a:endParaRPr lang="en-IN" dirty="0"/>
          </a:p>
        </p:txBody>
      </p:sp>
    </p:spTree>
    <p:extLst>
      <p:ext uri="{BB962C8B-B14F-4D97-AF65-F5344CB8AC3E}">
        <p14:creationId xmlns:p14="http://schemas.microsoft.com/office/powerpoint/2010/main" val="3911501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12EB-A2ED-4D65-9311-FAE852E2C5B5}"/>
              </a:ext>
            </a:extLst>
          </p:cNvPr>
          <p:cNvSpPr>
            <a:spLocks noGrp="1"/>
          </p:cNvSpPr>
          <p:nvPr>
            <p:ph type="title"/>
          </p:nvPr>
        </p:nvSpPr>
        <p:spPr>
          <a:xfrm>
            <a:off x="2231136" y="636218"/>
            <a:ext cx="7729728" cy="1188720"/>
          </a:xfrm>
        </p:spPr>
        <p:txBody>
          <a:bodyPr>
            <a:normAutofit/>
          </a:bodyPr>
          <a:lstStyle/>
          <a:p>
            <a:r>
              <a:rPr lang="en-IN" sz="4000" dirty="0"/>
              <a:t>FEES</a:t>
            </a:r>
          </a:p>
        </p:txBody>
      </p:sp>
      <p:sp>
        <p:nvSpPr>
          <p:cNvPr id="3" name="Content Placeholder 2">
            <a:extLst>
              <a:ext uri="{FF2B5EF4-FFF2-40B4-BE49-F238E27FC236}">
                <a16:creationId xmlns:a16="http://schemas.microsoft.com/office/drawing/2014/main" id="{5FF67FE0-91FA-4D10-925A-20C663E9DDDF}"/>
              </a:ext>
            </a:extLst>
          </p:cNvPr>
          <p:cNvSpPr>
            <a:spLocks noGrp="1"/>
          </p:cNvSpPr>
          <p:nvPr>
            <p:ph idx="1"/>
          </p:nvPr>
        </p:nvSpPr>
        <p:spPr>
          <a:xfrm>
            <a:off x="1562469" y="2325950"/>
            <a:ext cx="9215021" cy="4145871"/>
          </a:xfrm>
        </p:spPr>
        <p:txBody>
          <a:bodyPr>
            <a:normAutofit fontScale="92500"/>
          </a:bodyPr>
          <a:lstStyle/>
          <a:p>
            <a:pPr>
              <a:lnSpc>
                <a:spcPct val="150000"/>
              </a:lnSpc>
            </a:pPr>
            <a:r>
              <a:rPr lang="en-US" sz="2400" dirty="0"/>
              <a:t>Fees Transfers of WBTC between users will have no cost apart from network fees. </a:t>
            </a:r>
          </a:p>
          <a:p>
            <a:pPr>
              <a:lnSpc>
                <a:spcPct val="150000"/>
              </a:lnSpc>
            </a:pPr>
            <a:r>
              <a:rPr lang="en-US" sz="2400" dirty="0"/>
              <a:t>There are two ways in which different parties in the network can earn fees: </a:t>
            </a:r>
          </a:p>
          <a:p>
            <a:pPr>
              <a:lnSpc>
                <a:spcPct val="150000"/>
              </a:lnSpc>
            </a:pPr>
            <a:r>
              <a:rPr lang="en-US" sz="2400" b="1" dirty="0"/>
              <a:t>Custodian fees:  </a:t>
            </a:r>
            <a:r>
              <a:rPr lang="en-US" sz="2400" dirty="0"/>
              <a:t>This is taken by the custodian at the time when a merchant mints or burns wrapped tokens. </a:t>
            </a:r>
          </a:p>
          <a:p>
            <a:pPr>
              <a:lnSpc>
                <a:spcPct val="150000"/>
              </a:lnSpc>
            </a:pPr>
            <a:r>
              <a:rPr lang="en-US" sz="2400" b="1" dirty="0"/>
              <a:t>Merchant fees:  </a:t>
            </a:r>
            <a:r>
              <a:rPr lang="en-US" sz="2400" dirty="0"/>
              <a:t>This is taken by the merchant who the user exchanges wrapped tokens with for the asset</a:t>
            </a:r>
            <a:endParaRPr lang="en-IN" sz="2400" dirty="0"/>
          </a:p>
        </p:txBody>
      </p:sp>
    </p:spTree>
    <p:extLst>
      <p:ext uri="{BB962C8B-B14F-4D97-AF65-F5344CB8AC3E}">
        <p14:creationId xmlns:p14="http://schemas.microsoft.com/office/powerpoint/2010/main" val="1725920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0EB93-5F93-4CFD-90D4-C78F50BE68E7}"/>
              </a:ext>
            </a:extLst>
          </p:cNvPr>
          <p:cNvSpPr>
            <a:spLocks noGrp="1"/>
          </p:cNvSpPr>
          <p:nvPr>
            <p:ph type="title"/>
          </p:nvPr>
        </p:nvSpPr>
        <p:spPr>
          <a:xfrm>
            <a:off x="2308194" y="233924"/>
            <a:ext cx="8149701" cy="1141497"/>
          </a:xfrm>
        </p:spPr>
        <p:txBody>
          <a:bodyPr/>
          <a:lstStyle/>
          <a:p>
            <a:r>
              <a:rPr lang="en-IN" dirty="0"/>
              <a:t>ADVANTAGES and Disadvantages</a:t>
            </a:r>
          </a:p>
        </p:txBody>
      </p:sp>
      <p:sp>
        <p:nvSpPr>
          <p:cNvPr id="3" name="Content Placeholder 2">
            <a:extLst>
              <a:ext uri="{FF2B5EF4-FFF2-40B4-BE49-F238E27FC236}">
                <a16:creationId xmlns:a16="http://schemas.microsoft.com/office/drawing/2014/main" id="{A93C61FE-E577-465F-9C63-F24F53991033}"/>
              </a:ext>
            </a:extLst>
          </p:cNvPr>
          <p:cNvSpPr>
            <a:spLocks noGrp="1"/>
          </p:cNvSpPr>
          <p:nvPr>
            <p:ph idx="1"/>
          </p:nvPr>
        </p:nvSpPr>
        <p:spPr>
          <a:xfrm>
            <a:off x="6736080" y="1953086"/>
            <a:ext cx="4815840" cy="4100241"/>
          </a:xfrm>
        </p:spPr>
        <p:txBody>
          <a:bodyPr/>
          <a:lstStyle/>
          <a:p>
            <a:r>
              <a:rPr lang="en-US" dirty="0"/>
              <a:t>By holding WBTC you have given your bitcoin to a custodian which means you no longer owns private keys of the bitcoin (if you don't own the private key of the bitcoin you simply don't own the bitcoin)</a:t>
            </a:r>
            <a:endParaRPr lang="en-IN" dirty="0"/>
          </a:p>
        </p:txBody>
      </p:sp>
      <p:sp>
        <p:nvSpPr>
          <p:cNvPr id="4" name="Text Placeholder 3">
            <a:extLst>
              <a:ext uri="{FF2B5EF4-FFF2-40B4-BE49-F238E27FC236}">
                <a16:creationId xmlns:a16="http://schemas.microsoft.com/office/drawing/2014/main" id="{FC8B3D29-6C22-4AD7-AC8E-81EF31615069}"/>
              </a:ext>
            </a:extLst>
          </p:cNvPr>
          <p:cNvSpPr>
            <a:spLocks noGrp="1"/>
          </p:cNvSpPr>
          <p:nvPr>
            <p:ph type="body" sz="half" idx="2"/>
          </p:nvPr>
        </p:nvSpPr>
        <p:spPr>
          <a:xfrm>
            <a:off x="640080" y="1953086"/>
            <a:ext cx="4890708" cy="3790868"/>
          </a:xfrm>
        </p:spPr>
        <p:txBody>
          <a:bodyPr>
            <a:normAutofit fontScale="92500"/>
          </a:bodyPr>
          <a:lstStyle/>
          <a:p>
            <a:pPr algn="l"/>
            <a:r>
              <a:rPr lang="en-US" sz="2400" dirty="0"/>
              <a:t>-&gt; Bitcoin is equivalent of gold ,whereas WBTC equivalent of banknotes.</a:t>
            </a:r>
          </a:p>
          <a:p>
            <a:pPr algn="l"/>
            <a:r>
              <a:rPr lang="en-US" sz="2400" dirty="0"/>
              <a:t>-&gt; It is much easier and cheaper to send an ERC 20 transaction representing bitcoin rather than bitcoin itself.</a:t>
            </a:r>
          </a:p>
          <a:p>
            <a:pPr algn="l"/>
            <a:r>
              <a:rPr lang="en-US" sz="2400" dirty="0"/>
              <a:t>-&gt; Decentralized application on the Ethereum network can use WBTC</a:t>
            </a:r>
          </a:p>
          <a:p>
            <a:pPr algn="l"/>
            <a:r>
              <a:rPr lang="en-US" sz="2400" dirty="0"/>
              <a:t>-&gt; </a:t>
            </a:r>
            <a:r>
              <a:rPr lang="en-US" sz="2600" dirty="0"/>
              <a:t>Increased transaction speed, liquidity</a:t>
            </a:r>
          </a:p>
          <a:p>
            <a:endParaRPr lang="en-IN" dirty="0"/>
          </a:p>
        </p:txBody>
      </p:sp>
    </p:spTree>
    <p:extLst>
      <p:ext uri="{BB962C8B-B14F-4D97-AF65-F5344CB8AC3E}">
        <p14:creationId xmlns:p14="http://schemas.microsoft.com/office/powerpoint/2010/main" val="2357748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3F4D0-2848-49D5-8B1C-517A21AFA429}"/>
              </a:ext>
            </a:extLst>
          </p:cNvPr>
          <p:cNvSpPr>
            <a:spLocks noGrp="1"/>
          </p:cNvSpPr>
          <p:nvPr>
            <p:ph type="ctrTitle"/>
          </p:nvPr>
        </p:nvSpPr>
        <p:spPr/>
        <p:txBody>
          <a:bodyPr/>
          <a:lstStyle/>
          <a:p>
            <a:r>
              <a:rPr lang="en-IN" dirty="0">
                <a:latin typeface="Book Antiqua" panose="02040602050305030304" pitchFamily="18" charset="0"/>
              </a:rPr>
              <a:t>Thank you!!</a:t>
            </a:r>
          </a:p>
        </p:txBody>
      </p:sp>
    </p:spTree>
    <p:extLst>
      <p:ext uri="{BB962C8B-B14F-4D97-AF65-F5344CB8AC3E}">
        <p14:creationId xmlns:p14="http://schemas.microsoft.com/office/powerpoint/2010/main" val="876688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2CE41-44EE-4222-87DF-D287F0AE614B}"/>
              </a:ext>
            </a:extLst>
          </p:cNvPr>
          <p:cNvSpPr>
            <a:spLocks noGrp="1"/>
          </p:cNvSpPr>
          <p:nvPr>
            <p:ph type="title"/>
          </p:nvPr>
        </p:nvSpPr>
        <p:spPr>
          <a:xfrm>
            <a:off x="1991439" y="476420"/>
            <a:ext cx="7729728" cy="1188720"/>
          </a:xfrm>
        </p:spPr>
        <p:txBody>
          <a:bodyPr/>
          <a:lstStyle/>
          <a:p>
            <a:r>
              <a:rPr lang="en-IN" dirty="0"/>
              <a:t>WRAPPED BITCOIN</a:t>
            </a:r>
          </a:p>
        </p:txBody>
      </p:sp>
      <p:sp>
        <p:nvSpPr>
          <p:cNvPr id="3" name="Content Placeholder 2">
            <a:extLst>
              <a:ext uri="{FF2B5EF4-FFF2-40B4-BE49-F238E27FC236}">
                <a16:creationId xmlns:a16="http://schemas.microsoft.com/office/drawing/2014/main" id="{06834EBF-6987-4926-88A8-8A1763C687EF}"/>
              </a:ext>
            </a:extLst>
          </p:cNvPr>
          <p:cNvSpPr>
            <a:spLocks noGrp="1"/>
          </p:cNvSpPr>
          <p:nvPr>
            <p:ph idx="1"/>
          </p:nvPr>
        </p:nvSpPr>
        <p:spPr>
          <a:xfrm>
            <a:off x="1802167" y="2077376"/>
            <a:ext cx="8611339" cy="4456590"/>
          </a:xfrm>
        </p:spPr>
        <p:txBody>
          <a:bodyPr>
            <a:normAutofit fontScale="92500" lnSpcReduction="20000"/>
          </a:bodyPr>
          <a:lstStyle/>
          <a:p>
            <a:pPr>
              <a:lnSpc>
                <a:spcPct val="150000"/>
              </a:lnSpc>
            </a:pPr>
            <a:r>
              <a:rPr lang="en-US" sz="1900" dirty="0"/>
              <a:t>Launched on August 2019.</a:t>
            </a:r>
          </a:p>
          <a:p>
            <a:pPr>
              <a:lnSpc>
                <a:spcPct val="150000"/>
              </a:lnSpc>
            </a:pPr>
            <a:r>
              <a:rPr lang="en-US" sz="1900" dirty="0"/>
              <a:t>It is a Ethereum Token that is intended to represent Bitcoin on the Ethereum blockchain.</a:t>
            </a:r>
          </a:p>
          <a:p>
            <a:pPr>
              <a:lnSpc>
                <a:spcPct val="150000"/>
              </a:lnSpc>
            </a:pPr>
            <a:r>
              <a:rPr lang="en-US" sz="1900" dirty="0"/>
              <a:t>The idea was first conceived by the Wrapped Token Project – join effort between Ren ,Kyber Network and the institutional custodian ,Bit go .</a:t>
            </a:r>
          </a:p>
          <a:p>
            <a:pPr>
              <a:lnSpc>
                <a:spcPct val="150000"/>
              </a:lnSpc>
            </a:pPr>
            <a:r>
              <a:rPr lang="en-US" sz="1900" dirty="0"/>
              <a:t>It is not Bitcoin, rather a separate ERC-20(Ethereum Request for comment) which is fully backed by bitcoin  in a one-one ratio.</a:t>
            </a:r>
          </a:p>
          <a:p>
            <a:pPr>
              <a:lnSpc>
                <a:spcPct val="150000"/>
              </a:lnSpc>
            </a:pPr>
            <a:r>
              <a:rPr lang="en-US" sz="1900" dirty="0"/>
              <a:t>Every WBTC exists there is a bitcoin which is being held by custodian ,Bit Go.</a:t>
            </a:r>
          </a:p>
          <a:p>
            <a:pPr>
              <a:lnSpc>
                <a:spcPct val="150000"/>
              </a:lnSpc>
            </a:pPr>
            <a:r>
              <a:rPr lang="en-US" sz="1900" b="0" i="0" dirty="0">
                <a:effectLst/>
              </a:rPr>
              <a:t>WBTC is maintained by a group called the WBTC DAO that consists of over 30 members</a:t>
            </a:r>
          </a:p>
          <a:p>
            <a:pPr>
              <a:lnSpc>
                <a:spcPct val="150000"/>
              </a:lnSpc>
            </a:pPr>
            <a:endParaRPr lang="en-US" sz="2000" dirty="0"/>
          </a:p>
        </p:txBody>
      </p:sp>
    </p:spTree>
    <p:extLst>
      <p:ext uri="{BB962C8B-B14F-4D97-AF65-F5344CB8AC3E}">
        <p14:creationId xmlns:p14="http://schemas.microsoft.com/office/powerpoint/2010/main" val="3967912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977C-B836-4764-B3BB-B7AAA70A4CB3}"/>
              </a:ext>
            </a:extLst>
          </p:cNvPr>
          <p:cNvSpPr>
            <a:spLocks noGrp="1"/>
          </p:cNvSpPr>
          <p:nvPr>
            <p:ph type="title"/>
          </p:nvPr>
        </p:nvSpPr>
        <p:spPr>
          <a:xfrm>
            <a:off x="2097971" y="386179"/>
            <a:ext cx="7729728" cy="847817"/>
          </a:xfrm>
        </p:spPr>
        <p:txBody>
          <a:bodyPr/>
          <a:lstStyle/>
          <a:p>
            <a:r>
              <a:rPr lang="en-IN" dirty="0"/>
              <a:t>continuation</a:t>
            </a:r>
          </a:p>
        </p:txBody>
      </p:sp>
      <p:sp>
        <p:nvSpPr>
          <p:cNvPr id="3" name="Content Placeholder 2">
            <a:extLst>
              <a:ext uri="{FF2B5EF4-FFF2-40B4-BE49-F238E27FC236}">
                <a16:creationId xmlns:a16="http://schemas.microsoft.com/office/drawing/2014/main" id="{59CD3F23-8114-402C-A7E0-D5BA90330483}"/>
              </a:ext>
            </a:extLst>
          </p:cNvPr>
          <p:cNvSpPr>
            <a:spLocks noGrp="1"/>
          </p:cNvSpPr>
          <p:nvPr>
            <p:ph idx="1"/>
          </p:nvPr>
        </p:nvSpPr>
        <p:spPr>
          <a:xfrm>
            <a:off x="2231136" y="1491450"/>
            <a:ext cx="7729728" cy="4980372"/>
          </a:xfrm>
        </p:spPr>
        <p:txBody>
          <a:bodyPr>
            <a:normAutofit/>
          </a:bodyPr>
          <a:lstStyle/>
          <a:p>
            <a:pPr>
              <a:lnSpc>
                <a:spcPct val="150000"/>
              </a:lnSpc>
            </a:pPr>
            <a:r>
              <a:rPr lang="en-US" dirty="0"/>
              <a:t>In short , WBTC delivers the power of bitcoin with the flexibility of ERC-20.</a:t>
            </a:r>
          </a:p>
          <a:p>
            <a:pPr>
              <a:lnSpc>
                <a:spcPct val="150000"/>
              </a:lnSpc>
            </a:pPr>
            <a:r>
              <a:rPr lang="en-US" dirty="0"/>
              <a:t>ERC -20 – official protocol for proposing improvements to the Ethereum network.</a:t>
            </a:r>
          </a:p>
          <a:p>
            <a:pPr>
              <a:lnSpc>
                <a:spcPct val="150000"/>
              </a:lnSpc>
            </a:pPr>
            <a:r>
              <a:rPr lang="en-US" dirty="0"/>
              <a:t>This token standard defines a set of rules that apply to all ERC20 tokens that allow them to interact seamlessly with one another.</a:t>
            </a:r>
          </a:p>
          <a:p>
            <a:pPr>
              <a:lnSpc>
                <a:spcPct val="150000"/>
              </a:lnSpc>
            </a:pPr>
            <a:r>
              <a:rPr lang="en-US" dirty="0"/>
              <a:t>Bitcoin tokenization is a way to transfer the value of bitcoin to other blockchain.</a:t>
            </a:r>
          </a:p>
          <a:p>
            <a:pPr>
              <a:lnSpc>
                <a:spcPct val="150000"/>
              </a:lnSpc>
            </a:pPr>
            <a:r>
              <a:rPr lang="en-US" dirty="0"/>
              <a:t>The Process of locking up the bitcoin and tuning it into an ERC-20 token is known as “Wrapping”.</a:t>
            </a:r>
          </a:p>
          <a:p>
            <a:pPr>
              <a:lnSpc>
                <a:spcPct val="150000"/>
              </a:lnSpc>
            </a:pPr>
            <a:r>
              <a:rPr lang="en-US" dirty="0"/>
              <a:t>Official site:  </a:t>
            </a:r>
            <a:r>
              <a:rPr lang="en-US" dirty="0">
                <a:solidFill>
                  <a:srgbClr val="FF0000"/>
                </a:solidFill>
                <a:hlinkClick r:id="rId2">
                  <a:extLst>
                    <a:ext uri="{A12FA001-AC4F-418D-AE19-62706E023703}">
                      <ahyp:hlinkClr xmlns:ahyp="http://schemas.microsoft.com/office/drawing/2018/hyperlinkcolor" val="tx"/>
                    </a:ext>
                  </a:extLst>
                </a:hlinkClick>
              </a:rPr>
              <a:t>https://wbtc.network/</a:t>
            </a:r>
            <a:endParaRPr lang="en-US" dirty="0">
              <a:solidFill>
                <a:srgbClr val="FF0000"/>
              </a:solidFill>
            </a:endParaRPr>
          </a:p>
          <a:p>
            <a:pPr>
              <a:lnSpc>
                <a:spcPct val="150000"/>
              </a:lnSpc>
            </a:pPr>
            <a:endParaRPr lang="en-US" dirty="0"/>
          </a:p>
          <a:p>
            <a:pPr>
              <a:lnSpc>
                <a:spcPct val="150000"/>
              </a:lnSpc>
            </a:pPr>
            <a:endParaRPr lang="en-US" dirty="0"/>
          </a:p>
          <a:p>
            <a:pPr>
              <a:lnSpc>
                <a:spcPct val="150000"/>
              </a:lnSpc>
            </a:pPr>
            <a:endParaRPr lang="en-US" dirty="0"/>
          </a:p>
          <a:p>
            <a:endParaRPr lang="en-IN" dirty="0"/>
          </a:p>
        </p:txBody>
      </p:sp>
    </p:spTree>
    <p:extLst>
      <p:ext uri="{BB962C8B-B14F-4D97-AF65-F5344CB8AC3E}">
        <p14:creationId xmlns:p14="http://schemas.microsoft.com/office/powerpoint/2010/main" val="2510705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3CEAD7-2E4F-4F4E-9528-F9F93BF40D29}"/>
              </a:ext>
            </a:extLst>
          </p:cNvPr>
          <p:cNvSpPr>
            <a:spLocks noGrp="1"/>
          </p:cNvSpPr>
          <p:nvPr>
            <p:ph idx="1"/>
          </p:nvPr>
        </p:nvSpPr>
        <p:spPr>
          <a:xfrm>
            <a:off x="97654" y="267999"/>
            <a:ext cx="10333608" cy="6590002"/>
          </a:xfrm>
        </p:spPr>
        <p:txBody>
          <a:bodyPr/>
          <a:lstStyle/>
          <a:p>
            <a:r>
              <a:rPr lang="en-US" dirty="0"/>
              <a:t>Over 8 billion dollars worth of WBTC has been minted and sent in to the Ethereum network . </a:t>
            </a:r>
          </a:p>
          <a:p>
            <a:r>
              <a:rPr lang="en-US" dirty="0"/>
              <a:t>For now , WBTC commands 72% of the tokenized bitcoin market.</a:t>
            </a:r>
          </a:p>
          <a:p>
            <a:endParaRPr lang="en-US" dirty="0"/>
          </a:p>
          <a:p>
            <a:endParaRPr lang="en-IN" dirty="0"/>
          </a:p>
          <a:p>
            <a:endParaRPr lang="en-IN" dirty="0"/>
          </a:p>
        </p:txBody>
      </p:sp>
      <p:pic>
        <p:nvPicPr>
          <p:cNvPr id="5" name="Picture 4">
            <a:extLst>
              <a:ext uri="{FF2B5EF4-FFF2-40B4-BE49-F238E27FC236}">
                <a16:creationId xmlns:a16="http://schemas.microsoft.com/office/drawing/2014/main" id="{458ECA51-B687-456D-97D9-6ED4DBC7C0AD}"/>
              </a:ext>
            </a:extLst>
          </p:cNvPr>
          <p:cNvPicPr>
            <a:picLocks noChangeAspect="1"/>
          </p:cNvPicPr>
          <p:nvPr/>
        </p:nvPicPr>
        <p:blipFill>
          <a:blip r:embed="rId2"/>
          <a:stretch>
            <a:fillRect/>
          </a:stretch>
        </p:blipFill>
        <p:spPr>
          <a:xfrm>
            <a:off x="5980591" y="1778953"/>
            <a:ext cx="6042270" cy="4223371"/>
          </a:xfrm>
          <a:prstGeom prst="rect">
            <a:avLst/>
          </a:prstGeom>
        </p:spPr>
      </p:pic>
      <p:pic>
        <p:nvPicPr>
          <p:cNvPr id="7" name="Picture 6">
            <a:extLst>
              <a:ext uri="{FF2B5EF4-FFF2-40B4-BE49-F238E27FC236}">
                <a16:creationId xmlns:a16="http://schemas.microsoft.com/office/drawing/2014/main" id="{74FB982A-19DF-4647-A041-61E8BCAE9193}"/>
              </a:ext>
            </a:extLst>
          </p:cNvPr>
          <p:cNvPicPr>
            <a:picLocks noChangeAspect="1"/>
          </p:cNvPicPr>
          <p:nvPr/>
        </p:nvPicPr>
        <p:blipFill>
          <a:blip r:embed="rId3"/>
          <a:stretch>
            <a:fillRect/>
          </a:stretch>
        </p:blipFill>
        <p:spPr>
          <a:xfrm>
            <a:off x="259396" y="1432279"/>
            <a:ext cx="5648229" cy="5270362"/>
          </a:xfrm>
          <a:prstGeom prst="rect">
            <a:avLst/>
          </a:prstGeom>
        </p:spPr>
      </p:pic>
    </p:spTree>
    <p:extLst>
      <p:ext uri="{BB962C8B-B14F-4D97-AF65-F5344CB8AC3E}">
        <p14:creationId xmlns:p14="http://schemas.microsoft.com/office/powerpoint/2010/main" val="1065245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54397-BAC7-4EB0-A57E-1143750DD6E0}"/>
              </a:ext>
            </a:extLst>
          </p:cNvPr>
          <p:cNvSpPr>
            <a:spLocks noGrp="1"/>
          </p:cNvSpPr>
          <p:nvPr>
            <p:ph type="title"/>
          </p:nvPr>
        </p:nvSpPr>
        <p:spPr/>
        <p:txBody>
          <a:bodyPr/>
          <a:lstStyle/>
          <a:p>
            <a:r>
              <a:rPr lang="en-IN" dirty="0"/>
              <a:t>Who is behind wbtc ?</a:t>
            </a:r>
          </a:p>
        </p:txBody>
      </p:sp>
      <p:pic>
        <p:nvPicPr>
          <p:cNvPr id="5" name="Content Placeholder 4">
            <a:extLst>
              <a:ext uri="{FF2B5EF4-FFF2-40B4-BE49-F238E27FC236}">
                <a16:creationId xmlns:a16="http://schemas.microsoft.com/office/drawing/2014/main" id="{A2C543D2-661F-4C6C-A1E2-6C4836031B67}"/>
              </a:ext>
            </a:extLst>
          </p:cNvPr>
          <p:cNvPicPr>
            <a:picLocks noGrp="1" noChangeAspect="1"/>
          </p:cNvPicPr>
          <p:nvPr>
            <p:ph idx="1"/>
          </p:nvPr>
        </p:nvPicPr>
        <p:blipFill>
          <a:blip r:embed="rId2"/>
          <a:stretch>
            <a:fillRect/>
          </a:stretch>
        </p:blipFill>
        <p:spPr>
          <a:xfrm>
            <a:off x="1606857" y="2638424"/>
            <a:ext cx="9401453" cy="4073093"/>
          </a:xfrm>
        </p:spPr>
      </p:pic>
    </p:spTree>
    <p:extLst>
      <p:ext uri="{BB962C8B-B14F-4D97-AF65-F5344CB8AC3E}">
        <p14:creationId xmlns:p14="http://schemas.microsoft.com/office/powerpoint/2010/main" val="256160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1694A-F227-4189-BC0C-5612BBE19ACE}"/>
              </a:ext>
            </a:extLst>
          </p:cNvPr>
          <p:cNvSpPr>
            <a:spLocks noGrp="1"/>
          </p:cNvSpPr>
          <p:nvPr>
            <p:ph type="title"/>
          </p:nvPr>
        </p:nvSpPr>
        <p:spPr>
          <a:xfrm>
            <a:off x="2158635" y="201213"/>
            <a:ext cx="7729728" cy="881863"/>
          </a:xfrm>
        </p:spPr>
        <p:txBody>
          <a:bodyPr/>
          <a:lstStyle/>
          <a:p>
            <a:r>
              <a:rPr lang="en-IN" dirty="0"/>
              <a:t>Why do we need wbtc?</a:t>
            </a:r>
          </a:p>
        </p:txBody>
      </p:sp>
      <p:sp>
        <p:nvSpPr>
          <p:cNvPr id="3" name="Content Placeholder 2">
            <a:extLst>
              <a:ext uri="{FF2B5EF4-FFF2-40B4-BE49-F238E27FC236}">
                <a16:creationId xmlns:a16="http://schemas.microsoft.com/office/drawing/2014/main" id="{816880FE-B2D4-4464-8ECB-F38B8B219074}"/>
              </a:ext>
            </a:extLst>
          </p:cNvPr>
          <p:cNvSpPr>
            <a:spLocks noGrp="1"/>
          </p:cNvSpPr>
          <p:nvPr>
            <p:ph idx="1"/>
          </p:nvPr>
        </p:nvSpPr>
        <p:spPr>
          <a:xfrm>
            <a:off x="630315" y="1367161"/>
            <a:ext cx="10866268" cy="5289626"/>
          </a:xfrm>
        </p:spPr>
        <p:txBody>
          <a:bodyPr>
            <a:normAutofit fontScale="85000" lnSpcReduction="10000"/>
          </a:bodyPr>
          <a:lstStyle/>
          <a:p>
            <a:pPr>
              <a:lnSpc>
                <a:spcPct val="160000"/>
              </a:lnSpc>
            </a:pPr>
            <a:r>
              <a:rPr lang="en-US" b="0" i="0" dirty="0">
                <a:solidFill>
                  <a:srgbClr val="212529"/>
                </a:solidFill>
                <a:effectLst/>
              </a:rPr>
              <a:t>WBTC brings greater liquidity to the Ethereum ecosystem including decentralized exchanges (DEXs) and financial applications. </a:t>
            </a:r>
          </a:p>
          <a:p>
            <a:pPr>
              <a:lnSpc>
                <a:spcPct val="160000"/>
              </a:lnSpc>
            </a:pPr>
            <a:r>
              <a:rPr lang="en-US" b="0" i="0" dirty="0">
                <a:solidFill>
                  <a:srgbClr val="212529"/>
                </a:solidFill>
                <a:effectLst/>
              </a:rPr>
              <a:t>Today, the majority of trading volume takes place on centralized exchanges with Bitcoin. </a:t>
            </a:r>
          </a:p>
          <a:p>
            <a:pPr>
              <a:lnSpc>
                <a:spcPct val="160000"/>
              </a:lnSpc>
            </a:pPr>
            <a:r>
              <a:rPr lang="en-US" b="0" i="0" dirty="0">
                <a:solidFill>
                  <a:srgbClr val="212529"/>
                </a:solidFill>
                <a:effectLst/>
              </a:rPr>
              <a:t>WBTC changes that, bringing Bitcoin’s liquidity to DEXs and making it possible to use Bitcoin for token trades.</a:t>
            </a:r>
            <a:endParaRPr lang="en-US" dirty="0">
              <a:solidFill>
                <a:srgbClr val="212529"/>
              </a:solidFill>
            </a:endParaRPr>
          </a:p>
          <a:p>
            <a:pPr>
              <a:lnSpc>
                <a:spcPct val="160000"/>
              </a:lnSpc>
            </a:pPr>
            <a:r>
              <a:rPr lang="en-US" b="0" i="0" dirty="0">
                <a:solidFill>
                  <a:srgbClr val="212529"/>
                </a:solidFill>
                <a:effectLst/>
              </a:rPr>
              <a:t>WBTC standardizes Bitcoin to the ERC20 format, creating smart contracts for Bitcoin.</a:t>
            </a:r>
          </a:p>
          <a:p>
            <a:pPr>
              <a:lnSpc>
                <a:spcPct val="160000"/>
              </a:lnSpc>
            </a:pPr>
            <a:r>
              <a:rPr lang="en-US" dirty="0"/>
              <a:t>The WBTC holders can take out loans on decentralized lending platforms like MakerDAO, etc.</a:t>
            </a:r>
          </a:p>
          <a:p>
            <a:pPr>
              <a:lnSpc>
                <a:spcPct val="160000"/>
              </a:lnSpc>
            </a:pPr>
            <a:r>
              <a:rPr lang="en-US" dirty="0"/>
              <a:t>WBTC can also be used to provide liquidity on platforms such as Uniswap giving you a small percentage of the fees from the trade that happen in that specific pool.</a:t>
            </a:r>
          </a:p>
          <a:p>
            <a:pPr>
              <a:lnSpc>
                <a:spcPct val="160000"/>
              </a:lnSpc>
            </a:pPr>
            <a:r>
              <a:rPr lang="en-US" b="1" dirty="0">
                <a:solidFill>
                  <a:srgbClr val="202124"/>
                </a:solidFill>
                <a:latin typeface="arial" panose="020B0604020202020204" pitchFamily="34" charset="0"/>
              </a:rPr>
              <a:t>L</a:t>
            </a:r>
            <a:r>
              <a:rPr lang="en-US" b="1" i="0" dirty="0">
                <a:solidFill>
                  <a:srgbClr val="202124"/>
                </a:solidFill>
                <a:effectLst/>
                <a:latin typeface="arial" panose="020B0604020202020204" pitchFamily="34" charset="0"/>
              </a:rPr>
              <a:t>iquidity</a:t>
            </a:r>
            <a:r>
              <a:rPr lang="en-US" b="0" i="0" dirty="0">
                <a:solidFill>
                  <a:srgbClr val="202124"/>
                </a:solidFill>
                <a:effectLst/>
                <a:latin typeface="arial" panose="020B0604020202020204" pitchFamily="34" charset="0"/>
              </a:rPr>
              <a:t> -&gt; </a:t>
            </a:r>
            <a:r>
              <a:rPr lang="en-US" i="0" dirty="0">
                <a:solidFill>
                  <a:srgbClr val="202124"/>
                </a:solidFill>
                <a:effectLst/>
                <a:latin typeface="arial" panose="020B0604020202020204" pitchFamily="34" charset="0"/>
              </a:rPr>
              <a:t>the ability of an asset to be converted to cash on demand. Reduces the investment risks.</a:t>
            </a:r>
            <a:endParaRPr lang="en-US" dirty="0"/>
          </a:p>
          <a:p>
            <a:pPr>
              <a:lnSpc>
                <a:spcPct val="160000"/>
              </a:lnSpc>
            </a:pPr>
            <a:r>
              <a:rPr lang="en-US" dirty="0"/>
              <a:t>But before WBTC can be minted onto the Ethereum blockchain ,every WBTC token has to be backed by exactly 1 bitcoin. </a:t>
            </a:r>
          </a:p>
          <a:p>
            <a:pPr>
              <a:lnSpc>
                <a:spcPct val="160000"/>
              </a:lnSpc>
            </a:pPr>
            <a:r>
              <a:rPr lang="en-US" dirty="0"/>
              <a:t>This guarantees the value of the asset whereas the security of the WBTC is backed by Ethereum .</a:t>
            </a:r>
          </a:p>
          <a:p>
            <a:pPr>
              <a:lnSpc>
                <a:spcPct val="160000"/>
              </a:lnSpc>
            </a:pPr>
            <a:endParaRPr lang="en-US" sz="1600" dirty="0"/>
          </a:p>
          <a:p>
            <a:pPr>
              <a:lnSpc>
                <a:spcPct val="160000"/>
              </a:lnSpc>
            </a:pPr>
            <a:endParaRPr lang="en-IN" sz="1600" dirty="0"/>
          </a:p>
        </p:txBody>
      </p:sp>
    </p:spTree>
    <p:extLst>
      <p:ext uri="{BB962C8B-B14F-4D97-AF65-F5344CB8AC3E}">
        <p14:creationId xmlns:p14="http://schemas.microsoft.com/office/powerpoint/2010/main" val="2077349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7027-1B29-4783-BF84-D9216CBCDA73}"/>
              </a:ext>
            </a:extLst>
          </p:cNvPr>
          <p:cNvSpPr>
            <a:spLocks noGrp="1"/>
          </p:cNvSpPr>
          <p:nvPr>
            <p:ph type="title"/>
          </p:nvPr>
        </p:nvSpPr>
        <p:spPr>
          <a:xfrm>
            <a:off x="2231136" y="369888"/>
            <a:ext cx="7729728" cy="1188720"/>
          </a:xfrm>
        </p:spPr>
        <p:txBody>
          <a:bodyPr/>
          <a:lstStyle/>
          <a:p>
            <a:r>
              <a:rPr lang="en-IN" dirty="0"/>
              <a:t>partners</a:t>
            </a:r>
          </a:p>
        </p:txBody>
      </p:sp>
      <p:sp>
        <p:nvSpPr>
          <p:cNvPr id="3" name="Content Placeholder 2">
            <a:extLst>
              <a:ext uri="{FF2B5EF4-FFF2-40B4-BE49-F238E27FC236}">
                <a16:creationId xmlns:a16="http://schemas.microsoft.com/office/drawing/2014/main" id="{80DAADDB-CAA4-4B26-92F6-755DE0025DB4}"/>
              </a:ext>
            </a:extLst>
          </p:cNvPr>
          <p:cNvSpPr>
            <a:spLocks noGrp="1"/>
          </p:cNvSpPr>
          <p:nvPr>
            <p:ph idx="1"/>
          </p:nvPr>
        </p:nvSpPr>
        <p:spPr>
          <a:xfrm>
            <a:off x="1961965" y="2024109"/>
            <a:ext cx="8611458" cy="4341180"/>
          </a:xfrm>
        </p:spPr>
        <p:txBody>
          <a:bodyPr>
            <a:normAutofit lnSpcReduction="10000"/>
          </a:bodyPr>
          <a:lstStyle/>
          <a:p>
            <a:pPr>
              <a:lnSpc>
                <a:spcPct val="150000"/>
              </a:lnSpc>
            </a:pPr>
            <a:r>
              <a:rPr lang="en-IN" sz="2000" b="1" dirty="0"/>
              <a:t>Users -&gt; </a:t>
            </a:r>
            <a:r>
              <a:rPr lang="en-IN" sz="2000" dirty="0"/>
              <a:t>customers wants WBTC  in exchange of BTC.</a:t>
            </a:r>
          </a:p>
          <a:p>
            <a:pPr>
              <a:lnSpc>
                <a:spcPct val="150000"/>
              </a:lnSpc>
            </a:pPr>
            <a:r>
              <a:rPr lang="en-IN" sz="2000" b="1" dirty="0"/>
              <a:t>Merchants</a:t>
            </a:r>
            <a:r>
              <a:rPr lang="en-IN" sz="2000" dirty="0"/>
              <a:t> -&gt; key role as administrators who initiate the process of minting newly wrapped tokens and burning wrapped tokens which is performed by the custodians</a:t>
            </a:r>
          </a:p>
          <a:p>
            <a:pPr>
              <a:lnSpc>
                <a:spcPct val="150000"/>
              </a:lnSpc>
            </a:pPr>
            <a:r>
              <a:rPr lang="en-IN" sz="2000" b="1" dirty="0"/>
              <a:t>Custodians</a:t>
            </a:r>
            <a:r>
              <a:rPr lang="en-IN" sz="2000" dirty="0"/>
              <a:t> -&gt; Provides the reliable and institutional grade for WBTC. All WBTC issued will be fully backed and verified through on chain proof of reserves.</a:t>
            </a:r>
          </a:p>
          <a:p>
            <a:pPr>
              <a:lnSpc>
                <a:spcPct val="150000"/>
              </a:lnSpc>
            </a:pPr>
            <a:r>
              <a:rPr lang="en-IN" sz="2000" b="1" dirty="0"/>
              <a:t>Wrapped Token DAO  </a:t>
            </a:r>
            <a:r>
              <a:rPr lang="en-IN" sz="2000" dirty="0"/>
              <a:t>-&gt; </a:t>
            </a:r>
            <a:r>
              <a:rPr lang="en-US" sz="2000" dirty="0"/>
              <a:t>Contract changes and additions or removal of custodians and merchants are controlled by a multi-sig contract .</a:t>
            </a:r>
          </a:p>
          <a:p>
            <a:pPr>
              <a:lnSpc>
                <a:spcPct val="150000"/>
              </a:lnSpc>
            </a:pPr>
            <a:endParaRPr lang="en-IN" sz="2000" dirty="0"/>
          </a:p>
        </p:txBody>
      </p:sp>
    </p:spTree>
    <p:extLst>
      <p:ext uri="{BB962C8B-B14F-4D97-AF65-F5344CB8AC3E}">
        <p14:creationId xmlns:p14="http://schemas.microsoft.com/office/powerpoint/2010/main" val="1778513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70663-05C6-462C-A727-08F65EF4CE2D}"/>
              </a:ext>
            </a:extLst>
          </p:cNvPr>
          <p:cNvSpPr>
            <a:spLocks noGrp="1"/>
          </p:cNvSpPr>
          <p:nvPr>
            <p:ph type="ctrTitle"/>
          </p:nvPr>
        </p:nvSpPr>
        <p:spPr>
          <a:xfrm>
            <a:off x="1706732" y="220593"/>
            <a:ext cx="8991600" cy="1199834"/>
          </a:xfrm>
        </p:spPr>
        <p:txBody>
          <a:bodyPr/>
          <a:lstStyle/>
          <a:p>
            <a:r>
              <a:rPr lang="en-IN" dirty="0"/>
              <a:t>How does it work ?</a:t>
            </a:r>
          </a:p>
        </p:txBody>
      </p:sp>
      <p:pic>
        <p:nvPicPr>
          <p:cNvPr id="5" name="Picture 4">
            <a:extLst>
              <a:ext uri="{FF2B5EF4-FFF2-40B4-BE49-F238E27FC236}">
                <a16:creationId xmlns:a16="http://schemas.microsoft.com/office/drawing/2014/main" id="{0F92476D-6A72-4AE4-97EE-D042F0BB7180}"/>
              </a:ext>
            </a:extLst>
          </p:cNvPr>
          <p:cNvPicPr>
            <a:picLocks noChangeAspect="1"/>
          </p:cNvPicPr>
          <p:nvPr/>
        </p:nvPicPr>
        <p:blipFill>
          <a:blip r:embed="rId2"/>
          <a:stretch>
            <a:fillRect/>
          </a:stretch>
        </p:blipFill>
        <p:spPr>
          <a:xfrm>
            <a:off x="1792457" y="1778308"/>
            <a:ext cx="8820150" cy="4686300"/>
          </a:xfrm>
          <a:prstGeom prst="rect">
            <a:avLst/>
          </a:prstGeom>
        </p:spPr>
      </p:pic>
    </p:spTree>
    <p:extLst>
      <p:ext uri="{BB962C8B-B14F-4D97-AF65-F5344CB8AC3E}">
        <p14:creationId xmlns:p14="http://schemas.microsoft.com/office/powerpoint/2010/main" val="25733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1D207-BFB1-4DB9-ADEF-D4B48BF6607A}"/>
              </a:ext>
            </a:extLst>
          </p:cNvPr>
          <p:cNvSpPr>
            <a:spLocks noGrp="1"/>
          </p:cNvSpPr>
          <p:nvPr>
            <p:ph type="title"/>
          </p:nvPr>
        </p:nvSpPr>
        <p:spPr>
          <a:xfrm>
            <a:off x="6886304" y="259584"/>
            <a:ext cx="4486656" cy="1141497"/>
          </a:xfrm>
        </p:spPr>
        <p:txBody>
          <a:bodyPr>
            <a:normAutofit fontScale="90000"/>
          </a:bodyPr>
          <a:lstStyle/>
          <a:p>
            <a:r>
              <a:rPr lang="en-US" dirty="0"/>
              <a:t>Sequence of events for users to receive WBTC tokens</a:t>
            </a:r>
            <a:endParaRPr lang="en-IN" dirty="0"/>
          </a:p>
        </p:txBody>
      </p:sp>
      <p:sp>
        <p:nvSpPr>
          <p:cNvPr id="3" name="Content Placeholder 2">
            <a:extLst>
              <a:ext uri="{FF2B5EF4-FFF2-40B4-BE49-F238E27FC236}">
                <a16:creationId xmlns:a16="http://schemas.microsoft.com/office/drawing/2014/main" id="{AA2A7692-550A-41EC-AF2A-CCBB1D159DEE}"/>
              </a:ext>
            </a:extLst>
          </p:cNvPr>
          <p:cNvSpPr>
            <a:spLocks noGrp="1"/>
          </p:cNvSpPr>
          <p:nvPr>
            <p:ph idx="1"/>
          </p:nvPr>
        </p:nvSpPr>
        <p:spPr>
          <a:xfrm>
            <a:off x="6542843" y="2059618"/>
            <a:ext cx="5266529" cy="4634145"/>
          </a:xfrm>
        </p:spPr>
        <p:txBody>
          <a:bodyPr>
            <a:normAutofit lnSpcReduction="10000"/>
          </a:bodyPr>
          <a:lstStyle/>
          <a:p>
            <a:pPr>
              <a:lnSpc>
                <a:spcPct val="150000"/>
              </a:lnSpc>
            </a:pPr>
            <a:r>
              <a:rPr lang="en-US" dirty="0"/>
              <a:t>User requests wrapped tokens from a merchant </a:t>
            </a:r>
          </a:p>
          <a:p>
            <a:pPr>
              <a:lnSpc>
                <a:spcPct val="150000"/>
              </a:lnSpc>
            </a:pPr>
            <a:r>
              <a:rPr lang="en-US" dirty="0"/>
              <a:t>The merchant does the required AML</a:t>
            </a:r>
            <a:r>
              <a:rPr lang="en-IN" dirty="0"/>
              <a:t> (Anti money laundering)</a:t>
            </a:r>
            <a:r>
              <a:rPr lang="en-US" dirty="0"/>
              <a:t>, KYC procedures and gets identification information from the user </a:t>
            </a:r>
          </a:p>
          <a:p>
            <a:pPr>
              <a:lnSpc>
                <a:spcPct val="150000"/>
              </a:lnSpc>
            </a:pPr>
            <a:r>
              <a:rPr lang="en-US" dirty="0"/>
              <a:t>The user and merchant perform an atomic swap, or use a trusted exchange with the merchant receiving Bitcoin and the user receiving WBTC</a:t>
            </a:r>
          </a:p>
          <a:p>
            <a:pPr>
              <a:lnSpc>
                <a:spcPct val="150000"/>
              </a:lnSpc>
            </a:pPr>
            <a:r>
              <a:rPr lang="en-US" dirty="0"/>
              <a:t>Note:  Atomic swaps can be used between merchants and users in order to exchange WBTC and BTC. </a:t>
            </a:r>
          </a:p>
          <a:p>
            <a:pPr>
              <a:lnSpc>
                <a:spcPct val="150000"/>
              </a:lnSpc>
            </a:pPr>
            <a:endParaRPr lang="en-IN" dirty="0"/>
          </a:p>
        </p:txBody>
      </p:sp>
      <p:sp>
        <p:nvSpPr>
          <p:cNvPr id="4" name="Text Placeholder 3">
            <a:extLst>
              <a:ext uri="{FF2B5EF4-FFF2-40B4-BE49-F238E27FC236}">
                <a16:creationId xmlns:a16="http://schemas.microsoft.com/office/drawing/2014/main" id="{AD2563DB-DECB-43E0-91A8-8AEBD43CF9D0}"/>
              </a:ext>
            </a:extLst>
          </p:cNvPr>
          <p:cNvSpPr>
            <a:spLocks noGrp="1"/>
          </p:cNvSpPr>
          <p:nvPr>
            <p:ph type="body" sz="half" idx="2"/>
          </p:nvPr>
        </p:nvSpPr>
        <p:spPr/>
        <p:txBody>
          <a:bodyPr/>
          <a:lstStyle/>
          <a:p>
            <a:endParaRPr lang="en-IN" dirty="0"/>
          </a:p>
        </p:txBody>
      </p:sp>
      <p:pic>
        <p:nvPicPr>
          <p:cNvPr id="5" name="Picture 4">
            <a:extLst>
              <a:ext uri="{FF2B5EF4-FFF2-40B4-BE49-F238E27FC236}">
                <a16:creationId xmlns:a16="http://schemas.microsoft.com/office/drawing/2014/main" id="{5D993F75-EE3C-437B-8A7C-AC50F033F83A}"/>
              </a:ext>
            </a:extLst>
          </p:cNvPr>
          <p:cNvPicPr>
            <a:picLocks noChangeAspect="1"/>
          </p:cNvPicPr>
          <p:nvPr/>
        </p:nvPicPr>
        <p:blipFill>
          <a:blip r:embed="rId2"/>
          <a:stretch>
            <a:fillRect/>
          </a:stretch>
        </p:blipFill>
        <p:spPr>
          <a:xfrm>
            <a:off x="245194" y="2192783"/>
            <a:ext cx="5766818" cy="3240350"/>
          </a:xfrm>
          <a:prstGeom prst="rect">
            <a:avLst/>
          </a:prstGeom>
        </p:spPr>
      </p:pic>
      <p:sp>
        <p:nvSpPr>
          <p:cNvPr id="6" name="Title 1">
            <a:extLst>
              <a:ext uri="{FF2B5EF4-FFF2-40B4-BE49-F238E27FC236}">
                <a16:creationId xmlns:a16="http://schemas.microsoft.com/office/drawing/2014/main" id="{27281E01-1823-4DA0-877C-76548C31BCA6}"/>
              </a:ext>
            </a:extLst>
          </p:cNvPr>
          <p:cNvSpPr txBox="1">
            <a:spLocks/>
          </p:cNvSpPr>
          <p:nvPr/>
        </p:nvSpPr>
        <p:spPr bwMode="blackWhite">
          <a:xfrm>
            <a:off x="819040" y="232325"/>
            <a:ext cx="4619126" cy="1045806"/>
          </a:xfrm>
          <a:prstGeom prst="rect">
            <a:avLst/>
          </a:prstGeom>
          <a:solidFill>
            <a:srgbClr val="FFFFFF"/>
          </a:solidFill>
          <a:ln w="31750" cap="sq">
            <a:solidFill>
              <a:srgbClr val="404040"/>
            </a:solidFill>
            <a:miter lim="800000"/>
          </a:ln>
        </p:spPr>
        <p:txBody>
          <a:bodyPr vert="horz" lIns="182880" tIns="182880" rIns="182880" bIns="182880" rtlCol="0" anchor="ctr" anchorCtr="1">
            <a:normAutofit/>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n-IN" dirty="0"/>
              <a:t>Receiving</a:t>
            </a:r>
          </a:p>
        </p:txBody>
      </p:sp>
    </p:spTree>
    <p:extLst>
      <p:ext uri="{BB962C8B-B14F-4D97-AF65-F5344CB8AC3E}">
        <p14:creationId xmlns:p14="http://schemas.microsoft.com/office/powerpoint/2010/main" val="313184397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CD649F880D1B41B94C946D48288D2F" ma:contentTypeVersion="5" ma:contentTypeDescription="Create a new document." ma:contentTypeScope="" ma:versionID="a953eb53c1b47063025f85b6e2146f6b">
  <xsd:schema xmlns:xsd="http://www.w3.org/2001/XMLSchema" xmlns:xs="http://www.w3.org/2001/XMLSchema" xmlns:p="http://schemas.microsoft.com/office/2006/metadata/properties" xmlns:ns2="08356abd-2285-430a-bb0b-aadc8a39ec64" targetNamespace="http://schemas.microsoft.com/office/2006/metadata/properties" ma:root="true" ma:fieldsID="9a654e26c43abda9b11edac1a62ef8dd" ns2:_="">
    <xsd:import namespace="08356abd-2285-430a-bb0b-aadc8a39ec6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356abd-2285-430a-bb0b-aadc8a39ec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B58E343-BF74-4FA2-B5B4-631234AC50A5}"/>
</file>

<file path=customXml/itemProps2.xml><?xml version="1.0" encoding="utf-8"?>
<ds:datastoreItem xmlns:ds="http://schemas.openxmlformats.org/officeDocument/2006/customXml" ds:itemID="{7B55205E-D106-4209-962C-6E40B443D6F2}"/>
</file>

<file path=customXml/itemProps3.xml><?xml version="1.0" encoding="utf-8"?>
<ds:datastoreItem xmlns:ds="http://schemas.openxmlformats.org/officeDocument/2006/customXml" ds:itemID="{D0278A22-431A-4FAC-9189-BD9B7B435A95}"/>
</file>

<file path=docProps/app.xml><?xml version="1.0" encoding="utf-8"?>
<Properties xmlns="http://schemas.openxmlformats.org/officeDocument/2006/extended-properties" xmlns:vt="http://schemas.openxmlformats.org/officeDocument/2006/docPropsVTypes">
  <Template>TM10001115[[fn=Parcel]]</Template>
  <TotalTime>236</TotalTime>
  <Words>1165</Words>
  <Application>Microsoft Office PowerPoint</Application>
  <PresentationFormat>Widescreen</PresentationFormat>
  <Paragraphs>89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vt:lpstr>
      <vt:lpstr>Book Antiqua</vt:lpstr>
      <vt:lpstr>Gill Sans MT</vt:lpstr>
      <vt:lpstr>Parcel</vt:lpstr>
      <vt:lpstr>BLOCKCHAIN  TECHNOLOGIES</vt:lpstr>
      <vt:lpstr>WRAPPED BITCOIN</vt:lpstr>
      <vt:lpstr>continuation</vt:lpstr>
      <vt:lpstr>PowerPoint Presentation</vt:lpstr>
      <vt:lpstr>Who is behind wbtc ?</vt:lpstr>
      <vt:lpstr>Why do we need wbtc?</vt:lpstr>
      <vt:lpstr>partners</vt:lpstr>
      <vt:lpstr>How does it work ?</vt:lpstr>
      <vt:lpstr>Sequence of events for users to receive WBTC tokens</vt:lpstr>
      <vt:lpstr>Sequence of minting events for WBTC  </vt:lpstr>
      <vt:lpstr>Burning</vt:lpstr>
      <vt:lpstr>the steps for users to atomically swap BTC for WBTC</vt:lpstr>
      <vt:lpstr>Cont…</vt:lpstr>
      <vt:lpstr>FEES</vt:lpstr>
      <vt:lpstr>ADVANTAGES and Disadvantages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TECHNOLOGIES</dc:title>
  <dc:creator>HARINI S</dc:creator>
  <cp:lastModifiedBy>Esther Keerthika</cp:lastModifiedBy>
  <cp:revision>15</cp:revision>
  <dcterms:created xsi:type="dcterms:W3CDTF">2021-12-29T15:20:06Z</dcterms:created>
  <dcterms:modified xsi:type="dcterms:W3CDTF">2021-12-30T09:01:35Z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0x010100B1CD649F880D1B41B94C946D48288D2F</vt:lpwstr>
  </property>
</Properties>
</file>