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chemeClr val="accent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S.HARINI</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au510421104033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0934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Calisto MT" panose="02040603050505030304" pitchFamily="18" charset="0"/>
              </a:rPr>
              <a:t>3. User Interfaces:</a:t>
            </a:r>
            <a:endParaRPr kumimoji="0" lang="en-US" altLang="en-US" sz="1300" b="0"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sto MT" panose="02040603050505030304" pitchFamily="18"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Calisto MT" panose="02040603050505030304" pitchFamily="18" charset="0"/>
              </a:rPr>
              <a:t>4. Implementation:</a:t>
            </a:r>
            <a:endParaRPr kumimoji="0" lang="en-US" altLang="en-US" sz="1300" b="0"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sto MT" panose="02040603050505030304" pitchFamily="18"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Calisto MT" panose="02040603050505030304" pitchFamily="18" charset="0"/>
              </a:rPr>
              <a:t>5. Testing and Evaluation:</a:t>
            </a:r>
            <a:endParaRPr kumimoji="0" lang="en-US" altLang="en-US" sz="1300" b="0"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sto MT" panose="02040603050505030304" pitchFamily="18"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Calisto MT" panose="02040603050505030304" pitchFamily="18" charset="0"/>
              </a:rPr>
              <a:t>6. Results:</a:t>
            </a:r>
            <a:endParaRPr kumimoji="0" lang="en-US" altLang="en-US" sz="1300" b="0"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sto MT" panose="02040603050505030304" pitchFamily="18"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sto MT" panose="02040603050505030304" pitchFamily="18"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1169551"/>
          </a:xfrm>
          <a:prstGeom prst="rect">
            <a:avLst/>
          </a:prstGeom>
          <a:noFill/>
        </p:spPr>
        <p:txBody>
          <a:bodyPr wrap="square">
            <a:spAutoFit/>
          </a:bodyPr>
          <a:lstStyle/>
          <a:p>
            <a:r>
              <a:rPr lang="en-US" b="0" i="0" dirty="0">
                <a:solidFill>
                  <a:srgbClr val="0D0D0D"/>
                </a:solidFill>
                <a:effectLst/>
                <a:latin typeface="Calisto MT" panose="02040603050505030304" pitchFamily="18" charset="0"/>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latin typeface="Calisto MT" panose="02040603050505030304" pitchFamily="18" charset="0"/>
            </a:endParaRPr>
          </a:p>
        </p:txBody>
      </p:sp>
      <p:sp>
        <p:nvSpPr>
          <p:cNvPr id="8" name="TextBox 7">
            <a:extLst>
              <a:ext uri="{FF2B5EF4-FFF2-40B4-BE49-F238E27FC236}">
                <a16:creationId xmlns:a16="http://schemas.microsoft.com/office/drawing/2014/main" id="{F4C2A4C6-D8C8-878B-DC15-449DA81489B3}"/>
              </a:ext>
            </a:extLst>
          </p:cNvPr>
          <p:cNvSpPr txBox="1"/>
          <p:nvPr/>
        </p:nvSpPr>
        <p:spPr>
          <a:xfrm>
            <a:off x="215053" y="23641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Calisto MT" panose="02040603050505030304" pitchFamily="18" charset="0"/>
              </a:rPr>
              <a:t>Mobile Application Development</a:t>
            </a:r>
          </a:p>
          <a:p>
            <a:pPr marL="342900" indent="-342900">
              <a:buAutoNum type="arabicPeriod"/>
            </a:pPr>
            <a:r>
              <a:rPr lang="en-US" b="1" i="0" dirty="0">
                <a:solidFill>
                  <a:srgbClr val="0D0D0D"/>
                </a:solidFill>
                <a:effectLst/>
                <a:latin typeface="Calisto MT" panose="02040603050505030304" pitchFamily="18" charset="0"/>
              </a:rPr>
              <a:t>Integration with Transit APIs</a:t>
            </a:r>
          </a:p>
          <a:p>
            <a:pPr marL="342900" indent="-342900">
              <a:buAutoNum type="arabicPeriod"/>
            </a:pPr>
            <a:r>
              <a:rPr lang="en-IN" b="1" i="0" dirty="0">
                <a:solidFill>
                  <a:srgbClr val="0D0D0D"/>
                </a:solidFill>
                <a:effectLst/>
                <a:latin typeface="Calisto MT" panose="02040603050505030304" pitchFamily="18" charset="0"/>
              </a:rPr>
              <a:t>Personalized Recommendations</a:t>
            </a:r>
            <a:endParaRPr lang="en-US" b="1" dirty="0">
              <a:solidFill>
                <a:srgbClr val="0D0D0D"/>
              </a:solidFill>
              <a:latin typeface="Calisto MT" panose="02040603050505030304" pitchFamily="18" charset="0"/>
            </a:endParaRPr>
          </a:p>
          <a:p>
            <a:pPr marL="342900" indent="-342900">
              <a:buAutoNum type="arabicPeriod"/>
            </a:pPr>
            <a:r>
              <a:rPr lang="en-IN" b="1" i="0" dirty="0">
                <a:solidFill>
                  <a:srgbClr val="0D0D0D"/>
                </a:solidFill>
                <a:effectLst/>
                <a:latin typeface="Calisto MT" panose="02040603050505030304" pitchFamily="18" charset="0"/>
              </a:rPr>
              <a:t>Accessibility Features</a:t>
            </a:r>
            <a:endParaRPr lang="en-US" b="1" i="0" dirty="0">
              <a:solidFill>
                <a:srgbClr val="0D0D0D"/>
              </a:solidFill>
              <a:effectLst/>
              <a:latin typeface="Calisto MT" panose="02040603050505030304" pitchFamily="18" charset="0"/>
            </a:endParaRPr>
          </a:p>
          <a:p>
            <a:pPr marL="342900" indent="-342900">
              <a:buAutoNum type="arabicPeriod"/>
            </a:pPr>
            <a:r>
              <a:rPr lang="en-US" b="1" i="0" dirty="0">
                <a:solidFill>
                  <a:srgbClr val="0D0D0D"/>
                </a:solidFill>
                <a:effectLst/>
                <a:latin typeface="Calisto MT" panose="02040603050505030304" pitchFamily="18" charset="0"/>
              </a:rPr>
              <a:t>Virtual Reality (VR) Seat Selection</a:t>
            </a:r>
            <a:endParaRPr lang="en-US" b="1" dirty="0">
              <a:solidFill>
                <a:srgbClr val="0D0D0D"/>
              </a:solidFill>
              <a:latin typeface="Calisto MT" panose="02040603050505030304" pitchFamily="18" charset="0"/>
            </a:endParaRPr>
          </a:p>
          <a:p>
            <a:pPr marL="342900" indent="-342900">
              <a:buAutoNum type="arabicPeriod"/>
            </a:pPr>
            <a:r>
              <a:rPr lang="en-IN" b="1" i="0" dirty="0">
                <a:solidFill>
                  <a:srgbClr val="0D0D0D"/>
                </a:solidFill>
                <a:effectLst/>
                <a:latin typeface="Calisto MT" panose="02040603050505030304" pitchFamily="18" charset="0"/>
              </a:rPr>
              <a:t>Enhanced Security Measures</a:t>
            </a:r>
            <a:endParaRPr lang="en-IN" dirty="0">
              <a:latin typeface="Calisto MT" panose="02040603050505030304"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569449"/>
            <a:ext cx="884980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sto MT" panose="02040603050505030304" pitchFamily="18" charset="0"/>
              </a:rPr>
              <a:t>In conclusion, WBRS represents a paradigm shift in bus travel management, leveraging web technology to revolutionize the booking experience and enhance operational efficiency. By prioritizing user convenience, security, and data-driven decision-making, WBRS sets a new standard for the modernization of bus reservation systems, ultimately delivering greater satisfaction and value to both passengers and operators alike.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sto MT" panose="0204060305050503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173404" y="1004393"/>
            <a:ext cx="8797192" cy="3970318"/>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D0D0D"/>
                </a:solidFill>
                <a:effectLst/>
                <a:latin typeface="Calisto MT" panose="02040603050505030304" pitchFamily="18" charset="0"/>
              </a:rPr>
              <a:t>The Web-Based Bus Reservation System (WBRS) represents a significant leap forward in the optimization and convenience of bus travel arrangements. This abstract outlines the key functionalities and advantages of a WBRS, highlighting its role in streamlining the booking process, enhancing operational efficiency, and improving overall user experience.</a:t>
            </a:r>
          </a:p>
          <a:p>
            <a:pPr marL="285750" indent="-285750" algn="l">
              <a:buFont typeface="Wingdings" panose="05000000000000000000" pitchFamily="2" charset="2"/>
              <a:buChar char="v"/>
            </a:pPr>
            <a:r>
              <a:rPr lang="en-US" b="0" i="0" dirty="0">
                <a:solidFill>
                  <a:srgbClr val="0D0D0D"/>
                </a:solidFill>
                <a:effectLst/>
                <a:latin typeface="Calisto MT" panose="02040603050505030304" pitchFamily="18" charset="0"/>
              </a:rPr>
              <a:t>The primary objective of WBRS is to provide passengers with a seamless and intuitive platform for booking bus tickets online. Utilizing modern web technologies, WBRS offers a user-friendly interface accessible via web browsers on desktops, laptops, and mobile devices. Passengers can effortlessly search for available routes, select preferred departure times, choose seats from interactive seat maps, and securely complete transactions, all in real-time</a:t>
            </a:r>
          </a:p>
          <a:p>
            <a:pPr marL="285750" indent="-285750" algn="l">
              <a:buFont typeface="Wingdings" panose="05000000000000000000" pitchFamily="2" charset="2"/>
              <a:buChar char="v"/>
            </a:pPr>
            <a:r>
              <a:rPr lang="en-US" b="0" i="0" dirty="0">
                <a:solidFill>
                  <a:srgbClr val="0D0D0D"/>
                </a:solidFill>
                <a:effectLst/>
                <a:latin typeface="Calisto MT" panose="02040603050505030304" pitchFamily="18" charset="0"/>
              </a:rPr>
              <a:t>Furthermore, WBRS facilitates efficient management of bus schedules, seat inventory, and passenger data for bus operators and administrators. Through centralized administration panels, operators can easily update route schedules, manage bus fleets, assign drivers, and monitor ticket sales. This streamlines operational processes, reduces manual errors, and ensures optimal resource utilization.</a:t>
            </a:r>
          </a:p>
          <a:p>
            <a:pPr marL="285750" indent="-285750" algn="l">
              <a:buFont typeface="Wingdings" panose="05000000000000000000" pitchFamily="2" charset="2"/>
              <a:buChar char="v"/>
            </a:pPr>
            <a:r>
              <a:rPr lang="en-US" b="0" i="0" dirty="0">
                <a:solidFill>
                  <a:srgbClr val="0D0D0D"/>
                </a:solidFill>
                <a:effectLst/>
                <a:latin typeface="Calisto MT" panose="02040603050505030304" pitchFamily="18" charset="0"/>
              </a:rPr>
              <a:t>WBRS prioritizes security by implementing industry-standard encryption protocols, secure payment gateways, and robust authentication mechanisms. This safeguards sensitive passenger information, financial transactions, and system integrity, instilling trust and confidence among users.</a:t>
            </a:r>
          </a:p>
          <a:p>
            <a:pPr marL="285750" indent="-285750" algn="l">
              <a:buFont typeface="Wingdings" panose="05000000000000000000" pitchFamily="2" charset="2"/>
              <a:buChar char="v"/>
            </a:pPr>
            <a:endParaRPr lang="en-US" b="0" i="0" dirty="0">
              <a:solidFill>
                <a:srgbClr val="0D0D0D"/>
              </a:solidFill>
              <a:effectLst/>
              <a:latin typeface="Calisto MT" panose="02040603050505030304" pitchFamily="18" charset="0"/>
            </a:endParaRPr>
          </a:p>
          <a:p>
            <a:pPr marL="285750" indent="-285750" algn="l">
              <a:buFont typeface="Wingdings" panose="05000000000000000000" pitchFamily="2" charset="2"/>
              <a:buChar char="v"/>
            </a:pPr>
            <a:endParaRPr lang="en-US" b="0" i="0" dirty="0">
              <a:solidFill>
                <a:srgbClr val="0D0D0D"/>
              </a:solidFill>
              <a:effectLst/>
              <a:latin typeface="Calisto MT" panose="0204060305050503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08156" y="1042653"/>
            <a:ext cx="8237035" cy="3539430"/>
          </a:xfrm>
          <a:prstGeom prst="rect">
            <a:avLst/>
          </a:prstGeom>
          <a:noFill/>
        </p:spPr>
        <p:txBody>
          <a:bodyPr wrap="square">
            <a:spAutoFit/>
          </a:bodyPr>
          <a:lstStyle/>
          <a:p>
            <a:pPr marL="342900" indent="-342900">
              <a:buFont typeface="Wingdings" panose="05000000000000000000" pitchFamily="2" charset="2"/>
              <a:buChar char="v"/>
            </a:pPr>
            <a:r>
              <a:rPr lang="en-US" b="0" i="0" dirty="0">
                <a:solidFill>
                  <a:srgbClr val="0D0D0D"/>
                </a:solidFill>
                <a:effectLst/>
                <a:latin typeface="Calisto MT" panose="02040603050505030304" pitchFamily="18" charset="0"/>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Wingdings" panose="05000000000000000000" pitchFamily="2" charset="2"/>
              <a:buChar char="v"/>
            </a:pPr>
            <a:r>
              <a:rPr lang="en-US" b="0" i="0" dirty="0">
                <a:solidFill>
                  <a:srgbClr val="0D0D0D"/>
                </a:solidFill>
                <a:effectLst/>
                <a:latin typeface="Calisto MT" panose="02040603050505030304" pitchFamily="18" charset="0"/>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Wingdings" panose="05000000000000000000" pitchFamily="2" charset="2"/>
              <a:buChar char="v"/>
            </a:pPr>
            <a:r>
              <a:rPr lang="en-US" b="0" i="0" dirty="0">
                <a:solidFill>
                  <a:srgbClr val="0D0D0D"/>
                </a:solidFill>
                <a:effectLst/>
                <a:latin typeface="Calisto MT" panose="02040603050505030304" pitchFamily="18" charset="0"/>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Calisto MT" panose="02040603050505030304" pitchFamily="18" charset="0"/>
              </a:rPr>
              <a:t>User-friendly Booking Interface</a:t>
            </a:r>
            <a:r>
              <a:rPr lang="en-US" b="0" i="0" dirty="0">
                <a:solidFill>
                  <a:srgbClr val="0D0D0D"/>
                </a:solidFill>
                <a:effectLst/>
                <a:latin typeface="Calisto MT" panose="02040603050505030304" pitchFamily="18" charset="0"/>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Calisto MT" panose="02040603050505030304" pitchFamily="18" charset="0"/>
              </a:rPr>
              <a:t>Real-time Updates</a:t>
            </a:r>
            <a:r>
              <a:rPr lang="en-US" b="0" i="0" dirty="0">
                <a:solidFill>
                  <a:srgbClr val="0D0D0D"/>
                </a:solidFill>
                <a:effectLst/>
                <a:latin typeface="Calisto MT" panose="02040603050505030304" pitchFamily="18" charset="0"/>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Calisto MT" panose="02040603050505030304" pitchFamily="18" charset="0"/>
              </a:rPr>
              <a:t>Administrative Dashboard</a:t>
            </a:r>
            <a:r>
              <a:rPr lang="en-US" b="0" i="0" dirty="0">
                <a:solidFill>
                  <a:srgbClr val="0D0D0D"/>
                </a:solidFill>
                <a:effectLst/>
                <a:latin typeface="Calisto MT" panose="02040603050505030304" pitchFamily="18" charset="0"/>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Calisto MT" panose="02040603050505030304" pitchFamily="18" charset="0"/>
              </a:rPr>
              <a:t>Scalability and Extensibility</a:t>
            </a:r>
            <a:r>
              <a:rPr lang="en-US" b="0" i="0" dirty="0">
                <a:solidFill>
                  <a:srgbClr val="0D0D0D"/>
                </a:solidFill>
                <a:effectLst/>
                <a:latin typeface="Calisto MT" panose="02040603050505030304" pitchFamily="18" charset="0"/>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sto MT" panose="02040603050505030304" pitchFamily="18" charset="0"/>
              </a:rPr>
              <a:t>Project Deliverables</a:t>
            </a:r>
            <a:r>
              <a:rPr kumimoji="0" lang="en-US" altLang="en-US" sz="1800" b="0" i="0" u="none" strike="noStrike" cap="none" normalizeH="0" baseline="0" dirty="0">
                <a:ln>
                  <a:noFill/>
                </a:ln>
                <a:solidFill>
                  <a:schemeClr val="tx1"/>
                </a:solidFill>
                <a:effectLst/>
                <a:latin typeface="Calisto MT" panose="0204060305050503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sto MT" panose="02040603050505030304" pitchFamily="18"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sto MT" panose="02040603050505030304" pitchFamily="18"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sto MT" panose="02040603050505030304" pitchFamily="18"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sto MT" panose="02040603050505030304" pitchFamily="18"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sto MT" panose="02040603050505030304" pitchFamily="18"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Calisto MT" panose="02040603050505030304" pitchFamily="18" charset="0"/>
              </a:rPr>
            </a:br>
            <a:endParaRPr kumimoji="0" lang="en-US" altLang="en-US" sz="1800" b="0" i="0" u="none" strike="noStrike" cap="none" normalizeH="0" baseline="0" dirty="0">
              <a:ln>
                <a:noFill/>
              </a:ln>
              <a:solidFill>
                <a:schemeClr val="tx1"/>
              </a:solidFill>
              <a:effectLst/>
              <a:latin typeface="Calisto MT" panose="02040603050505030304" pitchFamily="18"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sto MT" panose="02040603050505030304" pitchFamily="18"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Calisto MT" panose="02040603050505030304" pitchFamily="18" charset="0"/>
              </a:rPr>
              <a:t>1. System Architecture:</a:t>
            </a:r>
            <a:endParaRPr kumimoji="0" lang="en-US" altLang="en-US" sz="1300" b="0"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sto MT" panose="02040603050505030304" pitchFamily="18"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Calisto MT" panose="02040603050505030304" pitchFamily="18"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Calisto MT" panose="02040603050505030304" pitchFamily="18"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Calisto MT" panose="02040603050505030304" pitchFamily="18"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Calisto MT" panose="02040603050505030304" pitchFamily="18"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Calisto MT" panose="02040603050505030304" pitchFamily="18" charset="0"/>
              </a:rPr>
              <a:t>2. Data Modeling:</a:t>
            </a:r>
            <a:endParaRPr kumimoji="0" lang="en-US" altLang="en-US" sz="1300" b="0" i="0" u="none" strike="noStrike" cap="none" normalizeH="0" baseline="0" dirty="0">
              <a:ln>
                <a:noFill/>
              </a:ln>
              <a:solidFill>
                <a:schemeClr val="tx1"/>
              </a:solidFill>
              <a:effectLst/>
              <a:latin typeface="Calisto MT" panose="020406030505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sto MT" panose="02040603050505030304" pitchFamily="18"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sto MT" panose="02040603050505030304" pitchFamily="18"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TotalTime>
  <Words>1519</Words>
  <Application>Microsoft Office PowerPoint</Application>
  <PresentationFormat>On-screen Show (16:9)</PresentationFormat>
  <Paragraphs>96</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MT</vt:lpstr>
      <vt:lpstr>Calibri</vt:lpstr>
      <vt:lpstr>Calisto MT</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Harini S</cp:lastModifiedBy>
  <cp:revision>12</cp:revision>
  <dcterms:modified xsi:type="dcterms:W3CDTF">2024-04-09T16:15:21Z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