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7" autoAdjust="0"/>
    <p:restoredTop sz="94660"/>
  </p:normalViewPr>
  <p:slideViewPr>
    <p:cSldViewPr>
      <p:cViewPr varScale="1">
        <p:scale>
          <a:sx n="72" d="100"/>
          <a:sy n="72" d="100"/>
        </p:scale>
        <p:origin x="65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anew8\OneDrive\Desktop\harini%20imp.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[harini imp.xlsx]Sheet2!PivotTable1</c:name>
    <c:fmtId val="2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Sheet2!$A$5:$A$14</c:f>
              <c:strCache>
                <c:ptCount val="9"/>
                <c:pt idx="0">
                  <c:v>BPC</c:v>
                </c:pt>
                <c:pt idx="1">
                  <c:v>CCDR</c:v>
                </c:pt>
                <c:pt idx="2">
                  <c:v>EW</c:v>
                </c:pt>
                <c:pt idx="3">
                  <c:v>MSC</c:v>
                </c:pt>
                <c:pt idx="4">
                  <c:v>NEL</c:v>
                </c:pt>
                <c:pt idx="5">
                  <c:v>PYZ</c:v>
                </c:pt>
                <c:pt idx="6">
                  <c:v>SVG</c:v>
                </c:pt>
                <c:pt idx="7">
                  <c:v>TNS</c:v>
                </c:pt>
                <c:pt idx="8">
                  <c:v>WBL</c:v>
                </c:pt>
              </c:strCache>
            </c:strRef>
          </c:cat>
          <c:val>
            <c:numRef>
              <c:f>Sheet2!$B$5:$B$14</c:f>
              <c:numCache>
                <c:formatCode>General</c:formatCode>
                <c:ptCount val="9"/>
                <c:pt idx="8">
                  <c:v>2</c:v>
                </c:pt>
              </c:numCache>
            </c:numRef>
          </c:val>
          <c:extLst>
            <c:ext xmlns:c16="http://schemas.microsoft.com/office/drawing/2014/chart" uri="{C3380CC4-5D6E-409C-BE32-E72D297353CC}">
              <c16:uniqueId val="{00000000-31B1-457B-845A-5F00F1E3F705}"/>
            </c:ext>
          </c:extLst>
        </c:ser>
        <c:ser>
          <c:idx val="1"/>
          <c:order val="1"/>
          <c:tx>
            <c:strRef>
              <c:f>Sheet2!$C$3:$C$4</c:f>
              <c:strCache>
                <c:ptCount val="1"/>
                <c:pt idx="0">
                  <c:v>LOW</c:v>
                </c:pt>
              </c:strCache>
            </c:strRef>
          </c:tx>
          <c:spPr>
            <a:solidFill>
              <a:schemeClr val="accent2"/>
            </a:solidFill>
            <a:ln>
              <a:noFill/>
            </a:ln>
            <a:effectLst/>
          </c:spPr>
          <c:invertIfNegative val="0"/>
          <c:cat>
            <c:strRef>
              <c:f>Sheet2!$A$5:$A$14</c:f>
              <c:strCache>
                <c:ptCount val="9"/>
                <c:pt idx="0">
                  <c:v>BPC</c:v>
                </c:pt>
                <c:pt idx="1">
                  <c:v>CCDR</c:v>
                </c:pt>
                <c:pt idx="2">
                  <c:v>EW</c:v>
                </c:pt>
                <c:pt idx="3">
                  <c:v>MSC</c:v>
                </c:pt>
                <c:pt idx="4">
                  <c:v>NEL</c:v>
                </c:pt>
                <c:pt idx="5">
                  <c:v>PYZ</c:v>
                </c:pt>
                <c:pt idx="6">
                  <c:v>SVG</c:v>
                </c:pt>
                <c:pt idx="7">
                  <c:v>TNS</c:v>
                </c:pt>
                <c:pt idx="8">
                  <c:v>WBL</c:v>
                </c:pt>
              </c:strCache>
            </c:strRef>
          </c:cat>
          <c:val>
            <c:numRef>
              <c:f>Sheet2!$C$5:$C$14</c:f>
              <c:numCache>
                <c:formatCode>General</c:formatCode>
                <c:ptCount val="9"/>
                <c:pt idx="1">
                  <c:v>1</c:v>
                </c:pt>
                <c:pt idx="3">
                  <c:v>1</c:v>
                </c:pt>
                <c:pt idx="5">
                  <c:v>1</c:v>
                </c:pt>
              </c:numCache>
            </c:numRef>
          </c:val>
          <c:extLst>
            <c:ext xmlns:c16="http://schemas.microsoft.com/office/drawing/2014/chart" uri="{C3380CC4-5D6E-409C-BE32-E72D297353CC}">
              <c16:uniqueId val="{00000001-31B1-457B-845A-5F00F1E3F705}"/>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rgbClr val="FF0000"/>
                </a:solidFill>
                <a:prstDash val="solid"/>
              </a:ln>
              <a:effectLst/>
            </c:spPr>
            <c:trendlineType val="linear"/>
            <c:dispRSqr val="0"/>
            <c:dispEq val="0"/>
          </c:trendline>
          <c:cat>
            <c:strRef>
              <c:f>Sheet2!$A$5:$A$14</c:f>
              <c:strCache>
                <c:ptCount val="9"/>
                <c:pt idx="0">
                  <c:v>BPC</c:v>
                </c:pt>
                <c:pt idx="1">
                  <c:v>CCDR</c:v>
                </c:pt>
                <c:pt idx="2">
                  <c:v>EW</c:v>
                </c:pt>
                <c:pt idx="3">
                  <c:v>MSC</c:v>
                </c:pt>
                <c:pt idx="4">
                  <c:v>NEL</c:v>
                </c:pt>
                <c:pt idx="5">
                  <c:v>PYZ</c:v>
                </c:pt>
                <c:pt idx="6">
                  <c:v>SVG</c:v>
                </c:pt>
                <c:pt idx="7">
                  <c:v>TNS</c:v>
                </c:pt>
                <c:pt idx="8">
                  <c:v>WBL</c:v>
                </c:pt>
              </c:strCache>
            </c:strRef>
          </c:cat>
          <c:val>
            <c:numRef>
              <c:f>Sheet2!$D$5:$D$14</c:f>
              <c:numCache>
                <c:formatCode>General</c:formatCode>
                <c:ptCount val="9"/>
                <c:pt idx="1">
                  <c:v>2</c:v>
                </c:pt>
                <c:pt idx="2">
                  <c:v>1</c:v>
                </c:pt>
                <c:pt idx="3">
                  <c:v>1</c:v>
                </c:pt>
                <c:pt idx="4">
                  <c:v>1</c:v>
                </c:pt>
                <c:pt idx="6">
                  <c:v>1</c:v>
                </c:pt>
                <c:pt idx="7">
                  <c:v>1</c:v>
                </c:pt>
                <c:pt idx="8">
                  <c:v>1</c:v>
                </c:pt>
              </c:numCache>
            </c:numRef>
          </c:val>
          <c:extLst>
            <c:ext xmlns:c16="http://schemas.microsoft.com/office/drawing/2014/chart" uri="{C3380CC4-5D6E-409C-BE32-E72D297353CC}">
              <c16:uniqueId val="{00000002-31B1-457B-845A-5F00F1E3F705}"/>
            </c:ext>
          </c:extLst>
        </c:ser>
        <c:ser>
          <c:idx val="3"/>
          <c:order val="3"/>
          <c:tx>
            <c:strRef>
              <c:f>Sheet2!$E$3:$E$4</c:f>
              <c:strCache>
                <c:ptCount val="1"/>
                <c:pt idx="0">
                  <c:v>VERY HIGH</c:v>
                </c:pt>
              </c:strCache>
            </c:strRef>
          </c:tx>
          <c:spPr>
            <a:solidFill>
              <a:schemeClr val="accent4"/>
            </a:solidFill>
            <a:ln>
              <a:noFill/>
            </a:ln>
            <a:effectLst/>
          </c:spPr>
          <c:invertIfNegative val="0"/>
          <c:cat>
            <c:strRef>
              <c:f>Sheet2!$A$5:$A$14</c:f>
              <c:strCache>
                <c:ptCount val="9"/>
                <c:pt idx="0">
                  <c:v>BPC</c:v>
                </c:pt>
                <c:pt idx="1">
                  <c:v>CCDR</c:v>
                </c:pt>
                <c:pt idx="2">
                  <c:v>EW</c:v>
                </c:pt>
                <c:pt idx="3">
                  <c:v>MSC</c:v>
                </c:pt>
                <c:pt idx="4">
                  <c:v>NEL</c:v>
                </c:pt>
                <c:pt idx="5">
                  <c:v>PYZ</c:v>
                </c:pt>
                <c:pt idx="6">
                  <c:v>SVG</c:v>
                </c:pt>
                <c:pt idx="7">
                  <c:v>TNS</c:v>
                </c:pt>
                <c:pt idx="8">
                  <c:v>WBL</c:v>
                </c:pt>
              </c:strCache>
            </c:strRef>
          </c:cat>
          <c:val>
            <c:numRef>
              <c:f>Sheet2!$E$5:$E$14</c:f>
              <c:numCache>
                <c:formatCode>General</c:formatCode>
                <c:ptCount val="9"/>
                <c:pt idx="0">
                  <c:v>1</c:v>
                </c:pt>
                <c:pt idx="2">
                  <c:v>1</c:v>
                </c:pt>
              </c:numCache>
            </c:numRef>
          </c:val>
          <c:extLst>
            <c:ext xmlns:c16="http://schemas.microsoft.com/office/drawing/2014/chart" uri="{C3380CC4-5D6E-409C-BE32-E72D297353CC}">
              <c16:uniqueId val="{00000003-31B1-457B-845A-5F00F1E3F705}"/>
            </c:ext>
          </c:extLst>
        </c:ser>
        <c:dLbls>
          <c:showLegendKey val="0"/>
          <c:showVal val="0"/>
          <c:showCatName val="0"/>
          <c:showSerName val="0"/>
          <c:showPercent val="0"/>
          <c:showBubbleSize val="0"/>
        </c:dLbls>
        <c:gapWidth val="219"/>
        <c:overlap val="-27"/>
        <c:axId val="2128837935"/>
        <c:axId val="2128838767"/>
      </c:barChart>
      <c:catAx>
        <c:axId val="21288379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BUSINESS</a:t>
                </a:r>
                <a:r>
                  <a:rPr lang="en-IN" baseline="0"/>
                  <a:t> UNITS</a:t>
                </a:r>
                <a:endParaRPr lang="en-IN"/>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8838767"/>
        <c:crosses val="autoZero"/>
        <c:auto val="1"/>
        <c:lblAlgn val="ctr"/>
        <c:lblOffset val="100"/>
        <c:noMultiLvlLbl val="0"/>
      </c:catAx>
      <c:valAx>
        <c:axId val="212883876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PERFORMANCE</a:t>
                </a:r>
                <a:r>
                  <a:rPr lang="en-IN" baseline="0"/>
                  <a:t> LEVEL</a:t>
                </a:r>
                <a:endParaRPr lang="en-IN"/>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8837935"/>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jpe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HARINI T</a:t>
            </a:r>
            <a:endParaRPr lang="en-US" sz="2400" dirty="0"/>
          </a:p>
          <a:p>
            <a:r>
              <a:rPr lang="en-US" sz="2400" dirty="0"/>
              <a:t>REGISTER NO: 312209985</a:t>
            </a:r>
            <a:r>
              <a:rPr lang="en-US" sz="2400" dirty="0" smtClean="0"/>
              <a:t>,</a:t>
            </a:r>
          </a:p>
          <a:p>
            <a:r>
              <a:rPr lang="en-US" sz="2400" dirty="0"/>
              <a:t> </a:t>
            </a:r>
            <a:r>
              <a:rPr lang="en-US" sz="2400" dirty="0" smtClean="0"/>
              <a:t>                         </a:t>
            </a:r>
            <a:r>
              <a:rPr lang="en-US" sz="2400" dirty="0"/>
              <a:t>E15536BB53D7319B93044D4B936803B1</a:t>
            </a:r>
          </a:p>
          <a:p>
            <a:r>
              <a:rPr lang="en-US" sz="2400" dirty="0"/>
              <a:t>DEPARTMENT</a:t>
            </a:r>
            <a:r>
              <a:rPr lang="en-US" sz="2400" dirty="0" smtClean="0"/>
              <a:t>: B.COM (GENERAL)</a:t>
            </a:r>
            <a:endParaRPr lang="en-US" sz="2400" dirty="0"/>
          </a:p>
          <a:p>
            <a:r>
              <a:rPr lang="en-US" sz="2400" dirty="0" smtClean="0"/>
              <a:t>COLLEGE: VALLIAMMAL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739775" y="1166427"/>
            <a:ext cx="7566025" cy="5355312"/>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t>STEP 1</a:t>
            </a:r>
          </a:p>
          <a:p>
            <a:r>
              <a:rPr lang="en-IN" dirty="0"/>
              <a:t> </a:t>
            </a:r>
            <a:r>
              <a:rPr lang="en-IN" dirty="0" smtClean="0"/>
              <a:t>         DOWNLOAD THE EMPLOYEE DATASET FROM KAGGLE AND OPEN THE    EMPLOYEE DATASET IN EXCEL.</a:t>
            </a:r>
          </a:p>
          <a:p>
            <a:pPr marL="285750" indent="-285750">
              <a:buFont typeface="Wingdings" panose="05000000000000000000" pitchFamily="2" charset="2"/>
              <a:buChar char="Ø"/>
            </a:pPr>
            <a:r>
              <a:rPr lang="en-IN" dirty="0" smtClean="0"/>
              <a:t>STEP 2</a:t>
            </a:r>
          </a:p>
          <a:p>
            <a:r>
              <a:rPr lang="en-IN" dirty="0"/>
              <a:t> </a:t>
            </a:r>
            <a:r>
              <a:rPr lang="en-IN" dirty="0" smtClean="0"/>
              <a:t>         SELECT THE ENTIRE DATA AND CLICK ON DATA AND CLICK ON FILTER OPTION.</a:t>
            </a:r>
          </a:p>
          <a:p>
            <a:pPr marL="285750" indent="-285750">
              <a:buFont typeface="Wingdings" panose="05000000000000000000" pitchFamily="2" charset="2"/>
              <a:buChar char="Ø"/>
            </a:pPr>
            <a:r>
              <a:rPr lang="en-IN" dirty="0" smtClean="0"/>
              <a:t>STEP 3</a:t>
            </a:r>
          </a:p>
          <a:p>
            <a:r>
              <a:rPr lang="en-IN" dirty="0"/>
              <a:t> </a:t>
            </a:r>
            <a:r>
              <a:rPr lang="en-IN" dirty="0" smtClean="0"/>
              <a:t>         FILTER FROM ATO Z ORDER.</a:t>
            </a:r>
          </a:p>
          <a:p>
            <a:pPr marL="285750" indent="-285750">
              <a:buFont typeface="Wingdings" panose="05000000000000000000" pitchFamily="2" charset="2"/>
              <a:buChar char="Ø"/>
            </a:pPr>
            <a:r>
              <a:rPr lang="en-IN" dirty="0" smtClean="0"/>
              <a:t>STEP 4</a:t>
            </a:r>
          </a:p>
          <a:p>
            <a:r>
              <a:rPr lang="en-IN" dirty="0"/>
              <a:t> </a:t>
            </a:r>
            <a:r>
              <a:rPr lang="en-IN" dirty="0" smtClean="0"/>
              <a:t>         SELECT THE ENTIRE DATA AND CLICK ON INSERT AND CLICK O PIVOT TABLE TO CREATE PIVOT TABLE.</a:t>
            </a:r>
          </a:p>
          <a:p>
            <a:pPr marL="285750" indent="-285750">
              <a:buFont typeface="Wingdings" panose="05000000000000000000" pitchFamily="2" charset="2"/>
              <a:buChar char="Ø"/>
            </a:pPr>
            <a:r>
              <a:rPr lang="en-IN" dirty="0" smtClean="0"/>
              <a:t>STEP 5 </a:t>
            </a:r>
          </a:p>
          <a:p>
            <a:r>
              <a:rPr lang="en-IN" dirty="0"/>
              <a:t> </a:t>
            </a:r>
            <a:r>
              <a:rPr lang="en-IN" dirty="0" smtClean="0"/>
              <a:t>         DRAG THE NEEDED DATA AND CREATE A PIVOT TABLE.</a:t>
            </a:r>
          </a:p>
          <a:p>
            <a:pPr marL="285750" indent="-285750">
              <a:buFont typeface="Wingdings" panose="05000000000000000000" pitchFamily="2" charset="2"/>
              <a:buChar char="Ø"/>
            </a:pPr>
            <a:r>
              <a:rPr lang="en-IN" dirty="0" smtClean="0"/>
              <a:t>STEP 6</a:t>
            </a:r>
          </a:p>
          <a:p>
            <a:r>
              <a:rPr lang="en-IN" dirty="0"/>
              <a:t> </a:t>
            </a:r>
            <a:r>
              <a:rPr lang="en-IN" dirty="0" smtClean="0"/>
              <a:t>         SELECT THE PIVOT TABLE AND CLICK ON INSERT.</a:t>
            </a:r>
          </a:p>
          <a:p>
            <a:pPr marL="285750" indent="-285750">
              <a:buFont typeface="Wingdings" panose="05000000000000000000" pitchFamily="2" charset="2"/>
              <a:buChar char="Ø"/>
            </a:pPr>
            <a:r>
              <a:rPr lang="en-IN" dirty="0" smtClean="0"/>
              <a:t>STEP 7</a:t>
            </a:r>
          </a:p>
          <a:p>
            <a:r>
              <a:rPr lang="en-IN" dirty="0"/>
              <a:t> </a:t>
            </a:r>
            <a:r>
              <a:rPr lang="en-IN" dirty="0" smtClean="0"/>
              <a:t>         NOW CLICK ON THE RECOMMENDED CHART.</a:t>
            </a:r>
          </a:p>
          <a:p>
            <a:pPr marL="285750" indent="-285750">
              <a:buFont typeface="Wingdings" panose="05000000000000000000" pitchFamily="2" charset="2"/>
              <a:buChar char="Ø"/>
            </a:pPr>
            <a:r>
              <a:rPr lang="en-IN" dirty="0" smtClean="0"/>
              <a:t>STEP 8</a:t>
            </a:r>
          </a:p>
          <a:p>
            <a:r>
              <a:rPr lang="en-IN" dirty="0"/>
              <a:t> </a:t>
            </a:r>
            <a:r>
              <a:rPr lang="en-IN" dirty="0" smtClean="0"/>
              <a:t>         THE CHART IS CREATED AND FIX CHART TITLE, AXIS TITLE, TRENDLINE.</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67825" y="1143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TextBox 9"/>
          <p:cNvSpPr txBox="1"/>
          <p:nvPr/>
        </p:nvSpPr>
        <p:spPr>
          <a:xfrm>
            <a:off x="2590800" y="1304925"/>
            <a:ext cx="3733800" cy="461665"/>
          </a:xfrm>
          <a:prstGeom prst="rect">
            <a:avLst/>
          </a:prstGeom>
          <a:noFill/>
        </p:spPr>
        <p:txBody>
          <a:bodyPr wrap="square" rtlCol="0">
            <a:spAutoFit/>
          </a:bodyPr>
          <a:lstStyle/>
          <a:p>
            <a:pPr algn="ctr"/>
            <a:r>
              <a:rPr lang="en-IN" sz="2400" b="1" dirty="0" smtClean="0"/>
              <a:t>PIVOT TABLE</a:t>
            </a:r>
            <a:endParaRPr lang="en-IN" sz="2400" b="1" dirty="0"/>
          </a:p>
        </p:txBody>
      </p:sp>
      <p:graphicFrame>
        <p:nvGraphicFramePr>
          <p:cNvPr id="8" name="Table 7"/>
          <p:cNvGraphicFramePr>
            <a:graphicFrameLocks noGrp="1"/>
          </p:cNvGraphicFramePr>
          <p:nvPr>
            <p:extLst>
              <p:ext uri="{D42A27DB-BD31-4B8C-83A1-F6EECF244321}">
                <p14:modId xmlns:p14="http://schemas.microsoft.com/office/powerpoint/2010/main" val="2626192707"/>
              </p:ext>
            </p:extLst>
          </p:nvPr>
        </p:nvGraphicFramePr>
        <p:xfrm>
          <a:off x="1143000" y="2133391"/>
          <a:ext cx="6965948" cy="3838576"/>
        </p:xfrm>
        <a:graphic>
          <a:graphicData uri="http://schemas.openxmlformats.org/drawingml/2006/table">
            <a:tbl>
              <a:tblPr>
                <a:tableStyleId>{5C22544A-7EE6-4342-B048-85BDC9FD1C3A}</a:tableStyleId>
              </a:tblPr>
              <a:tblGrid>
                <a:gridCol w="1912801">
                  <a:extLst>
                    <a:ext uri="{9D8B030D-6E8A-4147-A177-3AD203B41FA5}">
                      <a16:colId xmlns:a16="http://schemas.microsoft.com/office/drawing/2014/main" val="974148022"/>
                    </a:ext>
                  </a:extLst>
                </a:gridCol>
                <a:gridCol w="1695886">
                  <a:extLst>
                    <a:ext uri="{9D8B030D-6E8A-4147-A177-3AD203B41FA5}">
                      <a16:colId xmlns:a16="http://schemas.microsoft.com/office/drawing/2014/main" val="2712985990"/>
                    </a:ext>
                  </a:extLst>
                </a:gridCol>
                <a:gridCol w="552148">
                  <a:extLst>
                    <a:ext uri="{9D8B030D-6E8A-4147-A177-3AD203B41FA5}">
                      <a16:colId xmlns:a16="http://schemas.microsoft.com/office/drawing/2014/main" val="3716097498"/>
                    </a:ext>
                  </a:extLst>
                </a:gridCol>
                <a:gridCol w="532429">
                  <a:extLst>
                    <a:ext uri="{9D8B030D-6E8A-4147-A177-3AD203B41FA5}">
                      <a16:colId xmlns:a16="http://schemas.microsoft.com/office/drawing/2014/main" val="3305353239"/>
                    </a:ext>
                  </a:extLst>
                </a:gridCol>
                <a:gridCol w="1104298">
                  <a:extLst>
                    <a:ext uri="{9D8B030D-6E8A-4147-A177-3AD203B41FA5}">
                      <a16:colId xmlns:a16="http://schemas.microsoft.com/office/drawing/2014/main" val="3017816558"/>
                    </a:ext>
                  </a:extLst>
                </a:gridCol>
                <a:gridCol w="1168386">
                  <a:extLst>
                    <a:ext uri="{9D8B030D-6E8A-4147-A177-3AD203B41FA5}">
                      <a16:colId xmlns:a16="http://schemas.microsoft.com/office/drawing/2014/main" val="3733344440"/>
                    </a:ext>
                  </a:extLst>
                </a:gridCol>
              </a:tblGrid>
              <a:tr h="274184">
                <a:tc>
                  <a:txBody>
                    <a:bodyPr/>
                    <a:lstStyle/>
                    <a:p>
                      <a:pPr algn="l" fontAlgn="b"/>
                      <a:r>
                        <a:rPr lang="en-IN" sz="1100" u="none" strike="noStrike">
                          <a:effectLst/>
                        </a:rPr>
                        <a:t>GenderCode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(All)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2632489"/>
                  </a:ext>
                </a:extLst>
              </a:tr>
              <a:tr h="274184">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92481792"/>
                  </a:ext>
                </a:extLst>
              </a:tr>
              <a:tr h="274184">
                <a:tc>
                  <a:txBody>
                    <a:bodyPr/>
                    <a:lstStyle/>
                    <a:p>
                      <a:pPr algn="l" fontAlgn="b"/>
                      <a:r>
                        <a:rPr lang="en-IN" sz="1100" u="none" strike="noStrike">
                          <a:effectLst/>
                        </a:rPr>
                        <a:t>Count of FirstName</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Column Labels</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07614659"/>
                  </a:ext>
                </a:extLst>
              </a:tr>
              <a:tr h="274184">
                <a:tc>
                  <a:txBody>
                    <a:bodyPr/>
                    <a:lstStyle/>
                    <a:p>
                      <a:pPr algn="l"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HIGH</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LOW</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MED</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VERY HIGH</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04566675"/>
                  </a:ext>
                </a:extLst>
              </a:tr>
              <a:tr h="274184">
                <a:tc>
                  <a:txBody>
                    <a:bodyPr/>
                    <a:lstStyle/>
                    <a:p>
                      <a:pPr algn="l" fontAlgn="b"/>
                      <a:r>
                        <a:rPr lang="en-IN" sz="1100" u="none" strike="noStrike">
                          <a:effectLst/>
                        </a:rPr>
                        <a:t>BPC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61585771"/>
                  </a:ext>
                </a:extLst>
              </a:tr>
              <a:tr h="274184">
                <a:tc>
                  <a:txBody>
                    <a:bodyPr/>
                    <a:lstStyle/>
                    <a:p>
                      <a:pPr algn="l" fontAlgn="b"/>
                      <a:r>
                        <a:rPr lang="en-IN" sz="1100" u="none" strike="noStrike">
                          <a:effectLst/>
                        </a:rPr>
                        <a:t>CCDR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05764666"/>
                  </a:ext>
                </a:extLst>
              </a:tr>
              <a:tr h="274184">
                <a:tc>
                  <a:txBody>
                    <a:bodyPr/>
                    <a:lstStyle/>
                    <a:p>
                      <a:pPr algn="l" fontAlgn="b"/>
                      <a:r>
                        <a:rPr lang="en-IN" sz="1100" u="none" strike="noStrike">
                          <a:effectLst/>
                        </a:rPr>
                        <a:t>EW</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48677751"/>
                  </a:ext>
                </a:extLst>
              </a:tr>
              <a:tr h="274184">
                <a:tc>
                  <a:txBody>
                    <a:bodyPr/>
                    <a:lstStyle/>
                    <a:p>
                      <a:pPr algn="l" fontAlgn="b"/>
                      <a:r>
                        <a:rPr lang="en-IN" sz="1100" u="none" strike="noStrike">
                          <a:effectLst/>
                        </a:rPr>
                        <a:t>MSC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53753028"/>
                  </a:ext>
                </a:extLst>
              </a:tr>
              <a:tr h="274184">
                <a:tc>
                  <a:txBody>
                    <a:bodyPr/>
                    <a:lstStyle/>
                    <a:p>
                      <a:pPr algn="l" fontAlgn="b"/>
                      <a:r>
                        <a:rPr lang="en-IN" sz="1100" u="none" strike="noStrike">
                          <a:effectLst/>
                        </a:rPr>
                        <a:t>NEL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31537844"/>
                  </a:ext>
                </a:extLst>
              </a:tr>
              <a:tr h="274184">
                <a:tc>
                  <a:txBody>
                    <a:bodyPr/>
                    <a:lstStyle/>
                    <a:p>
                      <a:pPr algn="l" fontAlgn="b"/>
                      <a:r>
                        <a:rPr lang="en-IN" sz="1100" u="none" strike="noStrike">
                          <a:effectLst/>
                        </a:rPr>
                        <a:t>PYZ</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03542827"/>
                  </a:ext>
                </a:extLst>
              </a:tr>
              <a:tr h="274184">
                <a:tc>
                  <a:txBody>
                    <a:bodyPr/>
                    <a:lstStyle/>
                    <a:p>
                      <a:pPr algn="l" fontAlgn="b"/>
                      <a:r>
                        <a:rPr lang="en-IN" sz="1100" u="none" strike="noStrike">
                          <a:effectLst/>
                        </a:rPr>
                        <a:t>SVG</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0627835"/>
                  </a:ext>
                </a:extLst>
              </a:tr>
              <a:tr h="274184">
                <a:tc>
                  <a:txBody>
                    <a:bodyPr/>
                    <a:lstStyle/>
                    <a:p>
                      <a:pPr algn="l" fontAlgn="b"/>
                      <a:r>
                        <a:rPr lang="en-IN" sz="1100" u="none" strike="noStrike">
                          <a:effectLst/>
                        </a:rPr>
                        <a:t>TNS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04004290"/>
                  </a:ext>
                </a:extLst>
              </a:tr>
              <a:tr h="274184">
                <a:tc>
                  <a:txBody>
                    <a:bodyPr/>
                    <a:lstStyle/>
                    <a:p>
                      <a:pPr algn="l" fontAlgn="b"/>
                      <a:r>
                        <a:rPr lang="en-IN" sz="1100" u="none" strike="noStrike">
                          <a:effectLst/>
                        </a:rPr>
                        <a:t>WBL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49252307"/>
                  </a:ext>
                </a:extLst>
              </a:tr>
              <a:tr h="274184">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8</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15</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8247353"/>
                  </a:ext>
                </a:extLst>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914400"/>
            <a:ext cx="3581400" cy="461665"/>
          </a:xfrm>
          <a:prstGeom prst="rect">
            <a:avLst/>
          </a:prstGeom>
          <a:noFill/>
        </p:spPr>
        <p:txBody>
          <a:bodyPr wrap="square" rtlCol="0">
            <a:spAutoFit/>
          </a:bodyPr>
          <a:lstStyle/>
          <a:p>
            <a:pPr algn="ctr"/>
            <a:r>
              <a:rPr lang="en-IN" sz="2400" b="1" dirty="0" smtClean="0"/>
              <a:t>PIVOT CHART</a:t>
            </a:r>
            <a:endParaRPr lang="en-IN" sz="2400" b="1" dirty="0"/>
          </a:p>
        </p:txBody>
      </p:sp>
      <p:graphicFrame>
        <p:nvGraphicFramePr>
          <p:cNvPr id="4" name="Chart 3"/>
          <p:cNvGraphicFramePr>
            <a:graphicFrameLocks/>
          </p:cNvGraphicFramePr>
          <p:nvPr>
            <p:extLst>
              <p:ext uri="{D42A27DB-BD31-4B8C-83A1-F6EECF244321}">
                <p14:modId xmlns:p14="http://schemas.microsoft.com/office/powerpoint/2010/main" val="2485625038"/>
              </p:ext>
            </p:extLst>
          </p:nvPr>
        </p:nvGraphicFramePr>
        <p:xfrm>
          <a:off x="1676400" y="1676400"/>
          <a:ext cx="6705600" cy="4038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16855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38200" y="1828800"/>
            <a:ext cx="7239000" cy="2031325"/>
          </a:xfrm>
          <a:prstGeom prst="rect">
            <a:avLst/>
          </a:prstGeom>
          <a:noFill/>
        </p:spPr>
        <p:txBody>
          <a:bodyPr wrap="square" rtlCol="0">
            <a:spAutoFit/>
          </a:bodyPr>
          <a:lstStyle/>
          <a:p>
            <a:r>
              <a:rPr lang="en-IN" dirty="0" smtClean="0"/>
              <a:t>     Overall, the performance review highlights the strengths and areas for improvement for each employee.  High performers demonstrate</a:t>
            </a:r>
          </a:p>
          <a:p>
            <a:r>
              <a:rPr lang="en-IN" dirty="0" smtClean="0"/>
              <a:t>Exceptional skills, dedication, and alignment with company goals, contributing significantly to team success.</a:t>
            </a:r>
          </a:p>
          <a:p>
            <a:r>
              <a:rPr lang="en-IN" dirty="0"/>
              <a:t> </a:t>
            </a:r>
            <a:r>
              <a:rPr lang="en-IN" dirty="0" smtClean="0"/>
              <a:t>    Areas identified for development include enhancing specific skills, addressing performance gaps, and leveraging additional training opportunities.</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708359" y="2382429"/>
            <a:ext cx="5791200" cy="2585323"/>
          </a:xfrm>
          <a:prstGeom prst="rect">
            <a:avLst/>
          </a:prstGeom>
          <a:noFill/>
        </p:spPr>
        <p:txBody>
          <a:bodyPr wrap="square" rtlCol="0">
            <a:spAutoFit/>
          </a:bodyPr>
          <a:lstStyle/>
          <a:p>
            <a:pPr marL="285750" indent="-285750">
              <a:buFont typeface="Wingdings" pitchFamily="2" charset="2"/>
              <a:buChar char="Ø"/>
            </a:pPr>
            <a:r>
              <a:rPr lang="en-IN" dirty="0" smtClean="0"/>
              <a:t>Purpose of this project is to analyse employee data by examining how business unit, gender, employee type to find out the performance level impact within organisation.  For the purpose of tracking the performance, then we can able to focus on growth.</a:t>
            </a:r>
          </a:p>
          <a:p>
            <a:pPr marL="285750" indent="-285750">
              <a:buFont typeface="Wingdings" pitchFamily="2" charset="2"/>
              <a:buChar char="Ø"/>
            </a:pPr>
            <a:r>
              <a:rPr lang="en-IN" dirty="0" smtClean="0"/>
              <a:t>Efficiency and productivity, data visualization, scalability and flexibility, cost-effective, security and compliance, analytics and insights, integration and compatibility are analysis with the help of excel.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82054" y="1037323"/>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p:cNvSpPr txBox="1"/>
          <p:nvPr/>
        </p:nvSpPr>
        <p:spPr>
          <a:xfrm>
            <a:off x="782055" y="2203966"/>
            <a:ext cx="5542545" cy="1754326"/>
          </a:xfrm>
          <a:prstGeom prst="rect">
            <a:avLst/>
          </a:prstGeom>
          <a:noFill/>
        </p:spPr>
        <p:txBody>
          <a:bodyPr wrap="square" rtlCol="0">
            <a:spAutoFit/>
          </a:bodyPr>
          <a:lstStyle/>
          <a:p>
            <a:r>
              <a:rPr lang="en-IN" dirty="0" smtClean="0"/>
              <a:t>Employee performance analysis is the analysing the performance of the employee by considering various factors like business unit, gender, performance score, rating, achievements in order to identify the trends and patterns of different types of employee like very high, high, medium, low.</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7" name="Picture 6" descr="Earnings PNG Download Free Transparent HQ PNG Download | FreePNGIm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8811" y="2514600"/>
            <a:ext cx="2133600" cy="2287667"/>
          </a:xfrm>
          <a:prstGeom prst="rect">
            <a:avLst/>
          </a:prstGeom>
        </p:spPr>
      </p:pic>
      <p:sp>
        <p:nvSpPr>
          <p:cNvPr id="9" name="TextBox 8"/>
          <p:cNvSpPr txBox="1"/>
          <p:nvPr/>
        </p:nvSpPr>
        <p:spPr>
          <a:xfrm>
            <a:off x="4381500" y="5206302"/>
            <a:ext cx="1600200" cy="400110"/>
          </a:xfrm>
          <a:prstGeom prst="rect">
            <a:avLst/>
          </a:prstGeom>
          <a:noFill/>
        </p:spPr>
        <p:txBody>
          <a:bodyPr wrap="square" rtlCol="0">
            <a:spAutoFit/>
          </a:bodyPr>
          <a:lstStyle/>
          <a:p>
            <a:r>
              <a:rPr lang="en-IN" sz="2000" b="1" dirty="0" smtClean="0"/>
              <a:t>MANAGER</a:t>
            </a:r>
            <a:endParaRPr lang="en-IN" sz="2000" b="1" dirty="0"/>
          </a:p>
        </p:txBody>
      </p:sp>
      <p:pic>
        <p:nvPicPr>
          <p:cNvPr id="11" name="Picture 10" descr="&lt;strong&gt;Employment&lt;/strong&gt; PNG - PNG All | PNG All"/>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900" y="2115416"/>
            <a:ext cx="2943225" cy="2943225"/>
          </a:xfrm>
          <a:prstGeom prst="rect">
            <a:avLst/>
          </a:prstGeom>
        </p:spPr>
      </p:pic>
      <p:sp>
        <p:nvSpPr>
          <p:cNvPr id="12" name="TextBox 11"/>
          <p:cNvSpPr txBox="1"/>
          <p:nvPr/>
        </p:nvSpPr>
        <p:spPr>
          <a:xfrm>
            <a:off x="1371600" y="5206302"/>
            <a:ext cx="2057400" cy="400110"/>
          </a:xfrm>
          <a:prstGeom prst="rect">
            <a:avLst/>
          </a:prstGeom>
          <a:noFill/>
        </p:spPr>
        <p:txBody>
          <a:bodyPr wrap="square" rtlCol="0">
            <a:spAutoFit/>
          </a:bodyPr>
          <a:lstStyle/>
          <a:p>
            <a:r>
              <a:rPr lang="en-IN" sz="2000" b="1" dirty="0" smtClean="0"/>
              <a:t>EMPLOYER</a:t>
            </a:r>
            <a:endParaRPr lang="en-IN" sz="2000" b="1" dirty="0"/>
          </a:p>
        </p:txBody>
      </p:sp>
      <p:pic>
        <p:nvPicPr>
          <p:cNvPr id="10" name="Picture 9"/>
          <p:cNvPicPr>
            <a:picLocks noChangeAspect="1"/>
          </p:cNvPicPr>
          <p:nvPr/>
        </p:nvPicPr>
        <p:blipFill rotWithShape="1">
          <a:blip r:embed="rId5" cstate="print">
            <a:extLst>
              <a:ext uri="{28A0092B-C50C-407E-A947-70E740481C1C}">
                <a14:useLocalDpi xmlns:a14="http://schemas.microsoft.com/office/drawing/2010/main" val="0"/>
              </a:ext>
            </a:extLst>
          </a:blip>
          <a:srcRect b="7479"/>
          <a:stretch/>
        </p:blipFill>
        <p:spPr>
          <a:xfrm>
            <a:off x="6852939" y="2260569"/>
            <a:ext cx="2681586" cy="2680216"/>
          </a:xfrm>
          <a:prstGeom prst="rect">
            <a:avLst/>
          </a:prstGeom>
        </p:spPr>
      </p:pic>
      <p:sp>
        <p:nvSpPr>
          <p:cNvPr id="13" name="TextBox 12"/>
          <p:cNvSpPr txBox="1"/>
          <p:nvPr/>
        </p:nvSpPr>
        <p:spPr>
          <a:xfrm>
            <a:off x="7543800" y="5206302"/>
            <a:ext cx="1524000" cy="400110"/>
          </a:xfrm>
          <a:prstGeom prst="rect">
            <a:avLst/>
          </a:prstGeom>
          <a:noFill/>
        </p:spPr>
        <p:txBody>
          <a:bodyPr wrap="square" rtlCol="0">
            <a:spAutoFit/>
          </a:bodyPr>
          <a:lstStyle/>
          <a:p>
            <a:r>
              <a:rPr lang="en-IN" sz="2000" b="1" dirty="0" smtClean="0"/>
              <a:t>EMPLOYEES</a:t>
            </a:r>
            <a:endParaRPr lang="en-IN" sz="20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352800" y="2667000"/>
            <a:ext cx="4648200" cy="1754326"/>
          </a:xfrm>
          <a:prstGeom prst="rect">
            <a:avLst/>
          </a:prstGeom>
          <a:noFill/>
        </p:spPr>
        <p:txBody>
          <a:bodyPr wrap="square" rtlCol="0">
            <a:spAutoFit/>
          </a:bodyPr>
          <a:lstStyle/>
          <a:p>
            <a:pPr marL="285750" indent="-285750">
              <a:buFont typeface="Wingdings" pitchFamily="2" charset="2"/>
              <a:buChar char="Ø"/>
            </a:pPr>
            <a:r>
              <a:rPr lang="en-IN" dirty="0" smtClean="0"/>
              <a:t>Conditional formatting – missing</a:t>
            </a:r>
          </a:p>
          <a:p>
            <a:pPr marL="285750" indent="-285750">
              <a:buFont typeface="Wingdings" pitchFamily="2" charset="2"/>
              <a:buChar char="Ø"/>
            </a:pPr>
            <a:r>
              <a:rPr lang="en-IN" dirty="0" smtClean="0"/>
              <a:t>Filter – remove values</a:t>
            </a:r>
          </a:p>
          <a:p>
            <a:pPr marL="285750" indent="-285750">
              <a:buFont typeface="Wingdings" pitchFamily="2" charset="2"/>
              <a:buChar char="Ø"/>
            </a:pPr>
            <a:r>
              <a:rPr lang="en-IN" dirty="0" smtClean="0"/>
              <a:t>Formula – performance</a:t>
            </a:r>
          </a:p>
          <a:p>
            <a:pPr marL="285750" indent="-285750">
              <a:buFont typeface="Wingdings" pitchFamily="2" charset="2"/>
              <a:buChar char="Ø"/>
            </a:pPr>
            <a:r>
              <a:rPr lang="en-IN" dirty="0" smtClean="0"/>
              <a:t>Pivot table – summary of employee performance</a:t>
            </a:r>
          </a:p>
          <a:p>
            <a:pPr marL="285750" indent="-285750">
              <a:buFont typeface="Wingdings" pitchFamily="2" charset="2"/>
              <a:buChar char="Ø"/>
            </a:pPr>
            <a:r>
              <a:rPr lang="en-IN" dirty="0" smtClean="0"/>
              <a:t>Bar diagram – data visualization</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838200" y="1447800"/>
            <a:ext cx="2667000" cy="4247317"/>
          </a:xfrm>
          <a:prstGeom prst="rect">
            <a:avLst/>
          </a:prstGeom>
          <a:noFill/>
        </p:spPr>
        <p:txBody>
          <a:bodyPr wrap="square" rtlCol="0">
            <a:spAutoFit/>
          </a:bodyPr>
          <a:lstStyle/>
          <a:p>
            <a:pPr marL="285750" indent="-285750">
              <a:buFont typeface="Wingdings" pitchFamily="2" charset="2"/>
              <a:buChar char="Ø"/>
            </a:pPr>
            <a:r>
              <a:rPr lang="en-IN" dirty="0" smtClean="0"/>
              <a:t>Employee ID</a:t>
            </a:r>
          </a:p>
          <a:p>
            <a:pPr marL="285750" indent="-285750">
              <a:buFont typeface="Wingdings" pitchFamily="2" charset="2"/>
              <a:buChar char="Ø"/>
            </a:pPr>
            <a:r>
              <a:rPr lang="en-IN" dirty="0" smtClean="0"/>
              <a:t>First Name</a:t>
            </a:r>
          </a:p>
          <a:p>
            <a:pPr marL="285750" indent="-285750">
              <a:buFont typeface="Wingdings" pitchFamily="2" charset="2"/>
              <a:buChar char="Ø"/>
            </a:pPr>
            <a:r>
              <a:rPr lang="en-IN" dirty="0" smtClean="0"/>
              <a:t>Last Name </a:t>
            </a:r>
          </a:p>
          <a:p>
            <a:pPr marL="285750" indent="-285750">
              <a:buFont typeface="Wingdings" pitchFamily="2" charset="2"/>
              <a:buChar char="Ø"/>
            </a:pPr>
            <a:r>
              <a:rPr lang="en-IN" dirty="0" smtClean="0"/>
              <a:t>Start date</a:t>
            </a:r>
          </a:p>
          <a:p>
            <a:pPr marL="285750" indent="-285750">
              <a:buFont typeface="Wingdings" pitchFamily="2" charset="2"/>
              <a:buChar char="Ø"/>
            </a:pPr>
            <a:r>
              <a:rPr lang="en-IN" dirty="0" smtClean="0"/>
              <a:t>Exit date</a:t>
            </a:r>
          </a:p>
          <a:p>
            <a:pPr marL="285750" indent="-285750">
              <a:buFont typeface="Wingdings" pitchFamily="2" charset="2"/>
              <a:buChar char="Ø"/>
            </a:pPr>
            <a:r>
              <a:rPr lang="en-IN" dirty="0" smtClean="0"/>
              <a:t>Title</a:t>
            </a:r>
          </a:p>
          <a:p>
            <a:pPr marL="285750" indent="-285750">
              <a:buFont typeface="Wingdings" pitchFamily="2" charset="2"/>
              <a:buChar char="Ø"/>
            </a:pPr>
            <a:r>
              <a:rPr lang="en-IN" dirty="0" smtClean="0"/>
              <a:t>Supervisor</a:t>
            </a:r>
          </a:p>
          <a:p>
            <a:pPr marL="285750" indent="-285750">
              <a:buFont typeface="Wingdings" pitchFamily="2" charset="2"/>
              <a:buChar char="Ø"/>
            </a:pPr>
            <a:r>
              <a:rPr lang="en-IN" dirty="0" smtClean="0"/>
              <a:t>AD Email</a:t>
            </a:r>
          </a:p>
          <a:p>
            <a:pPr marL="285750" indent="-285750">
              <a:buFont typeface="Wingdings" pitchFamily="2" charset="2"/>
              <a:buChar char="Ø"/>
            </a:pPr>
            <a:r>
              <a:rPr lang="en-IN" dirty="0" smtClean="0"/>
              <a:t>Business unit</a:t>
            </a:r>
          </a:p>
          <a:p>
            <a:pPr marL="285750" indent="-285750">
              <a:buFont typeface="Wingdings" pitchFamily="2" charset="2"/>
              <a:buChar char="Ø"/>
            </a:pPr>
            <a:r>
              <a:rPr lang="en-IN" dirty="0" smtClean="0"/>
              <a:t>Employees status</a:t>
            </a:r>
          </a:p>
          <a:p>
            <a:pPr marL="285750" indent="-285750">
              <a:buFont typeface="Wingdings" pitchFamily="2" charset="2"/>
              <a:buChar char="Ø"/>
            </a:pPr>
            <a:r>
              <a:rPr lang="en-IN" dirty="0" smtClean="0"/>
              <a:t>Employees type</a:t>
            </a:r>
          </a:p>
          <a:p>
            <a:pPr marL="285750" indent="-285750">
              <a:buFont typeface="Wingdings" pitchFamily="2" charset="2"/>
              <a:buChar char="Ø"/>
            </a:pPr>
            <a:r>
              <a:rPr lang="en-IN" dirty="0" smtClean="0"/>
              <a:t>Pay zone</a:t>
            </a:r>
          </a:p>
          <a:p>
            <a:pPr marL="285750" indent="-285750">
              <a:buFont typeface="Wingdings" pitchFamily="2" charset="2"/>
              <a:buChar char="Ø"/>
            </a:pPr>
            <a:r>
              <a:rPr lang="en-IN" dirty="0" smtClean="0"/>
              <a:t>Job function</a:t>
            </a:r>
          </a:p>
          <a:p>
            <a:pPr marL="285750" indent="-285750">
              <a:buFont typeface="Wingdings" pitchFamily="2" charset="2"/>
              <a:buChar char="Ø"/>
            </a:pPr>
            <a:r>
              <a:rPr lang="en-IN" dirty="0" smtClean="0"/>
              <a:t>Gender code</a:t>
            </a:r>
          </a:p>
          <a:p>
            <a:pPr marL="285750" indent="-285750">
              <a:buFont typeface="Wingdings" pitchFamily="2" charset="2"/>
              <a:buChar char="Ø"/>
            </a:pPr>
            <a:r>
              <a:rPr lang="en-IN" dirty="0" smtClean="0"/>
              <a:t>Performance level</a:t>
            </a:r>
            <a:endParaRPr lang="en-IN" dirty="0"/>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990600" y="2277462"/>
            <a:ext cx="6477000" cy="707886"/>
          </a:xfrm>
          <a:prstGeom prst="rect">
            <a:avLst/>
          </a:prstGeom>
          <a:noFill/>
        </p:spPr>
        <p:txBody>
          <a:bodyPr wrap="square" rtlCol="0">
            <a:spAutoFit/>
          </a:bodyPr>
          <a:lstStyle/>
          <a:p>
            <a:r>
              <a:rPr lang="en-IN" sz="2000" b="1" dirty="0" smtClean="0">
                <a:solidFill>
                  <a:schemeClr val="accent1">
                    <a:lumMod val="50000"/>
                  </a:schemeClr>
                </a:solidFill>
              </a:rPr>
              <a:t>PERFORMANCE LEVEL =IF(Z8&gt;=5,”VERY HIGH”,IF(Z8&gt;=4,”HIGH”,IF(Z8&gt;=3,”MED”,IF(Z8&lt;=2,”LOW”))))</a:t>
            </a:r>
            <a:endParaRPr lang="en-IN" sz="2000" b="1" dirty="0">
              <a:solidFill>
                <a:schemeClr val="accent1">
                  <a:lumMod val="50000"/>
                </a:schemeClr>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371</TotalTime>
  <Words>549</Words>
  <Application>Microsoft Office PowerPoint</Application>
  <PresentationFormat>Widescreen</PresentationFormat>
  <Paragraphs>139</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Roboto</vt:lpstr>
      <vt:lpstr>Arial</vt:lpstr>
      <vt:lpstr>Calibri</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 New</cp:lastModifiedBy>
  <cp:revision>42</cp:revision>
  <dcterms:created xsi:type="dcterms:W3CDTF">2024-03-29T15:07:22Z</dcterms:created>
  <dcterms:modified xsi:type="dcterms:W3CDTF">2024-08-30T10:02:28Z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