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210" y="-2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4824"/>
            <a:ext cx="4743450" cy="6853555"/>
          </a:xfrm>
          <a:custGeom>
            <a:avLst/>
            <a:gdLst/>
            <a:ahLst/>
            <a:cxnLst/>
            <a:rect l="l" t="t" r="r" b="b"/>
            <a:pathLst>
              <a:path w="4743450" h="6853555">
                <a:moveTo>
                  <a:pt x="1928813" y="0"/>
                </a:moveTo>
                <a:lnTo>
                  <a:pt x="3147166" y="6853170"/>
                </a:lnTo>
              </a:path>
              <a:path w="4743450" h="6853555">
                <a:moveTo>
                  <a:pt x="4743387" y="3690070"/>
                </a:moveTo>
                <a:lnTo>
                  <a:pt x="0" y="6853171"/>
                </a:lnTo>
              </a:path>
            </a:pathLst>
          </a:custGeom>
          <a:ln w="9524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6857995"/>
                </a:moveTo>
                <a:lnTo>
                  <a:pt x="0" y="6857995"/>
                </a:lnTo>
                <a:lnTo>
                  <a:pt x="2044399" y="0"/>
                </a:lnTo>
                <a:lnTo>
                  <a:pt x="3009899" y="0"/>
                </a:lnTo>
                <a:lnTo>
                  <a:pt x="3009899" y="6857995"/>
                </a:lnTo>
                <a:close/>
              </a:path>
            </a:pathLst>
          </a:custGeom>
          <a:solidFill>
            <a:srgbClr val="5FCAEE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1" y="6857995"/>
                </a:moveTo>
                <a:lnTo>
                  <a:pt x="1208884" y="6857995"/>
                </a:lnTo>
                <a:lnTo>
                  <a:pt x="0" y="0"/>
                </a:lnTo>
                <a:lnTo>
                  <a:pt x="2589121" y="0"/>
                </a:lnTo>
                <a:lnTo>
                  <a:pt x="2589121" y="6857995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49" y="3809999"/>
                </a:moveTo>
                <a:lnTo>
                  <a:pt x="0" y="3809999"/>
                </a:lnTo>
                <a:lnTo>
                  <a:pt x="3257549" y="0"/>
                </a:lnTo>
                <a:lnTo>
                  <a:pt x="3257549" y="3809999"/>
                </a:lnTo>
                <a:close/>
              </a:path>
            </a:pathLst>
          </a:custGeom>
          <a:solidFill>
            <a:srgbClr val="17AEE3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6857995"/>
                </a:moveTo>
                <a:lnTo>
                  <a:pt x="2470019" y="6857995"/>
                </a:lnTo>
                <a:lnTo>
                  <a:pt x="0" y="0"/>
                </a:lnTo>
                <a:lnTo>
                  <a:pt x="2854069" y="0"/>
                </a:lnTo>
                <a:lnTo>
                  <a:pt x="2854069" y="6857995"/>
                </a:lnTo>
                <a:close/>
              </a:path>
            </a:pathLst>
          </a:custGeom>
          <a:solidFill>
            <a:srgbClr val="17AEE3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6857995"/>
                </a:moveTo>
                <a:lnTo>
                  <a:pt x="0" y="6857995"/>
                </a:lnTo>
                <a:lnTo>
                  <a:pt x="1022452" y="0"/>
                </a:lnTo>
                <a:lnTo>
                  <a:pt x="1295399" y="0"/>
                </a:lnTo>
                <a:lnTo>
                  <a:pt x="1295399" y="6857995"/>
                </a:lnTo>
                <a:close/>
              </a:path>
            </a:pathLst>
          </a:custGeom>
          <a:solidFill>
            <a:srgbClr val="2D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6857995"/>
                </a:moveTo>
                <a:lnTo>
                  <a:pt x="1114527" y="6857995"/>
                </a:lnTo>
                <a:lnTo>
                  <a:pt x="0" y="0"/>
                </a:lnTo>
                <a:lnTo>
                  <a:pt x="1255752" y="0"/>
                </a:lnTo>
                <a:lnTo>
                  <a:pt x="1255752" y="6857995"/>
                </a:lnTo>
                <a:close/>
              </a:path>
            </a:pathLst>
          </a:custGeom>
          <a:solidFill>
            <a:srgbClr val="2261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4" y="3267074"/>
                </a:moveTo>
                <a:lnTo>
                  <a:pt x="0" y="3267074"/>
                </a:lnTo>
                <a:lnTo>
                  <a:pt x="1819274" y="0"/>
                </a:lnTo>
                <a:lnTo>
                  <a:pt x="1819274" y="3267074"/>
                </a:lnTo>
                <a:close/>
              </a:path>
            </a:pathLst>
          </a:custGeom>
          <a:solidFill>
            <a:srgbClr val="17AEE3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4" y="2847974"/>
                </a:moveTo>
                <a:lnTo>
                  <a:pt x="0" y="2847974"/>
                </a:lnTo>
                <a:lnTo>
                  <a:pt x="0" y="0"/>
                </a:lnTo>
                <a:lnTo>
                  <a:pt x="447674" y="2847974"/>
                </a:lnTo>
                <a:close/>
              </a:path>
            </a:pathLst>
          </a:custGeom>
          <a:solidFill>
            <a:srgbClr val="5FCAEE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804862"/>
            <a:ext cx="3860165" cy="67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8/25/2024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8/25/2024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8/25/2024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8/25/2024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8/25/2024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8612" y="4824"/>
            <a:ext cx="4743450" cy="6853555"/>
          </a:xfrm>
          <a:custGeom>
            <a:avLst/>
            <a:gdLst/>
            <a:ahLst/>
            <a:cxnLst/>
            <a:rect l="l" t="t" r="r" b="b"/>
            <a:pathLst>
              <a:path w="4743450" h="6853555">
                <a:moveTo>
                  <a:pt x="1928813" y="0"/>
                </a:moveTo>
                <a:lnTo>
                  <a:pt x="3147166" y="6853170"/>
                </a:lnTo>
              </a:path>
              <a:path w="4743450" h="6853555">
                <a:moveTo>
                  <a:pt x="4743387" y="3690070"/>
                </a:moveTo>
                <a:lnTo>
                  <a:pt x="0" y="6853171"/>
                </a:lnTo>
              </a:path>
            </a:pathLst>
          </a:custGeom>
          <a:ln w="9524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6857995"/>
                </a:moveTo>
                <a:lnTo>
                  <a:pt x="0" y="6857995"/>
                </a:lnTo>
                <a:lnTo>
                  <a:pt x="2044399" y="0"/>
                </a:lnTo>
                <a:lnTo>
                  <a:pt x="3009899" y="0"/>
                </a:lnTo>
                <a:lnTo>
                  <a:pt x="3009899" y="6857995"/>
                </a:lnTo>
                <a:close/>
              </a:path>
            </a:pathLst>
          </a:custGeom>
          <a:solidFill>
            <a:srgbClr val="5FCAEE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1" y="6857995"/>
                </a:moveTo>
                <a:lnTo>
                  <a:pt x="1208884" y="6857995"/>
                </a:lnTo>
                <a:lnTo>
                  <a:pt x="0" y="0"/>
                </a:lnTo>
                <a:lnTo>
                  <a:pt x="2589121" y="0"/>
                </a:lnTo>
                <a:lnTo>
                  <a:pt x="2589121" y="6857995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49" y="3809999"/>
                </a:moveTo>
                <a:lnTo>
                  <a:pt x="0" y="3809999"/>
                </a:lnTo>
                <a:lnTo>
                  <a:pt x="3257549" y="0"/>
                </a:lnTo>
                <a:lnTo>
                  <a:pt x="3257549" y="3809999"/>
                </a:lnTo>
                <a:close/>
              </a:path>
            </a:pathLst>
          </a:custGeom>
          <a:solidFill>
            <a:srgbClr val="17AEE3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6857995"/>
                </a:moveTo>
                <a:lnTo>
                  <a:pt x="2470019" y="6857995"/>
                </a:lnTo>
                <a:lnTo>
                  <a:pt x="0" y="0"/>
                </a:lnTo>
                <a:lnTo>
                  <a:pt x="2854069" y="0"/>
                </a:lnTo>
                <a:lnTo>
                  <a:pt x="2854069" y="6857995"/>
                </a:lnTo>
                <a:close/>
              </a:path>
            </a:pathLst>
          </a:custGeom>
          <a:solidFill>
            <a:srgbClr val="17AEE3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6857995"/>
                </a:moveTo>
                <a:lnTo>
                  <a:pt x="0" y="6857995"/>
                </a:lnTo>
                <a:lnTo>
                  <a:pt x="1022452" y="0"/>
                </a:lnTo>
                <a:lnTo>
                  <a:pt x="1295399" y="0"/>
                </a:lnTo>
                <a:lnTo>
                  <a:pt x="1295399" y="6857995"/>
                </a:lnTo>
                <a:close/>
              </a:path>
            </a:pathLst>
          </a:custGeom>
          <a:solidFill>
            <a:srgbClr val="2D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6857995"/>
                </a:moveTo>
                <a:lnTo>
                  <a:pt x="1114527" y="6857995"/>
                </a:lnTo>
                <a:lnTo>
                  <a:pt x="0" y="0"/>
                </a:lnTo>
                <a:lnTo>
                  <a:pt x="1255752" y="0"/>
                </a:lnTo>
                <a:lnTo>
                  <a:pt x="1255752" y="6857995"/>
                </a:lnTo>
                <a:close/>
              </a:path>
            </a:pathLst>
          </a:custGeom>
          <a:solidFill>
            <a:srgbClr val="2261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4" y="3267074"/>
                </a:moveTo>
                <a:lnTo>
                  <a:pt x="0" y="3267074"/>
                </a:lnTo>
                <a:lnTo>
                  <a:pt x="1819274" y="0"/>
                </a:lnTo>
                <a:lnTo>
                  <a:pt x="1819274" y="3267074"/>
                </a:lnTo>
                <a:close/>
              </a:path>
            </a:pathLst>
          </a:custGeom>
          <a:solidFill>
            <a:srgbClr val="17AEE3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4" y="2847974"/>
                </a:moveTo>
                <a:lnTo>
                  <a:pt x="0" y="2847974"/>
                </a:lnTo>
                <a:lnTo>
                  <a:pt x="0" y="0"/>
                </a:lnTo>
                <a:lnTo>
                  <a:pt x="447674" y="2847974"/>
                </a:lnTo>
                <a:close/>
              </a:path>
            </a:pathLst>
          </a:custGeom>
          <a:solidFill>
            <a:srgbClr val="5FCAEE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263588"/>
            <a:ext cx="9487535" cy="12143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3124" y="3127755"/>
            <a:ext cx="7598409" cy="2762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8/25/2024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7" y="6463575"/>
            <a:ext cx="1625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876299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299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7" y="1057274"/>
                  </a:moveTo>
                  <a:lnTo>
                    <a:pt x="264311" y="1057274"/>
                  </a:lnTo>
                  <a:lnTo>
                    <a:pt x="0" y="528700"/>
                  </a:lnTo>
                  <a:lnTo>
                    <a:pt x="264311" y="0"/>
                  </a:lnTo>
                  <a:lnTo>
                    <a:pt x="964437" y="0"/>
                  </a:lnTo>
                  <a:lnTo>
                    <a:pt x="1228724" y="528700"/>
                  </a:lnTo>
                  <a:lnTo>
                    <a:pt x="964437" y="1057274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1674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7" y="561974"/>
                  </a:moveTo>
                  <a:lnTo>
                    <a:pt x="140461" y="561974"/>
                  </a:lnTo>
                  <a:lnTo>
                    <a:pt x="0" y="280923"/>
                  </a:lnTo>
                  <a:lnTo>
                    <a:pt x="140461" y="0"/>
                  </a:lnTo>
                  <a:lnTo>
                    <a:pt x="507237" y="0"/>
                  </a:lnTo>
                  <a:lnTo>
                    <a:pt x="647699" y="280923"/>
                  </a:lnTo>
                  <a:lnTo>
                    <a:pt x="507237" y="561974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7" y="1438274"/>
                </a:moveTo>
                <a:lnTo>
                  <a:pt x="359536" y="1438274"/>
                </a:lnTo>
                <a:lnTo>
                  <a:pt x="0" y="719073"/>
                </a:lnTo>
                <a:lnTo>
                  <a:pt x="359536" y="0"/>
                </a:lnTo>
                <a:lnTo>
                  <a:pt x="1307337" y="0"/>
                </a:lnTo>
                <a:lnTo>
                  <a:pt x="1666874" y="719073"/>
                </a:lnTo>
                <a:lnTo>
                  <a:pt x="1307337" y="1438274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6" y="619124"/>
                </a:moveTo>
                <a:lnTo>
                  <a:pt x="154811" y="619124"/>
                </a:lnTo>
                <a:lnTo>
                  <a:pt x="0" y="309624"/>
                </a:lnTo>
                <a:lnTo>
                  <a:pt x="154811" y="0"/>
                </a:lnTo>
                <a:lnTo>
                  <a:pt x="569086" y="0"/>
                </a:lnTo>
                <a:lnTo>
                  <a:pt x="723899" y="309624"/>
                </a:lnTo>
                <a:lnTo>
                  <a:pt x="569086" y="619124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2360" y="234"/>
            <a:ext cx="62979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F0F0F"/>
                </a:solidFill>
              </a:rPr>
              <a:t>Employee</a:t>
            </a:r>
            <a:r>
              <a:rPr sz="3200" spc="-140" dirty="0">
                <a:solidFill>
                  <a:srgbClr val="0F0F0F"/>
                </a:solidFill>
              </a:rPr>
              <a:t> </a:t>
            </a:r>
            <a:r>
              <a:rPr sz="3200" dirty="0">
                <a:solidFill>
                  <a:srgbClr val="0F0F0F"/>
                </a:solidFill>
              </a:rPr>
              <a:t>Data</a:t>
            </a:r>
            <a:r>
              <a:rPr sz="3200" spc="-200" dirty="0">
                <a:solidFill>
                  <a:srgbClr val="0F0F0F"/>
                </a:solidFill>
              </a:rPr>
              <a:t> </a:t>
            </a:r>
            <a:r>
              <a:rPr sz="3200" dirty="0">
                <a:solidFill>
                  <a:srgbClr val="0F0F0F"/>
                </a:solidFill>
              </a:rPr>
              <a:t>Analysis</a:t>
            </a:r>
            <a:r>
              <a:rPr sz="3200" spc="-90" dirty="0">
                <a:solidFill>
                  <a:srgbClr val="0F0F0F"/>
                </a:solidFill>
              </a:rPr>
              <a:t> </a:t>
            </a:r>
            <a:r>
              <a:rPr sz="3200" dirty="0">
                <a:solidFill>
                  <a:srgbClr val="0F0F0F"/>
                </a:solidFill>
              </a:rPr>
              <a:t>using</a:t>
            </a:r>
            <a:r>
              <a:rPr sz="3200" spc="-85" dirty="0">
                <a:solidFill>
                  <a:srgbClr val="0F0F0F"/>
                </a:solidFill>
              </a:rPr>
              <a:t> </a:t>
            </a:r>
            <a:r>
              <a:rPr sz="3200" spc="-10" dirty="0">
                <a:solidFill>
                  <a:srgbClr val="0F0F0F"/>
                </a:solidFill>
              </a:rPr>
              <a:t>Excel</a:t>
            </a:r>
            <a:endParaRPr sz="32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49326" y="3439257"/>
            <a:ext cx="850582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STUDENT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NAME</a:t>
            </a:r>
            <a:r>
              <a:rPr sz="2400" b="1">
                <a:latin typeface="Calibri"/>
                <a:cs typeface="Calibri"/>
              </a:rPr>
              <a:t>:</a:t>
            </a:r>
            <a:r>
              <a:rPr sz="2400" b="1" spc="-55">
                <a:latin typeface="Calibri"/>
                <a:cs typeface="Calibri"/>
              </a:rPr>
              <a:t> </a:t>
            </a:r>
            <a:r>
              <a:rPr lang="en-US" sz="2400" b="1" spc="-10" dirty="0" smtClean="0">
                <a:latin typeface="Calibri"/>
                <a:cs typeface="Calibri"/>
              </a:rPr>
              <a:t>HARINI.V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400" b="1" spc="-10">
                <a:latin typeface="Calibri"/>
                <a:cs typeface="Calibri"/>
              </a:rPr>
              <a:t>REGISTER</a:t>
            </a:r>
            <a:r>
              <a:rPr sz="2400" b="1" spc="-50">
                <a:latin typeface="Calibri"/>
                <a:cs typeface="Calibri"/>
              </a:rPr>
              <a:t> </a:t>
            </a:r>
            <a:r>
              <a:rPr sz="2400" b="1" smtClean="0">
                <a:latin typeface="Calibri"/>
                <a:cs typeface="Calibri"/>
              </a:rPr>
              <a:t>NO</a:t>
            </a:r>
            <a:r>
              <a:rPr lang="en-US" sz="2400" b="1" dirty="0" smtClean="0">
                <a:latin typeface="Calibri"/>
                <a:cs typeface="Calibri"/>
              </a:rPr>
              <a:t>: 470C9D12DB763C6A5FC45AE19A31996D,312208676</a:t>
            </a:r>
            <a:r>
              <a:rPr sz="2400" b="1" spc="-45" smtClean="0">
                <a:latin typeface="Calibri"/>
                <a:cs typeface="Calibri"/>
              </a:rPr>
              <a:t> </a:t>
            </a:r>
            <a:r>
              <a:rPr lang="en-US" sz="2400" b="1" spc="-45" dirty="0" smtClean="0">
                <a:latin typeface="Calibri"/>
                <a:cs typeface="Calibri"/>
              </a:rPr>
              <a:t>            </a:t>
            </a:r>
            <a:r>
              <a:rPr sz="2400" b="1" spc="-10" smtClean="0">
                <a:latin typeface="Calibri"/>
                <a:cs typeface="Calibri"/>
              </a:rPr>
              <a:t> </a:t>
            </a:r>
            <a:r>
              <a:rPr sz="2400" b="1" spc="-30" dirty="0">
                <a:latin typeface="Calibri"/>
                <a:cs typeface="Calibri"/>
              </a:rPr>
              <a:t>DEPARTMENT: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B.COM(GENERAL)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COLLEGE: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MEENAKSHI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COLLEGE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FOR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WOMEN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02617" y="6455049"/>
            <a:ext cx="17208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Trebuchet MS"/>
                <a:cs typeface="Trebuchet MS"/>
              </a:rPr>
              <a:t>MODELLING</a:t>
            </a:r>
          </a:p>
        </p:txBody>
      </p:sp>
      <p:sp>
        <p:nvSpPr>
          <p:cNvPr id="6" name="object 6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0050" y="1516857"/>
            <a:ext cx="7800550" cy="48141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1211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69265" algn="l"/>
              </a:tabLst>
            </a:pPr>
            <a:r>
              <a:rPr sz="2400" b="1" dirty="0">
                <a:latin typeface="Times New Roman"/>
                <a:cs typeface="Times New Roman"/>
              </a:rPr>
              <a:t>STEP</a:t>
            </a:r>
            <a:r>
              <a:rPr sz="2400" b="1" spc="-15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-</a:t>
            </a:r>
            <a:r>
              <a:rPr sz="2400" b="1" spc="-5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2700" marR="85090" indent="1219200">
              <a:lnSpc>
                <a:spcPct val="100000"/>
              </a:lnSpc>
            </a:pPr>
            <a:r>
              <a:rPr sz="2400" b="1" spc="-20" dirty="0">
                <a:latin typeface="Times New Roman"/>
                <a:cs typeface="Times New Roman"/>
              </a:rPr>
              <a:t>DOWNLOAD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>
                <a:latin typeface="Times New Roman"/>
                <a:cs typeface="Times New Roman"/>
              </a:rPr>
              <a:t>EMPLOYEE</a:t>
            </a:r>
            <a:r>
              <a:rPr sz="2400" b="1" spc="-30">
                <a:latin typeface="Times New Roman"/>
                <a:cs typeface="Times New Roman"/>
              </a:rPr>
              <a:t> </a:t>
            </a:r>
            <a:r>
              <a:rPr sz="2400" b="1" spc="-10" smtClean="0">
                <a:latin typeface="Times New Roman"/>
                <a:cs typeface="Times New Roman"/>
              </a:rPr>
              <a:t>DATASET</a:t>
            </a:r>
            <a:r>
              <a:rPr lang="en-US" sz="2400" b="1" spc="-10" dirty="0" smtClean="0">
                <a:latin typeface="Times New Roman"/>
                <a:cs typeface="Times New Roman"/>
              </a:rPr>
              <a:t> FROM KAGGLE</a:t>
            </a:r>
            <a:r>
              <a:rPr sz="2400" b="1" spc="-10" smtClean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OPEN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EMPLOYEE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70" dirty="0">
                <a:latin typeface="Times New Roman"/>
                <a:cs typeface="Times New Roman"/>
              </a:rPr>
              <a:t>DATASET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EXCEL.</a:t>
            </a:r>
            <a:endParaRPr sz="2400">
              <a:latin typeface="Times New Roman"/>
              <a:cs typeface="Times New Roman"/>
            </a:endParaRPr>
          </a:p>
          <a:p>
            <a:pPr marL="469265" indent="-412115">
              <a:lnSpc>
                <a:spcPct val="100000"/>
              </a:lnSpc>
              <a:buFont typeface="Arial"/>
              <a:buChar char="●"/>
              <a:tabLst>
                <a:tab pos="469265" algn="l"/>
              </a:tabLst>
            </a:pPr>
            <a:r>
              <a:rPr sz="2400" b="1" dirty="0">
                <a:latin typeface="Times New Roman"/>
                <a:cs typeface="Times New Roman"/>
              </a:rPr>
              <a:t>STEP</a:t>
            </a:r>
            <a:r>
              <a:rPr sz="2400" b="1" spc="-15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-</a:t>
            </a:r>
            <a:r>
              <a:rPr sz="2400" b="1" spc="-5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469900" marR="466725" indent="533400">
              <a:lnSpc>
                <a:spcPct val="100000"/>
              </a:lnSpc>
            </a:pPr>
            <a:r>
              <a:rPr sz="2400" b="1" spc="-20" dirty="0">
                <a:latin typeface="Times New Roman"/>
                <a:cs typeface="Times New Roman"/>
              </a:rPr>
              <a:t>SELECT</a:t>
            </a:r>
            <a:r>
              <a:rPr sz="2400" b="1" spc="-1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ENTIRE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110" dirty="0">
                <a:latin typeface="Times New Roman"/>
                <a:cs typeface="Times New Roman"/>
              </a:rPr>
              <a:t>DATA</a:t>
            </a:r>
            <a:r>
              <a:rPr sz="2400" b="1" spc="-2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CLICK </a:t>
            </a:r>
            <a:r>
              <a:rPr sz="2400" b="1" dirty="0">
                <a:latin typeface="Times New Roman"/>
                <a:cs typeface="Times New Roman"/>
              </a:rPr>
              <a:t>ON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spc="-110" dirty="0">
                <a:latin typeface="Times New Roman"/>
                <a:cs typeface="Times New Roman"/>
              </a:rPr>
              <a:t>DATA</a:t>
            </a:r>
            <a:r>
              <a:rPr sz="2400" b="1" spc="-2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CLICK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ON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30" dirty="0">
                <a:latin typeface="Times New Roman"/>
                <a:cs typeface="Times New Roman"/>
              </a:rPr>
              <a:t>FILTER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OPTION.</a:t>
            </a:r>
            <a:endParaRPr sz="2400">
              <a:latin typeface="Times New Roman"/>
              <a:cs typeface="Times New Roman"/>
            </a:endParaRPr>
          </a:p>
          <a:p>
            <a:pPr marL="469265" indent="-412115">
              <a:lnSpc>
                <a:spcPct val="100000"/>
              </a:lnSpc>
              <a:buFont typeface="Arial"/>
              <a:buChar char="●"/>
              <a:tabLst>
                <a:tab pos="469265" algn="l"/>
              </a:tabLst>
            </a:pPr>
            <a:r>
              <a:rPr sz="2400" b="1" dirty="0">
                <a:latin typeface="Times New Roman"/>
                <a:cs typeface="Times New Roman"/>
              </a:rPr>
              <a:t>STEP</a:t>
            </a:r>
            <a:r>
              <a:rPr sz="2400" b="1" spc="-15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-</a:t>
            </a:r>
            <a:r>
              <a:rPr sz="2400" b="1" spc="-5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b="1" spc="-30" smtClean="0">
                <a:latin typeface="Times New Roman"/>
                <a:cs typeface="Times New Roman"/>
              </a:rPr>
              <a:t>FILTER</a:t>
            </a:r>
            <a:r>
              <a:rPr sz="2400" b="1" spc="-150" smtClean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FROM</a:t>
            </a:r>
            <a:r>
              <a:rPr sz="2400" b="1" spc="-150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A</a:t>
            </a:r>
            <a:r>
              <a:rPr sz="2400" b="1" spc="-18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TO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Z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ORDER.</a:t>
            </a:r>
            <a:endParaRPr sz="2400">
              <a:latin typeface="Times New Roman"/>
              <a:cs typeface="Times New Roman"/>
            </a:endParaRPr>
          </a:p>
          <a:p>
            <a:pPr marL="469265" indent="-412115">
              <a:lnSpc>
                <a:spcPct val="100000"/>
              </a:lnSpc>
              <a:buFont typeface="Arial"/>
              <a:buChar char="●"/>
              <a:tabLst>
                <a:tab pos="469265" algn="l"/>
              </a:tabLst>
            </a:pPr>
            <a:r>
              <a:rPr sz="2400" b="1" dirty="0">
                <a:latin typeface="Times New Roman"/>
                <a:cs typeface="Times New Roman"/>
              </a:rPr>
              <a:t>STEP</a:t>
            </a:r>
            <a:r>
              <a:rPr sz="2400" b="1" spc="-15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-</a:t>
            </a:r>
            <a:r>
              <a:rPr sz="2400" b="1" spc="-50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  <a:p>
            <a:pPr marL="12700" marR="5080" indent="1447800">
              <a:lnSpc>
                <a:spcPct val="100000"/>
              </a:lnSpc>
            </a:pPr>
            <a:r>
              <a:rPr sz="2400" b="1" spc="-20" dirty="0">
                <a:latin typeface="Times New Roman"/>
                <a:cs typeface="Times New Roman"/>
              </a:rPr>
              <a:t>SELECT</a:t>
            </a:r>
            <a:r>
              <a:rPr sz="2400" b="1" spc="-1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ENTIRE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110" dirty="0">
                <a:latin typeface="Times New Roman"/>
                <a:cs typeface="Times New Roman"/>
              </a:rPr>
              <a:t>DATA</a:t>
            </a:r>
            <a:r>
              <a:rPr sz="2400" b="1" spc="-2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CLICK </a:t>
            </a:r>
            <a:r>
              <a:rPr sz="2400" b="1" dirty="0">
                <a:latin typeface="Times New Roman"/>
                <a:cs typeface="Times New Roman"/>
              </a:rPr>
              <a:t>ON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spc="-35" dirty="0">
                <a:latin typeface="Times New Roman"/>
                <a:cs typeface="Times New Roman"/>
              </a:rPr>
              <a:t>INSERT</a:t>
            </a:r>
            <a:r>
              <a:rPr sz="2400" b="1" spc="-18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CLICK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PIVOT</a:t>
            </a:r>
            <a:r>
              <a:rPr sz="2400" b="1" spc="-110" dirty="0">
                <a:latin typeface="Times New Roman"/>
                <a:cs typeface="Times New Roman"/>
              </a:rPr>
              <a:t> </a:t>
            </a:r>
            <a:r>
              <a:rPr sz="2400" b="1" spc="-50" dirty="0">
                <a:latin typeface="Times New Roman"/>
                <a:cs typeface="Times New Roman"/>
              </a:rPr>
              <a:t>TABLE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TO </a:t>
            </a:r>
            <a:r>
              <a:rPr sz="2400" b="1" spc="-30" dirty="0">
                <a:latin typeface="Times New Roman"/>
                <a:cs typeface="Times New Roman"/>
              </a:rPr>
              <a:t>CREATE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PIVOT</a:t>
            </a:r>
            <a:r>
              <a:rPr sz="2400" b="1" spc="-13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TABLE.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7883" y="1002432"/>
            <a:ext cx="7478395" cy="40322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24180" indent="-411480">
              <a:lnSpc>
                <a:spcPct val="100000"/>
              </a:lnSpc>
              <a:spcBef>
                <a:spcPts val="140"/>
              </a:spcBef>
              <a:buFont typeface="Arial"/>
              <a:buChar char="●"/>
              <a:tabLst>
                <a:tab pos="424180" algn="l"/>
              </a:tabLst>
            </a:pPr>
            <a:r>
              <a:rPr sz="2350" b="1" dirty="0">
                <a:latin typeface="Times New Roman"/>
                <a:cs typeface="Times New Roman"/>
              </a:rPr>
              <a:t>STEP</a:t>
            </a:r>
            <a:r>
              <a:rPr sz="2350" b="1" spc="-75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-</a:t>
            </a:r>
            <a:r>
              <a:rPr sz="2350" b="1" spc="-50" dirty="0">
                <a:latin typeface="Times New Roman"/>
                <a:cs typeface="Times New Roman"/>
              </a:rPr>
              <a:t>5</a:t>
            </a:r>
            <a:endParaRPr sz="2350">
              <a:latin typeface="Times New Roman"/>
              <a:cs typeface="Times New Roman"/>
            </a:endParaRPr>
          </a:p>
          <a:p>
            <a:pPr marL="424180" marR="5080" indent="910590">
              <a:lnSpc>
                <a:spcPct val="101699"/>
              </a:lnSpc>
            </a:pPr>
            <a:r>
              <a:rPr sz="2350" b="1" dirty="0">
                <a:latin typeface="Times New Roman"/>
                <a:cs typeface="Times New Roman"/>
              </a:rPr>
              <a:t>DRAG</a:t>
            </a:r>
            <a:r>
              <a:rPr sz="2350" b="1" spc="5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THE</a:t>
            </a:r>
            <a:r>
              <a:rPr sz="2350" b="1" spc="50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NEEDED</a:t>
            </a:r>
            <a:r>
              <a:rPr sz="2350" b="1" spc="50" dirty="0">
                <a:latin typeface="Times New Roman"/>
                <a:cs typeface="Times New Roman"/>
              </a:rPr>
              <a:t> </a:t>
            </a:r>
            <a:r>
              <a:rPr sz="2350" b="1" spc="-80" dirty="0">
                <a:latin typeface="Times New Roman"/>
                <a:cs typeface="Times New Roman"/>
              </a:rPr>
              <a:t>DATA</a:t>
            </a:r>
            <a:r>
              <a:rPr sz="2350" b="1" spc="-229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AND</a:t>
            </a:r>
            <a:r>
              <a:rPr sz="2350" b="1" spc="50" dirty="0">
                <a:latin typeface="Times New Roman"/>
                <a:cs typeface="Times New Roman"/>
              </a:rPr>
              <a:t> </a:t>
            </a:r>
            <a:r>
              <a:rPr sz="2350" b="1" spc="-10" dirty="0">
                <a:latin typeface="Times New Roman"/>
                <a:cs typeface="Times New Roman"/>
              </a:rPr>
              <a:t>CREATE</a:t>
            </a:r>
            <a:r>
              <a:rPr sz="2350" b="1" spc="-95" dirty="0">
                <a:latin typeface="Times New Roman"/>
                <a:cs typeface="Times New Roman"/>
              </a:rPr>
              <a:t> </a:t>
            </a:r>
            <a:r>
              <a:rPr sz="2350" b="1" spc="-50" dirty="0">
                <a:latin typeface="Times New Roman"/>
                <a:cs typeface="Times New Roman"/>
              </a:rPr>
              <a:t>A </a:t>
            </a:r>
            <a:r>
              <a:rPr sz="2350" b="1" dirty="0">
                <a:latin typeface="Times New Roman"/>
                <a:cs typeface="Times New Roman"/>
              </a:rPr>
              <a:t>PIVOT</a:t>
            </a:r>
            <a:r>
              <a:rPr sz="2350" b="1" spc="-75" dirty="0">
                <a:latin typeface="Times New Roman"/>
                <a:cs typeface="Times New Roman"/>
              </a:rPr>
              <a:t> </a:t>
            </a:r>
            <a:r>
              <a:rPr sz="2350" b="1" spc="-10" dirty="0">
                <a:latin typeface="Times New Roman"/>
                <a:cs typeface="Times New Roman"/>
              </a:rPr>
              <a:t>TABLE.</a:t>
            </a:r>
            <a:endParaRPr sz="2350">
              <a:latin typeface="Times New Roman"/>
              <a:cs typeface="Times New Roman"/>
            </a:endParaRPr>
          </a:p>
          <a:p>
            <a:pPr marL="424180" indent="-411480">
              <a:lnSpc>
                <a:spcPct val="100000"/>
              </a:lnSpc>
              <a:spcBef>
                <a:spcPts val="45"/>
              </a:spcBef>
              <a:buFont typeface="Arial"/>
              <a:buChar char="●"/>
              <a:tabLst>
                <a:tab pos="424180" algn="l"/>
              </a:tabLst>
            </a:pPr>
            <a:r>
              <a:rPr sz="2350" b="1" dirty="0">
                <a:latin typeface="Times New Roman"/>
                <a:cs typeface="Times New Roman"/>
              </a:rPr>
              <a:t>STEP</a:t>
            </a:r>
            <a:r>
              <a:rPr sz="2350" b="1" spc="-75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-</a:t>
            </a:r>
            <a:r>
              <a:rPr sz="2350" b="1" spc="-50" dirty="0">
                <a:latin typeface="Times New Roman"/>
                <a:cs typeface="Times New Roman"/>
              </a:rPr>
              <a:t>6</a:t>
            </a:r>
            <a:endParaRPr sz="2350">
              <a:latin typeface="Times New Roman"/>
              <a:cs typeface="Times New Roman"/>
            </a:endParaRPr>
          </a:p>
          <a:p>
            <a:pPr marL="881380" marR="117475" indent="151765">
              <a:lnSpc>
                <a:spcPct val="101699"/>
              </a:lnSpc>
            </a:pPr>
            <a:r>
              <a:rPr sz="2350" b="1" dirty="0">
                <a:latin typeface="Times New Roman"/>
                <a:cs typeface="Times New Roman"/>
              </a:rPr>
              <a:t>SELECT</a:t>
            </a:r>
            <a:r>
              <a:rPr sz="2350" b="1" spc="-55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THE</a:t>
            </a:r>
            <a:r>
              <a:rPr sz="2350" b="1" spc="50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PIVOT</a:t>
            </a:r>
            <a:r>
              <a:rPr sz="2350" b="1" spc="-45" dirty="0">
                <a:latin typeface="Times New Roman"/>
                <a:cs typeface="Times New Roman"/>
              </a:rPr>
              <a:t> </a:t>
            </a:r>
            <a:r>
              <a:rPr sz="2350" b="1" spc="-25" dirty="0">
                <a:latin typeface="Times New Roman"/>
                <a:cs typeface="Times New Roman"/>
              </a:rPr>
              <a:t>TABLE</a:t>
            </a:r>
            <a:r>
              <a:rPr sz="2350" b="1" spc="-90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AND</a:t>
            </a:r>
            <a:r>
              <a:rPr sz="2350" b="1" spc="50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CLICK</a:t>
            </a:r>
            <a:r>
              <a:rPr sz="2350" b="1" spc="50" dirty="0">
                <a:latin typeface="Times New Roman"/>
                <a:cs typeface="Times New Roman"/>
              </a:rPr>
              <a:t> </a:t>
            </a:r>
            <a:r>
              <a:rPr sz="2350" b="1" spc="-25" dirty="0">
                <a:latin typeface="Times New Roman"/>
                <a:cs typeface="Times New Roman"/>
              </a:rPr>
              <a:t>ON </a:t>
            </a:r>
            <a:r>
              <a:rPr sz="2350" b="1" spc="-10" dirty="0">
                <a:latin typeface="Times New Roman"/>
                <a:cs typeface="Times New Roman"/>
              </a:rPr>
              <a:t>INSERT.</a:t>
            </a:r>
            <a:endParaRPr sz="2350">
              <a:latin typeface="Times New Roman"/>
              <a:cs typeface="Times New Roman"/>
            </a:endParaRPr>
          </a:p>
          <a:p>
            <a:pPr marL="424180" indent="-384175">
              <a:lnSpc>
                <a:spcPct val="100000"/>
              </a:lnSpc>
              <a:spcBef>
                <a:spcPts val="50"/>
              </a:spcBef>
              <a:buSzPct val="85106"/>
              <a:buFont typeface="Arial"/>
              <a:buChar char="●"/>
              <a:tabLst>
                <a:tab pos="424180" algn="l"/>
              </a:tabLst>
            </a:pPr>
            <a:r>
              <a:rPr sz="2350" b="1" dirty="0">
                <a:latin typeface="Times New Roman"/>
                <a:cs typeface="Times New Roman"/>
              </a:rPr>
              <a:t>STEP-</a:t>
            </a:r>
            <a:r>
              <a:rPr sz="2350" b="1" spc="-50" dirty="0">
                <a:latin typeface="Times New Roman"/>
                <a:cs typeface="Times New Roman"/>
              </a:rPr>
              <a:t>7</a:t>
            </a:r>
            <a:endParaRPr sz="2350">
              <a:latin typeface="Times New Roman"/>
              <a:cs typeface="Times New Roman"/>
            </a:endParaRPr>
          </a:p>
          <a:p>
            <a:pPr marL="424180" marR="652780" indent="530860">
              <a:lnSpc>
                <a:spcPct val="101699"/>
              </a:lnSpc>
            </a:pPr>
            <a:r>
              <a:rPr sz="2350" b="1" dirty="0">
                <a:latin typeface="Times New Roman"/>
                <a:cs typeface="Times New Roman"/>
              </a:rPr>
              <a:t>NOW</a:t>
            </a:r>
            <a:r>
              <a:rPr sz="2350" b="1" spc="-5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CLICK</a:t>
            </a:r>
            <a:r>
              <a:rPr sz="2350" b="1" spc="45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ON</a:t>
            </a:r>
            <a:r>
              <a:rPr sz="2350" b="1" spc="-5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THE</a:t>
            </a:r>
            <a:r>
              <a:rPr sz="2350" b="1" spc="45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CHART</a:t>
            </a:r>
            <a:r>
              <a:rPr sz="2350" b="1" spc="-50" dirty="0">
                <a:latin typeface="Times New Roman"/>
                <a:cs typeface="Times New Roman"/>
              </a:rPr>
              <a:t> </a:t>
            </a:r>
            <a:r>
              <a:rPr sz="2350" b="1" spc="-30" dirty="0">
                <a:latin typeface="Times New Roman"/>
                <a:cs typeface="Times New Roman"/>
              </a:rPr>
              <a:t>THAT</a:t>
            </a:r>
            <a:r>
              <a:rPr sz="2350" b="1" spc="-100" dirty="0">
                <a:latin typeface="Times New Roman"/>
                <a:cs typeface="Times New Roman"/>
              </a:rPr>
              <a:t> </a:t>
            </a:r>
            <a:r>
              <a:rPr sz="2350" b="1" spc="-25" dirty="0">
                <a:latin typeface="Times New Roman"/>
                <a:cs typeface="Times New Roman"/>
              </a:rPr>
              <a:t>YOU </a:t>
            </a:r>
            <a:r>
              <a:rPr sz="2350" b="1" spc="-10" dirty="0">
                <a:latin typeface="Times New Roman"/>
                <a:cs typeface="Times New Roman"/>
              </a:rPr>
              <a:t>WANT.</a:t>
            </a:r>
            <a:endParaRPr sz="2350">
              <a:latin typeface="Times New Roman"/>
              <a:cs typeface="Times New Roman"/>
            </a:endParaRPr>
          </a:p>
          <a:p>
            <a:pPr marL="424180" indent="-411480">
              <a:lnSpc>
                <a:spcPct val="100000"/>
              </a:lnSpc>
              <a:spcBef>
                <a:spcPts val="50"/>
              </a:spcBef>
              <a:buFont typeface="Arial"/>
              <a:buChar char="●"/>
              <a:tabLst>
                <a:tab pos="424180" algn="l"/>
              </a:tabLst>
            </a:pPr>
            <a:r>
              <a:rPr sz="2350" b="1" dirty="0">
                <a:latin typeface="Times New Roman"/>
                <a:cs typeface="Times New Roman"/>
              </a:rPr>
              <a:t>STEP</a:t>
            </a:r>
            <a:r>
              <a:rPr sz="2350" b="1" spc="-75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-</a:t>
            </a:r>
            <a:r>
              <a:rPr sz="2350" b="1" spc="-50" dirty="0">
                <a:latin typeface="Times New Roman"/>
                <a:cs typeface="Times New Roman"/>
              </a:rPr>
              <a:t>8</a:t>
            </a:r>
            <a:endParaRPr sz="2350">
              <a:latin typeface="Times New Roman"/>
              <a:cs typeface="Times New Roman"/>
            </a:endParaRPr>
          </a:p>
          <a:p>
            <a:pPr marL="1024255">
              <a:lnSpc>
                <a:spcPct val="100000"/>
              </a:lnSpc>
              <a:spcBef>
                <a:spcPts val="45"/>
              </a:spcBef>
            </a:pPr>
            <a:r>
              <a:rPr sz="2350" b="1" dirty="0">
                <a:latin typeface="Times New Roman"/>
                <a:cs typeface="Times New Roman"/>
              </a:rPr>
              <a:t>THE</a:t>
            </a:r>
            <a:r>
              <a:rPr sz="2350" b="1" spc="25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CHART</a:t>
            </a:r>
            <a:r>
              <a:rPr sz="2350" b="1" spc="-25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IS</a:t>
            </a:r>
            <a:r>
              <a:rPr sz="2350" b="1" spc="25" dirty="0">
                <a:latin typeface="Times New Roman"/>
                <a:cs typeface="Times New Roman"/>
              </a:rPr>
              <a:t> </a:t>
            </a:r>
            <a:r>
              <a:rPr sz="2350" b="1" spc="-10" dirty="0">
                <a:latin typeface="Times New Roman"/>
                <a:cs typeface="Times New Roman"/>
              </a:rPr>
              <a:t>CREATED.</a:t>
            </a:r>
            <a:endParaRPr sz="2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5332" y="357885"/>
            <a:ext cx="24460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>
                <a:latin typeface="Trebuchet MS"/>
                <a:cs typeface="Trebuchet MS"/>
              </a:rPr>
              <a:t>RESULTS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5332" y="1089404"/>
            <a:ext cx="23514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70" dirty="0">
                <a:latin typeface="Trebuchet MS"/>
                <a:cs typeface="Trebuchet MS"/>
              </a:rPr>
              <a:t>1.TABLE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2617" y="6455049"/>
            <a:ext cx="17208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51224" y="1690162"/>
          <a:ext cx="7524747" cy="1336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8525"/>
                <a:gridCol w="1193800"/>
                <a:gridCol w="1652904"/>
                <a:gridCol w="921385"/>
                <a:gridCol w="1078864"/>
                <a:gridCol w="158750"/>
                <a:gridCol w="156845"/>
                <a:gridCol w="599440"/>
                <a:gridCol w="864234"/>
              </a:tblGrid>
              <a:tr h="323215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D83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01282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Sum</a:t>
                      </a:r>
                      <a:r>
                        <a:rPr sz="1100" b="1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mtClean="0">
                          <a:latin typeface="Calibri"/>
                          <a:cs typeface="Calibri"/>
                        </a:rPr>
                        <a:t>of</a:t>
                      </a:r>
                      <a:r>
                        <a:rPr lang="en-US" sz="1100" b="1" spc="-25" baseline="0" dirty="0" smtClean="0">
                          <a:latin typeface="Calibri"/>
                          <a:cs typeface="Calibri"/>
                        </a:rPr>
                        <a:t> NO. Of departments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1100" b="1" dirty="0" smtClean="0">
                          <a:latin typeface="Calibri"/>
                          <a:cs typeface="Calibri"/>
                        </a:rPr>
                        <a:t>Performance</a:t>
                      </a:r>
                      <a:r>
                        <a:rPr lang="en-US" sz="1100" b="1" baseline="0" dirty="0" smtClean="0">
                          <a:latin typeface="Calibri"/>
                          <a:cs typeface="Calibri"/>
                        </a:rPr>
                        <a:t> rating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B w="12700">
                      <a:solidFill>
                        <a:srgbClr val="8EA9DB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Column Labels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63195">
                        <a:lnSpc>
                          <a:spcPct val="100000"/>
                        </a:lnSpc>
                      </a:pPr>
                      <a:r>
                        <a:rPr lang="en-US" sz="1100" b="1" spc="-10" dirty="0" smtClean="0">
                          <a:latin typeface="Calibri"/>
                          <a:cs typeface="Calibri"/>
                        </a:rPr>
                        <a:t>Associate Degree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B w="12700">
                      <a:solidFill>
                        <a:srgbClr val="8EA9DB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89230">
                        <a:lnSpc>
                          <a:spcPct val="100000"/>
                        </a:lnSpc>
                      </a:pPr>
                      <a:r>
                        <a:rPr lang="en-US" sz="1100" b="1" dirty="0" smtClean="0">
                          <a:latin typeface="Calibri"/>
                          <a:cs typeface="Calibri"/>
                        </a:rPr>
                        <a:t>Bachelor's Degree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8EA9DB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49225">
                        <a:lnSpc>
                          <a:spcPct val="100000"/>
                        </a:lnSpc>
                      </a:pPr>
                      <a:r>
                        <a:rPr lang="en-US" sz="1100" b="1" spc="-10" dirty="0" smtClean="0">
                          <a:latin typeface="Calibri"/>
                          <a:cs typeface="Calibri"/>
                        </a:rPr>
                        <a:t>High School</a:t>
                      </a:r>
                      <a:r>
                        <a:rPr lang="en-US" sz="1100" b="1" spc="-10" baseline="0" dirty="0" smtClean="0">
                          <a:latin typeface="Calibri"/>
                          <a:cs typeface="Calibri"/>
                        </a:rPr>
                        <a:t> 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8EA9DB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lang="en-US" sz="1100" b="1" dirty="0" smtClean="0">
                          <a:latin typeface="Calibri"/>
                          <a:cs typeface="Calibri"/>
                        </a:rPr>
                        <a:t>Master’s Degree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8EA9DB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13030" marR="103505">
                        <a:lnSpc>
                          <a:spcPct val="102299"/>
                        </a:lnSpc>
                      </a:pPr>
                      <a:r>
                        <a:rPr lang="en-US" sz="1100" b="1" spc="-10" dirty="0" smtClean="0">
                          <a:latin typeface="Calibri"/>
                          <a:cs typeface="Calibri"/>
                        </a:rPr>
                        <a:t>PhD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8EA9DB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11125" marR="390525">
                        <a:lnSpc>
                          <a:spcPct val="102299"/>
                        </a:lnSpc>
                      </a:pPr>
                      <a:r>
                        <a:rPr sz="1100" b="1" spc="-20" smtClean="0">
                          <a:latin typeface="Calibri"/>
                          <a:cs typeface="Calibri"/>
                        </a:rPr>
                        <a:t>Grand </a:t>
                      </a:r>
                      <a:r>
                        <a:rPr sz="1100" b="1" spc="-10" smtClean="0">
                          <a:latin typeface="Calibri"/>
                          <a:cs typeface="Calibri"/>
                        </a:rPr>
                        <a:t>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8EA9DB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951224" y="3127755"/>
          <a:ext cx="7522209" cy="3472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0480"/>
                <a:gridCol w="1443355"/>
                <a:gridCol w="1284605"/>
                <a:gridCol w="1062354"/>
                <a:gridCol w="1007745"/>
                <a:gridCol w="746125"/>
                <a:gridCol w="677545"/>
              </a:tblGrid>
              <a:tr h="558800">
                <a:tc>
                  <a:txBody>
                    <a:bodyPr/>
                    <a:lstStyle/>
                    <a:p>
                      <a:pPr marL="85725">
                        <a:lnSpc>
                          <a:spcPts val="1530"/>
                        </a:lnSpc>
                      </a:pPr>
                      <a:r>
                        <a:rPr lang="en-US" sz="1400" spc="-10" dirty="0" smtClean="0">
                          <a:latin typeface="Arial MT"/>
                          <a:cs typeface="Arial MT"/>
                        </a:rPr>
                        <a:t>Average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5475" algn="r">
                        <a:lnSpc>
                          <a:spcPts val="1545"/>
                        </a:lnSpc>
                      </a:pPr>
                      <a:r>
                        <a:rPr lang="en-US" sz="1400" spc="-50" dirty="0" smtClean="0">
                          <a:latin typeface="Arial MT"/>
                          <a:cs typeface="Arial MT"/>
                        </a:rPr>
                        <a:t>13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7180" algn="r">
                        <a:lnSpc>
                          <a:spcPts val="1545"/>
                        </a:lnSpc>
                      </a:pPr>
                      <a:r>
                        <a:rPr lang="en-US" sz="1400" spc="-50" dirty="0" smtClean="0">
                          <a:latin typeface="Arial MT"/>
                          <a:cs typeface="Arial MT"/>
                        </a:rPr>
                        <a:t>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99745" algn="r">
                        <a:lnSpc>
                          <a:spcPts val="1545"/>
                        </a:lnSpc>
                      </a:pPr>
                      <a:r>
                        <a:rPr lang="en-US" sz="1400" spc="-25" dirty="0" smtClean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5110" algn="r">
                        <a:lnSpc>
                          <a:spcPts val="1545"/>
                        </a:lnSpc>
                      </a:pPr>
                      <a:r>
                        <a:rPr lang="en-US" sz="1400" dirty="0" smtClean="0">
                          <a:latin typeface="Arial MT"/>
                          <a:cs typeface="Arial MT"/>
                        </a:rPr>
                        <a:t>13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545"/>
                        </a:lnSpc>
                      </a:pPr>
                      <a:r>
                        <a:rPr lang="en-US" sz="1400" spc="-25" dirty="0" smtClean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545"/>
                        </a:lnSpc>
                      </a:pPr>
                      <a:r>
                        <a:rPr lang="en-US" sz="1400" spc="-20" dirty="0" smtClean="0">
                          <a:latin typeface="Arial MT"/>
                          <a:cs typeface="Arial MT"/>
                        </a:rPr>
                        <a:t>41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</a:tr>
              <a:tr h="709930">
                <a:tc>
                  <a:txBody>
                    <a:bodyPr/>
                    <a:lstStyle/>
                    <a:p>
                      <a:pPr marL="85725" marR="485775">
                        <a:lnSpc>
                          <a:spcPts val="1650"/>
                        </a:lnSpc>
                        <a:spcBef>
                          <a:spcPts val="1135"/>
                        </a:spcBef>
                      </a:pPr>
                      <a:r>
                        <a:rPr lang="en-US" sz="1400" spc="-10" dirty="0" smtClean="0">
                          <a:latin typeface="Arial MT"/>
                          <a:cs typeface="Arial MT"/>
                        </a:rPr>
                        <a:t>Below</a:t>
                      </a:r>
                      <a:r>
                        <a:rPr lang="en-US" sz="1400" spc="-10" baseline="0" dirty="0" smtClean="0">
                          <a:latin typeface="Arial MT"/>
                          <a:cs typeface="Arial MT"/>
                        </a:rPr>
                        <a:t> Average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44145" marB="0"/>
                </a:tc>
                <a:tc>
                  <a:txBody>
                    <a:bodyPr/>
                    <a:lstStyle/>
                    <a:p>
                      <a:pPr marR="625475" algn="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lang="en-US" sz="1400" spc="-20" dirty="0" smtClean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33985" marB="0"/>
                </a:tc>
                <a:tc>
                  <a:txBody>
                    <a:bodyPr/>
                    <a:lstStyle/>
                    <a:p>
                      <a:pPr marR="297180" algn="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lang="en-US" sz="1400" spc="-20" dirty="0" smtClean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33985" marB="0"/>
                </a:tc>
                <a:tc>
                  <a:txBody>
                    <a:bodyPr/>
                    <a:lstStyle/>
                    <a:p>
                      <a:pPr marR="499745" algn="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400" spc="-50" dirty="0">
                          <a:latin typeface="Arial MT"/>
                          <a:cs typeface="Arial MT"/>
                        </a:rPr>
                        <a:t>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33985" marB="0"/>
                </a:tc>
                <a:tc>
                  <a:txBody>
                    <a:bodyPr/>
                    <a:lstStyle/>
                    <a:p>
                      <a:pPr marR="245110" algn="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lang="en-US" sz="1400" dirty="0" smtClean="0">
                          <a:latin typeface="Arial MT"/>
                          <a:cs typeface="Arial MT"/>
                        </a:rPr>
                        <a:t>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33985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lang="en-US" sz="1400" spc="-25" dirty="0" smtClean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33985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lang="en-US" sz="1400" spc="-20" dirty="0" smtClean="0">
                          <a:latin typeface="Arial MT"/>
                          <a:cs typeface="Arial MT"/>
                        </a:rPr>
                        <a:t>17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33985" marB="0"/>
                </a:tc>
              </a:tr>
              <a:tr h="709930">
                <a:tc>
                  <a:txBody>
                    <a:bodyPr/>
                    <a:lstStyle/>
                    <a:p>
                      <a:pPr marL="85725" marR="485775">
                        <a:lnSpc>
                          <a:spcPts val="1650"/>
                        </a:lnSpc>
                        <a:spcBef>
                          <a:spcPts val="1135"/>
                        </a:spcBef>
                      </a:pPr>
                      <a:r>
                        <a:rPr lang="en-US" sz="1400" dirty="0" smtClean="0">
                          <a:latin typeface="Arial MT"/>
                          <a:cs typeface="Arial MT"/>
                        </a:rPr>
                        <a:t>High</a:t>
                      </a:r>
                    </a:p>
                    <a:p>
                      <a:pPr marL="85725" marR="485775">
                        <a:lnSpc>
                          <a:spcPts val="1650"/>
                        </a:lnSpc>
                        <a:spcBef>
                          <a:spcPts val="1135"/>
                        </a:spcBef>
                      </a:pPr>
                      <a:endParaRPr lang="en-US" sz="1400" dirty="0" smtClean="0">
                        <a:latin typeface="Arial MT"/>
                        <a:cs typeface="Arial MT"/>
                      </a:endParaRPr>
                    </a:p>
                  </a:txBody>
                  <a:tcPr marL="0" marR="0" marT="144145" marB="0"/>
                </a:tc>
                <a:tc>
                  <a:txBody>
                    <a:bodyPr/>
                    <a:lstStyle/>
                    <a:p>
                      <a:pPr marR="625475" algn="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lang="en-US" sz="1400" dirty="0" smtClean="0">
                          <a:latin typeface="Arial MT"/>
                          <a:cs typeface="Arial MT"/>
                        </a:rPr>
                        <a:t>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33985" marB="0"/>
                </a:tc>
                <a:tc>
                  <a:txBody>
                    <a:bodyPr/>
                    <a:lstStyle/>
                    <a:p>
                      <a:pPr marR="297180" algn="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lang="en-US" sz="1400" dirty="0" smtClean="0">
                          <a:latin typeface="Arial MT"/>
                          <a:cs typeface="Arial MT"/>
                        </a:rPr>
                        <a:t>14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33985" marB="0"/>
                </a:tc>
                <a:tc>
                  <a:txBody>
                    <a:bodyPr/>
                    <a:lstStyle/>
                    <a:p>
                      <a:pPr marR="499745" algn="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lang="en-US" sz="1400" dirty="0" smtClean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33985" marB="0"/>
                </a:tc>
                <a:tc>
                  <a:txBody>
                    <a:bodyPr/>
                    <a:lstStyle/>
                    <a:p>
                      <a:pPr marR="245110" algn="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lang="en-US" sz="1400" dirty="0" smtClean="0">
                          <a:latin typeface="Arial MT"/>
                          <a:cs typeface="Arial MT"/>
                        </a:rPr>
                        <a:t>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33985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lang="en-US" sz="1400" dirty="0" smtClean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33985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lang="en-US" sz="1400" dirty="0" smtClean="0">
                          <a:latin typeface="Arial MT"/>
                          <a:cs typeface="Arial MT"/>
                        </a:rPr>
                        <a:t>33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33985" marB="0"/>
                </a:tc>
              </a:tr>
              <a:tr h="765810">
                <a:tc>
                  <a:txBody>
                    <a:bodyPr/>
                    <a:lstStyle/>
                    <a:p>
                      <a:pPr marL="85725" marR="455930">
                        <a:lnSpc>
                          <a:spcPts val="1650"/>
                        </a:lnSpc>
                        <a:spcBef>
                          <a:spcPts val="1135"/>
                        </a:spcBef>
                      </a:pPr>
                      <a:r>
                        <a:rPr lang="en-US" sz="1400" spc="-30" dirty="0" smtClean="0">
                          <a:latin typeface="Arial MT"/>
                          <a:cs typeface="Arial MT"/>
                        </a:rPr>
                        <a:t>low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44145" marB="0">
                    <a:lnB w="12700">
                      <a:solidFill>
                        <a:srgbClr val="8EA9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5475" algn="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400" spc="-25" smtClean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33985" marB="0">
                    <a:lnB w="12700">
                      <a:solidFill>
                        <a:srgbClr val="8EA9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7180" algn="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lang="en-US" sz="1400" spc="-50" dirty="0" smtClean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33985" marB="0">
                    <a:lnB w="12700">
                      <a:solidFill>
                        <a:srgbClr val="8EA9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9745" algn="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lang="en-US" sz="1400" dirty="0" smtClean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33985" marB="0">
                    <a:lnB w="12700">
                      <a:solidFill>
                        <a:srgbClr val="8EA9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110" algn="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lang="en-US" sz="1400" dirty="0" smtClean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33985" marB="0">
                    <a:lnB w="12700">
                      <a:solidFill>
                        <a:srgbClr val="8EA9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lang="en-US" sz="1400" dirty="0" smtClean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33985" marB="0">
                    <a:lnB w="12700">
                      <a:solidFill>
                        <a:srgbClr val="8EA9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lang="en-US" sz="1400" spc="-20" dirty="0" smtClean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33985" marB="0">
                    <a:lnB w="12700">
                      <a:solidFill>
                        <a:srgbClr val="8EA9DB"/>
                      </a:solidFill>
                      <a:prstDash val="solid"/>
                    </a:lnB>
                  </a:tcPr>
                </a:tc>
              </a:tr>
              <a:tr h="72771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T w="12700">
                      <a:solidFill>
                        <a:srgbClr val="8EA9DB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R="625475" algn="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en-US" sz="1100" b="1" spc="-20" dirty="0" smtClean="0">
                          <a:latin typeface="Calibri"/>
                          <a:cs typeface="Calibri"/>
                        </a:rPr>
                        <a:t>24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T w="12700">
                      <a:solidFill>
                        <a:srgbClr val="8EA9DB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R="297180" algn="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en-US" sz="1100" b="1" spc="-20" dirty="0" smtClean="0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T w="12700">
                      <a:solidFill>
                        <a:srgbClr val="8EA9DB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R="500380" algn="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en-US" sz="1100" b="1" spc="-20" dirty="0" smtClean="0">
                          <a:latin typeface="Calibri"/>
                          <a:cs typeface="Calibri"/>
                        </a:rPr>
                        <a:t>14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T w="12700">
                      <a:solidFill>
                        <a:srgbClr val="8EA9DB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R="246379" algn="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en-US" sz="1100" b="1" spc="-25" dirty="0" smtClean="0">
                          <a:latin typeface="Calibri"/>
                          <a:cs typeface="Calibri"/>
                        </a:rPr>
                        <a:t>29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T w="12700">
                      <a:solidFill>
                        <a:srgbClr val="8EA9DB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en-US" sz="1100" b="1" spc="-25" dirty="0" smtClean="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T w="12700">
                      <a:solidFill>
                        <a:srgbClr val="8EA9DB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en-US" sz="1100" b="1" spc="-20" dirty="0" smtClean="0">
                          <a:latin typeface="Calibri"/>
                          <a:cs typeface="Calibri"/>
                        </a:rPr>
                        <a:t>92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T w="12700">
                      <a:solidFill>
                        <a:srgbClr val="8EA9DB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7471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rebuchet MS"/>
                <a:cs typeface="Trebuchet MS"/>
              </a:rPr>
              <a:t>2.</a:t>
            </a:r>
            <a:r>
              <a:rPr spc="-6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BAR</a:t>
            </a:r>
            <a:r>
              <a:rPr spc="-60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DIAGRAM</a:t>
            </a:r>
          </a:p>
        </p:txBody>
      </p:sp>
      <p:pic>
        <p:nvPicPr>
          <p:cNvPr id="4" name="Picture 3" descr="WhatsApp Image 2024-08-25 at 12.33.33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71600"/>
            <a:ext cx="8549321" cy="51162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7471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9200" y="1752600"/>
            <a:ext cx="6876926" cy="37317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0">
              <a:lnSpc>
                <a:spcPct val="100000"/>
              </a:lnSpc>
              <a:spcBef>
                <a:spcPts val="100"/>
              </a:spcBef>
            </a:pPr>
            <a:r>
              <a:rPr lang="en-IN" sz="2400" dirty="0" smtClean="0"/>
              <a:t>Employee data analysis reveals key insights into workforce trends, performance, and engagement. By leveraging this data, organizations can identify areas for improvement, optimize talent management strategies, and enhance overall productivity. </a:t>
            </a:r>
          </a:p>
          <a:p>
            <a:pPr marL="12700" marR="5080" indent="76200">
              <a:lnSpc>
                <a:spcPct val="100000"/>
              </a:lnSpc>
              <a:spcBef>
                <a:spcPts val="100"/>
              </a:spcBef>
            </a:pPr>
            <a:endParaRPr lang="en-IN" sz="2400" dirty="0"/>
          </a:p>
          <a:p>
            <a:pPr marL="12700" marR="5080" indent="76200">
              <a:lnSpc>
                <a:spcPct val="100000"/>
              </a:lnSpc>
              <a:spcBef>
                <a:spcPts val="100"/>
              </a:spcBef>
            </a:pPr>
            <a:r>
              <a:rPr lang="en-IN" sz="2400" dirty="0" smtClean="0"/>
              <a:t>Effective data analysis helps in making informed decisions, such as targeted training, recruitment strategies, and retention efforts.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spc="-20" dirty="0">
                <a:latin typeface="Trebuchet MS"/>
                <a:cs typeface="Trebuchet MS"/>
              </a:rPr>
              <a:t>PROJECT</a:t>
            </a:r>
            <a:r>
              <a:rPr sz="4250" spc="-245" dirty="0">
                <a:latin typeface="Trebuchet MS"/>
                <a:cs typeface="Trebuchet MS"/>
              </a:rPr>
              <a:t> </a:t>
            </a:r>
            <a:r>
              <a:rPr sz="4250" spc="-10" dirty="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4" cy="2000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4" cy="29527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0547" y="2126319"/>
            <a:ext cx="82169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5091430" algn="l"/>
                <a:tab pos="5847715" algn="l"/>
              </a:tabLst>
            </a:pPr>
            <a:r>
              <a:rPr sz="4400" b="1" dirty="0">
                <a:solidFill>
                  <a:srgbClr val="0F0F0F"/>
                </a:solidFill>
                <a:latin typeface="Times New Roman"/>
                <a:cs typeface="Times New Roman"/>
              </a:rPr>
              <a:t>Employee</a:t>
            </a:r>
            <a:r>
              <a:rPr sz="4400" b="1" spc="-5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4400" b="1" spc="-10" dirty="0">
                <a:solidFill>
                  <a:srgbClr val="0F0F0F"/>
                </a:solidFill>
                <a:latin typeface="Times New Roman"/>
                <a:cs typeface="Times New Roman"/>
              </a:rPr>
              <a:t>Performance</a:t>
            </a:r>
            <a:r>
              <a:rPr sz="4400" b="1" spc="-235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4400" b="1" spc="-10">
                <a:solidFill>
                  <a:srgbClr val="0F0F0F"/>
                </a:solidFill>
                <a:latin typeface="Times New Roman"/>
                <a:cs typeface="Times New Roman"/>
              </a:rPr>
              <a:t>Analysis 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8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1999" y="6829420"/>
                </a:moveTo>
                <a:lnTo>
                  <a:pt x="0" y="6829420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2942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7448612" y="4824"/>
              <a:ext cx="4743450" cy="6853555"/>
            </a:xfrm>
            <a:custGeom>
              <a:avLst/>
              <a:gdLst/>
              <a:ahLst/>
              <a:cxnLst/>
              <a:rect l="l" t="t" r="r" b="b"/>
              <a:pathLst>
                <a:path w="4743450" h="6853555">
                  <a:moveTo>
                    <a:pt x="1928813" y="0"/>
                  </a:moveTo>
                  <a:lnTo>
                    <a:pt x="3147166" y="6853170"/>
                  </a:lnTo>
                </a:path>
                <a:path w="4743450" h="6853555">
                  <a:moveTo>
                    <a:pt x="4743387" y="3690070"/>
                  </a:moveTo>
                  <a:lnTo>
                    <a:pt x="0" y="6853171"/>
                  </a:lnTo>
                </a:path>
              </a:pathLst>
            </a:custGeom>
            <a:ln w="952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6857995"/>
                  </a:moveTo>
                  <a:lnTo>
                    <a:pt x="0" y="6857995"/>
                  </a:lnTo>
                  <a:lnTo>
                    <a:pt x="2044399" y="0"/>
                  </a:lnTo>
                  <a:lnTo>
                    <a:pt x="3009899" y="0"/>
                  </a:lnTo>
                  <a:lnTo>
                    <a:pt x="3009899" y="6857995"/>
                  </a:lnTo>
                  <a:close/>
                </a:path>
              </a:pathLst>
            </a:custGeom>
            <a:solidFill>
              <a:srgbClr val="5FCAEE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1" y="6857995"/>
                  </a:moveTo>
                  <a:lnTo>
                    <a:pt x="1208884" y="6857995"/>
                  </a:lnTo>
                  <a:lnTo>
                    <a:pt x="0" y="0"/>
                  </a:lnTo>
                  <a:lnTo>
                    <a:pt x="2589121" y="0"/>
                  </a:lnTo>
                  <a:lnTo>
                    <a:pt x="2589121" y="6857995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49" y="3809999"/>
                  </a:moveTo>
                  <a:lnTo>
                    <a:pt x="0" y="3809999"/>
                  </a:lnTo>
                  <a:lnTo>
                    <a:pt x="3257549" y="0"/>
                  </a:lnTo>
                  <a:lnTo>
                    <a:pt x="3257549" y="3809999"/>
                  </a:lnTo>
                  <a:close/>
                </a:path>
              </a:pathLst>
            </a:custGeom>
            <a:solidFill>
              <a:srgbClr val="17AEE3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6857995"/>
                  </a:moveTo>
                  <a:lnTo>
                    <a:pt x="2470019" y="6857995"/>
                  </a:lnTo>
                  <a:lnTo>
                    <a:pt x="0" y="0"/>
                  </a:lnTo>
                  <a:lnTo>
                    <a:pt x="2854069" y="0"/>
                  </a:lnTo>
                  <a:lnTo>
                    <a:pt x="2854069" y="6857995"/>
                  </a:lnTo>
                  <a:close/>
                </a:path>
              </a:pathLst>
            </a:custGeom>
            <a:solidFill>
              <a:srgbClr val="17AEE3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6857995"/>
                  </a:moveTo>
                  <a:lnTo>
                    <a:pt x="0" y="6857995"/>
                  </a:lnTo>
                  <a:lnTo>
                    <a:pt x="1022452" y="0"/>
                  </a:lnTo>
                  <a:lnTo>
                    <a:pt x="1295399" y="0"/>
                  </a:lnTo>
                  <a:lnTo>
                    <a:pt x="1295399" y="6857995"/>
                  </a:lnTo>
                  <a:close/>
                </a:path>
              </a:pathLst>
            </a:custGeom>
            <a:solidFill>
              <a:srgbClr val="2D83C3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6857995"/>
                  </a:moveTo>
                  <a:lnTo>
                    <a:pt x="1114527" y="6857995"/>
                  </a:lnTo>
                  <a:lnTo>
                    <a:pt x="0" y="0"/>
                  </a:lnTo>
                  <a:lnTo>
                    <a:pt x="1255752" y="0"/>
                  </a:lnTo>
                  <a:lnTo>
                    <a:pt x="1255752" y="6857995"/>
                  </a:lnTo>
                  <a:close/>
                </a:path>
              </a:pathLst>
            </a:custGeom>
            <a:solidFill>
              <a:srgbClr val="226192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4" y="3267074"/>
                  </a:moveTo>
                  <a:lnTo>
                    <a:pt x="0" y="3267074"/>
                  </a:lnTo>
                  <a:lnTo>
                    <a:pt x="1819274" y="0"/>
                  </a:lnTo>
                  <a:lnTo>
                    <a:pt x="1819274" y="3267074"/>
                  </a:lnTo>
                  <a:close/>
                </a:path>
              </a:pathLst>
            </a:custGeom>
            <a:solidFill>
              <a:srgbClr val="17AEE3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4" y="2847974"/>
                </a:moveTo>
                <a:lnTo>
                  <a:pt x="0" y="2847974"/>
                </a:lnTo>
                <a:lnTo>
                  <a:pt x="0" y="0"/>
                </a:lnTo>
                <a:lnTo>
                  <a:pt x="447674" y="2847974"/>
                </a:lnTo>
                <a:close/>
              </a:path>
            </a:pathLst>
          </a:custGeom>
          <a:solidFill>
            <a:srgbClr val="5FCAEE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2475" y="6488976"/>
            <a:ext cx="1710689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26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4" y="361949"/>
                </a:moveTo>
                <a:lnTo>
                  <a:pt x="132863" y="355484"/>
                </a:lnTo>
                <a:lnTo>
                  <a:pt x="89632" y="337240"/>
                </a:lnTo>
                <a:lnTo>
                  <a:pt x="53006" y="308942"/>
                </a:lnTo>
                <a:lnTo>
                  <a:pt x="24707" y="272315"/>
                </a:lnTo>
                <a:lnTo>
                  <a:pt x="6463" y="229084"/>
                </a:lnTo>
                <a:lnTo>
                  <a:pt x="0" y="180974"/>
                </a:lnTo>
                <a:lnTo>
                  <a:pt x="6463" y="132863"/>
                </a:lnTo>
                <a:lnTo>
                  <a:pt x="24707" y="89632"/>
                </a:lnTo>
                <a:lnTo>
                  <a:pt x="53006" y="53005"/>
                </a:lnTo>
                <a:lnTo>
                  <a:pt x="89632" y="24707"/>
                </a:lnTo>
                <a:lnTo>
                  <a:pt x="132863" y="6463"/>
                </a:lnTo>
                <a:lnTo>
                  <a:pt x="180974" y="0"/>
                </a:lnTo>
                <a:lnTo>
                  <a:pt x="229084" y="6463"/>
                </a:lnTo>
                <a:lnTo>
                  <a:pt x="272315" y="24707"/>
                </a:lnTo>
                <a:lnTo>
                  <a:pt x="308942" y="53005"/>
                </a:lnTo>
                <a:lnTo>
                  <a:pt x="337240" y="89632"/>
                </a:lnTo>
                <a:lnTo>
                  <a:pt x="355484" y="132863"/>
                </a:lnTo>
                <a:lnTo>
                  <a:pt x="361949" y="180974"/>
                </a:lnTo>
                <a:lnTo>
                  <a:pt x="355484" y="229084"/>
                </a:lnTo>
                <a:lnTo>
                  <a:pt x="337240" y="272315"/>
                </a:lnTo>
                <a:lnTo>
                  <a:pt x="308942" y="308942"/>
                </a:lnTo>
                <a:lnTo>
                  <a:pt x="272315" y="337240"/>
                </a:lnTo>
                <a:lnTo>
                  <a:pt x="229084" y="355484"/>
                </a:lnTo>
                <a:lnTo>
                  <a:pt x="180974" y="36194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49" y="647699"/>
                </a:moveTo>
                <a:lnTo>
                  <a:pt x="276002" y="644187"/>
                </a:lnTo>
                <a:lnTo>
                  <a:pt x="230331" y="633987"/>
                </a:lnTo>
                <a:lnTo>
                  <a:pt x="187339" y="617599"/>
                </a:lnTo>
                <a:lnTo>
                  <a:pt x="147527" y="595523"/>
                </a:lnTo>
                <a:lnTo>
                  <a:pt x="111396" y="568262"/>
                </a:lnTo>
                <a:lnTo>
                  <a:pt x="79447" y="536317"/>
                </a:lnTo>
                <a:lnTo>
                  <a:pt x="52184" y="500187"/>
                </a:lnTo>
                <a:lnTo>
                  <a:pt x="30106" y="460374"/>
                </a:lnTo>
                <a:lnTo>
                  <a:pt x="13713" y="417379"/>
                </a:lnTo>
                <a:lnTo>
                  <a:pt x="3511" y="371704"/>
                </a:lnTo>
                <a:lnTo>
                  <a:pt x="0" y="323849"/>
                </a:lnTo>
                <a:lnTo>
                  <a:pt x="3511" y="275994"/>
                </a:lnTo>
                <a:lnTo>
                  <a:pt x="13713" y="230319"/>
                </a:lnTo>
                <a:lnTo>
                  <a:pt x="30106" y="187323"/>
                </a:lnTo>
                <a:lnTo>
                  <a:pt x="52184" y="147510"/>
                </a:lnTo>
                <a:lnTo>
                  <a:pt x="79447" y="111380"/>
                </a:lnTo>
                <a:lnTo>
                  <a:pt x="111396" y="79435"/>
                </a:lnTo>
                <a:lnTo>
                  <a:pt x="147527" y="52174"/>
                </a:lnTo>
                <a:lnTo>
                  <a:pt x="187339" y="30098"/>
                </a:lnTo>
                <a:lnTo>
                  <a:pt x="230331" y="13710"/>
                </a:lnTo>
                <a:lnTo>
                  <a:pt x="276002" y="3510"/>
                </a:lnTo>
                <a:lnTo>
                  <a:pt x="323849" y="0"/>
                </a:lnTo>
                <a:lnTo>
                  <a:pt x="371695" y="3510"/>
                </a:lnTo>
                <a:lnTo>
                  <a:pt x="417367" y="13710"/>
                </a:lnTo>
                <a:lnTo>
                  <a:pt x="460359" y="30098"/>
                </a:lnTo>
                <a:lnTo>
                  <a:pt x="500170" y="52174"/>
                </a:lnTo>
                <a:lnTo>
                  <a:pt x="536302" y="79435"/>
                </a:lnTo>
                <a:lnTo>
                  <a:pt x="568250" y="111380"/>
                </a:lnTo>
                <a:lnTo>
                  <a:pt x="595514" y="147510"/>
                </a:lnTo>
                <a:lnTo>
                  <a:pt x="617592" y="187323"/>
                </a:lnTo>
                <a:lnTo>
                  <a:pt x="633984" y="230319"/>
                </a:lnTo>
                <a:lnTo>
                  <a:pt x="644186" y="275994"/>
                </a:lnTo>
                <a:lnTo>
                  <a:pt x="647699" y="323849"/>
                </a:lnTo>
                <a:lnTo>
                  <a:pt x="644186" y="371704"/>
                </a:lnTo>
                <a:lnTo>
                  <a:pt x="633984" y="417379"/>
                </a:lnTo>
                <a:lnTo>
                  <a:pt x="617592" y="460374"/>
                </a:lnTo>
                <a:lnTo>
                  <a:pt x="595514" y="500187"/>
                </a:lnTo>
                <a:lnTo>
                  <a:pt x="568250" y="536317"/>
                </a:lnTo>
                <a:lnTo>
                  <a:pt x="536302" y="568262"/>
                </a:lnTo>
                <a:lnTo>
                  <a:pt x="500170" y="595523"/>
                </a:lnTo>
                <a:lnTo>
                  <a:pt x="460359" y="617599"/>
                </a:lnTo>
                <a:lnTo>
                  <a:pt x="417367" y="633987"/>
                </a:lnTo>
                <a:lnTo>
                  <a:pt x="371695" y="644187"/>
                </a:lnTo>
                <a:lnTo>
                  <a:pt x="323849" y="64769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49" cy="247649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4" cy="29527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49" cy="3009897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6940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Trebuchet MS"/>
                <a:cs typeface="Trebuchet MS"/>
              </a:rPr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2312870" y="1479429"/>
            <a:ext cx="4474210" cy="343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940" indent="-273050">
              <a:lnSpc>
                <a:spcPct val="100000"/>
              </a:lnSpc>
              <a:spcBef>
                <a:spcPts val="100"/>
              </a:spcBef>
              <a:buSzPct val="96428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8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800">
              <a:latin typeface="Times New Roman"/>
              <a:cs typeface="Times New Roman"/>
            </a:endParaRPr>
          </a:p>
          <a:p>
            <a:pPr marL="281940" indent="-273050">
              <a:lnSpc>
                <a:spcPct val="100000"/>
              </a:lnSpc>
              <a:buSzPct val="96428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8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800">
              <a:latin typeface="Times New Roman"/>
              <a:cs typeface="Times New Roman"/>
            </a:endParaRPr>
          </a:p>
          <a:p>
            <a:pPr marL="281940" indent="-273050">
              <a:lnSpc>
                <a:spcPct val="100000"/>
              </a:lnSpc>
              <a:buSzPct val="96428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8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800">
              <a:latin typeface="Times New Roman"/>
              <a:cs typeface="Times New Roman"/>
            </a:endParaRPr>
          </a:p>
          <a:p>
            <a:pPr marL="281940" indent="-273050">
              <a:lnSpc>
                <a:spcPct val="100000"/>
              </a:lnSpc>
              <a:buSzPct val="96428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2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800">
              <a:latin typeface="Times New Roman"/>
              <a:cs typeface="Times New Roman"/>
            </a:endParaRPr>
          </a:p>
          <a:p>
            <a:pPr marL="281940" indent="-273050">
              <a:lnSpc>
                <a:spcPct val="100000"/>
              </a:lnSpc>
              <a:buSzPct val="96428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8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800">
              <a:latin typeface="Times New Roman"/>
              <a:cs typeface="Times New Roman"/>
            </a:endParaRPr>
          </a:p>
          <a:p>
            <a:pPr marL="281940" indent="-273050">
              <a:lnSpc>
                <a:spcPct val="100000"/>
              </a:lnSpc>
              <a:buSzPct val="96428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2800" spc="-1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800">
              <a:latin typeface="Times New Roman"/>
              <a:cs typeface="Times New Roman"/>
            </a:endParaRPr>
          </a:p>
          <a:p>
            <a:pPr marL="281940" indent="-273050">
              <a:lnSpc>
                <a:spcPct val="100000"/>
              </a:lnSpc>
              <a:buSzPct val="96428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800">
              <a:latin typeface="Times New Roman"/>
              <a:cs typeface="Times New Roman"/>
            </a:endParaRPr>
          </a:p>
          <a:p>
            <a:pPr marL="281940" indent="-273050">
              <a:lnSpc>
                <a:spcPct val="100000"/>
              </a:lnSpc>
              <a:buSzPct val="96428"/>
              <a:buFont typeface="Calibri"/>
              <a:buAutoNum type="arabicPeriod"/>
              <a:tabLst>
                <a:tab pos="281940" algn="l"/>
              </a:tabLst>
            </a:pP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49" y="5895974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4" y="180974"/>
                  </a:moveTo>
                  <a:lnTo>
                    <a:pt x="0" y="180974"/>
                  </a:lnTo>
                  <a:lnTo>
                    <a:pt x="0" y="0"/>
                  </a:lnTo>
                  <a:lnTo>
                    <a:pt x="180974" y="0"/>
                  </a:lnTo>
                  <a:lnTo>
                    <a:pt x="180974" y="180974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49" cy="325754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1" y="550290"/>
            <a:ext cx="237998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spc="-10" dirty="0">
                <a:latin typeface="Trebuchet MS"/>
                <a:cs typeface="Trebuchet MS"/>
              </a:rPr>
              <a:t>PROBLEM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2800" y="533400"/>
            <a:ext cx="290576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b="1" spc="-90" dirty="0">
                <a:latin typeface="Trebuchet MS"/>
                <a:cs typeface="Trebuchet MS"/>
              </a:rPr>
              <a:t>STATEMENT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51225" y="1711767"/>
            <a:ext cx="5472430" cy="28135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latin typeface="Times New Roman"/>
                <a:cs typeface="Times New Roman"/>
              </a:rPr>
              <a:t>The</a:t>
            </a:r>
            <a:r>
              <a:rPr sz="2600" b="1" spc="-6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purpose</a:t>
            </a:r>
            <a:r>
              <a:rPr sz="2600" b="1" spc="-55" dirty="0">
                <a:latin typeface="Times New Roman"/>
                <a:cs typeface="Times New Roman"/>
              </a:rPr>
              <a:t> </a:t>
            </a:r>
            <a:r>
              <a:rPr sz="2600" b="1">
                <a:latin typeface="Times New Roman"/>
                <a:cs typeface="Times New Roman"/>
              </a:rPr>
              <a:t>of</a:t>
            </a:r>
            <a:r>
              <a:rPr sz="2600" b="1" spc="-50">
                <a:latin typeface="Times New Roman"/>
                <a:cs typeface="Times New Roman"/>
              </a:rPr>
              <a:t> </a:t>
            </a:r>
            <a:r>
              <a:rPr lang="en-IN" sz="2600" b="1" spc="-50" dirty="0" smtClean="0">
                <a:latin typeface="Times New Roman"/>
                <a:cs typeface="Times New Roman"/>
              </a:rPr>
              <a:t>Employee data analysis helps organizations improve recruitment, performance management, and workforce planning. It enhances employee engagement, ensures fair compensation, supports diversity, and improves training.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49" y="5895974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4" y="180974"/>
                  </a:moveTo>
                  <a:lnTo>
                    <a:pt x="0" y="180974"/>
                  </a:lnTo>
                  <a:lnTo>
                    <a:pt x="0" y="0"/>
                  </a:lnTo>
                  <a:lnTo>
                    <a:pt x="180974" y="0"/>
                  </a:lnTo>
                  <a:lnTo>
                    <a:pt x="180974" y="180974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4" cy="380999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3971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sz="4250" dirty="0">
                <a:latin typeface="Trebuchet MS"/>
                <a:cs typeface="Trebuchet MS"/>
              </a:rPr>
              <a:t>PROJECT</a:t>
            </a:r>
            <a:r>
              <a:rPr sz="4250" spc="-310" dirty="0">
                <a:latin typeface="Trebuchet MS"/>
                <a:cs typeface="Trebuchet MS"/>
              </a:rPr>
              <a:t> </a:t>
            </a:r>
            <a:r>
              <a:rPr sz="4250" spc="-10" dirty="0">
                <a:latin typeface="Trebuchet MS"/>
                <a:cs typeface="Trebuchet MS"/>
              </a:rPr>
              <a:t>OVERVIEW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206500" y="1932734"/>
            <a:ext cx="5346700" cy="2321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0D0D0D"/>
                </a:solidFill>
                <a:latin typeface="Times New Roman"/>
                <a:cs typeface="Times New Roman"/>
              </a:rPr>
              <a:t>Employee</a:t>
            </a:r>
            <a:r>
              <a:rPr sz="3000" b="1" spc="-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D0D0D"/>
                </a:solidFill>
                <a:latin typeface="Times New Roman"/>
                <a:cs typeface="Times New Roman"/>
              </a:rPr>
              <a:t>analysis</a:t>
            </a:r>
            <a:r>
              <a:rPr sz="3000" b="1" spc="-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000" b="1" spc="-10">
                <a:solidFill>
                  <a:srgbClr val="0D0D0D"/>
                </a:solidFill>
                <a:latin typeface="Times New Roman"/>
                <a:cs typeface="Times New Roman"/>
              </a:rPr>
              <a:t>involves </a:t>
            </a:r>
            <a:r>
              <a:rPr lang="en-IN" sz="3000" b="1" spc="-10" dirty="0" smtClean="0">
                <a:solidFill>
                  <a:srgbClr val="0D0D0D"/>
                </a:solidFill>
                <a:latin typeface="Times New Roman"/>
                <a:cs typeface="Times New Roman"/>
              </a:rPr>
              <a:t>it aids in compliance and risk management, leading to better decision-making and overall business performance.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911" y="1105023"/>
            <a:ext cx="50088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rebuchet MS"/>
                <a:cs typeface="Trebuchet MS"/>
              </a:rPr>
              <a:t>WHO</a:t>
            </a:r>
            <a:r>
              <a:rPr sz="3200" spc="-22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ARE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THE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END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USERS?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4403" y="2080400"/>
            <a:ext cx="6833870" cy="343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6409" indent="-473709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486409" algn="l"/>
              </a:tabLst>
            </a:pPr>
            <a:r>
              <a:rPr sz="3200" b="1" dirty="0">
                <a:latin typeface="Trebuchet MS"/>
                <a:cs typeface="Trebuchet MS"/>
              </a:rPr>
              <a:t>HUMAN</a:t>
            </a:r>
            <a:r>
              <a:rPr sz="3200" b="1" spc="-165" dirty="0">
                <a:latin typeface="Trebuchet MS"/>
                <a:cs typeface="Trebuchet MS"/>
              </a:rPr>
              <a:t> </a:t>
            </a:r>
            <a:r>
              <a:rPr sz="3200" b="1" dirty="0">
                <a:latin typeface="Trebuchet MS"/>
                <a:cs typeface="Trebuchet MS"/>
              </a:rPr>
              <a:t>RESOURCE</a:t>
            </a:r>
            <a:r>
              <a:rPr sz="3200" b="1" spc="-165" dirty="0">
                <a:latin typeface="Trebuchet MS"/>
                <a:cs typeface="Trebuchet MS"/>
              </a:rPr>
              <a:t> </a:t>
            </a:r>
            <a:r>
              <a:rPr sz="3200" b="1" spc="-10" dirty="0">
                <a:latin typeface="Trebuchet MS"/>
                <a:cs typeface="Trebuchet MS"/>
              </a:rPr>
              <a:t>DEPARTMENTS</a:t>
            </a:r>
            <a:endParaRPr sz="3200">
              <a:latin typeface="Trebuchet MS"/>
              <a:cs typeface="Trebuchet MS"/>
            </a:endParaRPr>
          </a:p>
          <a:p>
            <a:pPr marL="486409" indent="-473709">
              <a:lnSpc>
                <a:spcPct val="100000"/>
              </a:lnSpc>
              <a:buFont typeface="Arial MT"/>
              <a:buChar char="●"/>
              <a:tabLst>
                <a:tab pos="486409" algn="l"/>
              </a:tabLst>
            </a:pPr>
            <a:r>
              <a:rPr sz="3200" b="1" spc="-35" dirty="0">
                <a:latin typeface="Trebuchet MS"/>
                <a:cs typeface="Trebuchet MS"/>
              </a:rPr>
              <a:t>MANAGEMENT</a:t>
            </a:r>
            <a:r>
              <a:rPr sz="3200" b="1" spc="-229" dirty="0">
                <a:latin typeface="Trebuchet MS"/>
                <a:cs typeface="Trebuchet MS"/>
              </a:rPr>
              <a:t> </a:t>
            </a:r>
            <a:r>
              <a:rPr sz="3200" b="1" dirty="0">
                <a:latin typeface="Trebuchet MS"/>
                <a:cs typeface="Trebuchet MS"/>
              </a:rPr>
              <a:t>AND</a:t>
            </a:r>
            <a:r>
              <a:rPr sz="3200" b="1" spc="5" dirty="0">
                <a:latin typeface="Trebuchet MS"/>
                <a:cs typeface="Trebuchet MS"/>
              </a:rPr>
              <a:t> </a:t>
            </a:r>
            <a:r>
              <a:rPr sz="3200" b="1" spc="-10" dirty="0">
                <a:latin typeface="Trebuchet MS"/>
                <a:cs typeface="Trebuchet MS"/>
              </a:rPr>
              <a:t>LEADERSHIP</a:t>
            </a:r>
            <a:endParaRPr sz="3200">
              <a:latin typeface="Trebuchet MS"/>
              <a:cs typeface="Trebuchet MS"/>
            </a:endParaRPr>
          </a:p>
          <a:p>
            <a:pPr marL="486409" indent="-473709">
              <a:lnSpc>
                <a:spcPts val="3840"/>
              </a:lnSpc>
              <a:buFont typeface="Arial MT"/>
              <a:buChar char="●"/>
              <a:tabLst>
                <a:tab pos="486409" algn="l"/>
              </a:tabLst>
            </a:pPr>
            <a:r>
              <a:rPr sz="3200" b="1" dirty="0">
                <a:latin typeface="Trebuchet MS"/>
                <a:cs typeface="Trebuchet MS"/>
              </a:rPr>
              <a:t>TEAM</a:t>
            </a:r>
            <a:r>
              <a:rPr sz="3200" b="1" spc="-90" dirty="0">
                <a:latin typeface="Trebuchet MS"/>
                <a:cs typeface="Trebuchet MS"/>
              </a:rPr>
              <a:t> </a:t>
            </a:r>
            <a:r>
              <a:rPr sz="3200" b="1" spc="-20" dirty="0">
                <a:latin typeface="Trebuchet MS"/>
                <a:cs typeface="Trebuchet MS"/>
              </a:rPr>
              <a:t>LEADERS</a:t>
            </a:r>
            <a:r>
              <a:rPr sz="3200" b="1" spc="-220" dirty="0">
                <a:latin typeface="Trebuchet MS"/>
                <a:cs typeface="Trebuchet MS"/>
              </a:rPr>
              <a:t> </a:t>
            </a:r>
            <a:r>
              <a:rPr sz="3200" b="1" dirty="0">
                <a:latin typeface="Trebuchet MS"/>
                <a:cs typeface="Trebuchet MS"/>
              </a:rPr>
              <a:t>AND</a:t>
            </a:r>
            <a:r>
              <a:rPr sz="3200" b="1" spc="-75" dirty="0">
                <a:latin typeface="Trebuchet MS"/>
                <a:cs typeface="Trebuchet MS"/>
              </a:rPr>
              <a:t> </a:t>
            </a:r>
            <a:r>
              <a:rPr sz="3200" b="1" spc="-10" dirty="0">
                <a:latin typeface="Trebuchet MS"/>
                <a:cs typeface="Trebuchet MS"/>
              </a:rPr>
              <a:t>SUPERVISORS</a:t>
            </a:r>
            <a:endParaRPr sz="3200">
              <a:latin typeface="Trebuchet MS"/>
              <a:cs typeface="Trebuchet MS"/>
            </a:endParaRPr>
          </a:p>
          <a:p>
            <a:pPr marL="486409" indent="-473709">
              <a:lnSpc>
                <a:spcPct val="100000"/>
              </a:lnSpc>
              <a:buFont typeface="Arial MT"/>
              <a:buChar char="●"/>
              <a:tabLst>
                <a:tab pos="486409" algn="l"/>
              </a:tabLst>
            </a:pPr>
            <a:r>
              <a:rPr sz="3200" b="1" spc="-10" dirty="0">
                <a:latin typeface="Trebuchet MS"/>
                <a:cs typeface="Trebuchet MS"/>
              </a:rPr>
              <a:t>EMPLOYEES</a:t>
            </a:r>
            <a:endParaRPr sz="3200">
              <a:latin typeface="Trebuchet MS"/>
              <a:cs typeface="Trebuchet MS"/>
            </a:endParaRPr>
          </a:p>
          <a:p>
            <a:pPr marL="486409" indent="-473709">
              <a:lnSpc>
                <a:spcPct val="100000"/>
              </a:lnSpc>
              <a:buFont typeface="Arial MT"/>
              <a:buChar char="●"/>
              <a:tabLst>
                <a:tab pos="486409" algn="l"/>
              </a:tabLst>
            </a:pPr>
            <a:r>
              <a:rPr sz="3200" b="1" dirty="0">
                <a:latin typeface="Trebuchet MS"/>
                <a:cs typeface="Trebuchet MS"/>
              </a:rPr>
              <a:t>EXECUTIVE</a:t>
            </a:r>
            <a:r>
              <a:rPr sz="3200" b="1" spc="-210" dirty="0">
                <a:latin typeface="Trebuchet MS"/>
                <a:cs typeface="Trebuchet MS"/>
              </a:rPr>
              <a:t> </a:t>
            </a:r>
            <a:r>
              <a:rPr sz="3200" b="1" spc="-10" dirty="0">
                <a:latin typeface="Trebuchet MS"/>
                <a:cs typeface="Trebuchet MS"/>
              </a:rPr>
              <a:t>LEADERSHIP</a:t>
            </a:r>
            <a:endParaRPr sz="3200">
              <a:latin typeface="Trebuchet MS"/>
              <a:cs typeface="Trebuchet MS"/>
            </a:endParaRPr>
          </a:p>
          <a:p>
            <a:pPr marL="486409" indent="-473709">
              <a:lnSpc>
                <a:spcPts val="3840"/>
              </a:lnSpc>
              <a:buFont typeface="Arial MT"/>
              <a:buChar char="●"/>
              <a:tabLst>
                <a:tab pos="486409" algn="l"/>
              </a:tabLst>
            </a:pPr>
            <a:r>
              <a:rPr sz="3200" b="1" spc="-20" dirty="0">
                <a:latin typeface="Trebuchet MS"/>
                <a:cs typeface="Trebuchet MS"/>
              </a:rPr>
              <a:t>BUSINESS</a:t>
            </a:r>
            <a:r>
              <a:rPr sz="3200" b="1" spc="-195" dirty="0">
                <a:latin typeface="Trebuchet MS"/>
                <a:cs typeface="Trebuchet MS"/>
              </a:rPr>
              <a:t> </a:t>
            </a:r>
            <a:r>
              <a:rPr sz="3200" b="1" spc="-10" dirty="0">
                <a:latin typeface="Trebuchet MS"/>
                <a:cs typeface="Trebuchet MS"/>
              </a:rPr>
              <a:t>ANALYSTS</a:t>
            </a:r>
            <a:endParaRPr sz="3200">
              <a:latin typeface="Trebuchet MS"/>
              <a:cs typeface="Trebuchet MS"/>
            </a:endParaRPr>
          </a:p>
          <a:p>
            <a:pPr marL="486409" indent="-473709">
              <a:lnSpc>
                <a:spcPct val="100000"/>
              </a:lnSpc>
              <a:buFont typeface="Arial MT"/>
              <a:buChar char="●"/>
              <a:tabLst>
                <a:tab pos="486409" algn="l"/>
              </a:tabLst>
            </a:pPr>
            <a:r>
              <a:rPr sz="3200" b="1" spc="-10" dirty="0">
                <a:latin typeface="Trebuchet MS"/>
                <a:cs typeface="Trebuchet MS"/>
              </a:rPr>
              <a:t>RECRUITERS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4" cy="48577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234699" cy="26926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55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rebuchet MS"/>
                <a:cs typeface="Trebuchet MS"/>
              </a:rPr>
              <a:t>OUR</a:t>
            </a:r>
            <a:r>
              <a:rPr sz="3600" spc="-85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SOLUTION</a:t>
            </a:r>
            <a:r>
              <a:rPr sz="3600" spc="-270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AND</a:t>
            </a:r>
            <a:r>
              <a:rPr sz="3600" spc="-80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ITS</a:t>
            </a:r>
            <a:r>
              <a:rPr sz="3600" spc="-80" dirty="0">
                <a:latin typeface="Trebuchet MS"/>
                <a:cs typeface="Trebuchet MS"/>
              </a:rPr>
              <a:t> </a:t>
            </a:r>
            <a:r>
              <a:rPr sz="3600" spc="-10" dirty="0">
                <a:latin typeface="Trebuchet MS"/>
                <a:cs typeface="Trebuchet MS"/>
              </a:rPr>
              <a:t>VALUE</a:t>
            </a:r>
            <a:r>
              <a:rPr sz="3600" spc="-85" dirty="0">
                <a:latin typeface="Trebuchet MS"/>
                <a:cs typeface="Trebuchet MS"/>
              </a:rPr>
              <a:t> </a:t>
            </a:r>
            <a:r>
              <a:rPr sz="3600" spc="-10" dirty="0">
                <a:latin typeface="Trebuchet MS"/>
                <a:cs typeface="Trebuchet MS"/>
              </a:rPr>
              <a:t>PROPOSITION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462825" y="2253884"/>
            <a:ext cx="511238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30" dirty="0">
                <a:latin typeface="Times New Roman"/>
                <a:cs typeface="Times New Roman"/>
              </a:rPr>
              <a:t>FILTERING-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REMOVE</a:t>
            </a:r>
            <a:r>
              <a:rPr sz="2700" spc="-10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VALUES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 marR="386080">
              <a:lnSpc>
                <a:spcPct val="100000"/>
              </a:lnSpc>
            </a:pPr>
            <a:r>
              <a:rPr sz="2700" spc="-10" dirty="0">
                <a:latin typeface="Times New Roman"/>
                <a:cs typeface="Times New Roman"/>
              </a:rPr>
              <a:t>PIVOT</a:t>
            </a:r>
            <a:r>
              <a:rPr sz="2700" spc="-160" dirty="0">
                <a:latin typeface="Times New Roman"/>
                <a:cs typeface="Times New Roman"/>
              </a:rPr>
              <a:t> </a:t>
            </a:r>
            <a:r>
              <a:rPr sz="2700" spc="-40" dirty="0">
                <a:latin typeface="Times New Roman"/>
                <a:cs typeface="Times New Roman"/>
              </a:rPr>
              <a:t>TABLE</a:t>
            </a:r>
            <a:r>
              <a:rPr sz="2700" spc="-5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-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spc="-30" dirty="0">
                <a:latin typeface="Times New Roman"/>
                <a:cs typeface="Times New Roman"/>
              </a:rPr>
              <a:t>SUMMARY</a:t>
            </a:r>
            <a:r>
              <a:rPr sz="2700" spc="-140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OF </a:t>
            </a:r>
            <a:r>
              <a:rPr sz="2700" spc="-10" dirty="0">
                <a:latin typeface="Times New Roman"/>
                <a:cs typeface="Times New Roman"/>
              </a:rPr>
              <a:t>EMPLOYEE</a:t>
            </a:r>
            <a:r>
              <a:rPr sz="2700" spc="-114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PERFORMANCE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700" dirty="0">
                <a:latin typeface="Times New Roman"/>
                <a:cs typeface="Times New Roman"/>
              </a:rPr>
              <a:t>BAR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DIAGRAM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-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FINAL</a:t>
            </a:r>
            <a:r>
              <a:rPr sz="2700" spc="-120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Times New Roman"/>
                <a:cs typeface="Times New Roman"/>
              </a:rPr>
              <a:t>REPORT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228600"/>
            <a:ext cx="55848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rebuchet MS"/>
                <a:cs typeface="Trebuchet MS"/>
              </a:rPr>
              <a:t>Dataset</a:t>
            </a:r>
            <a:r>
              <a:rPr spc="-204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990600"/>
            <a:ext cx="7239000" cy="9951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389255" algn="l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  <a:tabLst>
                <a:tab pos="469265" algn="l"/>
              </a:tabLst>
            </a:pPr>
            <a:r>
              <a:rPr sz="2100" b="1" spc="-10" dirty="0">
                <a:latin typeface="Times New Roman"/>
                <a:cs typeface="Times New Roman"/>
              </a:rPr>
              <a:t>EMPLOYEE</a:t>
            </a:r>
            <a:r>
              <a:rPr sz="2100" b="1" spc="-85" dirty="0">
                <a:latin typeface="Times New Roman"/>
                <a:cs typeface="Times New Roman"/>
              </a:rPr>
              <a:t> DATA</a:t>
            </a:r>
            <a:r>
              <a:rPr sz="2100" b="1" spc="-120" dirty="0">
                <a:latin typeface="Times New Roman"/>
                <a:cs typeface="Times New Roman"/>
              </a:rPr>
              <a:t> </a:t>
            </a:r>
            <a:r>
              <a:rPr sz="2100" b="1" spc="-30">
                <a:latin typeface="Times New Roman"/>
                <a:cs typeface="Times New Roman"/>
              </a:rPr>
              <a:t>SET-</a:t>
            </a:r>
            <a:r>
              <a:rPr sz="2100" b="1" spc="-45">
                <a:latin typeface="Times New Roman"/>
                <a:cs typeface="Times New Roman"/>
              </a:rPr>
              <a:t> </a:t>
            </a:r>
            <a:r>
              <a:rPr lang="en-US" sz="2100" b="1" spc="-45" dirty="0" smtClean="0">
                <a:latin typeface="Times New Roman"/>
                <a:cs typeface="Times New Roman"/>
              </a:rPr>
              <a:t>KAGGLE</a:t>
            </a:r>
            <a:endParaRPr lang="en-US" sz="2100" b="1" spc="-45" dirty="0">
              <a:latin typeface="Times New Roman"/>
              <a:cs typeface="Times New Roman"/>
            </a:endParaRPr>
          </a:p>
          <a:p>
            <a:pPr marL="469265" indent="-389255" algn="l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  <a:tabLst>
                <a:tab pos="469265" algn="l"/>
              </a:tabLst>
            </a:pPr>
            <a:r>
              <a:rPr sz="2100" b="1" smtClean="0">
                <a:latin typeface="Times New Roman"/>
                <a:cs typeface="Times New Roman"/>
              </a:rPr>
              <a:t>9</a:t>
            </a:r>
            <a:r>
              <a:rPr sz="2100" b="1" spc="-25" smtClean="0">
                <a:latin typeface="Times New Roman"/>
                <a:cs typeface="Times New Roman"/>
              </a:rPr>
              <a:t> </a:t>
            </a:r>
            <a:r>
              <a:rPr sz="2100" b="1" spc="-20" dirty="0">
                <a:latin typeface="Times New Roman"/>
                <a:cs typeface="Times New Roman"/>
              </a:rPr>
              <a:t>FEATURES</a:t>
            </a:r>
            <a:r>
              <a:rPr sz="2100" b="1" spc="-25" dirty="0">
                <a:latin typeface="Times New Roman"/>
                <a:cs typeface="Times New Roman"/>
              </a:rPr>
              <a:t> </a:t>
            </a:r>
            <a:r>
              <a:rPr sz="2100" b="1">
                <a:latin typeface="Times New Roman"/>
                <a:cs typeface="Times New Roman"/>
              </a:rPr>
              <a:t>IN</a:t>
            </a:r>
            <a:r>
              <a:rPr sz="2100" b="1" spc="-25">
                <a:latin typeface="Times New Roman"/>
                <a:cs typeface="Times New Roman"/>
              </a:rPr>
              <a:t> </a:t>
            </a:r>
            <a:r>
              <a:rPr sz="2100" b="1" spc="-10" smtClean="0">
                <a:latin typeface="Times New Roman"/>
                <a:cs typeface="Times New Roman"/>
              </a:rPr>
              <a:t>EXCEL:</a:t>
            </a:r>
            <a:r>
              <a:rPr lang="en-US" sz="2100" b="1" spc="-10" dirty="0" smtClean="0">
                <a:latin typeface="Times New Roman"/>
                <a:cs typeface="Times New Roman"/>
              </a:rPr>
              <a:t> </a:t>
            </a:r>
          </a:p>
          <a:p>
            <a:pPr marL="12700" marR="1957705" indent="456565">
              <a:lnSpc>
                <a:spcPct val="100000"/>
              </a:lnSpc>
              <a:tabLst>
                <a:tab pos="469265" algn="l"/>
              </a:tabLst>
            </a:pPr>
            <a:endParaRPr lang="en-IN" sz="2100" b="1" spc="-25" dirty="0"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1752600"/>
            <a:ext cx="8153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Employee id</a:t>
            </a:r>
            <a:r>
              <a:rPr lang="en-IN" dirty="0" smtClean="0"/>
              <a:t>: A unique identifier assigned to each  employee</a:t>
            </a:r>
          </a:p>
          <a:p>
            <a:r>
              <a:rPr lang="en-IN" b="1" dirty="0" smtClean="0"/>
              <a:t> Age</a:t>
            </a:r>
            <a:r>
              <a:rPr lang="en-IN" dirty="0" smtClean="0"/>
              <a:t>: The age of the employee, ranging from 18 to 60 years.</a:t>
            </a:r>
            <a:endParaRPr lang="en-IN" dirty="0"/>
          </a:p>
          <a:p>
            <a:r>
              <a:rPr lang="en-IN" dirty="0" smtClean="0"/>
              <a:t> </a:t>
            </a:r>
            <a:r>
              <a:rPr lang="en-IN" b="1" dirty="0" smtClean="0"/>
              <a:t>Gender</a:t>
            </a:r>
            <a:r>
              <a:rPr lang="en-IN" dirty="0" smtClean="0"/>
              <a:t>: The gender of the employee </a:t>
            </a:r>
          </a:p>
          <a:p>
            <a:r>
              <a:rPr lang="en-IN" b="1" dirty="0" smtClean="0"/>
              <a:t>Years at Company</a:t>
            </a:r>
            <a:r>
              <a:rPr lang="en-IN" dirty="0" smtClean="0"/>
              <a:t>: The number of years the employee has been working at the company. </a:t>
            </a:r>
          </a:p>
          <a:p>
            <a:r>
              <a:rPr lang="en-IN" b="1" dirty="0" smtClean="0"/>
              <a:t>Job Role</a:t>
            </a:r>
            <a:r>
              <a:rPr lang="en-IN" dirty="0" smtClean="0"/>
              <a:t>: The department or role the employee works in, encoded into categories such as Finance, Healthcare, Technology, Education, and Media. </a:t>
            </a:r>
          </a:p>
          <a:p>
            <a:r>
              <a:rPr lang="en-IN" b="1" dirty="0" smtClean="0"/>
              <a:t>Number of Promotions</a:t>
            </a:r>
            <a:r>
              <a:rPr lang="en-IN" dirty="0" smtClean="0"/>
              <a:t>: The total number of promotions the employee has received.</a:t>
            </a:r>
          </a:p>
          <a:p>
            <a:r>
              <a:rPr lang="en-IN" dirty="0" smtClean="0"/>
              <a:t> </a:t>
            </a:r>
            <a:r>
              <a:rPr lang="en-IN" b="1" dirty="0" smtClean="0"/>
              <a:t>Distance from Home</a:t>
            </a:r>
            <a:r>
              <a:rPr lang="en-IN" dirty="0" smtClean="0"/>
              <a:t>: The distance between the employee's home and workplace, in miles. </a:t>
            </a:r>
          </a:p>
          <a:p>
            <a:r>
              <a:rPr lang="en-IN" b="1" dirty="0" smtClean="0"/>
              <a:t>Job Level</a:t>
            </a:r>
            <a:r>
              <a:rPr lang="en-IN" dirty="0" smtClean="0"/>
              <a:t>: The job level of the employee: (Entry, Mid, Senior)</a:t>
            </a:r>
          </a:p>
          <a:p>
            <a:r>
              <a:rPr lang="en-IN" b="1" dirty="0" smtClean="0"/>
              <a:t>Leadership Opportunities</a:t>
            </a:r>
            <a:r>
              <a:rPr lang="en-IN" dirty="0" smtClean="0"/>
              <a:t>: Whether the employee has leadership opportunities: (Yes or No)</a:t>
            </a:r>
          </a:p>
          <a:p>
            <a:r>
              <a:rPr lang="en-IN" b="1" dirty="0" smtClean="0"/>
              <a:t>Company Reputation</a:t>
            </a:r>
            <a:r>
              <a:rPr lang="en-IN" dirty="0" smtClean="0"/>
              <a:t>: The employee's perception of the </a:t>
            </a:r>
            <a:r>
              <a:rPr lang="en-IN" b="1" dirty="0" smtClean="0"/>
              <a:t>company's reputation</a:t>
            </a:r>
            <a:r>
              <a:rPr lang="en-IN" dirty="0" smtClean="0"/>
              <a:t>: (Very Poor, Poor, Good, Excellent)Employee Recognition: The level of recognition the employee receives:(Very Low, Low, Medium, High)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8976"/>
            <a:ext cx="1401445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26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25" dirty="0">
                <a:solidFill>
                  <a:srgbClr val="2D83C3"/>
                </a:solidFill>
                <a:latin typeface="Trebuchet MS"/>
                <a:cs typeface="Trebuchet MS"/>
              </a:rPr>
              <a:t>Re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41138" y="6467749"/>
            <a:ext cx="3346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solidFill>
                  <a:srgbClr val="2D83C3"/>
                </a:solidFill>
                <a:latin typeface="Trebuchet MS"/>
                <a:cs typeface="Trebuchet MS"/>
              </a:rPr>
              <a:t>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852549"/>
            <a:ext cx="2127049" cy="294829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928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sz="4250" dirty="0">
                <a:latin typeface="Trebuchet MS"/>
                <a:cs typeface="Trebuchet MS"/>
              </a:rPr>
              <a:t>THE</a:t>
            </a:r>
            <a:r>
              <a:rPr sz="4250" spc="-30" dirty="0">
                <a:latin typeface="Trebuchet MS"/>
                <a:cs typeface="Trebuchet MS"/>
              </a:rPr>
              <a:t> </a:t>
            </a:r>
            <a:r>
              <a:rPr sz="4250" dirty="0">
                <a:latin typeface="Trebuchet MS"/>
                <a:cs typeface="Trebuchet MS"/>
              </a:rPr>
              <a:t>"WOW"</a:t>
            </a:r>
            <a:r>
              <a:rPr sz="4250" spc="-25" dirty="0">
                <a:latin typeface="Trebuchet MS"/>
                <a:cs typeface="Trebuchet MS"/>
              </a:rPr>
              <a:t> </a:t>
            </a:r>
            <a:r>
              <a:rPr sz="4250" dirty="0">
                <a:latin typeface="Trebuchet MS"/>
                <a:cs typeface="Trebuchet MS"/>
              </a:rPr>
              <a:t>IN</a:t>
            </a:r>
            <a:r>
              <a:rPr sz="4250" spc="-25" dirty="0">
                <a:latin typeface="Trebuchet MS"/>
                <a:cs typeface="Trebuchet MS"/>
              </a:rPr>
              <a:t> </a:t>
            </a:r>
            <a:r>
              <a:rPr sz="4250" dirty="0">
                <a:latin typeface="Trebuchet MS"/>
                <a:cs typeface="Trebuchet MS"/>
              </a:rPr>
              <a:t>OUR</a:t>
            </a:r>
            <a:r>
              <a:rPr sz="4250" spc="-30" dirty="0">
                <a:latin typeface="Trebuchet MS"/>
                <a:cs typeface="Trebuchet MS"/>
              </a:rPr>
              <a:t> </a:t>
            </a:r>
            <a:r>
              <a:rPr sz="4250" spc="-10" dirty="0">
                <a:latin typeface="Trebuchet MS"/>
                <a:cs typeface="Trebuchet MS"/>
              </a:rPr>
              <a:t>SOLUTION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02617" y="6455049"/>
            <a:ext cx="9906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54830" y="2019680"/>
            <a:ext cx="5946170" cy="43211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9120" marR="338455" indent="-567055" algn="just">
              <a:lnSpc>
                <a:spcPct val="114999"/>
              </a:lnSpc>
              <a:spcBef>
                <a:spcPts val="100"/>
              </a:spcBef>
              <a:buFont typeface="Yu Gothic"/>
              <a:buChar char="❖"/>
              <a:tabLst>
                <a:tab pos="581660" algn="l"/>
              </a:tabLst>
            </a:pPr>
            <a:r>
              <a:rPr lang="en-IN" sz="2200" b="1" dirty="0" smtClean="0">
                <a:latin typeface="Times New Roman"/>
                <a:cs typeface="Times New Roman"/>
              </a:rPr>
              <a:t>By organizing data based on specific criteria, companies can identify trends, address issues like pay disparities or workload imbalances, and make informed decisions to enhance workforce management and productivity</a:t>
            </a:r>
          </a:p>
          <a:p>
            <a:pPr marL="579120" marR="338455" indent="-567055" algn="just">
              <a:lnSpc>
                <a:spcPct val="114999"/>
              </a:lnSpc>
              <a:spcBef>
                <a:spcPts val="100"/>
              </a:spcBef>
              <a:buFont typeface="Yu Gothic"/>
              <a:buChar char="❖"/>
              <a:tabLst>
                <a:tab pos="581660" algn="l"/>
              </a:tabLst>
            </a:pPr>
            <a:r>
              <a:rPr lang="en-IN" sz="2200" b="1" dirty="0" smtClean="0">
                <a:latin typeface="Times New Roman"/>
                <a:cs typeface="Times New Roman"/>
              </a:rPr>
              <a:t>Sorting and filtering employee data allows organizations to analyze performance, attendance, compensation, turnover, and diversity efficiently.</a:t>
            </a:r>
          </a:p>
          <a:p>
            <a:pPr marL="579120" marR="338455" indent="-567055" algn="just">
              <a:lnSpc>
                <a:spcPct val="114999"/>
              </a:lnSpc>
              <a:spcBef>
                <a:spcPts val="100"/>
              </a:spcBef>
              <a:buFont typeface="Yu Gothic"/>
              <a:buChar char="❖"/>
              <a:tabLst>
                <a:tab pos="581660" algn="l"/>
              </a:tabLst>
            </a:pPr>
            <a:endParaRPr sz="2200" b="1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649</Words>
  <Application>Microsoft Office PowerPoint</Application>
  <PresentationFormat>Custom</PresentationFormat>
  <Paragraphs>143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</vt:lpstr>
      <vt:lpstr>PROJECT TITLE</vt:lpstr>
      <vt:lpstr>AGENDA</vt:lpstr>
      <vt:lpstr>PROBLEM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Slide 11</vt:lpstr>
      <vt:lpstr>RESULTS</vt:lpstr>
      <vt:lpstr>2. BAR DIAGRAM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Employee_Data_Analysis_2</dc:title>
  <cp:lastModifiedBy>admin</cp:lastModifiedBy>
  <cp:revision>12</cp:revision>
  <dcterms:created xsi:type="dcterms:W3CDTF">2024-08-25T06:01:28Z</dcterms:created>
  <dcterms:modified xsi:type="dcterms:W3CDTF">2024-08-25T07:56:40Z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